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492" autoAdjust="0"/>
  </p:normalViewPr>
  <p:slideViewPr>
    <p:cSldViewPr snapToGrid="0">
      <p:cViewPr varScale="1">
        <p:scale>
          <a:sx n="59" d="100"/>
          <a:sy n="59" d="100"/>
        </p:scale>
        <p:origin x="1618"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ntsislav karov" userId="3f582a3725c48e54" providerId="LiveId" clId="{A56E7560-FF8B-4ECB-905E-56D5C2D867C9}"/>
    <pc:docChg chg="modSld">
      <pc:chgData name="ventsislav karov" userId="3f582a3725c48e54" providerId="LiveId" clId="{A56E7560-FF8B-4ECB-905E-56D5C2D867C9}" dt="2026-03-18T16:45:03.984" v="28" actId="20577"/>
      <pc:docMkLst>
        <pc:docMk/>
      </pc:docMkLst>
      <pc:sldChg chg="modSp mod">
        <pc:chgData name="ventsislav karov" userId="3f582a3725c48e54" providerId="LiveId" clId="{A56E7560-FF8B-4ECB-905E-56D5C2D867C9}" dt="2026-03-18T16:45:03.984" v="28" actId="20577"/>
        <pc:sldMkLst>
          <pc:docMk/>
          <pc:sldMk cId="3165487895" sldId="256"/>
        </pc:sldMkLst>
        <pc:spChg chg="mod">
          <ac:chgData name="ventsislav karov" userId="3f582a3725c48e54" providerId="LiveId" clId="{A56E7560-FF8B-4ECB-905E-56D5C2D867C9}" dt="2026-03-18T16:45:03.984" v="28" actId="20577"/>
          <ac:spMkLst>
            <pc:docMk/>
            <pc:sldMk cId="3165487895"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FC69C-B526-41AA-BAF4-03F6C3738B4A}"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EE6B2-D386-4E17-AC45-165A9DB388FB}" type="slidenum">
              <a:rPr lang="en-GB" smtClean="0"/>
              <a:t>‹#›</a:t>
            </a:fld>
            <a:endParaRPr lang="en-GB"/>
          </a:p>
        </p:txBody>
      </p:sp>
    </p:spTree>
    <p:extLst>
      <p:ext uri="{BB962C8B-B14F-4D97-AF65-F5344CB8AC3E}">
        <p14:creationId xmlns:p14="http://schemas.microsoft.com/office/powerpoint/2010/main" val="1014698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everyone! Welcome to my presentation that will analyse recruitment and staff development at Primark. I will focus on the role of a Retail Assistant. So, recruitment and training are considered major Human Resource Management (HRM) activities that aid companies in hiring adequate staff and improve their abilities to reach organisational goals. In addition, in retail organisations, frontline staff communicate directly with customers and intensely affect service quality and customer satisfaction. So, efficient recruitment and development practices improve productivity and organisational performance. Also, HRM research says that choosing the appropriate employees and offering training programs refines staff management and decreases turnover (Armstrong, 2020; Torrington et al., 2020).</a:t>
            </a:r>
          </a:p>
        </p:txBody>
      </p:sp>
      <p:sp>
        <p:nvSpPr>
          <p:cNvPr id="4" name="Slide Number Placeholder 3"/>
          <p:cNvSpPr>
            <a:spLocks noGrp="1"/>
          </p:cNvSpPr>
          <p:nvPr>
            <p:ph type="sldNum" sz="quarter" idx="10"/>
          </p:nvPr>
        </p:nvSpPr>
        <p:spPr/>
        <p:txBody>
          <a:bodyPr/>
          <a:lstStyle/>
          <a:p>
            <a:fld id="{B59EE6B2-D386-4E17-AC45-165A9DB388FB}" type="slidenum">
              <a:rPr lang="en-GB" smtClean="0"/>
              <a:t>1</a:t>
            </a:fld>
            <a:endParaRPr lang="en-GB"/>
          </a:p>
        </p:txBody>
      </p:sp>
    </p:spTree>
    <p:extLst>
      <p:ext uri="{BB962C8B-B14F-4D97-AF65-F5344CB8AC3E}">
        <p14:creationId xmlns:p14="http://schemas.microsoft.com/office/powerpoint/2010/main" val="753134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is divided into the following sections. It starts with an introduction to Primark and its retail context. After that, it defines the importance of the recruitment process and how efficient hiring improves organisational performance. Afterwards, it analyses job analysis, job description, and person specification for the role of retail assistant. Then, it mentions the recruitment process applied in retail companies. Lastly, the presentation talks about the training and development needs of staff supported by learning theories and major findings (Armstrong, 2020; Bratton and Gold, 2022).</a:t>
            </a:r>
          </a:p>
        </p:txBody>
      </p:sp>
      <p:sp>
        <p:nvSpPr>
          <p:cNvPr id="4" name="Slide Number Placeholder 3"/>
          <p:cNvSpPr>
            <a:spLocks noGrp="1"/>
          </p:cNvSpPr>
          <p:nvPr>
            <p:ph type="sldNum" sz="quarter" idx="10"/>
          </p:nvPr>
        </p:nvSpPr>
        <p:spPr/>
        <p:txBody>
          <a:bodyPr/>
          <a:lstStyle/>
          <a:p>
            <a:fld id="{B59EE6B2-D386-4E17-AC45-165A9DB388FB}" type="slidenum">
              <a:rPr lang="en-GB" smtClean="0"/>
              <a:t>2</a:t>
            </a:fld>
            <a:endParaRPr lang="en-GB"/>
          </a:p>
        </p:txBody>
      </p:sp>
    </p:spTree>
    <p:extLst>
      <p:ext uri="{BB962C8B-B14F-4D97-AF65-F5344CB8AC3E}">
        <p14:creationId xmlns:p14="http://schemas.microsoft.com/office/powerpoint/2010/main" val="205890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Primark is known as one of the largest fashion retailers offering affordable apparel and accessories to customers mainly in Europe and the United Kingdom. The company was created in 1969 and since then has expanded with more than hundreds of retail stores. Primark’s business model mainly concentrates on providing fashionable goods at competitive prices and maintaining high levels of customer service. Due to operating in high volumes of customers' stores, Primark’s staff is a major element of keeping effective operation and providing positive customer experiences. In addition, retail assistant roles are important as they interact directly with customers and assist in store organisation. According to Kotler and Keller (2022), staff performance in frontline roles mainly impacts customer satisfaction and brand perception. So, efficient recruitment and training activities are considered vital to guarantee that staff possess the required skills in achieving the organisation’s objectives.</a:t>
            </a:r>
          </a:p>
        </p:txBody>
      </p:sp>
      <p:sp>
        <p:nvSpPr>
          <p:cNvPr id="4" name="Slide Number Placeholder 3"/>
          <p:cNvSpPr>
            <a:spLocks noGrp="1"/>
          </p:cNvSpPr>
          <p:nvPr>
            <p:ph type="sldNum" sz="quarter" idx="10"/>
          </p:nvPr>
        </p:nvSpPr>
        <p:spPr/>
        <p:txBody>
          <a:bodyPr/>
          <a:lstStyle/>
          <a:p>
            <a:fld id="{B59EE6B2-D386-4E17-AC45-165A9DB388FB}" type="slidenum">
              <a:rPr lang="en-GB" smtClean="0"/>
              <a:t>3</a:t>
            </a:fld>
            <a:endParaRPr lang="en-GB"/>
          </a:p>
        </p:txBody>
      </p:sp>
    </p:spTree>
    <p:extLst>
      <p:ext uri="{BB962C8B-B14F-4D97-AF65-F5344CB8AC3E}">
        <p14:creationId xmlns:p14="http://schemas.microsoft.com/office/powerpoint/2010/main" val="1280888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Recruitment is considered a major function of the HRM, as it helps companies recognise and pick individuals with the required skills for specific roles. In addition, efficient recruitment allows organisations to create a capable workforce that achieves operational goals. In retail businesses, staff should work closely with co-workers and interact directly with customers, so teamwork and communication are essential. Organisations that apply structured recruitment processes have a higher probability of hiring staff who help companies improve performance and customer satisfaction (Boxall and Purcell, 2021). Also, efficient recruitment can lower staff turnover due to individuals who fit the job position and contribute positively.</a:t>
            </a:r>
          </a:p>
        </p:txBody>
      </p:sp>
      <p:sp>
        <p:nvSpPr>
          <p:cNvPr id="4" name="Slide Number Placeholder 3"/>
          <p:cNvSpPr>
            <a:spLocks noGrp="1"/>
          </p:cNvSpPr>
          <p:nvPr>
            <p:ph type="sldNum" sz="quarter" idx="10"/>
          </p:nvPr>
        </p:nvSpPr>
        <p:spPr/>
        <p:txBody>
          <a:bodyPr/>
          <a:lstStyle/>
          <a:p>
            <a:fld id="{B59EE6B2-D386-4E17-AC45-165A9DB388FB}" type="slidenum">
              <a:rPr lang="en-GB" smtClean="0"/>
              <a:t>4</a:t>
            </a:fld>
            <a:endParaRPr lang="en-GB"/>
          </a:p>
        </p:txBody>
      </p:sp>
    </p:spTree>
    <p:extLst>
      <p:ext uri="{BB962C8B-B14F-4D97-AF65-F5344CB8AC3E}">
        <p14:creationId xmlns:p14="http://schemas.microsoft.com/office/powerpoint/2010/main" val="1003241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Job analysis is an organised process that companies use to present the tasks, responsibilities, and competencies demanded for a role. Also, this helps managers understand what future staff are expected to perform and the required skills to operate efficiently. Being a retail assistant at Primark, job analysis consists of scrutinising daily tasks like assisting customers, organising stock displays, managing the cash register, and providing support to co-workers. In addition, the process also recognises major competencies like communication skills, cooperation, teamwork, and customer service orientation. HRM says that job analysis creates the basis for efficient recruitment, as it properly describes job expectations and candidate demands (</a:t>
            </a:r>
            <a:r>
              <a:rPr lang="en-GB" sz="1200" kern="1200" dirty="0" err="1">
                <a:solidFill>
                  <a:schemeClr val="tx1"/>
                </a:solidFill>
                <a:effectLst/>
                <a:latin typeface="+mn-lt"/>
                <a:ea typeface="+mn-ea"/>
                <a:cs typeface="+mn-cs"/>
              </a:rPr>
              <a:t>DeCenzo</a:t>
            </a:r>
            <a:r>
              <a:rPr lang="en-GB" sz="1200" kern="1200" dirty="0">
                <a:solidFill>
                  <a:schemeClr val="tx1"/>
                </a:solidFill>
                <a:effectLst/>
                <a:latin typeface="+mn-lt"/>
                <a:ea typeface="+mn-ea"/>
                <a:cs typeface="+mn-cs"/>
              </a:rPr>
              <a:t>, Robbins and </a:t>
            </a:r>
            <a:r>
              <a:rPr lang="en-GB" sz="1200" kern="1200" dirty="0" err="1">
                <a:solidFill>
                  <a:schemeClr val="tx1"/>
                </a:solidFill>
                <a:effectLst/>
                <a:latin typeface="+mn-lt"/>
                <a:ea typeface="+mn-ea"/>
                <a:cs typeface="+mn-cs"/>
              </a:rPr>
              <a:t>Verhulst</a:t>
            </a:r>
            <a:r>
              <a:rPr lang="en-GB" sz="1200" kern="1200" dirty="0">
                <a:solidFill>
                  <a:schemeClr val="tx1"/>
                </a:solidFill>
                <a:effectLst/>
                <a:latin typeface="+mn-lt"/>
                <a:ea typeface="+mn-ea"/>
                <a:cs typeface="+mn-cs"/>
              </a:rPr>
              <a:t>, 2021).</a:t>
            </a:r>
          </a:p>
        </p:txBody>
      </p:sp>
      <p:sp>
        <p:nvSpPr>
          <p:cNvPr id="4" name="Slide Number Placeholder 3"/>
          <p:cNvSpPr>
            <a:spLocks noGrp="1"/>
          </p:cNvSpPr>
          <p:nvPr>
            <p:ph type="sldNum" sz="quarter" idx="10"/>
          </p:nvPr>
        </p:nvSpPr>
        <p:spPr/>
        <p:txBody>
          <a:bodyPr/>
          <a:lstStyle/>
          <a:p>
            <a:fld id="{B59EE6B2-D386-4E17-AC45-165A9DB388FB}" type="slidenum">
              <a:rPr lang="en-GB" smtClean="0"/>
              <a:t>5</a:t>
            </a:fld>
            <a:endParaRPr lang="en-GB"/>
          </a:p>
        </p:txBody>
      </p:sp>
    </p:spTree>
    <p:extLst>
      <p:ext uri="{BB962C8B-B14F-4D97-AF65-F5344CB8AC3E}">
        <p14:creationId xmlns:p14="http://schemas.microsoft.com/office/powerpoint/2010/main" val="334787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job description outlines the responsibilities related to a specific role and helps staff understand the expectations from the company about their performance. In retail companies like Primark, job descriptions offer staff better knowledge about the duties and productive store operations. For the role of Retail Assistant, the main responsibilities are assisting customers with product descriptions, checking transactions at the cashier, and maintaining organised product displays. Staff can also assist with stock refill at shelves and support of co-workers in busy periods. Job descriptions also help companies in the recruitment process and are used as a reference for evaluating staff performance (Armstrong, 2020).</a:t>
            </a:r>
          </a:p>
        </p:txBody>
      </p:sp>
      <p:sp>
        <p:nvSpPr>
          <p:cNvPr id="4" name="Slide Number Placeholder 3"/>
          <p:cNvSpPr>
            <a:spLocks noGrp="1"/>
          </p:cNvSpPr>
          <p:nvPr>
            <p:ph type="sldNum" sz="quarter" idx="10"/>
          </p:nvPr>
        </p:nvSpPr>
        <p:spPr/>
        <p:txBody>
          <a:bodyPr/>
          <a:lstStyle/>
          <a:p>
            <a:fld id="{B59EE6B2-D386-4E17-AC45-165A9DB388FB}" type="slidenum">
              <a:rPr lang="en-GB" smtClean="0"/>
              <a:t>6</a:t>
            </a:fld>
            <a:endParaRPr lang="en-GB"/>
          </a:p>
        </p:txBody>
      </p:sp>
    </p:spTree>
    <p:extLst>
      <p:ext uri="{BB962C8B-B14F-4D97-AF65-F5344CB8AC3E}">
        <p14:creationId xmlns:p14="http://schemas.microsoft.com/office/powerpoint/2010/main" val="1073913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person specification represents the qualifications, skills, and personal features demanded for a specific job role. Also, it helps companies evaluate if the applicant has the qualities to perform efficiently. For a Retail Assistant at Primark, communication skills are important as staff speak directly with customers and assist them during the shopping experience. Then, customer service skills are also essential for reacting professionally to complaints and questions. Moreover, teamwork is crucial in retail environments where employees should manage tasks effectively. Bratton and Gold (2022) state that positive attitudes and adaptability improve success in customer-based roles.</a:t>
            </a:r>
          </a:p>
        </p:txBody>
      </p:sp>
      <p:sp>
        <p:nvSpPr>
          <p:cNvPr id="4" name="Slide Number Placeholder 3"/>
          <p:cNvSpPr>
            <a:spLocks noGrp="1"/>
          </p:cNvSpPr>
          <p:nvPr>
            <p:ph type="sldNum" sz="quarter" idx="10"/>
          </p:nvPr>
        </p:nvSpPr>
        <p:spPr/>
        <p:txBody>
          <a:bodyPr/>
          <a:lstStyle/>
          <a:p>
            <a:fld id="{B59EE6B2-D386-4E17-AC45-165A9DB388FB}" type="slidenum">
              <a:rPr lang="en-GB" smtClean="0"/>
              <a:t>7</a:t>
            </a:fld>
            <a:endParaRPr lang="en-GB"/>
          </a:p>
        </p:txBody>
      </p:sp>
    </p:spTree>
    <p:extLst>
      <p:ext uri="{BB962C8B-B14F-4D97-AF65-F5344CB8AC3E}">
        <p14:creationId xmlns:p14="http://schemas.microsoft.com/office/powerpoint/2010/main" val="1965517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recruitment process contains many phases that help companies identify and choose the most suitable candidates. Firstly, job vacancies are posted on the company websites or online recruitment platforms to draw potential candidates. Then, after the review of the application, HR managers see the applicant information to decide if individuals meet the requirements provided in the job description and person specification. Then, the shortlisted applicants are invited for interviews. In these interviews their experience, communication skills, and suitability for the role are evaluated by the recruiters. The interviews can consist of situational questions to assess customer service capabilities. After this stage, the most fitting applicant is provided with the offer for the position and starts on-boarding and induction training programs (CIPD, 2023; </a:t>
            </a:r>
            <a:r>
              <a:rPr lang="en-GB" sz="1200" kern="1200" dirty="0" err="1">
                <a:solidFill>
                  <a:schemeClr val="tx1"/>
                </a:solidFill>
                <a:effectLst/>
                <a:latin typeface="+mn-lt"/>
                <a:ea typeface="+mn-ea"/>
                <a:cs typeface="+mn-cs"/>
              </a:rPr>
              <a:t>Dessler</a:t>
            </a:r>
            <a:r>
              <a:rPr lang="en-GB" sz="1200" kern="1200" dirty="0">
                <a:solidFill>
                  <a:schemeClr val="tx1"/>
                </a:solidFill>
                <a:effectLst/>
                <a:latin typeface="+mn-lt"/>
                <a:ea typeface="+mn-ea"/>
                <a:cs typeface="+mn-cs"/>
              </a:rPr>
              <a:t>, 2020).</a:t>
            </a:r>
          </a:p>
        </p:txBody>
      </p:sp>
      <p:sp>
        <p:nvSpPr>
          <p:cNvPr id="4" name="Slide Number Placeholder 3"/>
          <p:cNvSpPr>
            <a:spLocks noGrp="1"/>
          </p:cNvSpPr>
          <p:nvPr>
            <p:ph type="sldNum" sz="quarter" idx="10"/>
          </p:nvPr>
        </p:nvSpPr>
        <p:spPr/>
        <p:txBody>
          <a:bodyPr/>
          <a:lstStyle/>
          <a:p>
            <a:fld id="{B59EE6B2-D386-4E17-AC45-165A9DB388FB}" type="slidenum">
              <a:rPr lang="en-GB" smtClean="0"/>
              <a:t>8</a:t>
            </a:fld>
            <a:endParaRPr lang="en-GB"/>
          </a:p>
        </p:txBody>
      </p:sp>
    </p:spTree>
    <p:extLst>
      <p:ext uri="{BB962C8B-B14F-4D97-AF65-F5344CB8AC3E}">
        <p14:creationId xmlns:p14="http://schemas.microsoft.com/office/powerpoint/2010/main" val="2366763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Training and development program help staff receive the knowledge and skills demanded to comply with their roles efficiently. The retail assistants at Primark should focus on various training fields offered by the company. First, customer service training is important, as staff communicate directly with customers and should react professionally to questions. Also, product knowledge training provided employees with knowledge about the accessories and apparel in the store, so they can give precise information. Staff is also provided with health and safety training. Additionally, teamwork training improves cooperation among co-workers. Training programs refine performance, job satisfaction, and organisational efficiency (Noe, 2020; Salas et al., 2023).</a:t>
            </a:r>
          </a:p>
        </p:txBody>
      </p:sp>
      <p:sp>
        <p:nvSpPr>
          <p:cNvPr id="4" name="Slide Number Placeholder 3"/>
          <p:cNvSpPr>
            <a:spLocks noGrp="1"/>
          </p:cNvSpPr>
          <p:nvPr>
            <p:ph type="sldNum" sz="quarter" idx="10"/>
          </p:nvPr>
        </p:nvSpPr>
        <p:spPr/>
        <p:txBody>
          <a:bodyPr/>
          <a:lstStyle/>
          <a:p>
            <a:fld id="{B59EE6B2-D386-4E17-AC45-165A9DB388FB}" type="slidenum">
              <a:rPr lang="en-GB" smtClean="0"/>
              <a:t>9</a:t>
            </a:fld>
            <a:endParaRPr lang="en-GB"/>
          </a:p>
        </p:txBody>
      </p:sp>
    </p:spTree>
    <p:extLst>
      <p:ext uri="{BB962C8B-B14F-4D97-AF65-F5344CB8AC3E}">
        <p14:creationId xmlns:p14="http://schemas.microsoft.com/office/powerpoint/2010/main" val="2923539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Behaviourist learning theory concentrates on visible behaviour and states that people gain knowledge through repetition and reinforcement. Also, this theory indicates that positive behaviours must be rewarded and reinforced. During workplace training, behaviourist approaches are usually applied to teach staff skills that are practical and consistent with the performance. For instance, retail assistants can practise organising displays, processing transactions at the checkout, and greeting customers. Moreover, repeated practice helps staff grow confidence and gain new competences in their roles. So, behaviourist learning approaches are very efficient in retail settings where staff should obey specific procedures and keep consistent service standards (Noe, 2020; </a:t>
            </a:r>
            <a:r>
              <a:rPr lang="en-GB" sz="1200" kern="1200" dirty="0" err="1">
                <a:solidFill>
                  <a:schemeClr val="tx1"/>
                </a:solidFill>
                <a:effectLst/>
                <a:latin typeface="+mn-lt"/>
                <a:ea typeface="+mn-ea"/>
                <a:cs typeface="+mn-cs"/>
              </a:rPr>
              <a:t>Illeris</a:t>
            </a:r>
            <a:r>
              <a:rPr lang="en-GB" sz="1200" kern="1200" dirty="0">
                <a:solidFill>
                  <a:schemeClr val="tx1"/>
                </a:solidFill>
                <a:effectLst/>
                <a:latin typeface="+mn-lt"/>
                <a:ea typeface="+mn-ea"/>
                <a:cs typeface="+mn-cs"/>
              </a:rPr>
              <a:t>, 2018).</a:t>
            </a:r>
          </a:p>
        </p:txBody>
      </p:sp>
      <p:sp>
        <p:nvSpPr>
          <p:cNvPr id="4" name="Slide Number Placeholder 3"/>
          <p:cNvSpPr>
            <a:spLocks noGrp="1"/>
          </p:cNvSpPr>
          <p:nvPr>
            <p:ph type="sldNum" sz="quarter" idx="10"/>
          </p:nvPr>
        </p:nvSpPr>
        <p:spPr/>
        <p:txBody>
          <a:bodyPr/>
          <a:lstStyle/>
          <a:p>
            <a:fld id="{B59EE6B2-D386-4E17-AC45-165A9DB388FB}" type="slidenum">
              <a:rPr lang="en-GB" smtClean="0"/>
              <a:t>10</a:t>
            </a:fld>
            <a:endParaRPr lang="en-GB"/>
          </a:p>
        </p:txBody>
      </p:sp>
    </p:spTree>
    <p:extLst>
      <p:ext uri="{BB962C8B-B14F-4D97-AF65-F5344CB8AC3E}">
        <p14:creationId xmlns:p14="http://schemas.microsoft.com/office/powerpoint/2010/main" val="21427623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Cognitivist learning theory focuses on the mental processes that are included in learning, like memory, understanding, and problem-solving. In addition, cognitivist theory underscores the importance of helping people with understanding the ideas behind their tasks. In retail environments, this approach can explain the reasoning behind customer service policies or store procedures. When staff comprehend why certain activities are a priority, they can better use their knowledge in certain situations. In addition, cognitivist learning also motivates staff to create problem-solving skills that help them react efficiently to customer questions or complaints. According to </a:t>
            </a:r>
            <a:r>
              <a:rPr lang="en-GB" sz="1200" kern="1200" dirty="0" err="1">
                <a:solidFill>
                  <a:schemeClr val="tx1"/>
                </a:solidFill>
                <a:effectLst/>
                <a:latin typeface="+mn-lt"/>
                <a:ea typeface="+mn-ea"/>
                <a:cs typeface="+mn-cs"/>
              </a:rPr>
              <a:t>Illeris</a:t>
            </a:r>
            <a:r>
              <a:rPr lang="en-GB" sz="1200" kern="1200" dirty="0">
                <a:solidFill>
                  <a:schemeClr val="tx1"/>
                </a:solidFill>
                <a:effectLst/>
                <a:latin typeface="+mn-lt"/>
                <a:ea typeface="+mn-ea"/>
                <a:cs typeface="+mn-cs"/>
              </a:rPr>
              <a:t> (2018) and Armstrong (2020), training programs that focus on understanding and knowledge development can seriously refine staff performance.</a:t>
            </a:r>
          </a:p>
        </p:txBody>
      </p:sp>
      <p:sp>
        <p:nvSpPr>
          <p:cNvPr id="4" name="Slide Number Placeholder 3"/>
          <p:cNvSpPr>
            <a:spLocks noGrp="1"/>
          </p:cNvSpPr>
          <p:nvPr>
            <p:ph type="sldNum" sz="quarter" idx="10"/>
          </p:nvPr>
        </p:nvSpPr>
        <p:spPr/>
        <p:txBody>
          <a:bodyPr/>
          <a:lstStyle/>
          <a:p>
            <a:fld id="{B59EE6B2-D386-4E17-AC45-165A9DB388FB}" type="slidenum">
              <a:rPr lang="en-GB" smtClean="0"/>
              <a:t>11</a:t>
            </a:fld>
            <a:endParaRPr lang="en-GB"/>
          </a:p>
        </p:txBody>
      </p:sp>
    </p:spTree>
    <p:extLst>
      <p:ext uri="{BB962C8B-B14F-4D97-AF65-F5344CB8AC3E}">
        <p14:creationId xmlns:p14="http://schemas.microsoft.com/office/powerpoint/2010/main" val="27911332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Experiential learning theory states that people learn the most by practical experience and reflection. Kolb’s (1984) experiential learning model suggests that gaining knowledge by being involved in activities, reflecting on experiences and using insights for further situations. In retail settings, experiential learning is observed in daily tasks. New staff usually see experienced co-workers before doing their responsibilities independently. Communication with customers and cooperation with team members assist staff in creating practical skills. In addition, employees cannot gain those skills with formal learning programs. Reflection allows staff to assess experiences and refine performance, improving professional competence in the workplace (Kolb, 1984; Honey and Mumford, 2019).</a:t>
            </a:r>
          </a:p>
        </p:txBody>
      </p:sp>
      <p:sp>
        <p:nvSpPr>
          <p:cNvPr id="4" name="Slide Number Placeholder 3"/>
          <p:cNvSpPr>
            <a:spLocks noGrp="1"/>
          </p:cNvSpPr>
          <p:nvPr>
            <p:ph type="sldNum" sz="quarter" idx="10"/>
          </p:nvPr>
        </p:nvSpPr>
        <p:spPr/>
        <p:txBody>
          <a:bodyPr/>
          <a:lstStyle/>
          <a:p>
            <a:fld id="{B59EE6B2-D386-4E17-AC45-165A9DB388FB}" type="slidenum">
              <a:rPr lang="en-GB" smtClean="0"/>
              <a:t>12</a:t>
            </a:fld>
            <a:endParaRPr lang="en-GB"/>
          </a:p>
        </p:txBody>
      </p:sp>
    </p:spTree>
    <p:extLst>
      <p:ext uri="{BB962C8B-B14F-4D97-AF65-F5344CB8AC3E}">
        <p14:creationId xmlns:p14="http://schemas.microsoft.com/office/powerpoint/2010/main" val="8727101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Staff training offers various gains for companies and individuals. First, training refines staff performance, as it helps employees improve the skills demanded for the completion of the tasks correctly. Also, training helps companies provide higher customer satisfaction as staff are better prepared to react to customer demands. In addition, businesses that invest in training reach higher efficiency as staff prepare tasks more effectively. Lastly, training programs refine staff motivation and job satisfaction, making individuals feel respected and supported in their professional development. Boxall and Purcell (2021) and Salas et al. (2023) say that companies that </a:t>
            </a:r>
            <a:r>
              <a:rPr lang="en-US" dirty="0" err="1">
                <a:effectLst/>
              </a:rPr>
              <a:t>prioritise</a:t>
            </a:r>
            <a:r>
              <a:rPr lang="en-US" dirty="0">
                <a:effectLst/>
              </a:rPr>
              <a:t> staff development reach higher sustainable competitive advantages and retain their skilled workforce.</a:t>
            </a:r>
          </a:p>
        </p:txBody>
      </p:sp>
      <p:sp>
        <p:nvSpPr>
          <p:cNvPr id="4" name="Slide Number Placeholder 3"/>
          <p:cNvSpPr>
            <a:spLocks noGrp="1"/>
          </p:cNvSpPr>
          <p:nvPr>
            <p:ph type="sldNum" sz="quarter" idx="10"/>
          </p:nvPr>
        </p:nvSpPr>
        <p:spPr/>
        <p:txBody>
          <a:bodyPr/>
          <a:lstStyle/>
          <a:p>
            <a:fld id="{B59EE6B2-D386-4E17-AC45-165A9DB388FB}" type="slidenum">
              <a:rPr lang="en-GB" smtClean="0"/>
              <a:t>13</a:t>
            </a:fld>
            <a:endParaRPr lang="en-GB"/>
          </a:p>
        </p:txBody>
      </p:sp>
    </p:spTree>
    <p:extLst>
      <p:ext uri="{BB962C8B-B14F-4D97-AF65-F5344CB8AC3E}">
        <p14:creationId xmlns:p14="http://schemas.microsoft.com/office/powerpoint/2010/main" val="12445864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All in all, efficient recruitment and staff development are important for organisational success. The presentation analysed how Primark can recruit suitable candidates for the role of Retail Assistant using job analysis, clear job descriptions, and correct person specifications. The structured recruitment process aids companies in choosing the right applicants with the skills and attitudes specifically required for customer-based roles. Also, training and development initiatives refine employee performance and improve organisational goals. Experiential approaches and learning theories like cognitivist and behaviourist offer essential frameworks for creating efficient training strategies. Companies that use structured recruitment and development activities better refine employee performance and customer satisfaction (Armstrong, 2020; Torrington et al., 2020).</a:t>
            </a:r>
          </a:p>
        </p:txBody>
      </p:sp>
      <p:sp>
        <p:nvSpPr>
          <p:cNvPr id="4" name="Slide Number Placeholder 3"/>
          <p:cNvSpPr>
            <a:spLocks noGrp="1"/>
          </p:cNvSpPr>
          <p:nvPr>
            <p:ph type="sldNum" sz="quarter" idx="10"/>
          </p:nvPr>
        </p:nvSpPr>
        <p:spPr/>
        <p:txBody>
          <a:bodyPr/>
          <a:lstStyle/>
          <a:p>
            <a:fld id="{B59EE6B2-D386-4E17-AC45-165A9DB388FB}" type="slidenum">
              <a:rPr lang="en-GB" smtClean="0"/>
              <a:t>14</a:t>
            </a:fld>
            <a:endParaRPr lang="en-GB"/>
          </a:p>
        </p:txBody>
      </p:sp>
    </p:spTree>
    <p:extLst>
      <p:ext uri="{BB962C8B-B14F-4D97-AF65-F5344CB8AC3E}">
        <p14:creationId xmlns:p14="http://schemas.microsoft.com/office/powerpoint/2010/main" val="1488446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Armstrong, M. (2020) </a:t>
            </a:r>
            <a:r>
              <a:rPr lang="en-GB" sz="1200" i="1" kern="1200" dirty="0">
                <a:solidFill>
                  <a:schemeClr val="tx1"/>
                </a:solidFill>
                <a:effectLst/>
                <a:latin typeface="+mn-lt"/>
                <a:ea typeface="+mn-ea"/>
                <a:cs typeface="+mn-cs"/>
              </a:rPr>
              <a:t>Armstrong’s Handbook of Human Resource Management Practice</a:t>
            </a:r>
            <a:r>
              <a:rPr lang="en-GB" sz="1200" kern="1200" dirty="0">
                <a:solidFill>
                  <a:schemeClr val="tx1"/>
                </a:solidFill>
                <a:effectLst/>
                <a:latin typeface="+mn-lt"/>
                <a:ea typeface="+mn-ea"/>
                <a:cs typeface="+mn-cs"/>
              </a:rPr>
              <a:t>. 15th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London: </a:t>
            </a:r>
            <a:r>
              <a:rPr lang="en-GB" sz="1200" kern="1200" dirty="0" err="1">
                <a:solidFill>
                  <a:schemeClr val="tx1"/>
                </a:solidFill>
                <a:effectLst/>
                <a:latin typeface="+mn-lt"/>
                <a:ea typeface="+mn-ea"/>
                <a:cs typeface="+mn-cs"/>
              </a:rPr>
              <a:t>Kogan</a:t>
            </a:r>
            <a:r>
              <a:rPr lang="en-GB" sz="1200" kern="1200" dirty="0">
                <a:solidFill>
                  <a:schemeClr val="tx1"/>
                </a:solidFill>
                <a:effectLst/>
                <a:latin typeface="+mn-lt"/>
                <a:ea typeface="+mn-ea"/>
                <a:cs typeface="+mn-cs"/>
              </a:rPr>
              <a:t> Page.</a:t>
            </a:r>
          </a:p>
          <a:p>
            <a:r>
              <a:rPr lang="en-GB" sz="1200" kern="1200" dirty="0">
                <a:solidFill>
                  <a:schemeClr val="tx1"/>
                </a:solidFill>
                <a:effectLst/>
                <a:latin typeface="+mn-lt"/>
                <a:ea typeface="+mn-ea"/>
                <a:cs typeface="+mn-cs"/>
              </a:rPr>
              <a:t>Boxall, P. and Purcell, J. (2021) </a:t>
            </a:r>
            <a:r>
              <a:rPr lang="en-GB" sz="1200" i="1" kern="1200" dirty="0">
                <a:solidFill>
                  <a:schemeClr val="tx1"/>
                </a:solidFill>
                <a:effectLst/>
                <a:latin typeface="+mn-lt"/>
                <a:ea typeface="+mn-ea"/>
                <a:cs typeface="+mn-cs"/>
              </a:rPr>
              <a:t>Strategy and Human Resource Management</a:t>
            </a:r>
            <a:r>
              <a:rPr lang="en-GB" sz="1200" kern="1200" dirty="0">
                <a:solidFill>
                  <a:schemeClr val="tx1"/>
                </a:solidFill>
                <a:effectLst/>
                <a:latin typeface="+mn-lt"/>
                <a:ea typeface="+mn-ea"/>
                <a:cs typeface="+mn-cs"/>
              </a:rPr>
              <a:t>. 5th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London: Palgrave Macmillan.</a:t>
            </a:r>
          </a:p>
          <a:p>
            <a:r>
              <a:rPr lang="en-GB" sz="1200" kern="1200" dirty="0">
                <a:solidFill>
                  <a:schemeClr val="tx1"/>
                </a:solidFill>
                <a:effectLst/>
                <a:latin typeface="+mn-lt"/>
                <a:ea typeface="+mn-ea"/>
                <a:cs typeface="+mn-cs"/>
              </a:rPr>
              <a:t>Bratton, J. and Gold, J. (2022) </a:t>
            </a:r>
            <a:r>
              <a:rPr lang="en-GB" sz="1200" i="1" kern="1200" dirty="0">
                <a:solidFill>
                  <a:schemeClr val="tx1"/>
                </a:solidFill>
                <a:effectLst/>
                <a:latin typeface="+mn-lt"/>
                <a:ea typeface="+mn-ea"/>
                <a:cs typeface="+mn-cs"/>
              </a:rPr>
              <a:t>Human Resource Management: Theory and Practice</a:t>
            </a:r>
            <a:r>
              <a:rPr lang="en-GB" sz="1200" kern="1200" dirty="0">
                <a:solidFill>
                  <a:schemeClr val="tx1"/>
                </a:solidFill>
                <a:effectLst/>
                <a:latin typeface="+mn-lt"/>
                <a:ea typeface="+mn-ea"/>
                <a:cs typeface="+mn-cs"/>
              </a:rPr>
              <a:t>. 7th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London: Palgrave Macmillan.</a:t>
            </a:r>
          </a:p>
          <a:p>
            <a:r>
              <a:rPr lang="en-GB" sz="1200" kern="1200" dirty="0">
                <a:solidFill>
                  <a:schemeClr val="tx1"/>
                </a:solidFill>
                <a:effectLst/>
                <a:latin typeface="+mn-lt"/>
                <a:ea typeface="+mn-ea"/>
                <a:cs typeface="+mn-cs"/>
              </a:rPr>
              <a:t>CIPD (2023) </a:t>
            </a:r>
            <a:r>
              <a:rPr lang="en-GB" sz="1200" i="1" kern="1200" dirty="0">
                <a:solidFill>
                  <a:schemeClr val="tx1"/>
                </a:solidFill>
                <a:effectLst/>
                <a:latin typeface="+mn-lt"/>
                <a:ea typeface="+mn-ea"/>
                <a:cs typeface="+mn-cs"/>
              </a:rPr>
              <a:t>Recruitment and Selection Factsheet</a:t>
            </a:r>
            <a:r>
              <a:rPr lang="en-GB" sz="1200" kern="1200" dirty="0">
                <a:solidFill>
                  <a:schemeClr val="tx1"/>
                </a:solidFill>
                <a:effectLst/>
                <a:latin typeface="+mn-lt"/>
                <a:ea typeface="+mn-ea"/>
                <a:cs typeface="+mn-cs"/>
              </a:rPr>
              <a:t>. London: Chartered Institute of Personnel and Development.</a:t>
            </a:r>
          </a:p>
          <a:p>
            <a:r>
              <a:rPr lang="en-GB" sz="1200" kern="1200" dirty="0" err="1">
                <a:solidFill>
                  <a:schemeClr val="tx1"/>
                </a:solidFill>
                <a:effectLst/>
                <a:latin typeface="+mn-lt"/>
                <a:ea typeface="+mn-ea"/>
                <a:cs typeface="+mn-cs"/>
              </a:rPr>
              <a:t>DeCenzo</a:t>
            </a:r>
            <a:r>
              <a:rPr lang="en-GB" sz="1200" kern="1200" dirty="0">
                <a:solidFill>
                  <a:schemeClr val="tx1"/>
                </a:solidFill>
                <a:effectLst/>
                <a:latin typeface="+mn-lt"/>
                <a:ea typeface="+mn-ea"/>
                <a:cs typeface="+mn-cs"/>
              </a:rPr>
              <a:t>, D.A., Robbins, S.P. and </a:t>
            </a:r>
            <a:r>
              <a:rPr lang="en-GB" sz="1200" kern="1200" dirty="0" err="1">
                <a:solidFill>
                  <a:schemeClr val="tx1"/>
                </a:solidFill>
                <a:effectLst/>
                <a:latin typeface="+mn-lt"/>
                <a:ea typeface="+mn-ea"/>
                <a:cs typeface="+mn-cs"/>
              </a:rPr>
              <a:t>Verhulst</a:t>
            </a:r>
            <a:r>
              <a:rPr lang="en-GB" sz="1200" kern="1200" dirty="0">
                <a:solidFill>
                  <a:schemeClr val="tx1"/>
                </a:solidFill>
                <a:effectLst/>
                <a:latin typeface="+mn-lt"/>
                <a:ea typeface="+mn-ea"/>
                <a:cs typeface="+mn-cs"/>
              </a:rPr>
              <a:t>, S.L. (2021) </a:t>
            </a:r>
            <a:r>
              <a:rPr lang="en-GB" sz="1200" i="1" kern="1200" dirty="0">
                <a:solidFill>
                  <a:schemeClr val="tx1"/>
                </a:solidFill>
                <a:effectLst/>
                <a:latin typeface="+mn-lt"/>
                <a:ea typeface="+mn-ea"/>
                <a:cs typeface="+mn-cs"/>
              </a:rPr>
              <a:t>Fundamentals of Human Resource Management</a:t>
            </a:r>
            <a:r>
              <a:rPr lang="en-GB" sz="1200" kern="1200" dirty="0">
                <a:solidFill>
                  <a:schemeClr val="tx1"/>
                </a:solidFill>
                <a:effectLst/>
                <a:latin typeface="+mn-lt"/>
                <a:ea typeface="+mn-ea"/>
                <a:cs typeface="+mn-cs"/>
              </a:rPr>
              <a:t>. 13th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Hoboken, NJ: Wiley.</a:t>
            </a:r>
          </a:p>
          <a:p>
            <a:r>
              <a:rPr lang="en-GB" sz="1200" kern="1200" dirty="0" err="1">
                <a:solidFill>
                  <a:schemeClr val="tx1"/>
                </a:solidFill>
                <a:effectLst/>
                <a:latin typeface="+mn-lt"/>
                <a:ea typeface="+mn-ea"/>
                <a:cs typeface="+mn-cs"/>
              </a:rPr>
              <a:t>Dessler</a:t>
            </a:r>
            <a:r>
              <a:rPr lang="en-GB" sz="1200" kern="1200" dirty="0">
                <a:solidFill>
                  <a:schemeClr val="tx1"/>
                </a:solidFill>
                <a:effectLst/>
                <a:latin typeface="+mn-lt"/>
                <a:ea typeface="+mn-ea"/>
                <a:cs typeface="+mn-cs"/>
              </a:rPr>
              <a:t>, G. (2020) </a:t>
            </a:r>
            <a:r>
              <a:rPr lang="en-GB" sz="1200" i="1" kern="1200" dirty="0">
                <a:solidFill>
                  <a:schemeClr val="tx1"/>
                </a:solidFill>
                <a:effectLst/>
                <a:latin typeface="+mn-lt"/>
                <a:ea typeface="+mn-ea"/>
                <a:cs typeface="+mn-cs"/>
              </a:rPr>
              <a:t>Human Resource Management</a:t>
            </a:r>
            <a:r>
              <a:rPr lang="en-GB" sz="1200" kern="1200" dirty="0">
                <a:solidFill>
                  <a:schemeClr val="tx1"/>
                </a:solidFill>
                <a:effectLst/>
                <a:latin typeface="+mn-lt"/>
                <a:ea typeface="+mn-ea"/>
                <a:cs typeface="+mn-cs"/>
              </a:rPr>
              <a:t>. 16th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Harlow: Pearson.</a:t>
            </a:r>
          </a:p>
          <a:p>
            <a:r>
              <a:rPr lang="en-GB" sz="1200" kern="1200" dirty="0">
                <a:solidFill>
                  <a:schemeClr val="tx1"/>
                </a:solidFill>
                <a:effectLst/>
                <a:latin typeface="+mn-lt"/>
                <a:ea typeface="+mn-ea"/>
                <a:cs typeface="+mn-cs"/>
              </a:rPr>
              <a:t>Honey, P. and Mumford, A. (2019) </a:t>
            </a:r>
            <a:r>
              <a:rPr lang="en-GB" sz="1200" i="1" kern="1200" dirty="0">
                <a:solidFill>
                  <a:schemeClr val="tx1"/>
                </a:solidFill>
                <a:effectLst/>
                <a:latin typeface="+mn-lt"/>
                <a:ea typeface="+mn-ea"/>
                <a:cs typeface="+mn-cs"/>
              </a:rPr>
              <a:t>The Learning Styles Questionnaire</a:t>
            </a:r>
            <a:r>
              <a:rPr lang="en-GB" sz="1200" kern="1200" dirty="0">
                <a:solidFill>
                  <a:schemeClr val="tx1"/>
                </a:solidFill>
                <a:effectLst/>
                <a:latin typeface="+mn-lt"/>
                <a:ea typeface="+mn-ea"/>
                <a:cs typeface="+mn-cs"/>
              </a:rPr>
              <a:t>. Maidenhead: Peter Honey Publications.</a:t>
            </a:r>
          </a:p>
          <a:p>
            <a:r>
              <a:rPr lang="en-GB" sz="1200" kern="1200" dirty="0" err="1">
                <a:solidFill>
                  <a:schemeClr val="tx1"/>
                </a:solidFill>
                <a:effectLst/>
                <a:latin typeface="+mn-lt"/>
                <a:ea typeface="+mn-ea"/>
                <a:cs typeface="+mn-cs"/>
              </a:rPr>
              <a:t>Illeris</a:t>
            </a:r>
            <a:r>
              <a:rPr lang="en-GB" sz="1200" kern="1200" dirty="0">
                <a:solidFill>
                  <a:schemeClr val="tx1"/>
                </a:solidFill>
                <a:effectLst/>
                <a:latin typeface="+mn-lt"/>
                <a:ea typeface="+mn-ea"/>
                <a:cs typeface="+mn-cs"/>
              </a:rPr>
              <a:t>, K. (2018) </a:t>
            </a:r>
            <a:r>
              <a:rPr lang="en-GB" sz="1200" i="1" kern="1200" dirty="0">
                <a:solidFill>
                  <a:schemeClr val="tx1"/>
                </a:solidFill>
                <a:effectLst/>
                <a:latin typeface="+mn-lt"/>
                <a:ea typeface="+mn-ea"/>
                <a:cs typeface="+mn-cs"/>
              </a:rPr>
              <a:t>Contemporary Theories of Learning: Learning Theorists in Their Own Words</a:t>
            </a:r>
            <a:r>
              <a:rPr lang="en-GB" sz="1200" kern="1200" dirty="0">
                <a:solidFill>
                  <a:schemeClr val="tx1"/>
                </a:solidFill>
                <a:effectLst/>
                <a:latin typeface="+mn-lt"/>
                <a:ea typeface="+mn-ea"/>
                <a:cs typeface="+mn-cs"/>
              </a:rPr>
              <a:t>. 2nd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London: Routledge.</a:t>
            </a:r>
          </a:p>
          <a:p>
            <a:r>
              <a:rPr lang="en-GB" sz="1200" kern="1200" dirty="0">
                <a:solidFill>
                  <a:schemeClr val="tx1"/>
                </a:solidFill>
                <a:effectLst/>
                <a:latin typeface="+mn-lt"/>
                <a:ea typeface="+mn-ea"/>
                <a:cs typeface="+mn-cs"/>
              </a:rPr>
              <a:t>Kolb, D.A. (1984) </a:t>
            </a:r>
            <a:r>
              <a:rPr lang="en-GB" sz="1200" i="1" kern="1200" dirty="0">
                <a:solidFill>
                  <a:schemeClr val="tx1"/>
                </a:solidFill>
                <a:effectLst/>
                <a:latin typeface="+mn-lt"/>
                <a:ea typeface="+mn-ea"/>
                <a:cs typeface="+mn-cs"/>
              </a:rPr>
              <a:t>Experiential Learning: Experience as the Source of Learning and Development</a:t>
            </a:r>
            <a:r>
              <a:rPr lang="en-GB" sz="1200" kern="1200" dirty="0">
                <a:solidFill>
                  <a:schemeClr val="tx1"/>
                </a:solidFill>
                <a:effectLst/>
                <a:latin typeface="+mn-lt"/>
                <a:ea typeface="+mn-ea"/>
                <a:cs typeface="+mn-cs"/>
              </a:rPr>
              <a:t>. Englewood Cliffs, NJ: Prentice Hall.</a:t>
            </a:r>
          </a:p>
          <a:p>
            <a:r>
              <a:rPr lang="en-GB" sz="1200" kern="1200" dirty="0">
                <a:solidFill>
                  <a:schemeClr val="tx1"/>
                </a:solidFill>
                <a:effectLst/>
                <a:latin typeface="+mn-lt"/>
                <a:ea typeface="+mn-ea"/>
                <a:cs typeface="+mn-cs"/>
              </a:rPr>
              <a:t>Kotler, P. and Keller, K.L. (2022) </a:t>
            </a:r>
            <a:r>
              <a:rPr lang="en-GB" sz="1200" i="1" kern="1200" dirty="0">
                <a:solidFill>
                  <a:schemeClr val="tx1"/>
                </a:solidFill>
                <a:effectLst/>
                <a:latin typeface="+mn-lt"/>
                <a:ea typeface="+mn-ea"/>
                <a:cs typeface="+mn-cs"/>
              </a:rPr>
              <a:t>Marketing Management</a:t>
            </a:r>
            <a:r>
              <a:rPr lang="en-GB" sz="1200" kern="1200" dirty="0">
                <a:solidFill>
                  <a:schemeClr val="tx1"/>
                </a:solidFill>
                <a:effectLst/>
                <a:latin typeface="+mn-lt"/>
                <a:ea typeface="+mn-ea"/>
                <a:cs typeface="+mn-cs"/>
              </a:rPr>
              <a:t>. 16th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Harlow: Pearson.</a:t>
            </a:r>
          </a:p>
          <a:p>
            <a:r>
              <a:rPr lang="en-GB" sz="1200" kern="1200" dirty="0">
                <a:solidFill>
                  <a:schemeClr val="tx1"/>
                </a:solidFill>
                <a:effectLst/>
                <a:latin typeface="+mn-lt"/>
                <a:ea typeface="+mn-ea"/>
                <a:cs typeface="+mn-cs"/>
              </a:rPr>
              <a:t>Noe, R.A. (2020) </a:t>
            </a:r>
            <a:r>
              <a:rPr lang="en-GB" sz="1200" i="1" kern="1200" dirty="0">
                <a:solidFill>
                  <a:schemeClr val="tx1"/>
                </a:solidFill>
                <a:effectLst/>
                <a:latin typeface="+mn-lt"/>
                <a:ea typeface="+mn-ea"/>
                <a:cs typeface="+mn-cs"/>
              </a:rPr>
              <a:t>Employee Training and Development</a:t>
            </a:r>
            <a:r>
              <a:rPr lang="en-GB" sz="1200" kern="1200" dirty="0">
                <a:solidFill>
                  <a:schemeClr val="tx1"/>
                </a:solidFill>
                <a:effectLst/>
                <a:latin typeface="+mn-lt"/>
                <a:ea typeface="+mn-ea"/>
                <a:cs typeface="+mn-cs"/>
              </a:rPr>
              <a:t>. 8th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New York: McGraw-Hill Education.</a:t>
            </a:r>
          </a:p>
          <a:p>
            <a:r>
              <a:rPr lang="en-GB" sz="1200" kern="1200" dirty="0">
                <a:solidFill>
                  <a:schemeClr val="tx1"/>
                </a:solidFill>
                <a:effectLst/>
                <a:latin typeface="+mn-lt"/>
                <a:ea typeface="+mn-ea"/>
                <a:cs typeface="+mn-cs"/>
              </a:rPr>
              <a:t>Salas, E., Tannenbaum, S.I., </a:t>
            </a:r>
            <a:r>
              <a:rPr lang="en-GB" sz="1200" kern="1200" dirty="0" err="1">
                <a:solidFill>
                  <a:schemeClr val="tx1"/>
                </a:solidFill>
                <a:effectLst/>
                <a:latin typeface="+mn-lt"/>
                <a:ea typeface="+mn-ea"/>
                <a:cs typeface="+mn-cs"/>
              </a:rPr>
              <a:t>Kraiger</a:t>
            </a:r>
            <a:r>
              <a:rPr lang="en-GB" sz="1200" kern="1200" dirty="0">
                <a:solidFill>
                  <a:schemeClr val="tx1"/>
                </a:solidFill>
                <a:effectLst/>
                <a:latin typeface="+mn-lt"/>
                <a:ea typeface="+mn-ea"/>
                <a:cs typeface="+mn-cs"/>
              </a:rPr>
              <a:t>, K. and Smith-</a:t>
            </a:r>
            <a:r>
              <a:rPr lang="en-GB" sz="1200" kern="1200" dirty="0" err="1">
                <a:solidFill>
                  <a:schemeClr val="tx1"/>
                </a:solidFill>
                <a:effectLst/>
                <a:latin typeface="+mn-lt"/>
                <a:ea typeface="+mn-ea"/>
                <a:cs typeface="+mn-cs"/>
              </a:rPr>
              <a:t>Jentsch</a:t>
            </a:r>
            <a:r>
              <a:rPr lang="en-GB" sz="1200" kern="1200" dirty="0">
                <a:solidFill>
                  <a:schemeClr val="tx1"/>
                </a:solidFill>
                <a:effectLst/>
                <a:latin typeface="+mn-lt"/>
                <a:ea typeface="+mn-ea"/>
                <a:cs typeface="+mn-cs"/>
              </a:rPr>
              <a:t>, K.A. (2023) ‘The science of training and development in organizations’, </a:t>
            </a:r>
            <a:r>
              <a:rPr lang="en-GB" sz="1200" i="1" kern="1200" dirty="0">
                <a:solidFill>
                  <a:schemeClr val="tx1"/>
                </a:solidFill>
                <a:effectLst/>
                <a:latin typeface="+mn-lt"/>
                <a:ea typeface="+mn-ea"/>
                <a:cs typeface="+mn-cs"/>
              </a:rPr>
              <a:t>Annual Review of Organizational Psychology and Organizational </a:t>
            </a:r>
            <a:r>
              <a:rPr lang="en-GB" sz="1200" i="1"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10, pp. 307–336.</a:t>
            </a:r>
          </a:p>
          <a:p>
            <a:r>
              <a:rPr lang="en-GB" sz="1200" kern="1200" dirty="0">
                <a:solidFill>
                  <a:schemeClr val="tx1"/>
                </a:solidFill>
                <a:effectLst/>
                <a:latin typeface="+mn-lt"/>
                <a:ea typeface="+mn-ea"/>
                <a:cs typeface="+mn-cs"/>
              </a:rPr>
              <a:t>Torrington, D., Hall, L., Taylor, S. and Atkinson, C. (2020) </a:t>
            </a:r>
            <a:r>
              <a:rPr lang="en-GB" sz="1200" i="1" kern="1200" dirty="0">
                <a:solidFill>
                  <a:schemeClr val="tx1"/>
                </a:solidFill>
                <a:effectLst/>
                <a:latin typeface="+mn-lt"/>
                <a:ea typeface="+mn-ea"/>
                <a:cs typeface="+mn-cs"/>
              </a:rPr>
              <a:t>Human Resource Management</a:t>
            </a:r>
            <a:r>
              <a:rPr lang="en-GB" sz="1200" kern="1200" dirty="0">
                <a:solidFill>
                  <a:schemeClr val="tx1"/>
                </a:solidFill>
                <a:effectLst/>
                <a:latin typeface="+mn-lt"/>
                <a:ea typeface="+mn-ea"/>
                <a:cs typeface="+mn-cs"/>
              </a:rPr>
              <a:t>. 11th </a:t>
            </a:r>
            <a:r>
              <a:rPr lang="en-GB" sz="1200" kern="1200" dirty="0" err="1">
                <a:solidFill>
                  <a:schemeClr val="tx1"/>
                </a:solidFill>
                <a:effectLst/>
                <a:latin typeface="+mn-lt"/>
                <a:ea typeface="+mn-ea"/>
                <a:cs typeface="+mn-cs"/>
              </a:rPr>
              <a:t>edn</a:t>
            </a:r>
            <a:r>
              <a:rPr lang="en-GB" sz="1200" kern="1200" dirty="0">
                <a:solidFill>
                  <a:schemeClr val="tx1"/>
                </a:solidFill>
                <a:effectLst/>
                <a:latin typeface="+mn-lt"/>
                <a:ea typeface="+mn-ea"/>
                <a:cs typeface="+mn-cs"/>
              </a:rPr>
              <a:t>. Harlow: Pearson.</a:t>
            </a:r>
          </a:p>
          <a:p>
            <a:endParaRPr lang="en-GB" dirty="0"/>
          </a:p>
        </p:txBody>
      </p:sp>
      <p:sp>
        <p:nvSpPr>
          <p:cNvPr id="4" name="Slide Number Placeholder 3"/>
          <p:cNvSpPr>
            <a:spLocks noGrp="1"/>
          </p:cNvSpPr>
          <p:nvPr>
            <p:ph type="sldNum" sz="quarter" idx="10"/>
          </p:nvPr>
        </p:nvSpPr>
        <p:spPr/>
        <p:txBody>
          <a:bodyPr/>
          <a:lstStyle/>
          <a:p>
            <a:fld id="{B59EE6B2-D386-4E17-AC45-165A9DB388FB}" type="slidenum">
              <a:rPr lang="en-GB" smtClean="0"/>
              <a:t>15</a:t>
            </a:fld>
            <a:endParaRPr lang="en-GB"/>
          </a:p>
        </p:txBody>
      </p:sp>
    </p:spTree>
    <p:extLst>
      <p:ext uri="{BB962C8B-B14F-4D97-AF65-F5344CB8AC3E}">
        <p14:creationId xmlns:p14="http://schemas.microsoft.com/office/powerpoint/2010/main" val="173179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C46EB761-114D-4236-B11E-762434302593}" type="datetimeFigureOut">
              <a:rPr lang="en-GB" smtClean="0"/>
              <a:t>18/03/2026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1E9C17E-160A-474D-B5CF-0F6D6DA9671A}" type="slidenum">
              <a:rPr lang="en-GB" smtClean="0"/>
              <a:t>‹#›</a:t>
            </a:fld>
            <a:endParaRPr lang="en-GB"/>
          </a:p>
        </p:txBody>
      </p:sp>
    </p:spTree>
    <p:extLst>
      <p:ext uri="{BB962C8B-B14F-4D97-AF65-F5344CB8AC3E}">
        <p14:creationId xmlns:p14="http://schemas.microsoft.com/office/powerpoint/2010/main" val="1540296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6EB761-114D-4236-B11E-762434302593}"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9C17E-160A-474D-B5CF-0F6D6DA9671A}" type="slidenum">
              <a:rPr lang="en-GB" smtClean="0"/>
              <a:t>‹#›</a:t>
            </a:fld>
            <a:endParaRPr lang="en-GB"/>
          </a:p>
        </p:txBody>
      </p:sp>
    </p:spTree>
    <p:extLst>
      <p:ext uri="{BB962C8B-B14F-4D97-AF65-F5344CB8AC3E}">
        <p14:creationId xmlns:p14="http://schemas.microsoft.com/office/powerpoint/2010/main" val="1372834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6EB761-114D-4236-B11E-762434302593}"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9C17E-160A-474D-B5CF-0F6D6DA9671A}" type="slidenum">
              <a:rPr lang="en-GB" smtClean="0"/>
              <a:t>‹#›</a:t>
            </a:fld>
            <a:endParaRPr lang="en-GB"/>
          </a:p>
        </p:txBody>
      </p:sp>
    </p:spTree>
    <p:extLst>
      <p:ext uri="{BB962C8B-B14F-4D97-AF65-F5344CB8AC3E}">
        <p14:creationId xmlns:p14="http://schemas.microsoft.com/office/powerpoint/2010/main" val="4235206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6EB761-114D-4236-B11E-762434302593}"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E9C17E-160A-474D-B5CF-0F6D6DA9671A}" type="slidenum">
              <a:rPr lang="en-GB" smtClean="0"/>
              <a:t>‹#›</a:t>
            </a:fld>
            <a:endParaRPr lang="en-GB"/>
          </a:p>
        </p:txBody>
      </p:sp>
    </p:spTree>
    <p:extLst>
      <p:ext uri="{BB962C8B-B14F-4D97-AF65-F5344CB8AC3E}">
        <p14:creationId xmlns:p14="http://schemas.microsoft.com/office/powerpoint/2010/main" val="2214887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6EB761-114D-4236-B11E-762434302593}" type="datetimeFigureOut">
              <a:rPr lang="en-GB" smtClean="0"/>
              <a:t>18/03/2026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E9C17E-160A-474D-B5CF-0F6D6DA9671A}" type="slidenum">
              <a:rPr lang="en-GB" smtClean="0"/>
              <a:t>‹#›</a:t>
            </a:fld>
            <a:endParaRPr lang="en-GB"/>
          </a:p>
        </p:txBody>
      </p:sp>
    </p:spTree>
    <p:extLst>
      <p:ext uri="{BB962C8B-B14F-4D97-AF65-F5344CB8AC3E}">
        <p14:creationId xmlns:p14="http://schemas.microsoft.com/office/powerpoint/2010/main" val="3704259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6EB761-114D-4236-B11E-762434302593}" type="datetimeFigureOut">
              <a:rPr lang="en-GB" smtClean="0"/>
              <a:t>18/03/2026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E9C17E-160A-474D-B5CF-0F6D6DA9671A}" type="slidenum">
              <a:rPr lang="en-GB" smtClean="0"/>
              <a:t>‹#›</a:t>
            </a:fld>
            <a:endParaRPr lang="en-GB"/>
          </a:p>
        </p:txBody>
      </p:sp>
    </p:spTree>
    <p:extLst>
      <p:ext uri="{BB962C8B-B14F-4D97-AF65-F5344CB8AC3E}">
        <p14:creationId xmlns:p14="http://schemas.microsoft.com/office/powerpoint/2010/main" val="252446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6EB761-114D-4236-B11E-762434302593}" type="datetimeFigureOut">
              <a:rPr lang="en-GB" smtClean="0"/>
              <a:t>18/03/2026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E9C17E-160A-474D-B5CF-0F6D6DA9671A}" type="slidenum">
              <a:rPr lang="en-GB" smtClean="0"/>
              <a:t>‹#›</a:t>
            </a:fld>
            <a:endParaRPr lang="en-GB"/>
          </a:p>
        </p:txBody>
      </p:sp>
    </p:spTree>
    <p:extLst>
      <p:ext uri="{BB962C8B-B14F-4D97-AF65-F5344CB8AC3E}">
        <p14:creationId xmlns:p14="http://schemas.microsoft.com/office/powerpoint/2010/main" val="964854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C46EB761-114D-4236-B11E-762434302593}"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1E9C17E-160A-474D-B5CF-0F6D6DA9671A}" type="slidenum">
              <a:rPr lang="en-GB" smtClean="0"/>
              <a:t>‹#›</a:t>
            </a:fld>
            <a:endParaRPr lang="en-GB"/>
          </a:p>
        </p:txBody>
      </p:sp>
    </p:spTree>
    <p:extLst>
      <p:ext uri="{BB962C8B-B14F-4D97-AF65-F5344CB8AC3E}">
        <p14:creationId xmlns:p14="http://schemas.microsoft.com/office/powerpoint/2010/main" val="1853597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C46EB761-114D-4236-B11E-762434302593}" type="datetimeFigureOut">
              <a:rPr lang="en-GB" smtClean="0"/>
              <a:t>18/03/2026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1E9C17E-160A-474D-B5CF-0F6D6DA9671A}" type="slidenum">
              <a:rPr lang="en-GB" smtClean="0"/>
              <a:t>‹#›</a:t>
            </a:fld>
            <a:endParaRPr lang="en-GB"/>
          </a:p>
        </p:txBody>
      </p:sp>
    </p:spTree>
    <p:extLst>
      <p:ext uri="{BB962C8B-B14F-4D97-AF65-F5344CB8AC3E}">
        <p14:creationId xmlns:p14="http://schemas.microsoft.com/office/powerpoint/2010/main" val="325955337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6EB761-114D-4236-B11E-762434302593}"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9C17E-160A-474D-B5CF-0F6D6DA9671A}" type="slidenum">
              <a:rPr lang="en-GB" smtClean="0"/>
              <a:t>‹#›</a:t>
            </a:fld>
            <a:endParaRPr lang="en-GB"/>
          </a:p>
        </p:txBody>
      </p:sp>
    </p:spTree>
    <p:extLst>
      <p:ext uri="{BB962C8B-B14F-4D97-AF65-F5344CB8AC3E}">
        <p14:creationId xmlns:p14="http://schemas.microsoft.com/office/powerpoint/2010/main" val="2351443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6EB761-114D-4236-B11E-762434302593}"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E9C17E-160A-474D-B5CF-0F6D6DA9671A}" type="slidenum">
              <a:rPr lang="en-GB" smtClean="0"/>
              <a:t>‹#›</a:t>
            </a:fld>
            <a:endParaRPr lang="en-GB"/>
          </a:p>
        </p:txBody>
      </p:sp>
    </p:spTree>
    <p:extLst>
      <p:ext uri="{BB962C8B-B14F-4D97-AF65-F5344CB8AC3E}">
        <p14:creationId xmlns:p14="http://schemas.microsoft.com/office/powerpoint/2010/main" val="1102496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C46EB761-114D-4236-B11E-762434302593}" type="datetimeFigureOut">
              <a:rPr lang="en-GB" smtClean="0"/>
              <a:t>18/03/2026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1E9C17E-160A-474D-B5CF-0F6D6DA9671A}" type="slidenum">
              <a:rPr lang="en-GB" smtClean="0"/>
              <a:t>‹#›</a:t>
            </a:fld>
            <a:endParaRPr lang="en-GB"/>
          </a:p>
        </p:txBody>
      </p:sp>
    </p:spTree>
    <p:extLst>
      <p:ext uri="{BB962C8B-B14F-4D97-AF65-F5344CB8AC3E}">
        <p14:creationId xmlns:p14="http://schemas.microsoft.com/office/powerpoint/2010/main" val="38043716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5501" y="0"/>
            <a:ext cx="11740998" cy="3352800"/>
          </a:xfrm>
        </p:spPr>
        <p:txBody>
          <a:bodyPr/>
          <a:lstStyle/>
          <a:p>
            <a:pPr lvl="0" algn="ctr"/>
            <a:r>
              <a:rPr lang="en-GB" sz="5400" b="1" dirty="0">
                <a:latin typeface="Aptos Black" panose="020B0004020202020204" pitchFamily="34" charset="0"/>
              </a:rPr>
              <a:t>Developing and Managing Individuals and Teams</a:t>
            </a:r>
            <a:br>
              <a:rPr lang="en-GB" sz="5400" b="1" dirty="0">
                <a:latin typeface="Aptos Black" panose="020B0004020202020204" pitchFamily="34" charset="0"/>
              </a:rPr>
            </a:br>
            <a:r>
              <a:rPr lang="en-GB" sz="5400" b="1" dirty="0">
                <a:latin typeface="Aptos Black" panose="020B0004020202020204" pitchFamily="34" charset="0"/>
              </a:rPr>
              <a:t>Recruitment and Development at Primark</a:t>
            </a:r>
          </a:p>
        </p:txBody>
      </p:sp>
      <p:sp>
        <p:nvSpPr>
          <p:cNvPr id="3" name="Subtitle 2"/>
          <p:cNvSpPr>
            <a:spLocks noGrp="1"/>
          </p:cNvSpPr>
          <p:nvPr>
            <p:ph type="subTitle" idx="1"/>
          </p:nvPr>
        </p:nvSpPr>
        <p:spPr>
          <a:xfrm>
            <a:off x="667512" y="3893310"/>
            <a:ext cx="5244773" cy="2469912"/>
          </a:xfrm>
        </p:spPr>
        <p:txBody>
          <a:bodyPr>
            <a:normAutofit fontScale="92500"/>
          </a:bodyPr>
          <a:lstStyle/>
          <a:p>
            <a:pPr lvl="0"/>
            <a:r>
              <a:rPr lang="en-US" sz="2800" b="1" dirty="0">
                <a:latin typeface="Aptos Black" panose="020B0004020202020204" pitchFamily="34" charset="0"/>
              </a:rPr>
              <a:t>Individual presentation</a:t>
            </a:r>
            <a:endParaRPr lang="bg-BG" sz="2800" b="1" dirty="0">
              <a:latin typeface="Aptos Black" panose="020B0004020202020204" pitchFamily="34" charset="0"/>
            </a:endParaRPr>
          </a:p>
          <a:p>
            <a:pPr lvl="0"/>
            <a:r>
              <a:rPr lang="en-GB" sz="2800" b="1" dirty="0">
                <a:latin typeface="Aptos Black" panose="020B0004020202020204" pitchFamily="34" charset="0"/>
              </a:rPr>
              <a:t>Role analysed – Retail Assistant</a:t>
            </a:r>
          </a:p>
          <a:p>
            <a:pPr lvl="0"/>
            <a:r>
              <a:rPr lang="en-GB" sz="2800" b="1" dirty="0">
                <a:latin typeface="Aptos Black" panose="020B0004020202020204" pitchFamily="34" charset="0"/>
              </a:rPr>
              <a:t>Student name : Ventsislav Karov</a:t>
            </a:r>
          </a:p>
          <a:p>
            <a:pPr lvl="0"/>
            <a:r>
              <a:rPr lang="en-GB" sz="2800" b="1">
                <a:latin typeface="Aptos Black" panose="020B0004020202020204" pitchFamily="34" charset="0"/>
              </a:rPr>
              <a:t>Student number : 2321719</a:t>
            </a:r>
            <a:endParaRPr lang="en-GB" sz="2800" b="1" dirty="0">
              <a:latin typeface="Aptos Black" panose="020B0004020202020204" pitchFamily="34" charset="0"/>
            </a:endParaRPr>
          </a:p>
          <a:p>
            <a:r>
              <a:rPr lang="en-GB" sz="2800" b="1" dirty="0">
                <a:latin typeface="Aptos Black" panose="020B0004020202020204" pitchFamily="34" charset="0"/>
              </a:rPr>
              <a:t>Module Code – LCLM5002</a:t>
            </a:r>
          </a:p>
        </p:txBody>
      </p:sp>
      <p:pic>
        <p:nvPicPr>
          <p:cNvPr id="1028" name="Picture 4" descr="University of Wales Trinity Saint David and Tata Steel - National Centre  for Universities &amp; Business">
            <a:extLst>
              <a:ext uri="{FF2B5EF4-FFF2-40B4-BE49-F238E27FC236}">
                <a16:creationId xmlns:a16="http://schemas.microsoft.com/office/drawing/2014/main" id="{C89FC26D-9063-81B5-008D-5853A616FB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2633" y="4319195"/>
            <a:ext cx="4261855" cy="170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487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379612"/>
            <a:ext cx="10772775" cy="1119405"/>
          </a:xfrm>
        </p:spPr>
        <p:txBody>
          <a:bodyPr/>
          <a:lstStyle/>
          <a:p>
            <a:r>
              <a:rPr lang="en-GB" b="1" dirty="0">
                <a:latin typeface="Aptos Black" panose="020B0004020202020204" pitchFamily="34" charset="0"/>
              </a:rPr>
              <a:t>Table of Contents</a:t>
            </a:r>
          </a:p>
        </p:txBody>
      </p:sp>
      <p:sp>
        <p:nvSpPr>
          <p:cNvPr id="3" name="Content Placeholder 2"/>
          <p:cNvSpPr>
            <a:spLocks noGrp="1"/>
          </p:cNvSpPr>
          <p:nvPr>
            <p:ph idx="1"/>
          </p:nvPr>
        </p:nvSpPr>
        <p:spPr>
          <a:xfrm>
            <a:off x="762001" y="1499017"/>
            <a:ext cx="8649614" cy="5056182"/>
          </a:xfrm>
        </p:spPr>
        <p:txBody>
          <a:bodyPr>
            <a:noAutofit/>
          </a:bodyPr>
          <a:lstStyle/>
          <a:p>
            <a:pPr>
              <a:buFont typeface="Wingdings" panose="05000000000000000000" pitchFamily="2" charset="2"/>
              <a:buChar char="§"/>
            </a:pPr>
            <a:r>
              <a:rPr lang="en-GB" sz="2800" b="1" dirty="0">
                <a:latin typeface="Aptos Black" panose="020B0004020202020204" pitchFamily="34" charset="0"/>
              </a:rPr>
              <a:t>Introduction to Primark</a:t>
            </a:r>
          </a:p>
          <a:p>
            <a:pPr>
              <a:buFont typeface="Wingdings" panose="05000000000000000000" pitchFamily="2" charset="2"/>
              <a:buChar char="§"/>
            </a:pPr>
            <a:r>
              <a:rPr lang="en-GB" sz="2800" b="1" dirty="0">
                <a:latin typeface="Aptos Black" panose="020B0004020202020204" pitchFamily="34" charset="0"/>
              </a:rPr>
              <a:t>Importance of Recruitment</a:t>
            </a:r>
          </a:p>
          <a:p>
            <a:pPr>
              <a:buFont typeface="Wingdings" panose="05000000000000000000" pitchFamily="2" charset="2"/>
              <a:buChar char="§"/>
            </a:pPr>
            <a:r>
              <a:rPr lang="en-GB" sz="2800" b="1" dirty="0">
                <a:latin typeface="Aptos Black" panose="020B0004020202020204" pitchFamily="34" charset="0"/>
              </a:rPr>
              <a:t>Job Analysis</a:t>
            </a:r>
          </a:p>
          <a:p>
            <a:pPr>
              <a:buFont typeface="Wingdings" panose="05000000000000000000" pitchFamily="2" charset="2"/>
              <a:buChar char="§"/>
            </a:pPr>
            <a:r>
              <a:rPr lang="en-GB" sz="2800" b="1" dirty="0">
                <a:latin typeface="Aptos Black" panose="020B0004020202020204" pitchFamily="34" charset="0"/>
              </a:rPr>
              <a:t>Job Description</a:t>
            </a:r>
          </a:p>
          <a:p>
            <a:pPr>
              <a:buFont typeface="Wingdings" panose="05000000000000000000" pitchFamily="2" charset="2"/>
              <a:buChar char="§"/>
            </a:pPr>
            <a:r>
              <a:rPr lang="en-GB" sz="2800" b="1" dirty="0">
                <a:latin typeface="Aptos Black" panose="020B0004020202020204" pitchFamily="34" charset="0"/>
              </a:rPr>
              <a:t>Person Specification</a:t>
            </a:r>
          </a:p>
          <a:p>
            <a:pPr>
              <a:buFont typeface="Wingdings" panose="05000000000000000000" pitchFamily="2" charset="2"/>
              <a:buChar char="§"/>
            </a:pPr>
            <a:r>
              <a:rPr lang="en-GB" sz="2800" b="1" dirty="0">
                <a:latin typeface="Aptos Black" panose="020B0004020202020204" pitchFamily="34" charset="0"/>
              </a:rPr>
              <a:t>Recruitment Process</a:t>
            </a:r>
          </a:p>
          <a:p>
            <a:pPr>
              <a:buFont typeface="Wingdings" panose="05000000000000000000" pitchFamily="2" charset="2"/>
              <a:buChar char="§"/>
            </a:pPr>
            <a:r>
              <a:rPr lang="en-GB" sz="2800" b="1" dirty="0">
                <a:latin typeface="Aptos Black" panose="020B0004020202020204" pitchFamily="34" charset="0"/>
              </a:rPr>
              <a:t>Training Needs</a:t>
            </a:r>
          </a:p>
          <a:p>
            <a:pPr>
              <a:buFont typeface="Wingdings" panose="05000000000000000000" pitchFamily="2" charset="2"/>
              <a:buChar char="§"/>
            </a:pPr>
            <a:r>
              <a:rPr lang="en-GB" sz="2800" b="1" dirty="0">
                <a:latin typeface="Aptos Black" panose="020B0004020202020204" pitchFamily="34" charset="0"/>
              </a:rPr>
              <a:t>Learning Theories</a:t>
            </a:r>
          </a:p>
          <a:p>
            <a:pPr>
              <a:buFont typeface="Wingdings" panose="05000000000000000000" pitchFamily="2" charset="2"/>
              <a:buChar char="§"/>
            </a:pPr>
            <a:r>
              <a:rPr lang="en-GB" sz="2800" b="1" dirty="0">
                <a:latin typeface="Aptos Black" panose="020B0004020202020204" pitchFamily="34" charset="0"/>
              </a:rPr>
              <a:t>Conclusion</a:t>
            </a:r>
          </a:p>
        </p:txBody>
      </p:sp>
    </p:spTree>
    <p:extLst>
      <p:ext uri="{BB962C8B-B14F-4D97-AF65-F5344CB8AC3E}">
        <p14:creationId xmlns:p14="http://schemas.microsoft.com/office/powerpoint/2010/main" val="2115786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ptos Black" panose="020B0004020202020204" pitchFamily="34" charset="0"/>
              </a:rPr>
              <a:t>Introduction of PRIMARK</a:t>
            </a:r>
          </a:p>
        </p:txBody>
      </p:sp>
      <p:sp>
        <p:nvSpPr>
          <p:cNvPr id="3" name="Content Placeholder 2"/>
          <p:cNvSpPr>
            <a:spLocks noGrp="1"/>
          </p:cNvSpPr>
          <p:nvPr>
            <p:ph idx="1"/>
          </p:nvPr>
        </p:nvSpPr>
        <p:spPr>
          <a:xfrm>
            <a:off x="839112" y="2597119"/>
            <a:ext cx="5749577" cy="2530339"/>
          </a:xfrm>
        </p:spPr>
        <p:txBody>
          <a:bodyPr>
            <a:noAutofit/>
          </a:bodyPr>
          <a:lstStyle/>
          <a:p>
            <a:pPr lvl="0">
              <a:buFont typeface="Wingdings" panose="05000000000000000000" pitchFamily="2" charset="2"/>
              <a:buChar char="§"/>
            </a:pPr>
            <a:r>
              <a:rPr lang="en-GB" sz="3200" dirty="0">
                <a:latin typeface="Aptos Black" panose="020B0004020202020204" pitchFamily="34" charset="0"/>
              </a:rPr>
              <a:t>International fashion retailer</a:t>
            </a:r>
          </a:p>
          <a:p>
            <a:pPr lvl="0">
              <a:buFont typeface="Wingdings" panose="05000000000000000000" pitchFamily="2" charset="2"/>
              <a:buChar char="§"/>
            </a:pPr>
            <a:r>
              <a:rPr lang="en-GB" sz="3200" dirty="0">
                <a:latin typeface="Aptos Black" panose="020B0004020202020204" pitchFamily="34" charset="0"/>
              </a:rPr>
              <a:t>Founded in 1969</a:t>
            </a:r>
          </a:p>
          <a:p>
            <a:pPr lvl="0">
              <a:buFont typeface="Wingdings" panose="05000000000000000000" pitchFamily="2" charset="2"/>
              <a:buChar char="§"/>
            </a:pPr>
            <a:r>
              <a:rPr lang="en-GB" sz="3200" dirty="0">
                <a:latin typeface="Aptos Black" panose="020B0004020202020204" pitchFamily="34" charset="0"/>
              </a:rPr>
              <a:t>Affordable fashion brand</a:t>
            </a:r>
          </a:p>
          <a:p>
            <a:pPr lvl="0">
              <a:buFont typeface="Wingdings" panose="05000000000000000000" pitchFamily="2" charset="2"/>
              <a:buChar char="§"/>
            </a:pPr>
            <a:r>
              <a:rPr lang="en-GB" sz="3200" dirty="0">
                <a:latin typeface="Aptos Black" panose="020B0004020202020204" pitchFamily="34" charset="0"/>
              </a:rPr>
              <a:t>Large workforce in the UK</a:t>
            </a:r>
          </a:p>
          <a:p>
            <a:pPr lvl="0">
              <a:buFont typeface="Wingdings" panose="05000000000000000000" pitchFamily="2" charset="2"/>
              <a:buChar char="§"/>
            </a:pPr>
            <a:r>
              <a:rPr lang="en-GB" sz="3200" dirty="0">
                <a:latin typeface="Aptos Black" panose="020B0004020202020204" pitchFamily="34" charset="0"/>
              </a:rPr>
              <a:t>Customer-focused retail model</a:t>
            </a:r>
          </a:p>
        </p:txBody>
      </p:sp>
      <p:pic>
        <p:nvPicPr>
          <p:cNvPr id="5" name="Picture 4"/>
          <p:cNvPicPr>
            <a:picLocks noChangeAspect="1"/>
          </p:cNvPicPr>
          <p:nvPr/>
        </p:nvPicPr>
        <p:blipFill>
          <a:blip r:embed="rId3"/>
          <a:stretch>
            <a:fillRect/>
          </a:stretch>
        </p:blipFill>
        <p:spPr>
          <a:xfrm>
            <a:off x="8083068" y="4521436"/>
            <a:ext cx="3867690" cy="2181529"/>
          </a:xfrm>
          <a:prstGeom prst="rect">
            <a:avLst/>
          </a:prstGeom>
        </p:spPr>
      </p:pic>
      <p:pic>
        <p:nvPicPr>
          <p:cNvPr id="1026" name="Picture 2" descr="Primark to debut in Slovakia">
            <a:extLst>
              <a:ext uri="{FF2B5EF4-FFF2-40B4-BE49-F238E27FC236}">
                <a16:creationId xmlns:a16="http://schemas.microsoft.com/office/drawing/2014/main" id="{C0A08088-086D-F891-CE5D-E171B7CDEBC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53374" y="1801748"/>
            <a:ext cx="3795509" cy="2530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45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912" y="607699"/>
            <a:ext cx="10772775" cy="1658198"/>
          </a:xfrm>
        </p:spPr>
        <p:txBody>
          <a:bodyPr/>
          <a:lstStyle/>
          <a:p>
            <a:r>
              <a:rPr lang="en-GB" b="1" dirty="0">
                <a:latin typeface="Aptos Black" panose="020B0004020202020204" pitchFamily="34" charset="0"/>
              </a:rPr>
              <a:t>Importance of Recruitment</a:t>
            </a:r>
            <a:endParaRPr lang="en-GB" dirty="0">
              <a:latin typeface="Aptos Black" panose="020B0004020202020204" pitchFamily="34" charset="0"/>
            </a:endParaRPr>
          </a:p>
        </p:txBody>
      </p:sp>
      <p:sp>
        <p:nvSpPr>
          <p:cNvPr id="3" name="Content Placeholder 2"/>
          <p:cNvSpPr>
            <a:spLocks noGrp="1"/>
          </p:cNvSpPr>
          <p:nvPr>
            <p:ph idx="1"/>
          </p:nvPr>
        </p:nvSpPr>
        <p:spPr>
          <a:xfrm>
            <a:off x="6409812" y="3138316"/>
            <a:ext cx="5502440" cy="3569538"/>
          </a:xfrm>
        </p:spPr>
        <p:txBody>
          <a:bodyPr>
            <a:normAutofit/>
          </a:bodyPr>
          <a:lstStyle/>
          <a:p>
            <a:pPr>
              <a:buFont typeface="Wingdings" panose="05000000000000000000" pitchFamily="2" charset="2"/>
              <a:buChar char="§"/>
            </a:pPr>
            <a:r>
              <a:rPr lang="en-GB" sz="3200" b="1" dirty="0">
                <a:latin typeface="Aptos Black" panose="020B0004020202020204" pitchFamily="34" charset="0"/>
              </a:rPr>
              <a:t>Selecting suitable employees</a:t>
            </a:r>
          </a:p>
          <a:p>
            <a:pPr>
              <a:buFont typeface="Wingdings" panose="05000000000000000000" pitchFamily="2" charset="2"/>
              <a:buChar char="§"/>
            </a:pPr>
            <a:r>
              <a:rPr lang="en-GB" sz="3200" b="1" dirty="0">
                <a:latin typeface="Aptos Black" panose="020B0004020202020204" pitchFamily="34" charset="0"/>
              </a:rPr>
              <a:t>Supporting organisational performance</a:t>
            </a:r>
          </a:p>
          <a:p>
            <a:pPr>
              <a:buFont typeface="Wingdings" panose="05000000000000000000" pitchFamily="2" charset="2"/>
              <a:buChar char="§"/>
            </a:pPr>
            <a:r>
              <a:rPr lang="en-GB" sz="3200" b="1" dirty="0">
                <a:latin typeface="Aptos Black" panose="020B0004020202020204" pitchFamily="34" charset="0"/>
              </a:rPr>
              <a:t>Improving teamwork</a:t>
            </a:r>
          </a:p>
          <a:p>
            <a:pPr>
              <a:buFont typeface="Wingdings" panose="05000000000000000000" pitchFamily="2" charset="2"/>
              <a:buChar char="§"/>
            </a:pPr>
            <a:r>
              <a:rPr lang="en-GB" sz="3200" b="1" dirty="0">
                <a:latin typeface="Aptos Black" panose="020B0004020202020204" pitchFamily="34" charset="0"/>
              </a:rPr>
              <a:t>Reducing turnover</a:t>
            </a:r>
          </a:p>
        </p:txBody>
      </p:sp>
      <p:pic>
        <p:nvPicPr>
          <p:cNvPr id="5" name="Picture 4"/>
          <p:cNvPicPr>
            <a:picLocks noChangeAspect="1"/>
          </p:cNvPicPr>
          <p:nvPr/>
        </p:nvPicPr>
        <p:blipFill>
          <a:blip r:embed="rId3"/>
          <a:stretch>
            <a:fillRect/>
          </a:stretch>
        </p:blipFill>
        <p:spPr>
          <a:xfrm>
            <a:off x="9154817" y="952650"/>
            <a:ext cx="2757435" cy="1840715"/>
          </a:xfrm>
          <a:prstGeom prst="rect">
            <a:avLst/>
          </a:prstGeom>
        </p:spPr>
      </p:pic>
      <p:pic>
        <p:nvPicPr>
          <p:cNvPr id="2050" name="Picture 2" descr="Recruitment Basics: Your 101 Guide in 2026 - AIHR">
            <a:extLst>
              <a:ext uri="{FF2B5EF4-FFF2-40B4-BE49-F238E27FC236}">
                <a16:creationId xmlns:a16="http://schemas.microsoft.com/office/drawing/2014/main" id="{05E6DCEF-AF86-10AE-91C3-C1582CE3CD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4591" y="3138316"/>
            <a:ext cx="5649020" cy="3123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4051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394602"/>
            <a:ext cx="10772775" cy="1658198"/>
          </a:xfrm>
        </p:spPr>
        <p:txBody>
          <a:bodyPr/>
          <a:lstStyle/>
          <a:p>
            <a:r>
              <a:rPr lang="en-GB" b="1" dirty="0">
                <a:latin typeface="Aptos Black" panose="020B0004020202020204" pitchFamily="34" charset="0"/>
              </a:rPr>
              <a:t>Job Analysis</a:t>
            </a:r>
            <a:endParaRPr lang="en-GB" dirty="0">
              <a:latin typeface="Aptos Black" panose="020B0004020202020204" pitchFamily="34" charset="0"/>
            </a:endParaRPr>
          </a:p>
        </p:txBody>
      </p:sp>
      <p:sp>
        <p:nvSpPr>
          <p:cNvPr id="3" name="Content Placeholder 2"/>
          <p:cNvSpPr>
            <a:spLocks noGrp="1"/>
          </p:cNvSpPr>
          <p:nvPr>
            <p:ph idx="1"/>
          </p:nvPr>
        </p:nvSpPr>
        <p:spPr>
          <a:xfrm>
            <a:off x="893842" y="2476287"/>
            <a:ext cx="6522883" cy="3699573"/>
          </a:xfrm>
        </p:spPr>
        <p:txBody>
          <a:bodyPr>
            <a:normAutofit/>
          </a:bodyPr>
          <a:lstStyle/>
          <a:p>
            <a:pPr>
              <a:buFont typeface="Wingdings" panose="05000000000000000000" pitchFamily="2" charset="2"/>
              <a:buChar char="§"/>
            </a:pPr>
            <a:r>
              <a:rPr lang="en-GB" sz="3200" b="1" dirty="0">
                <a:latin typeface="Aptos Black" panose="020B0004020202020204" pitchFamily="34" charset="0"/>
              </a:rPr>
              <a:t>Identifies job responsibilities</a:t>
            </a:r>
          </a:p>
          <a:p>
            <a:pPr>
              <a:buFont typeface="Wingdings" panose="05000000000000000000" pitchFamily="2" charset="2"/>
              <a:buChar char="§"/>
            </a:pPr>
            <a:r>
              <a:rPr lang="en-GB" sz="3200" b="1" dirty="0">
                <a:latin typeface="Aptos Black" panose="020B0004020202020204" pitchFamily="34" charset="0"/>
              </a:rPr>
              <a:t>Determines required skills</a:t>
            </a:r>
          </a:p>
          <a:p>
            <a:pPr>
              <a:buFont typeface="Wingdings" panose="05000000000000000000" pitchFamily="2" charset="2"/>
              <a:buChar char="§"/>
            </a:pPr>
            <a:r>
              <a:rPr lang="en-GB" sz="3200" b="1" dirty="0">
                <a:latin typeface="Aptos Black" panose="020B0004020202020204" pitchFamily="34" charset="0"/>
              </a:rPr>
              <a:t>Supports recruitment decisions</a:t>
            </a:r>
          </a:p>
          <a:p>
            <a:pPr>
              <a:buFont typeface="Wingdings" panose="05000000000000000000" pitchFamily="2" charset="2"/>
              <a:buChar char="§"/>
            </a:pPr>
            <a:r>
              <a:rPr lang="en-GB" sz="3200" b="1" dirty="0">
                <a:latin typeface="Aptos Black" panose="020B0004020202020204" pitchFamily="34" charset="0"/>
              </a:rPr>
              <a:t>Basis for job descriptions</a:t>
            </a:r>
          </a:p>
        </p:txBody>
      </p:sp>
      <p:pic>
        <p:nvPicPr>
          <p:cNvPr id="4" name="Picture 3"/>
          <p:cNvPicPr>
            <a:picLocks noChangeAspect="1"/>
          </p:cNvPicPr>
          <p:nvPr/>
        </p:nvPicPr>
        <p:blipFill>
          <a:blip r:embed="rId3"/>
          <a:stretch>
            <a:fillRect/>
          </a:stretch>
        </p:blipFill>
        <p:spPr>
          <a:xfrm>
            <a:off x="1495870" y="5133801"/>
            <a:ext cx="3648372" cy="1465546"/>
          </a:xfrm>
          <a:prstGeom prst="rect">
            <a:avLst/>
          </a:prstGeom>
        </p:spPr>
      </p:pic>
      <p:pic>
        <p:nvPicPr>
          <p:cNvPr id="8" name="Картина 7">
            <a:extLst>
              <a:ext uri="{FF2B5EF4-FFF2-40B4-BE49-F238E27FC236}">
                <a16:creationId xmlns:a16="http://schemas.microsoft.com/office/drawing/2014/main" id="{62A7F6ED-9FF6-C771-96EC-C141AD1D504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78394" y="1223701"/>
            <a:ext cx="4104942" cy="5144860"/>
          </a:xfrm>
          <a:prstGeom prst="rect">
            <a:avLst/>
          </a:prstGeom>
        </p:spPr>
      </p:pic>
    </p:spTree>
    <p:extLst>
      <p:ext uri="{BB962C8B-B14F-4D97-AF65-F5344CB8AC3E}">
        <p14:creationId xmlns:p14="http://schemas.microsoft.com/office/powerpoint/2010/main" val="3996065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014474"/>
          </a:xfrm>
        </p:spPr>
        <p:txBody>
          <a:bodyPr/>
          <a:lstStyle/>
          <a:p>
            <a:r>
              <a:rPr lang="en-GB" b="1" dirty="0">
                <a:latin typeface="Aptos Black" panose="020B0004020202020204" pitchFamily="34" charset="0"/>
              </a:rPr>
              <a:t>Job Description</a:t>
            </a:r>
            <a:endParaRPr lang="en-GB" dirty="0">
              <a:latin typeface="Aptos Black" panose="020B0004020202020204" pitchFamily="34" charset="0"/>
            </a:endParaRPr>
          </a:p>
        </p:txBody>
      </p:sp>
      <p:sp>
        <p:nvSpPr>
          <p:cNvPr id="3" name="Content Placeholder 2"/>
          <p:cNvSpPr>
            <a:spLocks noGrp="1"/>
          </p:cNvSpPr>
          <p:nvPr>
            <p:ph idx="1"/>
          </p:nvPr>
        </p:nvSpPr>
        <p:spPr>
          <a:xfrm>
            <a:off x="6096000" y="3606419"/>
            <a:ext cx="5473874" cy="2923935"/>
          </a:xfrm>
        </p:spPr>
        <p:txBody>
          <a:bodyPr>
            <a:normAutofit/>
          </a:bodyPr>
          <a:lstStyle/>
          <a:p>
            <a:pPr>
              <a:buFont typeface="Wingdings" panose="05000000000000000000" pitchFamily="2" charset="2"/>
              <a:buChar char="§"/>
            </a:pPr>
            <a:r>
              <a:rPr lang="en-GB" sz="3200" dirty="0">
                <a:latin typeface="Aptos Black" panose="020B0004020202020204" pitchFamily="34" charset="0"/>
              </a:rPr>
              <a:t>Customer assistance</a:t>
            </a:r>
          </a:p>
          <a:p>
            <a:pPr>
              <a:buFont typeface="Wingdings" panose="05000000000000000000" pitchFamily="2" charset="2"/>
              <a:buChar char="§"/>
            </a:pPr>
            <a:r>
              <a:rPr lang="en-GB" sz="3200" dirty="0">
                <a:latin typeface="Aptos Black" panose="020B0004020202020204" pitchFamily="34" charset="0"/>
              </a:rPr>
              <a:t>Processing transactions</a:t>
            </a:r>
          </a:p>
          <a:p>
            <a:pPr>
              <a:buFont typeface="Wingdings" panose="05000000000000000000" pitchFamily="2" charset="2"/>
              <a:buChar char="§"/>
            </a:pPr>
            <a:r>
              <a:rPr lang="en-GB" sz="3200" dirty="0">
                <a:latin typeface="Aptos Black" panose="020B0004020202020204" pitchFamily="34" charset="0"/>
              </a:rPr>
              <a:t>Maintaining displays</a:t>
            </a:r>
          </a:p>
          <a:p>
            <a:pPr>
              <a:buFont typeface="Wingdings" panose="05000000000000000000" pitchFamily="2" charset="2"/>
              <a:buChar char="§"/>
            </a:pPr>
            <a:r>
              <a:rPr lang="en-GB" sz="3200" dirty="0">
                <a:latin typeface="Aptos Black" panose="020B0004020202020204" pitchFamily="34" charset="0"/>
              </a:rPr>
              <a:t>Supporting store operations</a:t>
            </a:r>
          </a:p>
        </p:txBody>
      </p:sp>
      <p:pic>
        <p:nvPicPr>
          <p:cNvPr id="4" name="Picture 3"/>
          <p:cNvPicPr>
            <a:picLocks noChangeAspect="1"/>
          </p:cNvPicPr>
          <p:nvPr/>
        </p:nvPicPr>
        <p:blipFill>
          <a:blip r:embed="rId3"/>
          <a:stretch>
            <a:fillRect/>
          </a:stretch>
        </p:blipFill>
        <p:spPr>
          <a:xfrm>
            <a:off x="6487569" y="820155"/>
            <a:ext cx="4673643" cy="2389131"/>
          </a:xfrm>
          <a:prstGeom prst="rect">
            <a:avLst/>
          </a:prstGeom>
        </p:spPr>
      </p:pic>
      <p:pic>
        <p:nvPicPr>
          <p:cNvPr id="4098" name="Picture 2" descr="Easy Payment Illustration Free &amp; Easy Download (1step)">
            <a:extLst>
              <a:ext uri="{FF2B5EF4-FFF2-40B4-BE49-F238E27FC236}">
                <a16:creationId xmlns:a16="http://schemas.microsoft.com/office/drawing/2014/main" id="{785CFF10-8FBB-4C62-206C-4B40A4E157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0788" y="2014721"/>
            <a:ext cx="4064070" cy="4515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7532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119405"/>
          </a:xfrm>
        </p:spPr>
        <p:txBody>
          <a:bodyPr/>
          <a:lstStyle/>
          <a:p>
            <a:r>
              <a:rPr lang="en-GB" b="1" dirty="0">
                <a:latin typeface="Aptos Black" panose="020B0004020202020204" pitchFamily="34" charset="0"/>
              </a:rPr>
              <a:t>Person Specification</a:t>
            </a:r>
            <a:endParaRPr lang="en-GB" dirty="0">
              <a:latin typeface="Aptos Black" panose="020B0004020202020204" pitchFamily="34" charset="0"/>
            </a:endParaRPr>
          </a:p>
        </p:txBody>
      </p:sp>
      <p:sp>
        <p:nvSpPr>
          <p:cNvPr id="3" name="Content Placeholder 2"/>
          <p:cNvSpPr>
            <a:spLocks noGrp="1"/>
          </p:cNvSpPr>
          <p:nvPr>
            <p:ph idx="1"/>
          </p:nvPr>
        </p:nvSpPr>
        <p:spPr>
          <a:xfrm>
            <a:off x="657224" y="2917250"/>
            <a:ext cx="4860099" cy="2506519"/>
          </a:xfrm>
        </p:spPr>
        <p:txBody>
          <a:bodyPr>
            <a:normAutofit lnSpcReduction="10000"/>
          </a:bodyPr>
          <a:lstStyle/>
          <a:p>
            <a:pPr lvl="0">
              <a:buFont typeface="Wingdings" panose="05000000000000000000" pitchFamily="2" charset="2"/>
              <a:buChar char="§"/>
            </a:pPr>
            <a:r>
              <a:rPr lang="en-GB" sz="3200" dirty="0">
                <a:latin typeface="Aptos Black" panose="020B0004020202020204" pitchFamily="34" charset="0"/>
              </a:rPr>
              <a:t>Communication skills</a:t>
            </a:r>
          </a:p>
          <a:p>
            <a:pPr lvl="0">
              <a:buFont typeface="Wingdings" panose="05000000000000000000" pitchFamily="2" charset="2"/>
              <a:buChar char="§"/>
            </a:pPr>
            <a:r>
              <a:rPr lang="en-GB" sz="3200" dirty="0">
                <a:latin typeface="Aptos Black" panose="020B0004020202020204" pitchFamily="34" charset="0"/>
              </a:rPr>
              <a:t>Customer service skills</a:t>
            </a:r>
          </a:p>
          <a:p>
            <a:pPr lvl="0">
              <a:buFont typeface="Wingdings" panose="05000000000000000000" pitchFamily="2" charset="2"/>
              <a:buChar char="§"/>
            </a:pPr>
            <a:r>
              <a:rPr lang="en-GB" sz="3200" dirty="0">
                <a:latin typeface="Aptos Black" panose="020B0004020202020204" pitchFamily="34" charset="0"/>
              </a:rPr>
              <a:t>Teamwork ability</a:t>
            </a:r>
          </a:p>
          <a:p>
            <a:pPr lvl="0">
              <a:buFont typeface="Wingdings" panose="05000000000000000000" pitchFamily="2" charset="2"/>
              <a:buChar char="§"/>
            </a:pPr>
            <a:r>
              <a:rPr lang="en-GB" sz="3200" dirty="0">
                <a:latin typeface="Aptos Black" panose="020B0004020202020204" pitchFamily="34" charset="0"/>
              </a:rPr>
              <a:t>Positive attitude</a:t>
            </a:r>
          </a:p>
        </p:txBody>
      </p:sp>
      <p:pic>
        <p:nvPicPr>
          <p:cNvPr id="5124" name="Picture 4" descr="Primark goes online with Click + Collect">
            <a:extLst>
              <a:ext uri="{FF2B5EF4-FFF2-40B4-BE49-F238E27FC236}">
                <a16:creationId xmlns:a16="http://schemas.microsoft.com/office/drawing/2014/main" id="{559ECC7C-236F-DEF7-C74C-8F6B082095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0809" y="2127051"/>
            <a:ext cx="5847960" cy="39010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1369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329267"/>
          </a:xfrm>
        </p:spPr>
        <p:txBody>
          <a:bodyPr/>
          <a:lstStyle/>
          <a:p>
            <a:r>
              <a:rPr lang="en-GB" b="1" dirty="0">
                <a:latin typeface="Aptos Black" panose="020B0004020202020204" pitchFamily="34" charset="0"/>
              </a:rPr>
              <a:t>Recruitment Process</a:t>
            </a:r>
            <a:endParaRPr lang="en-GB" dirty="0">
              <a:latin typeface="Aptos Black" panose="020B0004020202020204" pitchFamily="34" charset="0"/>
            </a:endParaRPr>
          </a:p>
        </p:txBody>
      </p:sp>
      <p:sp>
        <p:nvSpPr>
          <p:cNvPr id="3" name="Content Placeholder 2"/>
          <p:cNvSpPr>
            <a:spLocks noGrp="1"/>
          </p:cNvSpPr>
          <p:nvPr>
            <p:ph idx="1"/>
          </p:nvPr>
        </p:nvSpPr>
        <p:spPr>
          <a:xfrm>
            <a:off x="7376758" y="2897957"/>
            <a:ext cx="4815242" cy="3177165"/>
          </a:xfrm>
        </p:spPr>
        <p:txBody>
          <a:bodyPr>
            <a:normAutofit/>
          </a:bodyPr>
          <a:lstStyle/>
          <a:p>
            <a:pPr lvl="0">
              <a:buFont typeface="Wingdings" panose="05000000000000000000" pitchFamily="2" charset="2"/>
              <a:buChar char="§"/>
            </a:pPr>
            <a:r>
              <a:rPr lang="en-GB" sz="3200" dirty="0">
                <a:latin typeface="Aptos Black" panose="020B0004020202020204" pitchFamily="34" charset="0"/>
              </a:rPr>
              <a:t>Job advertisement</a:t>
            </a:r>
          </a:p>
          <a:p>
            <a:pPr lvl="0">
              <a:buFont typeface="Wingdings" panose="05000000000000000000" pitchFamily="2" charset="2"/>
              <a:buChar char="§"/>
            </a:pPr>
            <a:r>
              <a:rPr lang="en-GB" sz="3200" dirty="0">
                <a:latin typeface="Aptos Black" panose="020B0004020202020204" pitchFamily="34" charset="0"/>
              </a:rPr>
              <a:t>Application screening</a:t>
            </a:r>
          </a:p>
          <a:p>
            <a:pPr lvl="0">
              <a:buFont typeface="Wingdings" panose="05000000000000000000" pitchFamily="2" charset="2"/>
              <a:buChar char="§"/>
            </a:pPr>
            <a:r>
              <a:rPr lang="en-GB" sz="3200" dirty="0">
                <a:latin typeface="Aptos Black" panose="020B0004020202020204" pitchFamily="34" charset="0"/>
              </a:rPr>
              <a:t>Interviews</a:t>
            </a:r>
          </a:p>
          <a:p>
            <a:pPr>
              <a:buFont typeface="Wingdings" panose="05000000000000000000" pitchFamily="2" charset="2"/>
              <a:buChar char="§"/>
            </a:pPr>
            <a:r>
              <a:rPr lang="en-GB" sz="3200" dirty="0">
                <a:latin typeface="Aptos Black" panose="020B0004020202020204" pitchFamily="34" charset="0"/>
              </a:rPr>
              <a:t>Job offer and on-boarding</a:t>
            </a:r>
          </a:p>
        </p:txBody>
      </p:sp>
      <p:pic>
        <p:nvPicPr>
          <p:cNvPr id="4" name="Picture 3"/>
          <p:cNvPicPr>
            <a:picLocks noChangeAspect="1"/>
          </p:cNvPicPr>
          <p:nvPr/>
        </p:nvPicPr>
        <p:blipFill>
          <a:blip r:embed="rId3"/>
          <a:stretch>
            <a:fillRect/>
          </a:stretch>
        </p:blipFill>
        <p:spPr>
          <a:xfrm>
            <a:off x="229968" y="1776757"/>
            <a:ext cx="3451042" cy="1780636"/>
          </a:xfrm>
          <a:prstGeom prst="rect">
            <a:avLst/>
          </a:prstGeom>
        </p:spPr>
      </p:pic>
      <p:pic>
        <p:nvPicPr>
          <p:cNvPr id="5" name="Picture 4"/>
          <p:cNvPicPr>
            <a:picLocks noChangeAspect="1"/>
          </p:cNvPicPr>
          <p:nvPr/>
        </p:nvPicPr>
        <p:blipFill>
          <a:blip r:embed="rId4"/>
          <a:stretch>
            <a:fillRect/>
          </a:stretch>
        </p:blipFill>
        <p:spPr>
          <a:xfrm>
            <a:off x="98547" y="3924909"/>
            <a:ext cx="3892841" cy="2666919"/>
          </a:xfrm>
          <a:prstGeom prst="rect">
            <a:avLst/>
          </a:prstGeom>
        </p:spPr>
      </p:pic>
      <p:pic>
        <p:nvPicPr>
          <p:cNvPr id="6" name="Picture 5"/>
          <p:cNvPicPr>
            <a:picLocks noChangeAspect="1"/>
          </p:cNvPicPr>
          <p:nvPr/>
        </p:nvPicPr>
        <p:blipFill>
          <a:blip r:embed="rId5"/>
          <a:stretch>
            <a:fillRect/>
          </a:stretch>
        </p:blipFill>
        <p:spPr>
          <a:xfrm>
            <a:off x="3934477" y="3134323"/>
            <a:ext cx="3188814" cy="1902765"/>
          </a:xfrm>
          <a:prstGeom prst="rect">
            <a:avLst/>
          </a:prstGeom>
        </p:spPr>
      </p:pic>
    </p:spTree>
    <p:extLst>
      <p:ext uri="{BB962C8B-B14F-4D97-AF65-F5344CB8AC3E}">
        <p14:creationId xmlns:p14="http://schemas.microsoft.com/office/powerpoint/2010/main" val="1773494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ptos Black" panose="020B0004020202020204" pitchFamily="34" charset="0"/>
              </a:rPr>
              <a:t>Training and Development Needs</a:t>
            </a:r>
            <a:endParaRPr lang="en-GB" dirty="0">
              <a:latin typeface="Aptos Black" panose="020B0004020202020204" pitchFamily="34" charset="0"/>
            </a:endParaRPr>
          </a:p>
        </p:txBody>
      </p:sp>
      <p:sp>
        <p:nvSpPr>
          <p:cNvPr id="3" name="Content Placeholder 2"/>
          <p:cNvSpPr>
            <a:spLocks noGrp="1"/>
          </p:cNvSpPr>
          <p:nvPr>
            <p:ph idx="1"/>
          </p:nvPr>
        </p:nvSpPr>
        <p:spPr>
          <a:xfrm>
            <a:off x="1051785" y="2157731"/>
            <a:ext cx="5660457" cy="2234387"/>
          </a:xfrm>
        </p:spPr>
        <p:txBody>
          <a:bodyPr>
            <a:normAutofit lnSpcReduction="10000"/>
          </a:bodyPr>
          <a:lstStyle/>
          <a:p>
            <a:pPr>
              <a:buFont typeface="Wingdings" panose="05000000000000000000" pitchFamily="2" charset="2"/>
              <a:buChar char="§"/>
            </a:pPr>
            <a:r>
              <a:rPr lang="en-GB" sz="3200" dirty="0">
                <a:latin typeface="Aptos Black" panose="020B0004020202020204" pitchFamily="34" charset="0"/>
              </a:rPr>
              <a:t>Customer service training</a:t>
            </a:r>
          </a:p>
          <a:p>
            <a:pPr>
              <a:buFont typeface="Wingdings" panose="05000000000000000000" pitchFamily="2" charset="2"/>
              <a:buChar char="§"/>
            </a:pPr>
            <a:r>
              <a:rPr lang="en-GB" sz="3200" dirty="0">
                <a:latin typeface="Aptos Black" panose="020B0004020202020204" pitchFamily="34" charset="0"/>
              </a:rPr>
              <a:t>Product knowledge</a:t>
            </a:r>
          </a:p>
          <a:p>
            <a:pPr>
              <a:buFont typeface="Wingdings" panose="05000000000000000000" pitchFamily="2" charset="2"/>
              <a:buChar char="§"/>
            </a:pPr>
            <a:r>
              <a:rPr lang="en-GB" sz="3200" dirty="0">
                <a:latin typeface="Aptos Black" panose="020B0004020202020204" pitchFamily="34" charset="0"/>
              </a:rPr>
              <a:t>Health and safety</a:t>
            </a:r>
          </a:p>
          <a:p>
            <a:pPr>
              <a:buFont typeface="Wingdings" panose="05000000000000000000" pitchFamily="2" charset="2"/>
              <a:buChar char="§"/>
            </a:pPr>
            <a:r>
              <a:rPr lang="en-GB" sz="3200" dirty="0">
                <a:latin typeface="Aptos Black" panose="020B0004020202020204" pitchFamily="34" charset="0"/>
              </a:rPr>
              <a:t>Team collaboration</a:t>
            </a:r>
          </a:p>
        </p:txBody>
      </p:sp>
      <p:pic>
        <p:nvPicPr>
          <p:cNvPr id="4" name="Picture 3"/>
          <p:cNvPicPr>
            <a:picLocks noChangeAspect="1"/>
          </p:cNvPicPr>
          <p:nvPr/>
        </p:nvPicPr>
        <p:blipFill>
          <a:blip r:embed="rId3"/>
          <a:stretch>
            <a:fillRect/>
          </a:stretch>
        </p:blipFill>
        <p:spPr>
          <a:xfrm>
            <a:off x="7914783" y="2157731"/>
            <a:ext cx="3515216" cy="2095792"/>
          </a:xfrm>
          <a:prstGeom prst="rect">
            <a:avLst/>
          </a:prstGeom>
        </p:spPr>
      </p:pic>
      <p:pic>
        <p:nvPicPr>
          <p:cNvPr id="5" name="Picture 4"/>
          <p:cNvPicPr>
            <a:picLocks noChangeAspect="1"/>
          </p:cNvPicPr>
          <p:nvPr/>
        </p:nvPicPr>
        <p:blipFill>
          <a:blip r:embed="rId4"/>
          <a:stretch>
            <a:fillRect/>
          </a:stretch>
        </p:blipFill>
        <p:spPr>
          <a:xfrm>
            <a:off x="7914783" y="4370874"/>
            <a:ext cx="3477110" cy="2343477"/>
          </a:xfrm>
          <a:prstGeom prst="rect">
            <a:avLst/>
          </a:prstGeom>
        </p:spPr>
      </p:pic>
      <p:pic>
        <p:nvPicPr>
          <p:cNvPr id="6" name="Picture 5"/>
          <p:cNvPicPr>
            <a:picLocks noChangeAspect="1"/>
          </p:cNvPicPr>
          <p:nvPr/>
        </p:nvPicPr>
        <p:blipFill>
          <a:blip r:embed="rId5"/>
          <a:stretch>
            <a:fillRect/>
          </a:stretch>
        </p:blipFill>
        <p:spPr>
          <a:xfrm>
            <a:off x="1289537" y="4513768"/>
            <a:ext cx="4220164" cy="2057687"/>
          </a:xfrm>
          <a:prstGeom prst="rect">
            <a:avLst/>
          </a:prstGeom>
        </p:spPr>
      </p:pic>
    </p:spTree>
    <p:extLst>
      <p:ext uri="{BB962C8B-B14F-4D97-AF65-F5344CB8AC3E}">
        <p14:creationId xmlns:p14="http://schemas.microsoft.com/office/powerpoint/2010/main" val="4276645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299287"/>
          </a:xfrm>
        </p:spPr>
        <p:txBody>
          <a:bodyPr/>
          <a:lstStyle/>
          <a:p>
            <a:r>
              <a:rPr lang="en-GB" b="1" dirty="0">
                <a:latin typeface="Aptos Black" panose="020B0004020202020204" pitchFamily="34" charset="0"/>
              </a:rPr>
              <a:t>Behaviourist Learning Theory</a:t>
            </a:r>
            <a:endParaRPr lang="en-GB" dirty="0">
              <a:latin typeface="Aptos Black" panose="020B0004020202020204" pitchFamily="34" charset="0"/>
            </a:endParaRPr>
          </a:p>
        </p:txBody>
      </p:sp>
      <p:sp>
        <p:nvSpPr>
          <p:cNvPr id="3" name="Content Placeholder 2"/>
          <p:cNvSpPr>
            <a:spLocks noGrp="1"/>
          </p:cNvSpPr>
          <p:nvPr>
            <p:ph idx="1"/>
          </p:nvPr>
        </p:nvSpPr>
        <p:spPr>
          <a:xfrm>
            <a:off x="7127310" y="2757336"/>
            <a:ext cx="4714919" cy="2879375"/>
          </a:xfrm>
        </p:spPr>
        <p:txBody>
          <a:bodyPr>
            <a:normAutofit/>
          </a:bodyPr>
          <a:lstStyle/>
          <a:p>
            <a:pPr lvl="0">
              <a:buFont typeface="Wingdings" panose="05000000000000000000" pitchFamily="2" charset="2"/>
              <a:buChar char="§"/>
            </a:pPr>
            <a:r>
              <a:rPr lang="en-GB" sz="3200" dirty="0">
                <a:latin typeface="Aptos Black" panose="020B0004020202020204" pitchFamily="34" charset="0"/>
              </a:rPr>
              <a:t>Learning through repetition</a:t>
            </a:r>
          </a:p>
          <a:p>
            <a:pPr lvl="0">
              <a:buFont typeface="Wingdings" panose="05000000000000000000" pitchFamily="2" charset="2"/>
              <a:buChar char="§"/>
            </a:pPr>
            <a:r>
              <a:rPr lang="en-GB" sz="3200" dirty="0">
                <a:latin typeface="Aptos Black" panose="020B0004020202020204" pitchFamily="34" charset="0"/>
              </a:rPr>
              <a:t>Reinforcement and feedback</a:t>
            </a:r>
          </a:p>
          <a:p>
            <a:pPr lvl="0">
              <a:buFont typeface="Wingdings" panose="05000000000000000000" pitchFamily="2" charset="2"/>
              <a:buChar char="§"/>
            </a:pPr>
            <a:r>
              <a:rPr lang="en-GB" sz="3200" dirty="0">
                <a:latin typeface="Aptos Black" panose="020B0004020202020204" pitchFamily="34" charset="0"/>
              </a:rPr>
              <a:t>Skill development</a:t>
            </a:r>
          </a:p>
        </p:txBody>
      </p:sp>
      <p:pic>
        <p:nvPicPr>
          <p:cNvPr id="4" name="Picture 3"/>
          <p:cNvPicPr>
            <a:picLocks noChangeAspect="1"/>
          </p:cNvPicPr>
          <p:nvPr/>
        </p:nvPicPr>
        <p:blipFill>
          <a:blip r:embed="rId3"/>
          <a:stretch>
            <a:fillRect/>
          </a:stretch>
        </p:blipFill>
        <p:spPr>
          <a:xfrm>
            <a:off x="2129425" y="1633230"/>
            <a:ext cx="3707704" cy="2248214"/>
          </a:xfrm>
          <a:prstGeom prst="rect">
            <a:avLst/>
          </a:prstGeom>
        </p:spPr>
      </p:pic>
      <p:pic>
        <p:nvPicPr>
          <p:cNvPr id="5" name="Picture 4"/>
          <p:cNvPicPr>
            <a:picLocks noChangeAspect="1"/>
          </p:cNvPicPr>
          <p:nvPr/>
        </p:nvPicPr>
        <p:blipFill>
          <a:blip r:embed="rId4"/>
          <a:stretch>
            <a:fillRect/>
          </a:stretch>
        </p:blipFill>
        <p:spPr>
          <a:xfrm>
            <a:off x="1966342" y="4359058"/>
            <a:ext cx="4077269" cy="2141732"/>
          </a:xfrm>
          <a:prstGeom prst="rect">
            <a:avLst/>
          </a:prstGeom>
        </p:spPr>
      </p:pic>
    </p:spTree>
    <p:extLst>
      <p:ext uri="{BB962C8B-B14F-4D97-AF65-F5344CB8AC3E}">
        <p14:creationId xmlns:p14="http://schemas.microsoft.com/office/powerpoint/2010/main" val="1027164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224336"/>
          </a:xfrm>
        </p:spPr>
        <p:txBody>
          <a:bodyPr/>
          <a:lstStyle/>
          <a:p>
            <a:r>
              <a:rPr lang="en-GB" b="1" dirty="0">
                <a:latin typeface="Aptos Black" panose="020B0004020202020204" pitchFamily="34" charset="0"/>
              </a:rPr>
              <a:t>Cognitivist Learning Theory</a:t>
            </a:r>
            <a:endParaRPr lang="en-GB" dirty="0">
              <a:latin typeface="Aptos Black" panose="020B0004020202020204" pitchFamily="34" charset="0"/>
            </a:endParaRPr>
          </a:p>
        </p:txBody>
      </p:sp>
      <p:sp>
        <p:nvSpPr>
          <p:cNvPr id="3" name="Content Placeholder 2"/>
          <p:cNvSpPr>
            <a:spLocks noGrp="1"/>
          </p:cNvSpPr>
          <p:nvPr>
            <p:ph idx="1"/>
          </p:nvPr>
        </p:nvSpPr>
        <p:spPr>
          <a:xfrm>
            <a:off x="211961" y="2641267"/>
            <a:ext cx="7148209" cy="2470379"/>
          </a:xfrm>
        </p:spPr>
        <p:txBody>
          <a:bodyPr>
            <a:normAutofit/>
          </a:bodyPr>
          <a:lstStyle/>
          <a:p>
            <a:pPr lvl="0">
              <a:buFont typeface="Wingdings" panose="05000000000000000000" pitchFamily="2" charset="2"/>
              <a:buChar char="§"/>
            </a:pPr>
            <a:r>
              <a:rPr lang="en-GB" sz="3200" dirty="0">
                <a:latin typeface="Aptos Black" panose="020B0004020202020204" pitchFamily="34" charset="0"/>
              </a:rPr>
              <a:t>Focus on knowledge and understanding</a:t>
            </a:r>
          </a:p>
          <a:p>
            <a:pPr lvl="0">
              <a:buFont typeface="Wingdings" panose="05000000000000000000" pitchFamily="2" charset="2"/>
              <a:buChar char="§"/>
            </a:pPr>
            <a:r>
              <a:rPr lang="en-GB" sz="3200" dirty="0">
                <a:latin typeface="Aptos Black" panose="020B0004020202020204" pitchFamily="34" charset="0"/>
              </a:rPr>
              <a:t>Mental processes in learning</a:t>
            </a:r>
          </a:p>
          <a:p>
            <a:pPr>
              <a:buFont typeface="Wingdings" panose="05000000000000000000" pitchFamily="2" charset="2"/>
              <a:buChar char="§"/>
            </a:pPr>
            <a:r>
              <a:rPr lang="en-GB" sz="3200" dirty="0">
                <a:latin typeface="Aptos Black" panose="020B0004020202020204" pitchFamily="34" charset="0"/>
              </a:rPr>
              <a:t>Problem-solving skills</a:t>
            </a:r>
          </a:p>
        </p:txBody>
      </p:sp>
      <p:pic>
        <p:nvPicPr>
          <p:cNvPr id="4" name="Picture 3"/>
          <p:cNvPicPr>
            <a:picLocks noChangeAspect="1"/>
          </p:cNvPicPr>
          <p:nvPr/>
        </p:nvPicPr>
        <p:blipFill>
          <a:blip r:embed="rId3"/>
          <a:stretch>
            <a:fillRect/>
          </a:stretch>
        </p:blipFill>
        <p:spPr>
          <a:xfrm>
            <a:off x="7705525" y="4150947"/>
            <a:ext cx="3941544" cy="2135395"/>
          </a:xfrm>
          <a:prstGeom prst="rect">
            <a:avLst/>
          </a:prstGeom>
        </p:spPr>
      </p:pic>
      <p:pic>
        <p:nvPicPr>
          <p:cNvPr id="5" name="Picture 4"/>
          <p:cNvPicPr>
            <a:picLocks noChangeAspect="1"/>
          </p:cNvPicPr>
          <p:nvPr/>
        </p:nvPicPr>
        <p:blipFill>
          <a:blip r:embed="rId4"/>
          <a:stretch>
            <a:fillRect/>
          </a:stretch>
        </p:blipFill>
        <p:spPr>
          <a:xfrm>
            <a:off x="1096024" y="4709786"/>
            <a:ext cx="3772426" cy="1773510"/>
          </a:xfrm>
          <a:prstGeom prst="rect">
            <a:avLst/>
          </a:prstGeom>
        </p:spPr>
      </p:pic>
      <p:pic>
        <p:nvPicPr>
          <p:cNvPr id="6" name="Picture 5"/>
          <p:cNvPicPr>
            <a:picLocks noChangeAspect="1"/>
          </p:cNvPicPr>
          <p:nvPr/>
        </p:nvPicPr>
        <p:blipFill>
          <a:blip r:embed="rId5"/>
          <a:stretch>
            <a:fillRect/>
          </a:stretch>
        </p:blipFill>
        <p:spPr>
          <a:xfrm>
            <a:off x="8154443" y="1587504"/>
            <a:ext cx="3018773" cy="2135396"/>
          </a:xfrm>
          <a:prstGeom prst="rect">
            <a:avLst/>
          </a:prstGeom>
        </p:spPr>
      </p:pic>
    </p:spTree>
    <p:extLst>
      <p:ext uri="{BB962C8B-B14F-4D97-AF65-F5344CB8AC3E}">
        <p14:creationId xmlns:p14="http://schemas.microsoft.com/office/powerpoint/2010/main" val="1054829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ptos Black" panose="020B0004020202020204" pitchFamily="34" charset="0"/>
              </a:rPr>
              <a:t>Experiential Learning</a:t>
            </a:r>
            <a:endParaRPr lang="en-GB" dirty="0">
              <a:latin typeface="Aptos Black" panose="020B0004020202020204" pitchFamily="34" charset="0"/>
            </a:endParaRPr>
          </a:p>
        </p:txBody>
      </p:sp>
      <p:sp>
        <p:nvSpPr>
          <p:cNvPr id="3" name="Content Placeholder 2"/>
          <p:cNvSpPr>
            <a:spLocks noGrp="1"/>
          </p:cNvSpPr>
          <p:nvPr>
            <p:ph idx="1"/>
          </p:nvPr>
        </p:nvSpPr>
        <p:spPr>
          <a:xfrm>
            <a:off x="6499777" y="3163308"/>
            <a:ext cx="5341495" cy="2354308"/>
          </a:xfrm>
        </p:spPr>
        <p:txBody>
          <a:bodyPr>
            <a:normAutofit lnSpcReduction="10000"/>
          </a:bodyPr>
          <a:lstStyle/>
          <a:p>
            <a:pPr lvl="0">
              <a:buFont typeface="Wingdings" panose="05000000000000000000" pitchFamily="2" charset="2"/>
              <a:buChar char="§"/>
            </a:pPr>
            <a:r>
              <a:rPr lang="en-GB" sz="3200" dirty="0">
                <a:latin typeface="Aptos Black" panose="020B0004020202020204" pitchFamily="34" charset="0"/>
              </a:rPr>
              <a:t>Learning through experience</a:t>
            </a:r>
          </a:p>
          <a:p>
            <a:pPr lvl="0">
              <a:buFont typeface="Wingdings" panose="05000000000000000000" pitchFamily="2" charset="2"/>
              <a:buChar char="§"/>
            </a:pPr>
            <a:r>
              <a:rPr lang="en-GB" sz="3200" dirty="0">
                <a:latin typeface="Aptos Black" panose="020B0004020202020204" pitchFamily="34" charset="0"/>
              </a:rPr>
              <a:t>Reflection and improvement</a:t>
            </a:r>
          </a:p>
          <a:p>
            <a:pPr>
              <a:buFont typeface="Wingdings" panose="05000000000000000000" pitchFamily="2" charset="2"/>
              <a:buChar char="§"/>
            </a:pPr>
            <a:r>
              <a:rPr lang="en-GB" sz="3200" dirty="0">
                <a:latin typeface="Aptos Black" panose="020B0004020202020204" pitchFamily="34" charset="0"/>
              </a:rPr>
              <a:t>Workplace learning</a:t>
            </a:r>
          </a:p>
        </p:txBody>
      </p:sp>
      <p:pic>
        <p:nvPicPr>
          <p:cNvPr id="1026" name="Picture 2" descr="Reflect, Correct and Improve | Teaching &amp; Learning @ hwg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829" y="1910340"/>
            <a:ext cx="2587729" cy="258773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844184" y="4700270"/>
            <a:ext cx="3934374" cy="1771897"/>
          </a:xfrm>
          <a:prstGeom prst="rect">
            <a:avLst/>
          </a:prstGeom>
        </p:spPr>
      </p:pic>
    </p:spTree>
    <p:extLst>
      <p:ext uri="{BB962C8B-B14F-4D97-AF65-F5344CB8AC3E}">
        <p14:creationId xmlns:p14="http://schemas.microsoft.com/office/powerpoint/2010/main" val="3732873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164375"/>
          </a:xfrm>
        </p:spPr>
        <p:txBody>
          <a:bodyPr/>
          <a:lstStyle/>
          <a:p>
            <a:r>
              <a:rPr lang="en-GB" b="1" dirty="0">
                <a:latin typeface="Aptos Black" panose="020B0004020202020204" pitchFamily="34" charset="0"/>
              </a:rPr>
              <a:t>Benefits of Training</a:t>
            </a:r>
            <a:endParaRPr lang="en-GB" dirty="0">
              <a:latin typeface="Aptos Black" panose="020B0004020202020204" pitchFamily="34" charset="0"/>
            </a:endParaRPr>
          </a:p>
        </p:txBody>
      </p:sp>
      <p:sp>
        <p:nvSpPr>
          <p:cNvPr id="3" name="Content Placeholder 2"/>
          <p:cNvSpPr>
            <a:spLocks noGrp="1"/>
          </p:cNvSpPr>
          <p:nvPr>
            <p:ph idx="1"/>
          </p:nvPr>
        </p:nvSpPr>
        <p:spPr>
          <a:xfrm>
            <a:off x="466953" y="1773261"/>
            <a:ext cx="6683028" cy="2905093"/>
          </a:xfrm>
        </p:spPr>
        <p:txBody>
          <a:bodyPr>
            <a:noAutofit/>
          </a:bodyPr>
          <a:lstStyle/>
          <a:p>
            <a:pPr lvl="0">
              <a:buFont typeface="Wingdings" panose="05000000000000000000" pitchFamily="2" charset="2"/>
              <a:buChar char="§"/>
            </a:pPr>
            <a:r>
              <a:rPr lang="en-GB" sz="3200" dirty="0">
                <a:latin typeface="Aptos Black" panose="020B0004020202020204" pitchFamily="34" charset="0"/>
              </a:rPr>
              <a:t>Improved performance</a:t>
            </a:r>
          </a:p>
          <a:p>
            <a:pPr lvl="0">
              <a:buFont typeface="Wingdings" panose="05000000000000000000" pitchFamily="2" charset="2"/>
              <a:buChar char="§"/>
            </a:pPr>
            <a:r>
              <a:rPr lang="en-GB" sz="3200" dirty="0">
                <a:latin typeface="Aptos Black" panose="020B0004020202020204" pitchFamily="34" charset="0"/>
              </a:rPr>
              <a:t>Better customer satisfaction</a:t>
            </a:r>
          </a:p>
          <a:p>
            <a:pPr lvl="0">
              <a:buFont typeface="Wingdings" panose="05000000000000000000" pitchFamily="2" charset="2"/>
              <a:buChar char="§"/>
            </a:pPr>
            <a:r>
              <a:rPr lang="en-GB" sz="3200" dirty="0">
                <a:latin typeface="Aptos Black" panose="020B0004020202020204" pitchFamily="34" charset="0"/>
              </a:rPr>
              <a:t>Higher productivity</a:t>
            </a:r>
          </a:p>
          <a:p>
            <a:pPr>
              <a:buFont typeface="Wingdings" panose="05000000000000000000" pitchFamily="2" charset="2"/>
              <a:buChar char="§"/>
            </a:pPr>
            <a:r>
              <a:rPr lang="en-GB" sz="3200" dirty="0">
                <a:latin typeface="Aptos Black" panose="020B0004020202020204" pitchFamily="34" charset="0"/>
              </a:rPr>
              <a:t>Increased employee motivation</a:t>
            </a:r>
          </a:p>
        </p:txBody>
      </p:sp>
      <p:pic>
        <p:nvPicPr>
          <p:cNvPr id="4" name="Picture 3"/>
          <p:cNvPicPr>
            <a:picLocks noChangeAspect="1"/>
          </p:cNvPicPr>
          <p:nvPr/>
        </p:nvPicPr>
        <p:blipFill>
          <a:blip r:embed="rId3"/>
          <a:stretch>
            <a:fillRect/>
          </a:stretch>
        </p:blipFill>
        <p:spPr>
          <a:xfrm>
            <a:off x="7323218" y="1289835"/>
            <a:ext cx="4010584" cy="2383253"/>
          </a:xfrm>
          <a:prstGeom prst="rect">
            <a:avLst/>
          </a:prstGeom>
        </p:spPr>
      </p:pic>
      <p:pic>
        <p:nvPicPr>
          <p:cNvPr id="5" name="Picture 4"/>
          <p:cNvPicPr>
            <a:picLocks noChangeAspect="1"/>
          </p:cNvPicPr>
          <p:nvPr/>
        </p:nvPicPr>
        <p:blipFill>
          <a:blip r:embed="rId4"/>
          <a:stretch>
            <a:fillRect/>
          </a:stretch>
        </p:blipFill>
        <p:spPr>
          <a:xfrm>
            <a:off x="7419414" y="4266150"/>
            <a:ext cx="4010585" cy="2229161"/>
          </a:xfrm>
          <a:prstGeom prst="rect">
            <a:avLst/>
          </a:prstGeom>
        </p:spPr>
      </p:pic>
      <p:pic>
        <p:nvPicPr>
          <p:cNvPr id="6148" name="Picture 4" descr="Boost Employee Motivation | Workplace Tech &amp; Productivity Tools">
            <a:extLst>
              <a:ext uri="{FF2B5EF4-FFF2-40B4-BE49-F238E27FC236}">
                <a16:creationId xmlns:a16="http://schemas.microsoft.com/office/drawing/2014/main" id="{1065E4F0-7E78-694A-43B4-E7B55A8F0E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001" y="4266150"/>
            <a:ext cx="4773548" cy="2386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2086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134395"/>
          </a:xfrm>
        </p:spPr>
        <p:txBody>
          <a:bodyPr/>
          <a:lstStyle/>
          <a:p>
            <a:r>
              <a:rPr lang="en-GB" b="1" dirty="0">
                <a:latin typeface="Aptos Black" panose="020B0004020202020204" pitchFamily="34" charset="0"/>
              </a:rPr>
              <a:t>Conclusion</a:t>
            </a:r>
            <a:endParaRPr lang="en-GB" dirty="0">
              <a:latin typeface="Aptos Black" panose="020B0004020202020204" pitchFamily="34" charset="0"/>
            </a:endParaRPr>
          </a:p>
        </p:txBody>
      </p:sp>
      <p:sp>
        <p:nvSpPr>
          <p:cNvPr id="3" name="Content Placeholder 2"/>
          <p:cNvSpPr>
            <a:spLocks noGrp="1"/>
          </p:cNvSpPr>
          <p:nvPr>
            <p:ph idx="1"/>
          </p:nvPr>
        </p:nvSpPr>
        <p:spPr>
          <a:xfrm>
            <a:off x="647297" y="2011680"/>
            <a:ext cx="5396314" cy="3766185"/>
          </a:xfrm>
        </p:spPr>
        <p:txBody>
          <a:bodyPr>
            <a:normAutofit/>
          </a:bodyPr>
          <a:lstStyle/>
          <a:p>
            <a:pPr lvl="0">
              <a:buFont typeface="Wingdings" panose="05000000000000000000" pitchFamily="2" charset="2"/>
              <a:buChar char="§"/>
            </a:pPr>
            <a:r>
              <a:rPr lang="en-GB" sz="3200" dirty="0">
                <a:latin typeface="Aptos Black" panose="020B0004020202020204" pitchFamily="34" charset="0"/>
              </a:rPr>
              <a:t>Recruitment supports organisational success</a:t>
            </a:r>
          </a:p>
          <a:p>
            <a:pPr lvl="0">
              <a:buFont typeface="Wingdings" panose="05000000000000000000" pitchFamily="2" charset="2"/>
              <a:buChar char="§"/>
            </a:pPr>
            <a:r>
              <a:rPr lang="en-GB" sz="3200" dirty="0">
                <a:latin typeface="Aptos Black" panose="020B0004020202020204" pitchFamily="34" charset="0"/>
              </a:rPr>
              <a:t>Training enhances employee performance</a:t>
            </a:r>
          </a:p>
          <a:p>
            <a:pPr>
              <a:buFont typeface="Wingdings" panose="05000000000000000000" pitchFamily="2" charset="2"/>
              <a:buChar char="§"/>
            </a:pPr>
            <a:r>
              <a:rPr lang="en-GB" sz="3200" dirty="0">
                <a:latin typeface="Aptos Black" panose="020B0004020202020204" pitchFamily="34" charset="0"/>
              </a:rPr>
              <a:t>Learning theories improve workplace learning</a:t>
            </a:r>
          </a:p>
        </p:txBody>
      </p:sp>
      <p:pic>
        <p:nvPicPr>
          <p:cNvPr id="7170" name="Picture 2" descr="Primark President: 'Our Business is Set Up for People to Grow Into' -  Retail TouchPoints">
            <a:extLst>
              <a:ext uri="{FF2B5EF4-FFF2-40B4-BE49-F238E27FC236}">
                <a16:creationId xmlns:a16="http://schemas.microsoft.com/office/drawing/2014/main" id="{2B3BD0FA-BA49-3AD2-490E-B9A0F0C93A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6586" y="2011680"/>
            <a:ext cx="5396313" cy="3599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3959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119405"/>
          </a:xfrm>
        </p:spPr>
        <p:txBody>
          <a:bodyPr/>
          <a:lstStyle/>
          <a:p>
            <a:r>
              <a:rPr lang="en-GB" dirty="0">
                <a:latin typeface="Aptos Black" panose="020B0004020202020204" pitchFamily="34" charset="0"/>
              </a:rPr>
              <a:t>References</a:t>
            </a:r>
          </a:p>
        </p:txBody>
      </p:sp>
      <p:sp>
        <p:nvSpPr>
          <p:cNvPr id="3" name="Content Placeholder 2"/>
          <p:cNvSpPr>
            <a:spLocks noGrp="1"/>
          </p:cNvSpPr>
          <p:nvPr>
            <p:ph idx="1"/>
          </p:nvPr>
        </p:nvSpPr>
        <p:spPr>
          <a:xfrm>
            <a:off x="436251" y="1618938"/>
            <a:ext cx="11515344" cy="4846320"/>
          </a:xfrm>
        </p:spPr>
        <p:txBody>
          <a:bodyPr>
            <a:noAutofit/>
          </a:bodyPr>
          <a:lstStyle/>
          <a:p>
            <a:pPr>
              <a:buFont typeface="Arial" panose="020B0604020202020204" pitchFamily="34" charset="0"/>
              <a:buChar char="•"/>
            </a:pPr>
            <a:r>
              <a:rPr lang="en-GB" sz="1400" dirty="0">
                <a:latin typeface="Aptos Black" panose="020B0004020202020204" pitchFamily="34" charset="0"/>
              </a:rPr>
              <a:t>Armstrong, M. (2020) </a:t>
            </a:r>
            <a:r>
              <a:rPr lang="en-GB" sz="1400" i="1" dirty="0">
                <a:latin typeface="Aptos Black" panose="020B0004020202020204" pitchFamily="34" charset="0"/>
              </a:rPr>
              <a:t>Armstrong’s Handbook of Human Resource Management Practice</a:t>
            </a:r>
            <a:r>
              <a:rPr lang="en-GB" sz="1400" dirty="0">
                <a:latin typeface="Aptos Black" panose="020B0004020202020204" pitchFamily="34" charset="0"/>
              </a:rPr>
              <a:t>. 15th </a:t>
            </a:r>
            <a:r>
              <a:rPr lang="en-GB" sz="1400" dirty="0" err="1">
                <a:latin typeface="Aptos Black" panose="020B0004020202020204" pitchFamily="34" charset="0"/>
              </a:rPr>
              <a:t>edn</a:t>
            </a:r>
            <a:r>
              <a:rPr lang="en-GB" sz="1400" dirty="0">
                <a:latin typeface="Aptos Black" panose="020B0004020202020204" pitchFamily="34" charset="0"/>
              </a:rPr>
              <a:t>. London: </a:t>
            </a:r>
            <a:r>
              <a:rPr lang="en-GB" sz="1400" dirty="0" err="1">
                <a:latin typeface="Aptos Black" panose="020B0004020202020204" pitchFamily="34" charset="0"/>
              </a:rPr>
              <a:t>Kogan</a:t>
            </a:r>
            <a:r>
              <a:rPr lang="en-GB" sz="1400" dirty="0">
                <a:latin typeface="Aptos Black" panose="020B0004020202020204" pitchFamily="34" charset="0"/>
              </a:rPr>
              <a:t> Page.</a:t>
            </a:r>
          </a:p>
          <a:p>
            <a:pPr>
              <a:buFont typeface="Arial" panose="020B0604020202020204" pitchFamily="34" charset="0"/>
              <a:buChar char="•"/>
            </a:pPr>
            <a:r>
              <a:rPr lang="en-GB" sz="1400" dirty="0">
                <a:latin typeface="Aptos Black" panose="020B0004020202020204" pitchFamily="34" charset="0"/>
              </a:rPr>
              <a:t>Boxall, P. and Purcell, J. (2021) </a:t>
            </a:r>
            <a:r>
              <a:rPr lang="en-GB" sz="1400" i="1" dirty="0">
                <a:latin typeface="Aptos Black" panose="020B0004020202020204" pitchFamily="34" charset="0"/>
              </a:rPr>
              <a:t>Strategy and Human Resource Management</a:t>
            </a:r>
            <a:r>
              <a:rPr lang="en-GB" sz="1400" dirty="0">
                <a:latin typeface="Aptos Black" panose="020B0004020202020204" pitchFamily="34" charset="0"/>
              </a:rPr>
              <a:t>. 5th </a:t>
            </a:r>
            <a:r>
              <a:rPr lang="en-GB" sz="1400" dirty="0" err="1">
                <a:latin typeface="Aptos Black" panose="020B0004020202020204" pitchFamily="34" charset="0"/>
              </a:rPr>
              <a:t>edn</a:t>
            </a:r>
            <a:r>
              <a:rPr lang="en-GB" sz="1400" dirty="0">
                <a:latin typeface="Aptos Black" panose="020B0004020202020204" pitchFamily="34" charset="0"/>
              </a:rPr>
              <a:t>. London: Palgrave Macmillan.</a:t>
            </a:r>
          </a:p>
          <a:p>
            <a:pPr>
              <a:buFont typeface="Arial" panose="020B0604020202020204" pitchFamily="34" charset="0"/>
              <a:buChar char="•"/>
            </a:pPr>
            <a:r>
              <a:rPr lang="en-GB" sz="1400" dirty="0">
                <a:latin typeface="Aptos Black" panose="020B0004020202020204" pitchFamily="34" charset="0"/>
              </a:rPr>
              <a:t>Bratton, J. and Gold, J. (2022) </a:t>
            </a:r>
            <a:r>
              <a:rPr lang="en-GB" sz="1400" i="1" dirty="0">
                <a:latin typeface="Aptos Black" panose="020B0004020202020204" pitchFamily="34" charset="0"/>
              </a:rPr>
              <a:t>Human Resource Management: Theory and Practice</a:t>
            </a:r>
            <a:r>
              <a:rPr lang="en-GB" sz="1400" dirty="0">
                <a:latin typeface="Aptos Black" panose="020B0004020202020204" pitchFamily="34" charset="0"/>
              </a:rPr>
              <a:t>. 7th </a:t>
            </a:r>
            <a:r>
              <a:rPr lang="en-GB" sz="1400" dirty="0" err="1">
                <a:latin typeface="Aptos Black" panose="020B0004020202020204" pitchFamily="34" charset="0"/>
              </a:rPr>
              <a:t>edn</a:t>
            </a:r>
            <a:r>
              <a:rPr lang="en-GB" sz="1400" dirty="0">
                <a:latin typeface="Aptos Black" panose="020B0004020202020204" pitchFamily="34" charset="0"/>
              </a:rPr>
              <a:t>. London: Palgrave Macmillan.</a:t>
            </a:r>
          </a:p>
          <a:p>
            <a:pPr>
              <a:buFont typeface="Arial" panose="020B0604020202020204" pitchFamily="34" charset="0"/>
              <a:buChar char="•"/>
            </a:pPr>
            <a:r>
              <a:rPr lang="en-GB" sz="1400" dirty="0">
                <a:latin typeface="Aptos Black" panose="020B0004020202020204" pitchFamily="34" charset="0"/>
              </a:rPr>
              <a:t>CIPD (2023) </a:t>
            </a:r>
            <a:r>
              <a:rPr lang="en-GB" sz="1400" i="1" dirty="0">
                <a:latin typeface="Aptos Black" panose="020B0004020202020204" pitchFamily="34" charset="0"/>
              </a:rPr>
              <a:t>Recruitment and Selection Factsheet</a:t>
            </a:r>
            <a:r>
              <a:rPr lang="en-GB" sz="1400" dirty="0">
                <a:latin typeface="Aptos Black" panose="020B0004020202020204" pitchFamily="34" charset="0"/>
              </a:rPr>
              <a:t>. London: Chartered Institute of Personnel and Development.</a:t>
            </a:r>
          </a:p>
          <a:p>
            <a:pPr>
              <a:buFont typeface="Arial" panose="020B0604020202020204" pitchFamily="34" charset="0"/>
              <a:buChar char="•"/>
            </a:pPr>
            <a:r>
              <a:rPr lang="en-GB" sz="1400" dirty="0" err="1">
                <a:latin typeface="Aptos Black" panose="020B0004020202020204" pitchFamily="34" charset="0"/>
              </a:rPr>
              <a:t>DeCenzo</a:t>
            </a:r>
            <a:r>
              <a:rPr lang="en-GB" sz="1400" dirty="0">
                <a:latin typeface="Aptos Black" panose="020B0004020202020204" pitchFamily="34" charset="0"/>
              </a:rPr>
              <a:t>, D.A., Robbins, S.P. and </a:t>
            </a:r>
            <a:r>
              <a:rPr lang="en-GB" sz="1400" dirty="0" err="1">
                <a:latin typeface="Aptos Black" panose="020B0004020202020204" pitchFamily="34" charset="0"/>
              </a:rPr>
              <a:t>Verhulst</a:t>
            </a:r>
            <a:r>
              <a:rPr lang="en-GB" sz="1400" dirty="0">
                <a:latin typeface="Aptos Black" panose="020B0004020202020204" pitchFamily="34" charset="0"/>
              </a:rPr>
              <a:t>, S.L. (2021) </a:t>
            </a:r>
            <a:r>
              <a:rPr lang="en-GB" sz="1400" i="1" dirty="0">
                <a:latin typeface="Aptos Black" panose="020B0004020202020204" pitchFamily="34" charset="0"/>
              </a:rPr>
              <a:t>Fundamentals of Human Resource Management</a:t>
            </a:r>
            <a:r>
              <a:rPr lang="en-GB" sz="1400" dirty="0">
                <a:latin typeface="Aptos Black" panose="020B0004020202020204" pitchFamily="34" charset="0"/>
              </a:rPr>
              <a:t>. 13th </a:t>
            </a:r>
            <a:r>
              <a:rPr lang="en-GB" sz="1400" dirty="0" err="1">
                <a:latin typeface="Aptos Black" panose="020B0004020202020204" pitchFamily="34" charset="0"/>
              </a:rPr>
              <a:t>edn</a:t>
            </a:r>
            <a:r>
              <a:rPr lang="en-GB" sz="1400" dirty="0">
                <a:latin typeface="Aptos Black" panose="020B0004020202020204" pitchFamily="34" charset="0"/>
              </a:rPr>
              <a:t>. Hoboken, NJ: Wiley.</a:t>
            </a:r>
          </a:p>
          <a:p>
            <a:pPr>
              <a:buFont typeface="Arial" panose="020B0604020202020204" pitchFamily="34" charset="0"/>
              <a:buChar char="•"/>
            </a:pPr>
            <a:r>
              <a:rPr lang="en-GB" sz="1400" dirty="0" err="1">
                <a:latin typeface="Aptos Black" panose="020B0004020202020204" pitchFamily="34" charset="0"/>
              </a:rPr>
              <a:t>Dessler</a:t>
            </a:r>
            <a:r>
              <a:rPr lang="en-GB" sz="1400" dirty="0">
                <a:latin typeface="Aptos Black" panose="020B0004020202020204" pitchFamily="34" charset="0"/>
              </a:rPr>
              <a:t>, G. (2020) </a:t>
            </a:r>
            <a:r>
              <a:rPr lang="en-GB" sz="1400" i="1" dirty="0">
                <a:latin typeface="Aptos Black" panose="020B0004020202020204" pitchFamily="34" charset="0"/>
              </a:rPr>
              <a:t>Human Resource Management</a:t>
            </a:r>
            <a:r>
              <a:rPr lang="en-GB" sz="1400" dirty="0">
                <a:latin typeface="Aptos Black" panose="020B0004020202020204" pitchFamily="34" charset="0"/>
              </a:rPr>
              <a:t>. 16th </a:t>
            </a:r>
            <a:r>
              <a:rPr lang="en-GB" sz="1400" dirty="0" err="1">
                <a:latin typeface="Aptos Black" panose="020B0004020202020204" pitchFamily="34" charset="0"/>
              </a:rPr>
              <a:t>edn</a:t>
            </a:r>
            <a:r>
              <a:rPr lang="en-GB" sz="1400" dirty="0">
                <a:latin typeface="Aptos Black" panose="020B0004020202020204" pitchFamily="34" charset="0"/>
              </a:rPr>
              <a:t>. Harlow: Pearson.</a:t>
            </a:r>
          </a:p>
          <a:p>
            <a:pPr>
              <a:buFont typeface="Arial" panose="020B0604020202020204" pitchFamily="34" charset="0"/>
              <a:buChar char="•"/>
            </a:pPr>
            <a:r>
              <a:rPr lang="en-GB" sz="1400" dirty="0">
                <a:latin typeface="Aptos Black" panose="020B0004020202020204" pitchFamily="34" charset="0"/>
              </a:rPr>
              <a:t>Honey, P. and Mumford, A. (2019) </a:t>
            </a:r>
            <a:r>
              <a:rPr lang="en-GB" sz="1400" i="1" dirty="0">
                <a:latin typeface="Aptos Black" panose="020B0004020202020204" pitchFamily="34" charset="0"/>
              </a:rPr>
              <a:t>The Learning Styles Questionnaire</a:t>
            </a:r>
            <a:r>
              <a:rPr lang="en-GB" sz="1400" dirty="0">
                <a:latin typeface="Aptos Black" panose="020B0004020202020204" pitchFamily="34" charset="0"/>
              </a:rPr>
              <a:t>. Maidenhead: Peter Honey Publications.</a:t>
            </a:r>
          </a:p>
          <a:p>
            <a:pPr>
              <a:buFont typeface="Arial" panose="020B0604020202020204" pitchFamily="34" charset="0"/>
              <a:buChar char="•"/>
            </a:pPr>
            <a:r>
              <a:rPr lang="en-GB" sz="1400" dirty="0" err="1">
                <a:latin typeface="Aptos Black" panose="020B0004020202020204" pitchFamily="34" charset="0"/>
              </a:rPr>
              <a:t>Illeris</a:t>
            </a:r>
            <a:r>
              <a:rPr lang="en-GB" sz="1400" dirty="0">
                <a:latin typeface="Aptos Black" panose="020B0004020202020204" pitchFamily="34" charset="0"/>
              </a:rPr>
              <a:t>, K. (2018) </a:t>
            </a:r>
            <a:r>
              <a:rPr lang="en-GB" sz="1400" i="1" dirty="0">
                <a:latin typeface="Aptos Black" panose="020B0004020202020204" pitchFamily="34" charset="0"/>
              </a:rPr>
              <a:t>Contemporary Theories of Learning: Learning Theorists in Their Own Words</a:t>
            </a:r>
            <a:r>
              <a:rPr lang="en-GB" sz="1400" dirty="0">
                <a:latin typeface="Aptos Black" panose="020B0004020202020204" pitchFamily="34" charset="0"/>
              </a:rPr>
              <a:t>. 2nd </a:t>
            </a:r>
            <a:r>
              <a:rPr lang="en-GB" sz="1400" dirty="0" err="1">
                <a:latin typeface="Aptos Black" panose="020B0004020202020204" pitchFamily="34" charset="0"/>
              </a:rPr>
              <a:t>edn</a:t>
            </a:r>
            <a:r>
              <a:rPr lang="en-GB" sz="1400" dirty="0">
                <a:latin typeface="Aptos Black" panose="020B0004020202020204" pitchFamily="34" charset="0"/>
              </a:rPr>
              <a:t>. London: Routledge.</a:t>
            </a:r>
          </a:p>
          <a:p>
            <a:pPr>
              <a:buFont typeface="Arial" panose="020B0604020202020204" pitchFamily="34" charset="0"/>
              <a:buChar char="•"/>
            </a:pPr>
            <a:r>
              <a:rPr lang="en-GB" sz="1400" dirty="0">
                <a:latin typeface="Aptos Black" panose="020B0004020202020204" pitchFamily="34" charset="0"/>
              </a:rPr>
              <a:t>Kolb, D.A. (1984) </a:t>
            </a:r>
            <a:r>
              <a:rPr lang="en-GB" sz="1400" i="1" dirty="0">
                <a:latin typeface="Aptos Black" panose="020B0004020202020204" pitchFamily="34" charset="0"/>
              </a:rPr>
              <a:t>Experiential Learning: Experience as the Source of Learning and Development</a:t>
            </a:r>
            <a:r>
              <a:rPr lang="en-GB" sz="1400" dirty="0">
                <a:latin typeface="Aptos Black" panose="020B0004020202020204" pitchFamily="34" charset="0"/>
              </a:rPr>
              <a:t>. Englewood Cliffs, NJ: Prentice Hall.</a:t>
            </a:r>
          </a:p>
          <a:p>
            <a:pPr>
              <a:buFont typeface="Arial" panose="020B0604020202020204" pitchFamily="34" charset="0"/>
              <a:buChar char="•"/>
            </a:pPr>
            <a:r>
              <a:rPr lang="en-GB" sz="1400" dirty="0">
                <a:latin typeface="Aptos Black" panose="020B0004020202020204" pitchFamily="34" charset="0"/>
              </a:rPr>
              <a:t>Kotler, P. and Keller, K.L. (2022) </a:t>
            </a:r>
            <a:r>
              <a:rPr lang="en-GB" sz="1400" i="1" dirty="0">
                <a:latin typeface="Aptos Black" panose="020B0004020202020204" pitchFamily="34" charset="0"/>
              </a:rPr>
              <a:t>Marketing Management</a:t>
            </a:r>
            <a:r>
              <a:rPr lang="en-GB" sz="1400" dirty="0">
                <a:latin typeface="Aptos Black" panose="020B0004020202020204" pitchFamily="34" charset="0"/>
              </a:rPr>
              <a:t>. 16th </a:t>
            </a:r>
            <a:r>
              <a:rPr lang="en-GB" sz="1400" dirty="0" err="1">
                <a:latin typeface="Aptos Black" panose="020B0004020202020204" pitchFamily="34" charset="0"/>
              </a:rPr>
              <a:t>edn</a:t>
            </a:r>
            <a:r>
              <a:rPr lang="en-GB" sz="1400" dirty="0">
                <a:latin typeface="Aptos Black" panose="020B0004020202020204" pitchFamily="34" charset="0"/>
              </a:rPr>
              <a:t>. Harlow: Pearson.</a:t>
            </a:r>
          </a:p>
          <a:p>
            <a:pPr>
              <a:buFont typeface="Arial" panose="020B0604020202020204" pitchFamily="34" charset="0"/>
              <a:buChar char="•"/>
            </a:pPr>
            <a:r>
              <a:rPr lang="en-GB" sz="1400" dirty="0">
                <a:latin typeface="Aptos Black" panose="020B0004020202020204" pitchFamily="34" charset="0"/>
              </a:rPr>
              <a:t>Noe, R.A. (2020) </a:t>
            </a:r>
            <a:r>
              <a:rPr lang="en-GB" sz="1400" i="1" dirty="0">
                <a:latin typeface="Aptos Black" panose="020B0004020202020204" pitchFamily="34" charset="0"/>
              </a:rPr>
              <a:t>Employee Training and Development</a:t>
            </a:r>
            <a:r>
              <a:rPr lang="en-GB" sz="1400" dirty="0">
                <a:latin typeface="Aptos Black" panose="020B0004020202020204" pitchFamily="34" charset="0"/>
              </a:rPr>
              <a:t>. 8th </a:t>
            </a:r>
            <a:r>
              <a:rPr lang="en-GB" sz="1400" dirty="0" err="1">
                <a:latin typeface="Aptos Black" panose="020B0004020202020204" pitchFamily="34" charset="0"/>
              </a:rPr>
              <a:t>edn</a:t>
            </a:r>
            <a:r>
              <a:rPr lang="en-GB" sz="1400" dirty="0">
                <a:latin typeface="Aptos Black" panose="020B0004020202020204" pitchFamily="34" charset="0"/>
              </a:rPr>
              <a:t>. New York: McGraw-Hill Education.</a:t>
            </a:r>
          </a:p>
          <a:p>
            <a:pPr>
              <a:buFont typeface="Arial" panose="020B0604020202020204" pitchFamily="34" charset="0"/>
              <a:buChar char="•"/>
            </a:pPr>
            <a:r>
              <a:rPr lang="en-GB" sz="1400" dirty="0">
                <a:latin typeface="Aptos Black" panose="020B0004020202020204" pitchFamily="34" charset="0"/>
              </a:rPr>
              <a:t>Salas, E., Tannenbaum, S.I., </a:t>
            </a:r>
            <a:r>
              <a:rPr lang="en-GB" sz="1400" dirty="0" err="1">
                <a:latin typeface="Aptos Black" panose="020B0004020202020204" pitchFamily="34" charset="0"/>
              </a:rPr>
              <a:t>Kraiger</a:t>
            </a:r>
            <a:r>
              <a:rPr lang="en-GB" sz="1400" dirty="0">
                <a:latin typeface="Aptos Black" panose="020B0004020202020204" pitchFamily="34" charset="0"/>
              </a:rPr>
              <a:t>, K. and Smith-</a:t>
            </a:r>
            <a:r>
              <a:rPr lang="en-GB" sz="1400" dirty="0" err="1">
                <a:latin typeface="Aptos Black" panose="020B0004020202020204" pitchFamily="34" charset="0"/>
              </a:rPr>
              <a:t>Jentsch</a:t>
            </a:r>
            <a:r>
              <a:rPr lang="en-GB" sz="1400" dirty="0">
                <a:latin typeface="Aptos Black" panose="020B0004020202020204" pitchFamily="34" charset="0"/>
              </a:rPr>
              <a:t>, K.A. (2023) ‘The science of training and development in organizations’, </a:t>
            </a:r>
            <a:r>
              <a:rPr lang="en-GB" sz="1400" i="1" dirty="0">
                <a:latin typeface="Aptos Black" panose="020B0004020202020204" pitchFamily="34" charset="0"/>
              </a:rPr>
              <a:t>Annual Review of Organizational Psychology and Organizational </a:t>
            </a:r>
            <a:r>
              <a:rPr lang="en-GB" sz="1400" i="1" dirty="0" err="1">
                <a:latin typeface="Aptos Black" panose="020B0004020202020204" pitchFamily="34" charset="0"/>
              </a:rPr>
              <a:t>Behavior</a:t>
            </a:r>
            <a:r>
              <a:rPr lang="en-GB" sz="1400" dirty="0">
                <a:latin typeface="Aptos Black" panose="020B0004020202020204" pitchFamily="34" charset="0"/>
              </a:rPr>
              <a:t>, 10, pp. 307–336.</a:t>
            </a:r>
          </a:p>
          <a:p>
            <a:pPr>
              <a:buFont typeface="Arial" panose="020B0604020202020204" pitchFamily="34" charset="0"/>
              <a:buChar char="•"/>
            </a:pPr>
            <a:r>
              <a:rPr lang="en-GB" sz="1400" dirty="0">
                <a:latin typeface="Aptos Black" panose="020B0004020202020204" pitchFamily="34" charset="0"/>
              </a:rPr>
              <a:t>Torrington, D., Hall, L., Taylor, S. and Atkinson, C. (2020) </a:t>
            </a:r>
            <a:r>
              <a:rPr lang="en-GB" sz="1400" i="1" dirty="0">
                <a:latin typeface="Aptos Black" panose="020B0004020202020204" pitchFamily="34" charset="0"/>
              </a:rPr>
              <a:t>Human Resource Management</a:t>
            </a:r>
            <a:r>
              <a:rPr lang="en-GB" sz="1400" dirty="0">
                <a:latin typeface="Aptos Black" panose="020B0004020202020204" pitchFamily="34" charset="0"/>
              </a:rPr>
              <a:t>. 11th </a:t>
            </a:r>
            <a:r>
              <a:rPr lang="en-GB" sz="1400" dirty="0" err="1">
                <a:latin typeface="Aptos Black" panose="020B0004020202020204" pitchFamily="34" charset="0"/>
              </a:rPr>
              <a:t>edn</a:t>
            </a:r>
            <a:r>
              <a:rPr lang="en-GB" sz="1400" dirty="0">
                <a:latin typeface="Aptos Black" panose="020B0004020202020204" pitchFamily="34" charset="0"/>
              </a:rPr>
              <a:t>. Harlow: Pearson.</a:t>
            </a:r>
          </a:p>
        </p:txBody>
      </p:sp>
    </p:spTree>
    <p:extLst>
      <p:ext uri="{BB962C8B-B14F-4D97-AF65-F5344CB8AC3E}">
        <p14:creationId xmlns:p14="http://schemas.microsoft.com/office/powerpoint/2010/main" val="1131173805"/>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2670</Words>
  <Application>Microsoft Office PowerPoint</Application>
  <PresentationFormat>Widescreen</PresentationFormat>
  <Paragraphs>129</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 Black</vt:lpstr>
      <vt:lpstr>Arial</vt:lpstr>
      <vt:lpstr>Calibri</vt:lpstr>
      <vt:lpstr>Calibri Light</vt:lpstr>
      <vt:lpstr>Wingdings</vt:lpstr>
      <vt:lpstr>Metropolitan</vt:lpstr>
      <vt:lpstr>Developing and Managing Individuals and Teams Recruitment and Development at Primark</vt:lpstr>
      <vt:lpstr>Table of Contents</vt:lpstr>
      <vt:lpstr>Introduction of PRIMARK</vt:lpstr>
      <vt:lpstr>Importance of Recruitment</vt:lpstr>
      <vt:lpstr>Job Analysis</vt:lpstr>
      <vt:lpstr>Job Description</vt:lpstr>
      <vt:lpstr>Person Specification</vt:lpstr>
      <vt:lpstr>Recruitment Process</vt:lpstr>
      <vt:lpstr>Training and Development Needs</vt:lpstr>
      <vt:lpstr>Behaviourist Learning Theory</vt:lpstr>
      <vt:lpstr>Cognitivist Learning Theory</vt:lpstr>
      <vt:lpstr>Experiential Learning</vt:lpstr>
      <vt:lpstr>Benefits of Training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ventsislav karov</cp:lastModifiedBy>
  <cp:revision>133</cp:revision>
  <dcterms:created xsi:type="dcterms:W3CDTF">2026-03-08T10:20:31Z</dcterms:created>
  <dcterms:modified xsi:type="dcterms:W3CDTF">2026-03-18T16:45:10Z</dcterms:modified>
</cp:coreProperties>
</file>