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46" r:id="rId1"/>
  </p:sldMasterIdLst>
  <p:sldIdLst>
    <p:sldId id="257" r:id="rId2"/>
    <p:sldId id="258" r:id="rId3"/>
    <p:sldId id="259" r:id="rId4"/>
    <p:sldId id="260" r:id="rId5"/>
    <p:sldId id="261" r:id="rId6"/>
    <p:sldId id="262" r:id="rId7"/>
    <p:sldId id="265" r:id="rId8"/>
    <p:sldId id="273" r:id="rId9"/>
    <p:sldId id="274" r:id="rId10"/>
    <p:sldId id="275" r:id="rId11"/>
    <p:sldId id="270" r:id="rId12"/>
    <p:sldId id="268" r:id="rId13"/>
    <p:sldId id="269" r:id="rId14"/>
    <p:sldId id="271"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9" d="100"/>
          <a:sy n="59" d="100"/>
        </p:scale>
        <p:origin x="56"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216E4F-0564-4FB8-9B9E-09ED5D784E74}"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C43786CA-CC0A-4034-BE62-FB845F236415}">
      <dgm:prSet/>
      <dgm:spPr/>
      <dgm:t>
        <a:bodyPr/>
        <a:lstStyle/>
        <a:p>
          <a:endParaRPr lang="en-US" dirty="0"/>
        </a:p>
      </dgm:t>
    </dgm:pt>
    <dgm:pt modelId="{19AC2B93-02C2-4E2B-9DD4-0311C89BA608}" type="parTrans" cxnId="{921239F1-0FD4-4D25-AA31-56E98BD8542E}">
      <dgm:prSet/>
      <dgm:spPr/>
      <dgm:t>
        <a:bodyPr/>
        <a:lstStyle/>
        <a:p>
          <a:endParaRPr lang="en-US"/>
        </a:p>
      </dgm:t>
    </dgm:pt>
    <dgm:pt modelId="{61627B5B-295D-4EE2-BF54-BC27D0F3CEA1}" type="sibTrans" cxnId="{921239F1-0FD4-4D25-AA31-56E98BD8542E}">
      <dgm:prSet/>
      <dgm:spPr/>
      <dgm:t>
        <a:bodyPr/>
        <a:lstStyle/>
        <a:p>
          <a:endParaRPr lang="en-US"/>
        </a:p>
      </dgm:t>
    </dgm:pt>
    <dgm:pt modelId="{B93F80B4-A407-4658-86B1-4656CA30116E}">
      <dgm:prSet/>
      <dgm:spPr/>
      <dgm:t>
        <a:bodyPr/>
        <a:lstStyle/>
        <a:p>
          <a:r>
            <a:rPr lang="en-US" dirty="0"/>
            <a:t>Resource-based view model                                                                                                                      </a:t>
          </a:r>
        </a:p>
      </dgm:t>
    </dgm:pt>
    <dgm:pt modelId="{AAB6DD41-96EE-440F-B955-BF12C9D68FD7}" type="parTrans" cxnId="{AD1B8EE3-FD4F-4236-B232-D26EB1408CBF}">
      <dgm:prSet/>
      <dgm:spPr/>
      <dgm:t>
        <a:bodyPr/>
        <a:lstStyle/>
        <a:p>
          <a:endParaRPr lang="en-US"/>
        </a:p>
      </dgm:t>
    </dgm:pt>
    <dgm:pt modelId="{B9E855D4-797B-4429-BE86-4B4A94E53792}" type="sibTrans" cxnId="{AD1B8EE3-FD4F-4236-B232-D26EB1408CBF}">
      <dgm:prSet/>
      <dgm:spPr/>
      <dgm:t>
        <a:bodyPr/>
        <a:lstStyle/>
        <a:p>
          <a:endParaRPr lang="en-US"/>
        </a:p>
      </dgm:t>
    </dgm:pt>
    <dgm:pt modelId="{635EC136-7E4F-4696-BE46-01A1056E3A35}">
      <dgm:prSet/>
      <dgm:spPr/>
      <dgm:t>
        <a:bodyPr/>
        <a:lstStyle/>
        <a:p>
          <a:r>
            <a:rPr lang="en-US"/>
            <a:t>Physical capital resources</a:t>
          </a:r>
        </a:p>
      </dgm:t>
    </dgm:pt>
    <dgm:pt modelId="{ECB9B7F0-390D-46C3-9446-C4FAFEB12A66}" type="parTrans" cxnId="{2774574A-81D1-44ED-BD8F-EB170D472FC2}">
      <dgm:prSet/>
      <dgm:spPr/>
      <dgm:t>
        <a:bodyPr/>
        <a:lstStyle/>
        <a:p>
          <a:endParaRPr lang="en-US"/>
        </a:p>
      </dgm:t>
    </dgm:pt>
    <dgm:pt modelId="{DDA7D672-C44B-4D64-8FC1-B1117E8DA2E4}" type="sibTrans" cxnId="{2774574A-81D1-44ED-BD8F-EB170D472FC2}">
      <dgm:prSet/>
      <dgm:spPr/>
      <dgm:t>
        <a:bodyPr/>
        <a:lstStyle/>
        <a:p>
          <a:endParaRPr lang="en-US"/>
        </a:p>
      </dgm:t>
    </dgm:pt>
    <dgm:pt modelId="{429C807D-F80E-4B38-AC41-B4A1265DF376}">
      <dgm:prSet/>
      <dgm:spPr/>
      <dgm:t>
        <a:bodyPr/>
        <a:lstStyle/>
        <a:p>
          <a:r>
            <a:rPr lang="en-US"/>
            <a:t>Human capital resources</a:t>
          </a:r>
        </a:p>
      </dgm:t>
    </dgm:pt>
    <dgm:pt modelId="{86E8550B-3390-49D4-BD8A-9CD8C81552E9}" type="parTrans" cxnId="{054B3B83-E8CD-4A3C-BE82-CA5B3AB103E8}">
      <dgm:prSet/>
      <dgm:spPr/>
      <dgm:t>
        <a:bodyPr/>
        <a:lstStyle/>
        <a:p>
          <a:endParaRPr lang="en-US"/>
        </a:p>
      </dgm:t>
    </dgm:pt>
    <dgm:pt modelId="{77CBCA9B-72E2-4F6C-99A4-0A59A29CAD7B}" type="sibTrans" cxnId="{054B3B83-E8CD-4A3C-BE82-CA5B3AB103E8}">
      <dgm:prSet/>
      <dgm:spPr/>
      <dgm:t>
        <a:bodyPr/>
        <a:lstStyle/>
        <a:p>
          <a:endParaRPr lang="en-US"/>
        </a:p>
      </dgm:t>
    </dgm:pt>
    <dgm:pt modelId="{455A18B9-F404-461C-8E68-6369F63EEF9A}">
      <dgm:prSet/>
      <dgm:spPr/>
      <dgm:t>
        <a:bodyPr/>
        <a:lstStyle/>
        <a:p>
          <a:r>
            <a:rPr lang="en-US"/>
            <a:t>Organizational capital resources</a:t>
          </a:r>
        </a:p>
      </dgm:t>
    </dgm:pt>
    <dgm:pt modelId="{C711A625-3FB2-4966-B7C5-99F04CC0ACFD}" type="parTrans" cxnId="{B4627081-F59F-4374-9B09-C31A98FF7DCA}">
      <dgm:prSet/>
      <dgm:spPr/>
      <dgm:t>
        <a:bodyPr/>
        <a:lstStyle/>
        <a:p>
          <a:endParaRPr lang="en-US"/>
        </a:p>
      </dgm:t>
    </dgm:pt>
    <dgm:pt modelId="{9609289E-690D-4A48-B81D-9BB4BF4CC1D0}" type="sibTrans" cxnId="{B4627081-F59F-4374-9B09-C31A98FF7DCA}">
      <dgm:prSet/>
      <dgm:spPr/>
      <dgm:t>
        <a:bodyPr/>
        <a:lstStyle/>
        <a:p>
          <a:endParaRPr lang="en-US"/>
        </a:p>
      </dgm:t>
    </dgm:pt>
    <dgm:pt modelId="{9392CF0D-713F-43AC-A5B2-4126DEF3BA4C}">
      <dgm:prSet/>
      <dgm:spPr/>
      <dgm:t>
        <a:bodyPr/>
        <a:lstStyle/>
        <a:p>
          <a:r>
            <a:rPr lang="en-US" dirty="0"/>
            <a:t>Cost reduction</a:t>
          </a:r>
        </a:p>
      </dgm:t>
    </dgm:pt>
    <dgm:pt modelId="{F9F6E3C7-395F-42AA-B1E9-D96C1A52FD77}" type="parTrans" cxnId="{35B21C90-5891-4C96-A792-A66DDAFB3A89}">
      <dgm:prSet/>
      <dgm:spPr/>
      <dgm:t>
        <a:bodyPr/>
        <a:lstStyle/>
        <a:p>
          <a:endParaRPr lang="en-US"/>
        </a:p>
      </dgm:t>
    </dgm:pt>
    <dgm:pt modelId="{F9F842D3-4D67-42BA-B3A8-7DBD5F79120D}" type="sibTrans" cxnId="{35B21C90-5891-4C96-A792-A66DDAFB3A89}">
      <dgm:prSet/>
      <dgm:spPr/>
      <dgm:t>
        <a:bodyPr/>
        <a:lstStyle/>
        <a:p>
          <a:endParaRPr lang="en-US"/>
        </a:p>
      </dgm:t>
    </dgm:pt>
    <dgm:pt modelId="{E132C0DD-E9A3-4A95-94CA-BAAE0B3697FA}">
      <dgm:prSet/>
      <dgm:spPr/>
      <dgm:t>
        <a:bodyPr/>
        <a:lstStyle/>
        <a:p>
          <a:r>
            <a:rPr lang="en-US" dirty="0" err="1"/>
            <a:t>Differentation</a:t>
          </a:r>
          <a:r>
            <a:rPr lang="en-US" dirty="0"/>
            <a:t> strategy</a:t>
          </a:r>
        </a:p>
      </dgm:t>
    </dgm:pt>
    <dgm:pt modelId="{AD996FBC-A06A-43AA-85A3-F2E65300A93B}" type="parTrans" cxnId="{9B52432E-B141-4D1A-AF00-3482A598562E}">
      <dgm:prSet/>
      <dgm:spPr/>
      <dgm:t>
        <a:bodyPr/>
        <a:lstStyle/>
        <a:p>
          <a:endParaRPr lang="en-US"/>
        </a:p>
      </dgm:t>
    </dgm:pt>
    <dgm:pt modelId="{150D84E2-72C7-40DD-8340-64CD3DFE5D4F}" type="sibTrans" cxnId="{9B52432E-B141-4D1A-AF00-3482A598562E}">
      <dgm:prSet/>
      <dgm:spPr/>
      <dgm:t>
        <a:bodyPr/>
        <a:lstStyle/>
        <a:p>
          <a:endParaRPr lang="en-US"/>
        </a:p>
      </dgm:t>
    </dgm:pt>
    <dgm:pt modelId="{41B02211-21F5-4CA2-8290-0A63B9389964}">
      <dgm:prSet/>
      <dgm:spPr/>
      <dgm:t>
        <a:bodyPr/>
        <a:lstStyle/>
        <a:p>
          <a:r>
            <a:rPr lang="en-US" dirty="0"/>
            <a:t>Quality enhancement</a:t>
          </a:r>
        </a:p>
      </dgm:t>
    </dgm:pt>
    <dgm:pt modelId="{71476980-06FF-4AC0-8185-D1163BE3DE1F}" type="parTrans" cxnId="{1F6E4AD9-5402-4198-B650-ABE7EFF39785}">
      <dgm:prSet/>
      <dgm:spPr/>
      <dgm:t>
        <a:bodyPr/>
        <a:lstStyle/>
        <a:p>
          <a:endParaRPr lang="en-US"/>
        </a:p>
      </dgm:t>
    </dgm:pt>
    <dgm:pt modelId="{29F9BB47-D160-49F4-B36F-EFCC90824A35}" type="sibTrans" cxnId="{1F6E4AD9-5402-4198-B650-ABE7EFF39785}">
      <dgm:prSet/>
      <dgm:spPr/>
      <dgm:t>
        <a:bodyPr/>
        <a:lstStyle/>
        <a:p>
          <a:endParaRPr lang="en-US"/>
        </a:p>
      </dgm:t>
    </dgm:pt>
    <dgm:pt modelId="{1FE67A9D-23A2-4C81-B0C2-2D74E3E346BD}">
      <dgm:prSet/>
      <dgm:spPr/>
      <dgm:t>
        <a:bodyPr/>
        <a:lstStyle/>
        <a:p>
          <a:r>
            <a:rPr lang="en-US" dirty="0"/>
            <a:t>Innovative strategy</a:t>
          </a:r>
        </a:p>
      </dgm:t>
    </dgm:pt>
    <dgm:pt modelId="{3F72725C-9797-47AA-A8BD-5BC63A7C11DA}" type="parTrans" cxnId="{0303CCC3-5BF0-4815-B288-03E78FB86713}">
      <dgm:prSet/>
      <dgm:spPr/>
      <dgm:t>
        <a:bodyPr/>
        <a:lstStyle/>
        <a:p>
          <a:endParaRPr lang="en-US"/>
        </a:p>
      </dgm:t>
    </dgm:pt>
    <dgm:pt modelId="{5B488782-BAD8-4278-9F1B-38C26312AC88}" type="sibTrans" cxnId="{0303CCC3-5BF0-4815-B288-03E78FB86713}">
      <dgm:prSet/>
      <dgm:spPr/>
      <dgm:t>
        <a:bodyPr/>
        <a:lstStyle/>
        <a:p>
          <a:endParaRPr lang="en-US"/>
        </a:p>
      </dgm:t>
    </dgm:pt>
    <dgm:pt modelId="{87BF930F-1C27-4778-A473-FEDC2993AEDB}">
      <dgm:prSet/>
      <dgm:spPr/>
      <dgm:t>
        <a:bodyPr/>
        <a:lstStyle/>
        <a:p>
          <a:r>
            <a:rPr lang="en-US" dirty="0" err="1"/>
            <a:t>Enviroment</a:t>
          </a:r>
          <a:r>
            <a:rPr lang="en-US" dirty="0"/>
            <a:t> model</a:t>
          </a:r>
        </a:p>
      </dgm:t>
    </dgm:pt>
    <dgm:pt modelId="{936D88AD-72D6-4845-B794-6F39DD809A94}" type="sibTrans" cxnId="{4F8469E6-3E6E-45D7-BFAC-444FBACEFF6F}">
      <dgm:prSet/>
      <dgm:spPr/>
      <dgm:t>
        <a:bodyPr/>
        <a:lstStyle/>
        <a:p>
          <a:endParaRPr lang="en-US"/>
        </a:p>
      </dgm:t>
    </dgm:pt>
    <dgm:pt modelId="{D0E41FAF-93E6-4F68-9D81-9BBB0A5B02B0}" type="parTrans" cxnId="{4F8469E6-3E6E-45D7-BFAC-444FBACEFF6F}">
      <dgm:prSet/>
      <dgm:spPr/>
      <dgm:t>
        <a:bodyPr/>
        <a:lstStyle/>
        <a:p>
          <a:endParaRPr lang="en-US"/>
        </a:p>
      </dgm:t>
    </dgm:pt>
    <dgm:pt modelId="{E8D7D3F7-7AB6-4084-8C40-6A1A9FFDC69A}" type="pres">
      <dgm:prSet presAssocID="{4F216E4F-0564-4FB8-9B9E-09ED5D784E74}" presName="hierChild1" presStyleCnt="0">
        <dgm:presLayoutVars>
          <dgm:chPref val="1"/>
          <dgm:dir/>
          <dgm:animOne val="branch"/>
          <dgm:animLvl val="lvl"/>
          <dgm:resizeHandles/>
        </dgm:presLayoutVars>
      </dgm:prSet>
      <dgm:spPr/>
    </dgm:pt>
    <dgm:pt modelId="{984F155E-6A13-40D5-81FA-46F2396C7683}" type="pres">
      <dgm:prSet presAssocID="{C43786CA-CC0A-4034-BE62-FB845F236415}" presName="hierRoot1" presStyleCnt="0"/>
      <dgm:spPr/>
    </dgm:pt>
    <dgm:pt modelId="{A8574295-B7B4-4AA2-87B1-E573D08E7C7F}" type="pres">
      <dgm:prSet presAssocID="{C43786CA-CC0A-4034-BE62-FB845F236415}" presName="composite" presStyleCnt="0"/>
      <dgm:spPr/>
    </dgm:pt>
    <dgm:pt modelId="{095FE878-A20D-49FB-8D20-0B96DD6840E2}" type="pres">
      <dgm:prSet presAssocID="{C43786CA-CC0A-4034-BE62-FB845F236415}" presName="background" presStyleLbl="node0" presStyleIdx="0" presStyleCnt="3"/>
      <dgm:spPr/>
    </dgm:pt>
    <dgm:pt modelId="{A5B1B1AE-372E-4975-BB4A-9F3AE8939103}" type="pres">
      <dgm:prSet presAssocID="{C43786CA-CC0A-4034-BE62-FB845F236415}" presName="text" presStyleLbl="fgAcc0" presStyleIdx="0" presStyleCnt="3" custScaleX="8575" custScaleY="21107" custLinFactX="-100000" custLinFactY="100000" custLinFactNeighborX="-183418" custLinFactNeighborY="116352">
        <dgm:presLayoutVars>
          <dgm:chPref val="3"/>
        </dgm:presLayoutVars>
      </dgm:prSet>
      <dgm:spPr/>
    </dgm:pt>
    <dgm:pt modelId="{2B6CF99F-6D0E-4309-90FB-605966E13B12}" type="pres">
      <dgm:prSet presAssocID="{C43786CA-CC0A-4034-BE62-FB845F236415}" presName="hierChild2" presStyleCnt="0"/>
      <dgm:spPr/>
    </dgm:pt>
    <dgm:pt modelId="{CE3E8EEF-0E32-41DE-9B8E-36BDF8C73242}" type="pres">
      <dgm:prSet presAssocID="{B93F80B4-A407-4658-86B1-4656CA30116E}" presName="hierRoot1" presStyleCnt="0"/>
      <dgm:spPr/>
    </dgm:pt>
    <dgm:pt modelId="{80C48323-9D62-46F4-B7F4-5DA8514666BA}" type="pres">
      <dgm:prSet presAssocID="{B93F80B4-A407-4658-86B1-4656CA30116E}" presName="composite" presStyleCnt="0"/>
      <dgm:spPr/>
    </dgm:pt>
    <dgm:pt modelId="{2AE65755-CBA7-42E2-8482-1D688EC2A121}" type="pres">
      <dgm:prSet presAssocID="{B93F80B4-A407-4658-86B1-4656CA30116E}" presName="background" presStyleLbl="node0" presStyleIdx="1" presStyleCnt="3"/>
      <dgm:spPr/>
    </dgm:pt>
    <dgm:pt modelId="{2547A20F-0241-4EB7-88D2-2C5F9D06F712}" type="pres">
      <dgm:prSet presAssocID="{B93F80B4-A407-4658-86B1-4656CA30116E}" presName="text" presStyleLbl="fgAcc0" presStyleIdx="1" presStyleCnt="3">
        <dgm:presLayoutVars>
          <dgm:chPref val="3"/>
        </dgm:presLayoutVars>
      </dgm:prSet>
      <dgm:spPr/>
    </dgm:pt>
    <dgm:pt modelId="{64766686-E596-4F77-93E3-C6E7A2764E5E}" type="pres">
      <dgm:prSet presAssocID="{B93F80B4-A407-4658-86B1-4656CA30116E}" presName="hierChild2" presStyleCnt="0"/>
      <dgm:spPr/>
    </dgm:pt>
    <dgm:pt modelId="{6DE9C604-052C-41EA-872C-1A904E0E288D}" type="pres">
      <dgm:prSet presAssocID="{ECB9B7F0-390D-46C3-9446-C4FAFEB12A66}" presName="Name10" presStyleLbl="parChTrans1D2" presStyleIdx="0" presStyleCnt="7"/>
      <dgm:spPr/>
    </dgm:pt>
    <dgm:pt modelId="{A5361366-9733-42CD-8A6E-CF25063A34E0}" type="pres">
      <dgm:prSet presAssocID="{635EC136-7E4F-4696-BE46-01A1056E3A35}" presName="hierRoot2" presStyleCnt="0"/>
      <dgm:spPr/>
    </dgm:pt>
    <dgm:pt modelId="{20C2330C-02CE-4DA7-86AB-E693411FD3A1}" type="pres">
      <dgm:prSet presAssocID="{635EC136-7E4F-4696-BE46-01A1056E3A35}" presName="composite2" presStyleCnt="0"/>
      <dgm:spPr/>
    </dgm:pt>
    <dgm:pt modelId="{5497B717-382B-4ACB-86DF-B7A52933A27F}" type="pres">
      <dgm:prSet presAssocID="{635EC136-7E4F-4696-BE46-01A1056E3A35}" presName="background2" presStyleLbl="node2" presStyleIdx="0" presStyleCnt="7"/>
      <dgm:spPr/>
    </dgm:pt>
    <dgm:pt modelId="{ABCC6D5A-4BFE-4EA2-A03A-5B05DA7BB152}" type="pres">
      <dgm:prSet presAssocID="{635EC136-7E4F-4696-BE46-01A1056E3A35}" presName="text2" presStyleLbl="fgAcc2" presStyleIdx="0" presStyleCnt="7">
        <dgm:presLayoutVars>
          <dgm:chPref val="3"/>
        </dgm:presLayoutVars>
      </dgm:prSet>
      <dgm:spPr/>
    </dgm:pt>
    <dgm:pt modelId="{D38B5DF7-5ACA-4199-B060-D7CC156EA049}" type="pres">
      <dgm:prSet presAssocID="{635EC136-7E4F-4696-BE46-01A1056E3A35}" presName="hierChild3" presStyleCnt="0"/>
      <dgm:spPr/>
    </dgm:pt>
    <dgm:pt modelId="{C054BD2F-A7D1-4409-A6B0-91A0BCACA2BA}" type="pres">
      <dgm:prSet presAssocID="{86E8550B-3390-49D4-BD8A-9CD8C81552E9}" presName="Name10" presStyleLbl="parChTrans1D2" presStyleIdx="1" presStyleCnt="7"/>
      <dgm:spPr/>
    </dgm:pt>
    <dgm:pt modelId="{FDCE6FBD-4F61-4D5B-8B1B-64B46496B3BB}" type="pres">
      <dgm:prSet presAssocID="{429C807D-F80E-4B38-AC41-B4A1265DF376}" presName="hierRoot2" presStyleCnt="0"/>
      <dgm:spPr/>
    </dgm:pt>
    <dgm:pt modelId="{D63DDA74-05A0-46D9-AB24-483A66C2C882}" type="pres">
      <dgm:prSet presAssocID="{429C807D-F80E-4B38-AC41-B4A1265DF376}" presName="composite2" presStyleCnt="0"/>
      <dgm:spPr/>
    </dgm:pt>
    <dgm:pt modelId="{BB88326E-2E81-4959-B570-6921A651765B}" type="pres">
      <dgm:prSet presAssocID="{429C807D-F80E-4B38-AC41-B4A1265DF376}" presName="background2" presStyleLbl="node2" presStyleIdx="1" presStyleCnt="7"/>
      <dgm:spPr/>
    </dgm:pt>
    <dgm:pt modelId="{1D0099A0-F4B4-4E48-8D8A-DF96A39303F3}" type="pres">
      <dgm:prSet presAssocID="{429C807D-F80E-4B38-AC41-B4A1265DF376}" presName="text2" presStyleLbl="fgAcc2" presStyleIdx="1" presStyleCnt="7">
        <dgm:presLayoutVars>
          <dgm:chPref val="3"/>
        </dgm:presLayoutVars>
      </dgm:prSet>
      <dgm:spPr/>
    </dgm:pt>
    <dgm:pt modelId="{0A0D9E23-553B-4D71-82BF-3C6FEF4584A1}" type="pres">
      <dgm:prSet presAssocID="{429C807D-F80E-4B38-AC41-B4A1265DF376}" presName="hierChild3" presStyleCnt="0"/>
      <dgm:spPr/>
    </dgm:pt>
    <dgm:pt modelId="{D09CB199-6375-41BF-A2C0-567797C2DADB}" type="pres">
      <dgm:prSet presAssocID="{C711A625-3FB2-4966-B7C5-99F04CC0ACFD}" presName="Name10" presStyleLbl="parChTrans1D2" presStyleIdx="2" presStyleCnt="7"/>
      <dgm:spPr/>
    </dgm:pt>
    <dgm:pt modelId="{C4E38FC8-23EE-4475-BA3F-30937DF15AAF}" type="pres">
      <dgm:prSet presAssocID="{455A18B9-F404-461C-8E68-6369F63EEF9A}" presName="hierRoot2" presStyleCnt="0"/>
      <dgm:spPr/>
    </dgm:pt>
    <dgm:pt modelId="{9ED12966-D603-4DB0-B337-2F8124E47679}" type="pres">
      <dgm:prSet presAssocID="{455A18B9-F404-461C-8E68-6369F63EEF9A}" presName="composite2" presStyleCnt="0"/>
      <dgm:spPr/>
    </dgm:pt>
    <dgm:pt modelId="{7CD3EB56-5434-4EF9-9134-4ED6C4190C5C}" type="pres">
      <dgm:prSet presAssocID="{455A18B9-F404-461C-8E68-6369F63EEF9A}" presName="background2" presStyleLbl="node2" presStyleIdx="2" presStyleCnt="7"/>
      <dgm:spPr/>
    </dgm:pt>
    <dgm:pt modelId="{AA5310D1-7B48-460F-9766-E545F407B175}" type="pres">
      <dgm:prSet presAssocID="{455A18B9-F404-461C-8E68-6369F63EEF9A}" presName="text2" presStyleLbl="fgAcc2" presStyleIdx="2" presStyleCnt="7">
        <dgm:presLayoutVars>
          <dgm:chPref val="3"/>
        </dgm:presLayoutVars>
      </dgm:prSet>
      <dgm:spPr/>
    </dgm:pt>
    <dgm:pt modelId="{E6DE8F12-9BC9-4424-8E66-86C26839E2B5}" type="pres">
      <dgm:prSet presAssocID="{455A18B9-F404-461C-8E68-6369F63EEF9A}" presName="hierChild3" presStyleCnt="0"/>
      <dgm:spPr/>
    </dgm:pt>
    <dgm:pt modelId="{57DAF02A-C964-4F7D-9CFD-22DCB424B3BB}" type="pres">
      <dgm:prSet presAssocID="{87BF930F-1C27-4778-A473-FEDC2993AEDB}" presName="hierRoot1" presStyleCnt="0"/>
      <dgm:spPr/>
    </dgm:pt>
    <dgm:pt modelId="{8CB53EBA-223A-4C87-ADC8-E90D471841C6}" type="pres">
      <dgm:prSet presAssocID="{87BF930F-1C27-4778-A473-FEDC2993AEDB}" presName="composite" presStyleCnt="0"/>
      <dgm:spPr/>
    </dgm:pt>
    <dgm:pt modelId="{701A759D-7FE9-43EE-A7DA-AC77F6A98256}" type="pres">
      <dgm:prSet presAssocID="{87BF930F-1C27-4778-A473-FEDC2993AEDB}" presName="background" presStyleLbl="node0" presStyleIdx="2" presStyleCnt="3"/>
      <dgm:spPr/>
    </dgm:pt>
    <dgm:pt modelId="{C618223B-43CA-48E6-9A34-5761FF3E2BE0}" type="pres">
      <dgm:prSet presAssocID="{87BF930F-1C27-4778-A473-FEDC2993AEDB}" presName="text" presStyleLbl="fgAcc0" presStyleIdx="2" presStyleCnt="3">
        <dgm:presLayoutVars>
          <dgm:chPref val="3"/>
        </dgm:presLayoutVars>
      </dgm:prSet>
      <dgm:spPr/>
    </dgm:pt>
    <dgm:pt modelId="{8B02D241-C281-4F4F-B726-C29B23FDA935}" type="pres">
      <dgm:prSet presAssocID="{87BF930F-1C27-4778-A473-FEDC2993AEDB}" presName="hierChild2" presStyleCnt="0"/>
      <dgm:spPr/>
    </dgm:pt>
    <dgm:pt modelId="{C48DFE5A-7895-412E-AB2F-38874E847505}" type="pres">
      <dgm:prSet presAssocID="{F9F6E3C7-395F-42AA-B1E9-D96C1A52FD77}" presName="Name10" presStyleLbl="parChTrans1D2" presStyleIdx="3" presStyleCnt="7"/>
      <dgm:spPr/>
    </dgm:pt>
    <dgm:pt modelId="{2E037B56-1F28-48F5-85CC-E526979CEFA1}" type="pres">
      <dgm:prSet presAssocID="{9392CF0D-713F-43AC-A5B2-4126DEF3BA4C}" presName="hierRoot2" presStyleCnt="0"/>
      <dgm:spPr/>
    </dgm:pt>
    <dgm:pt modelId="{FBB617E0-C3AC-4DE9-8B59-2BE6987B8CEF}" type="pres">
      <dgm:prSet presAssocID="{9392CF0D-713F-43AC-A5B2-4126DEF3BA4C}" presName="composite2" presStyleCnt="0"/>
      <dgm:spPr/>
    </dgm:pt>
    <dgm:pt modelId="{12028A50-FA68-46AB-8AB1-A6ECCA90A678}" type="pres">
      <dgm:prSet presAssocID="{9392CF0D-713F-43AC-A5B2-4126DEF3BA4C}" presName="background2" presStyleLbl="node2" presStyleIdx="3" presStyleCnt="7"/>
      <dgm:spPr/>
    </dgm:pt>
    <dgm:pt modelId="{9FFB1739-6FC7-4B16-B473-FBC81796CC93}" type="pres">
      <dgm:prSet presAssocID="{9392CF0D-713F-43AC-A5B2-4126DEF3BA4C}" presName="text2" presStyleLbl="fgAcc2" presStyleIdx="3" presStyleCnt="7" custLinFactNeighborX="21057" custLinFactNeighborY="3937">
        <dgm:presLayoutVars>
          <dgm:chPref val="3"/>
        </dgm:presLayoutVars>
      </dgm:prSet>
      <dgm:spPr/>
    </dgm:pt>
    <dgm:pt modelId="{2DD8CFCC-81A5-4020-A309-E4FDC177D6DF}" type="pres">
      <dgm:prSet presAssocID="{9392CF0D-713F-43AC-A5B2-4126DEF3BA4C}" presName="hierChild3" presStyleCnt="0"/>
      <dgm:spPr/>
    </dgm:pt>
    <dgm:pt modelId="{3350C482-0E4D-44A4-9436-E18940B6665E}" type="pres">
      <dgm:prSet presAssocID="{AD996FBC-A06A-43AA-85A3-F2E65300A93B}" presName="Name10" presStyleLbl="parChTrans1D2" presStyleIdx="4" presStyleCnt="7"/>
      <dgm:spPr/>
    </dgm:pt>
    <dgm:pt modelId="{12BCA415-929E-43E1-9A32-A74C89A6B3E6}" type="pres">
      <dgm:prSet presAssocID="{E132C0DD-E9A3-4A95-94CA-BAAE0B3697FA}" presName="hierRoot2" presStyleCnt="0"/>
      <dgm:spPr/>
    </dgm:pt>
    <dgm:pt modelId="{EC50FC55-8C88-4ADA-8FEA-0D4F4A785550}" type="pres">
      <dgm:prSet presAssocID="{E132C0DD-E9A3-4A95-94CA-BAAE0B3697FA}" presName="composite2" presStyleCnt="0"/>
      <dgm:spPr/>
    </dgm:pt>
    <dgm:pt modelId="{FEA7C2A2-2358-4889-85A4-4C784C7545B3}" type="pres">
      <dgm:prSet presAssocID="{E132C0DD-E9A3-4A95-94CA-BAAE0B3697FA}" presName="background2" presStyleLbl="node2" presStyleIdx="4" presStyleCnt="7"/>
      <dgm:spPr/>
    </dgm:pt>
    <dgm:pt modelId="{7468C64F-1BF5-425D-BA01-E4BA7DAA8191}" type="pres">
      <dgm:prSet presAssocID="{E132C0DD-E9A3-4A95-94CA-BAAE0B3697FA}" presName="text2" presStyleLbl="fgAcc2" presStyleIdx="4" presStyleCnt="7" custLinFactX="56552" custLinFactNeighborX="100000" custLinFactNeighborY="-30277">
        <dgm:presLayoutVars>
          <dgm:chPref val="3"/>
        </dgm:presLayoutVars>
      </dgm:prSet>
      <dgm:spPr/>
    </dgm:pt>
    <dgm:pt modelId="{9B07E5A5-3A65-4D96-B956-4FE8631AEEBD}" type="pres">
      <dgm:prSet presAssocID="{E132C0DD-E9A3-4A95-94CA-BAAE0B3697FA}" presName="hierChild3" presStyleCnt="0"/>
      <dgm:spPr/>
    </dgm:pt>
    <dgm:pt modelId="{2C7E3DFA-4369-457C-A76A-51892E9CC7DB}" type="pres">
      <dgm:prSet presAssocID="{71476980-06FF-4AC0-8185-D1163BE3DE1F}" presName="Name10" presStyleLbl="parChTrans1D2" presStyleIdx="5" presStyleCnt="7"/>
      <dgm:spPr/>
    </dgm:pt>
    <dgm:pt modelId="{1BB3D9F4-F006-4048-A45B-BDD60D8EF718}" type="pres">
      <dgm:prSet presAssocID="{41B02211-21F5-4CA2-8290-0A63B9389964}" presName="hierRoot2" presStyleCnt="0"/>
      <dgm:spPr/>
    </dgm:pt>
    <dgm:pt modelId="{9D629749-EE5A-4E95-8034-72A66AD863B1}" type="pres">
      <dgm:prSet presAssocID="{41B02211-21F5-4CA2-8290-0A63B9389964}" presName="composite2" presStyleCnt="0"/>
      <dgm:spPr/>
    </dgm:pt>
    <dgm:pt modelId="{E60E7578-9C9D-4048-83A0-C809A6204C05}" type="pres">
      <dgm:prSet presAssocID="{41B02211-21F5-4CA2-8290-0A63B9389964}" presName="background2" presStyleLbl="node2" presStyleIdx="5" presStyleCnt="7"/>
      <dgm:spPr/>
    </dgm:pt>
    <dgm:pt modelId="{7FAF7B50-3A1E-4600-8D4E-835A1986CC33}" type="pres">
      <dgm:prSet presAssocID="{41B02211-21F5-4CA2-8290-0A63B9389964}" presName="text2" presStyleLbl="fgAcc2" presStyleIdx="5" presStyleCnt="7" custLinFactNeighborX="-37277" custLinFactNeighborY="93785">
        <dgm:presLayoutVars>
          <dgm:chPref val="3"/>
        </dgm:presLayoutVars>
      </dgm:prSet>
      <dgm:spPr/>
    </dgm:pt>
    <dgm:pt modelId="{EA2D7015-8E62-4FD0-AE92-719D4DBA4288}" type="pres">
      <dgm:prSet presAssocID="{41B02211-21F5-4CA2-8290-0A63B9389964}" presName="hierChild3" presStyleCnt="0"/>
      <dgm:spPr/>
    </dgm:pt>
    <dgm:pt modelId="{68B14A08-48A9-40D4-BBC3-DEC048FBF4A0}" type="pres">
      <dgm:prSet presAssocID="{3F72725C-9797-47AA-A8BD-5BC63A7C11DA}" presName="Name10" presStyleLbl="parChTrans1D2" presStyleIdx="6" presStyleCnt="7"/>
      <dgm:spPr/>
    </dgm:pt>
    <dgm:pt modelId="{91C5D676-ADDF-455A-9486-A56609622670}" type="pres">
      <dgm:prSet presAssocID="{1FE67A9D-23A2-4C81-B0C2-2D74E3E346BD}" presName="hierRoot2" presStyleCnt="0"/>
      <dgm:spPr/>
    </dgm:pt>
    <dgm:pt modelId="{697E7418-CE5A-4853-BFAC-92CEBBCBADE7}" type="pres">
      <dgm:prSet presAssocID="{1FE67A9D-23A2-4C81-B0C2-2D74E3E346BD}" presName="composite2" presStyleCnt="0"/>
      <dgm:spPr/>
    </dgm:pt>
    <dgm:pt modelId="{036FE345-09EB-4901-A14B-3BE1604B648F}" type="pres">
      <dgm:prSet presAssocID="{1FE67A9D-23A2-4C81-B0C2-2D74E3E346BD}" presName="background2" presStyleLbl="node2" presStyleIdx="6" presStyleCnt="7"/>
      <dgm:spPr/>
    </dgm:pt>
    <dgm:pt modelId="{9E9D782D-6D9E-4FC8-AE74-ED1A29FDCC45}" type="pres">
      <dgm:prSet presAssocID="{1FE67A9D-23A2-4C81-B0C2-2D74E3E346BD}" presName="text2" presStyleLbl="fgAcc2" presStyleIdx="6" presStyleCnt="7" custLinFactNeighborX="-36621" custLinFactNeighborY="95804">
        <dgm:presLayoutVars>
          <dgm:chPref val="3"/>
        </dgm:presLayoutVars>
      </dgm:prSet>
      <dgm:spPr/>
    </dgm:pt>
    <dgm:pt modelId="{765F28F6-2BEA-434D-B89B-89E3A6D17B6B}" type="pres">
      <dgm:prSet presAssocID="{1FE67A9D-23A2-4C81-B0C2-2D74E3E346BD}" presName="hierChild3" presStyleCnt="0"/>
      <dgm:spPr/>
    </dgm:pt>
  </dgm:ptLst>
  <dgm:cxnLst>
    <dgm:cxn modelId="{C4691E0E-5CE3-4FFB-9D21-DB6259E45DA0}" type="presOf" srcId="{41B02211-21F5-4CA2-8290-0A63B9389964}" destId="{7FAF7B50-3A1E-4600-8D4E-835A1986CC33}" srcOrd="0" destOrd="0" presId="urn:microsoft.com/office/officeart/2005/8/layout/hierarchy1"/>
    <dgm:cxn modelId="{BB4BB818-7002-4B12-B400-93635BF9250B}" type="presOf" srcId="{B93F80B4-A407-4658-86B1-4656CA30116E}" destId="{2547A20F-0241-4EB7-88D2-2C5F9D06F712}" srcOrd="0" destOrd="0" presId="urn:microsoft.com/office/officeart/2005/8/layout/hierarchy1"/>
    <dgm:cxn modelId="{1ABAD61B-5706-43D1-90D2-7F3C5C69AA80}" type="presOf" srcId="{1FE67A9D-23A2-4C81-B0C2-2D74E3E346BD}" destId="{9E9D782D-6D9E-4FC8-AE74-ED1A29FDCC45}" srcOrd="0" destOrd="0" presId="urn:microsoft.com/office/officeart/2005/8/layout/hierarchy1"/>
    <dgm:cxn modelId="{6347E925-5CD4-4D10-A088-6A7B330A0080}" type="presOf" srcId="{C711A625-3FB2-4966-B7C5-99F04CC0ACFD}" destId="{D09CB199-6375-41BF-A2C0-567797C2DADB}" srcOrd="0" destOrd="0" presId="urn:microsoft.com/office/officeart/2005/8/layout/hierarchy1"/>
    <dgm:cxn modelId="{9B52432E-B141-4D1A-AF00-3482A598562E}" srcId="{87BF930F-1C27-4778-A473-FEDC2993AEDB}" destId="{E132C0DD-E9A3-4A95-94CA-BAAE0B3697FA}" srcOrd="1" destOrd="0" parTransId="{AD996FBC-A06A-43AA-85A3-F2E65300A93B}" sibTransId="{150D84E2-72C7-40DD-8340-64CD3DFE5D4F}"/>
    <dgm:cxn modelId="{67C14C30-3107-4CB8-A482-DBE1561018EA}" type="presOf" srcId="{4F216E4F-0564-4FB8-9B9E-09ED5D784E74}" destId="{E8D7D3F7-7AB6-4084-8C40-6A1A9FFDC69A}" srcOrd="0" destOrd="0" presId="urn:microsoft.com/office/officeart/2005/8/layout/hierarchy1"/>
    <dgm:cxn modelId="{49049C67-B28C-4D39-88EB-CA661E49635D}" type="presOf" srcId="{87BF930F-1C27-4778-A473-FEDC2993AEDB}" destId="{C618223B-43CA-48E6-9A34-5761FF3E2BE0}" srcOrd="0" destOrd="0" presId="urn:microsoft.com/office/officeart/2005/8/layout/hierarchy1"/>
    <dgm:cxn modelId="{2774574A-81D1-44ED-BD8F-EB170D472FC2}" srcId="{B93F80B4-A407-4658-86B1-4656CA30116E}" destId="{635EC136-7E4F-4696-BE46-01A1056E3A35}" srcOrd="0" destOrd="0" parTransId="{ECB9B7F0-390D-46C3-9446-C4FAFEB12A66}" sibTransId="{DDA7D672-C44B-4D64-8FC1-B1117E8DA2E4}"/>
    <dgm:cxn modelId="{ADC68151-6B3F-49CB-9176-DD5A544DCD6B}" type="presOf" srcId="{C43786CA-CC0A-4034-BE62-FB845F236415}" destId="{A5B1B1AE-372E-4975-BB4A-9F3AE8939103}" srcOrd="0" destOrd="0" presId="urn:microsoft.com/office/officeart/2005/8/layout/hierarchy1"/>
    <dgm:cxn modelId="{0CE17B77-DC8D-4E33-A23A-C489D79C52DD}" type="presOf" srcId="{9392CF0D-713F-43AC-A5B2-4126DEF3BA4C}" destId="{9FFB1739-6FC7-4B16-B473-FBC81796CC93}" srcOrd="0" destOrd="0" presId="urn:microsoft.com/office/officeart/2005/8/layout/hierarchy1"/>
    <dgm:cxn modelId="{F3919780-B40A-4710-BF0F-AC20F1C25EFE}" type="presOf" srcId="{429C807D-F80E-4B38-AC41-B4A1265DF376}" destId="{1D0099A0-F4B4-4E48-8D8A-DF96A39303F3}" srcOrd="0" destOrd="0" presId="urn:microsoft.com/office/officeart/2005/8/layout/hierarchy1"/>
    <dgm:cxn modelId="{B4627081-F59F-4374-9B09-C31A98FF7DCA}" srcId="{B93F80B4-A407-4658-86B1-4656CA30116E}" destId="{455A18B9-F404-461C-8E68-6369F63EEF9A}" srcOrd="2" destOrd="0" parTransId="{C711A625-3FB2-4966-B7C5-99F04CC0ACFD}" sibTransId="{9609289E-690D-4A48-B81D-9BB4BF4CC1D0}"/>
    <dgm:cxn modelId="{054B3B83-E8CD-4A3C-BE82-CA5B3AB103E8}" srcId="{B93F80B4-A407-4658-86B1-4656CA30116E}" destId="{429C807D-F80E-4B38-AC41-B4A1265DF376}" srcOrd="1" destOrd="0" parTransId="{86E8550B-3390-49D4-BD8A-9CD8C81552E9}" sibTransId="{77CBCA9B-72E2-4F6C-99A4-0A59A29CAD7B}"/>
    <dgm:cxn modelId="{C70E7C87-8EFC-49D8-AC0A-71B4FE6001B8}" type="presOf" srcId="{71476980-06FF-4AC0-8185-D1163BE3DE1F}" destId="{2C7E3DFA-4369-457C-A76A-51892E9CC7DB}" srcOrd="0" destOrd="0" presId="urn:microsoft.com/office/officeart/2005/8/layout/hierarchy1"/>
    <dgm:cxn modelId="{7255148D-60F7-48B9-B8F4-6CC906258AB5}" type="presOf" srcId="{455A18B9-F404-461C-8E68-6369F63EEF9A}" destId="{AA5310D1-7B48-460F-9766-E545F407B175}" srcOrd="0" destOrd="0" presId="urn:microsoft.com/office/officeart/2005/8/layout/hierarchy1"/>
    <dgm:cxn modelId="{35B21C90-5891-4C96-A792-A66DDAFB3A89}" srcId="{87BF930F-1C27-4778-A473-FEDC2993AEDB}" destId="{9392CF0D-713F-43AC-A5B2-4126DEF3BA4C}" srcOrd="0" destOrd="0" parTransId="{F9F6E3C7-395F-42AA-B1E9-D96C1A52FD77}" sibTransId="{F9F842D3-4D67-42BA-B3A8-7DBD5F79120D}"/>
    <dgm:cxn modelId="{96C8B292-7547-41C7-903A-4710367C6A43}" type="presOf" srcId="{E132C0DD-E9A3-4A95-94CA-BAAE0B3697FA}" destId="{7468C64F-1BF5-425D-BA01-E4BA7DAA8191}" srcOrd="0" destOrd="0" presId="urn:microsoft.com/office/officeart/2005/8/layout/hierarchy1"/>
    <dgm:cxn modelId="{B0C2CC9C-AFB7-4166-94E8-8DC6D6A059A9}" type="presOf" srcId="{3F72725C-9797-47AA-A8BD-5BC63A7C11DA}" destId="{68B14A08-48A9-40D4-BBC3-DEC048FBF4A0}" srcOrd="0" destOrd="0" presId="urn:microsoft.com/office/officeart/2005/8/layout/hierarchy1"/>
    <dgm:cxn modelId="{28F2A8AD-2A49-42BF-AF74-9C8C915FF008}" type="presOf" srcId="{F9F6E3C7-395F-42AA-B1E9-D96C1A52FD77}" destId="{C48DFE5A-7895-412E-AB2F-38874E847505}" srcOrd="0" destOrd="0" presId="urn:microsoft.com/office/officeart/2005/8/layout/hierarchy1"/>
    <dgm:cxn modelId="{677A4DB2-EF08-4901-A209-3AD7797A6917}" type="presOf" srcId="{86E8550B-3390-49D4-BD8A-9CD8C81552E9}" destId="{C054BD2F-A7D1-4409-A6B0-91A0BCACA2BA}" srcOrd="0" destOrd="0" presId="urn:microsoft.com/office/officeart/2005/8/layout/hierarchy1"/>
    <dgm:cxn modelId="{0303CCC3-5BF0-4815-B288-03E78FB86713}" srcId="{87BF930F-1C27-4778-A473-FEDC2993AEDB}" destId="{1FE67A9D-23A2-4C81-B0C2-2D74E3E346BD}" srcOrd="3" destOrd="0" parTransId="{3F72725C-9797-47AA-A8BD-5BC63A7C11DA}" sibTransId="{5B488782-BAD8-4278-9F1B-38C26312AC88}"/>
    <dgm:cxn modelId="{9A7A70CB-D95A-490A-B00E-F73CAE195C91}" type="presOf" srcId="{AD996FBC-A06A-43AA-85A3-F2E65300A93B}" destId="{3350C482-0E4D-44A4-9436-E18940B6665E}" srcOrd="0" destOrd="0" presId="urn:microsoft.com/office/officeart/2005/8/layout/hierarchy1"/>
    <dgm:cxn modelId="{C3A7D5CB-056D-4A34-B637-1D445484AECF}" type="presOf" srcId="{635EC136-7E4F-4696-BE46-01A1056E3A35}" destId="{ABCC6D5A-4BFE-4EA2-A03A-5B05DA7BB152}" srcOrd="0" destOrd="0" presId="urn:microsoft.com/office/officeart/2005/8/layout/hierarchy1"/>
    <dgm:cxn modelId="{1F6E4AD9-5402-4198-B650-ABE7EFF39785}" srcId="{87BF930F-1C27-4778-A473-FEDC2993AEDB}" destId="{41B02211-21F5-4CA2-8290-0A63B9389964}" srcOrd="2" destOrd="0" parTransId="{71476980-06FF-4AC0-8185-D1163BE3DE1F}" sibTransId="{29F9BB47-D160-49F4-B36F-EFCC90824A35}"/>
    <dgm:cxn modelId="{AD1B8EE3-FD4F-4236-B232-D26EB1408CBF}" srcId="{4F216E4F-0564-4FB8-9B9E-09ED5D784E74}" destId="{B93F80B4-A407-4658-86B1-4656CA30116E}" srcOrd="1" destOrd="0" parTransId="{AAB6DD41-96EE-440F-B955-BF12C9D68FD7}" sibTransId="{B9E855D4-797B-4429-BE86-4B4A94E53792}"/>
    <dgm:cxn modelId="{4F8469E6-3E6E-45D7-BFAC-444FBACEFF6F}" srcId="{4F216E4F-0564-4FB8-9B9E-09ED5D784E74}" destId="{87BF930F-1C27-4778-A473-FEDC2993AEDB}" srcOrd="2" destOrd="0" parTransId="{D0E41FAF-93E6-4F68-9D81-9BBB0A5B02B0}" sibTransId="{936D88AD-72D6-4845-B794-6F39DD809A94}"/>
    <dgm:cxn modelId="{921239F1-0FD4-4D25-AA31-56E98BD8542E}" srcId="{4F216E4F-0564-4FB8-9B9E-09ED5D784E74}" destId="{C43786CA-CC0A-4034-BE62-FB845F236415}" srcOrd="0" destOrd="0" parTransId="{19AC2B93-02C2-4E2B-9DD4-0311C89BA608}" sibTransId="{61627B5B-295D-4EE2-BF54-BC27D0F3CEA1}"/>
    <dgm:cxn modelId="{8E5CDAFA-8325-4ADE-95D1-16C17F9EA055}" type="presOf" srcId="{ECB9B7F0-390D-46C3-9446-C4FAFEB12A66}" destId="{6DE9C604-052C-41EA-872C-1A904E0E288D}" srcOrd="0" destOrd="0" presId="urn:microsoft.com/office/officeart/2005/8/layout/hierarchy1"/>
    <dgm:cxn modelId="{25D6A767-D0C6-4BAD-B584-0F11FA107684}" type="presParOf" srcId="{E8D7D3F7-7AB6-4084-8C40-6A1A9FFDC69A}" destId="{984F155E-6A13-40D5-81FA-46F2396C7683}" srcOrd="0" destOrd="0" presId="urn:microsoft.com/office/officeart/2005/8/layout/hierarchy1"/>
    <dgm:cxn modelId="{E715DD6B-37E3-460E-86E6-45E4278283CF}" type="presParOf" srcId="{984F155E-6A13-40D5-81FA-46F2396C7683}" destId="{A8574295-B7B4-4AA2-87B1-E573D08E7C7F}" srcOrd="0" destOrd="0" presId="urn:microsoft.com/office/officeart/2005/8/layout/hierarchy1"/>
    <dgm:cxn modelId="{0BC03F9C-9787-442F-B1B6-06AD3F42655F}" type="presParOf" srcId="{A8574295-B7B4-4AA2-87B1-E573D08E7C7F}" destId="{095FE878-A20D-49FB-8D20-0B96DD6840E2}" srcOrd="0" destOrd="0" presId="urn:microsoft.com/office/officeart/2005/8/layout/hierarchy1"/>
    <dgm:cxn modelId="{69993606-E8F6-442F-AAE9-B7FA6EE7BC9A}" type="presParOf" srcId="{A8574295-B7B4-4AA2-87B1-E573D08E7C7F}" destId="{A5B1B1AE-372E-4975-BB4A-9F3AE8939103}" srcOrd="1" destOrd="0" presId="urn:microsoft.com/office/officeart/2005/8/layout/hierarchy1"/>
    <dgm:cxn modelId="{CE844815-050F-43D5-9C2A-CBFFC4240137}" type="presParOf" srcId="{984F155E-6A13-40D5-81FA-46F2396C7683}" destId="{2B6CF99F-6D0E-4309-90FB-605966E13B12}" srcOrd="1" destOrd="0" presId="urn:microsoft.com/office/officeart/2005/8/layout/hierarchy1"/>
    <dgm:cxn modelId="{FE22FDA5-95CA-4485-B95F-091BE706342C}" type="presParOf" srcId="{E8D7D3F7-7AB6-4084-8C40-6A1A9FFDC69A}" destId="{CE3E8EEF-0E32-41DE-9B8E-36BDF8C73242}" srcOrd="1" destOrd="0" presId="urn:microsoft.com/office/officeart/2005/8/layout/hierarchy1"/>
    <dgm:cxn modelId="{88CD1F1D-7D25-43A6-A78B-039A19147488}" type="presParOf" srcId="{CE3E8EEF-0E32-41DE-9B8E-36BDF8C73242}" destId="{80C48323-9D62-46F4-B7F4-5DA8514666BA}" srcOrd="0" destOrd="0" presId="urn:microsoft.com/office/officeart/2005/8/layout/hierarchy1"/>
    <dgm:cxn modelId="{BAB83C05-27DE-4C81-9254-76DEAD1AC216}" type="presParOf" srcId="{80C48323-9D62-46F4-B7F4-5DA8514666BA}" destId="{2AE65755-CBA7-42E2-8482-1D688EC2A121}" srcOrd="0" destOrd="0" presId="urn:microsoft.com/office/officeart/2005/8/layout/hierarchy1"/>
    <dgm:cxn modelId="{BB4A8F44-256F-449A-8132-955EB664684E}" type="presParOf" srcId="{80C48323-9D62-46F4-B7F4-5DA8514666BA}" destId="{2547A20F-0241-4EB7-88D2-2C5F9D06F712}" srcOrd="1" destOrd="0" presId="urn:microsoft.com/office/officeart/2005/8/layout/hierarchy1"/>
    <dgm:cxn modelId="{F26DDCCF-6920-46D4-B2F6-ACCA9F699DD8}" type="presParOf" srcId="{CE3E8EEF-0E32-41DE-9B8E-36BDF8C73242}" destId="{64766686-E596-4F77-93E3-C6E7A2764E5E}" srcOrd="1" destOrd="0" presId="urn:microsoft.com/office/officeart/2005/8/layout/hierarchy1"/>
    <dgm:cxn modelId="{ED933F71-A8C1-45DC-8CF3-8C118BB5C29F}" type="presParOf" srcId="{64766686-E596-4F77-93E3-C6E7A2764E5E}" destId="{6DE9C604-052C-41EA-872C-1A904E0E288D}" srcOrd="0" destOrd="0" presId="urn:microsoft.com/office/officeart/2005/8/layout/hierarchy1"/>
    <dgm:cxn modelId="{56C903F9-E722-408E-AF9A-9131A06B5DE5}" type="presParOf" srcId="{64766686-E596-4F77-93E3-C6E7A2764E5E}" destId="{A5361366-9733-42CD-8A6E-CF25063A34E0}" srcOrd="1" destOrd="0" presId="urn:microsoft.com/office/officeart/2005/8/layout/hierarchy1"/>
    <dgm:cxn modelId="{1E9C08A7-E597-4E65-BBBE-1DB837C97166}" type="presParOf" srcId="{A5361366-9733-42CD-8A6E-CF25063A34E0}" destId="{20C2330C-02CE-4DA7-86AB-E693411FD3A1}" srcOrd="0" destOrd="0" presId="urn:microsoft.com/office/officeart/2005/8/layout/hierarchy1"/>
    <dgm:cxn modelId="{97EC77F3-69D3-4A80-9B0A-D31AF92491C4}" type="presParOf" srcId="{20C2330C-02CE-4DA7-86AB-E693411FD3A1}" destId="{5497B717-382B-4ACB-86DF-B7A52933A27F}" srcOrd="0" destOrd="0" presId="urn:microsoft.com/office/officeart/2005/8/layout/hierarchy1"/>
    <dgm:cxn modelId="{17E5C122-C1E4-4FAA-9A4C-59345979CE86}" type="presParOf" srcId="{20C2330C-02CE-4DA7-86AB-E693411FD3A1}" destId="{ABCC6D5A-4BFE-4EA2-A03A-5B05DA7BB152}" srcOrd="1" destOrd="0" presId="urn:microsoft.com/office/officeart/2005/8/layout/hierarchy1"/>
    <dgm:cxn modelId="{F8A7636F-0BC2-4DE8-B209-73D64BD9D128}" type="presParOf" srcId="{A5361366-9733-42CD-8A6E-CF25063A34E0}" destId="{D38B5DF7-5ACA-4199-B060-D7CC156EA049}" srcOrd="1" destOrd="0" presId="urn:microsoft.com/office/officeart/2005/8/layout/hierarchy1"/>
    <dgm:cxn modelId="{73FE7222-0139-4D4C-A6A7-478CF5A63B63}" type="presParOf" srcId="{64766686-E596-4F77-93E3-C6E7A2764E5E}" destId="{C054BD2F-A7D1-4409-A6B0-91A0BCACA2BA}" srcOrd="2" destOrd="0" presId="urn:microsoft.com/office/officeart/2005/8/layout/hierarchy1"/>
    <dgm:cxn modelId="{EE28F8A8-6D5B-4150-81AC-2A46617350F7}" type="presParOf" srcId="{64766686-E596-4F77-93E3-C6E7A2764E5E}" destId="{FDCE6FBD-4F61-4D5B-8B1B-64B46496B3BB}" srcOrd="3" destOrd="0" presId="urn:microsoft.com/office/officeart/2005/8/layout/hierarchy1"/>
    <dgm:cxn modelId="{08E39EF7-82A4-46D6-9033-F1A7F077189C}" type="presParOf" srcId="{FDCE6FBD-4F61-4D5B-8B1B-64B46496B3BB}" destId="{D63DDA74-05A0-46D9-AB24-483A66C2C882}" srcOrd="0" destOrd="0" presId="urn:microsoft.com/office/officeart/2005/8/layout/hierarchy1"/>
    <dgm:cxn modelId="{79C67CA8-B2D2-425F-9B55-FA431245AFCD}" type="presParOf" srcId="{D63DDA74-05A0-46D9-AB24-483A66C2C882}" destId="{BB88326E-2E81-4959-B570-6921A651765B}" srcOrd="0" destOrd="0" presId="urn:microsoft.com/office/officeart/2005/8/layout/hierarchy1"/>
    <dgm:cxn modelId="{839F244B-142A-4023-9357-3536DDE0BFBA}" type="presParOf" srcId="{D63DDA74-05A0-46D9-AB24-483A66C2C882}" destId="{1D0099A0-F4B4-4E48-8D8A-DF96A39303F3}" srcOrd="1" destOrd="0" presId="urn:microsoft.com/office/officeart/2005/8/layout/hierarchy1"/>
    <dgm:cxn modelId="{F8FF9C0E-0CEC-4854-8CE5-E30123DB6A9D}" type="presParOf" srcId="{FDCE6FBD-4F61-4D5B-8B1B-64B46496B3BB}" destId="{0A0D9E23-553B-4D71-82BF-3C6FEF4584A1}" srcOrd="1" destOrd="0" presId="urn:microsoft.com/office/officeart/2005/8/layout/hierarchy1"/>
    <dgm:cxn modelId="{262BFCD7-AAF0-49CB-AE10-81A2871FE425}" type="presParOf" srcId="{64766686-E596-4F77-93E3-C6E7A2764E5E}" destId="{D09CB199-6375-41BF-A2C0-567797C2DADB}" srcOrd="4" destOrd="0" presId="urn:microsoft.com/office/officeart/2005/8/layout/hierarchy1"/>
    <dgm:cxn modelId="{9C451F5F-6992-456D-A94C-9FC803D2F4FB}" type="presParOf" srcId="{64766686-E596-4F77-93E3-C6E7A2764E5E}" destId="{C4E38FC8-23EE-4475-BA3F-30937DF15AAF}" srcOrd="5" destOrd="0" presId="urn:microsoft.com/office/officeart/2005/8/layout/hierarchy1"/>
    <dgm:cxn modelId="{F7DFFC0C-F948-43CF-A032-A831D7A47A24}" type="presParOf" srcId="{C4E38FC8-23EE-4475-BA3F-30937DF15AAF}" destId="{9ED12966-D603-4DB0-B337-2F8124E47679}" srcOrd="0" destOrd="0" presId="urn:microsoft.com/office/officeart/2005/8/layout/hierarchy1"/>
    <dgm:cxn modelId="{44AB9FC3-2FF6-445C-9326-55A4C3139AE0}" type="presParOf" srcId="{9ED12966-D603-4DB0-B337-2F8124E47679}" destId="{7CD3EB56-5434-4EF9-9134-4ED6C4190C5C}" srcOrd="0" destOrd="0" presId="urn:microsoft.com/office/officeart/2005/8/layout/hierarchy1"/>
    <dgm:cxn modelId="{17930E82-3E52-497F-BBF2-080FE725258B}" type="presParOf" srcId="{9ED12966-D603-4DB0-B337-2F8124E47679}" destId="{AA5310D1-7B48-460F-9766-E545F407B175}" srcOrd="1" destOrd="0" presId="urn:microsoft.com/office/officeart/2005/8/layout/hierarchy1"/>
    <dgm:cxn modelId="{3D82C268-6E1C-4A0B-AB56-5DDC3A064ED5}" type="presParOf" srcId="{C4E38FC8-23EE-4475-BA3F-30937DF15AAF}" destId="{E6DE8F12-9BC9-4424-8E66-86C26839E2B5}" srcOrd="1" destOrd="0" presId="urn:microsoft.com/office/officeart/2005/8/layout/hierarchy1"/>
    <dgm:cxn modelId="{84CF0DF7-C2CA-4BEC-8DF4-E6E23FE192A9}" type="presParOf" srcId="{E8D7D3F7-7AB6-4084-8C40-6A1A9FFDC69A}" destId="{57DAF02A-C964-4F7D-9CFD-22DCB424B3BB}" srcOrd="2" destOrd="0" presId="urn:microsoft.com/office/officeart/2005/8/layout/hierarchy1"/>
    <dgm:cxn modelId="{2FF5D868-0BB3-4758-B700-30F8DB6DD8CB}" type="presParOf" srcId="{57DAF02A-C964-4F7D-9CFD-22DCB424B3BB}" destId="{8CB53EBA-223A-4C87-ADC8-E90D471841C6}" srcOrd="0" destOrd="0" presId="urn:microsoft.com/office/officeart/2005/8/layout/hierarchy1"/>
    <dgm:cxn modelId="{F90B35CE-4B89-48FA-9236-FA6B675E06B9}" type="presParOf" srcId="{8CB53EBA-223A-4C87-ADC8-E90D471841C6}" destId="{701A759D-7FE9-43EE-A7DA-AC77F6A98256}" srcOrd="0" destOrd="0" presId="urn:microsoft.com/office/officeart/2005/8/layout/hierarchy1"/>
    <dgm:cxn modelId="{3AB0EE94-1913-4D7E-8F33-6563E9A51E70}" type="presParOf" srcId="{8CB53EBA-223A-4C87-ADC8-E90D471841C6}" destId="{C618223B-43CA-48E6-9A34-5761FF3E2BE0}" srcOrd="1" destOrd="0" presId="urn:microsoft.com/office/officeart/2005/8/layout/hierarchy1"/>
    <dgm:cxn modelId="{1E5E4A13-F915-4172-9B77-BAD8B387C66E}" type="presParOf" srcId="{57DAF02A-C964-4F7D-9CFD-22DCB424B3BB}" destId="{8B02D241-C281-4F4F-B726-C29B23FDA935}" srcOrd="1" destOrd="0" presId="urn:microsoft.com/office/officeart/2005/8/layout/hierarchy1"/>
    <dgm:cxn modelId="{52ABD051-9CB9-4C74-8099-27DE3A236B61}" type="presParOf" srcId="{8B02D241-C281-4F4F-B726-C29B23FDA935}" destId="{C48DFE5A-7895-412E-AB2F-38874E847505}" srcOrd="0" destOrd="0" presId="urn:microsoft.com/office/officeart/2005/8/layout/hierarchy1"/>
    <dgm:cxn modelId="{63F6999F-1B60-4369-8F16-250F6F42B772}" type="presParOf" srcId="{8B02D241-C281-4F4F-B726-C29B23FDA935}" destId="{2E037B56-1F28-48F5-85CC-E526979CEFA1}" srcOrd="1" destOrd="0" presId="urn:microsoft.com/office/officeart/2005/8/layout/hierarchy1"/>
    <dgm:cxn modelId="{0C494189-9CF0-4CB9-9CED-541B08ACF591}" type="presParOf" srcId="{2E037B56-1F28-48F5-85CC-E526979CEFA1}" destId="{FBB617E0-C3AC-4DE9-8B59-2BE6987B8CEF}" srcOrd="0" destOrd="0" presId="urn:microsoft.com/office/officeart/2005/8/layout/hierarchy1"/>
    <dgm:cxn modelId="{CAD5C046-7641-406C-8284-0B1693B6CD12}" type="presParOf" srcId="{FBB617E0-C3AC-4DE9-8B59-2BE6987B8CEF}" destId="{12028A50-FA68-46AB-8AB1-A6ECCA90A678}" srcOrd="0" destOrd="0" presId="urn:microsoft.com/office/officeart/2005/8/layout/hierarchy1"/>
    <dgm:cxn modelId="{F2B35A18-8587-444E-B015-C45D9BFB1BBD}" type="presParOf" srcId="{FBB617E0-C3AC-4DE9-8B59-2BE6987B8CEF}" destId="{9FFB1739-6FC7-4B16-B473-FBC81796CC93}" srcOrd="1" destOrd="0" presId="urn:microsoft.com/office/officeart/2005/8/layout/hierarchy1"/>
    <dgm:cxn modelId="{13EB250E-7C3B-42EE-A915-88AC4F1D7EAB}" type="presParOf" srcId="{2E037B56-1F28-48F5-85CC-E526979CEFA1}" destId="{2DD8CFCC-81A5-4020-A309-E4FDC177D6DF}" srcOrd="1" destOrd="0" presId="urn:microsoft.com/office/officeart/2005/8/layout/hierarchy1"/>
    <dgm:cxn modelId="{5E23B0EC-AC36-4F56-BB63-A4F70B67D23A}" type="presParOf" srcId="{8B02D241-C281-4F4F-B726-C29B23FDA935}" destId="{3350C482-0E4D-44A4-9436-E18940B6665E}" srcOrd="2" destOrd="0" presId="urn:microsoft.com/office/officeart/2005/8/layout/hierarchy1"/>
    <dgm:cxn modelId="{33925DB4-F547-4FA4-8E7B-F1B9294C06F8}" type="presParOf" srcId="{8B02D241-C281-4F4F-B726-C29B23FDA935}" destId="{12BCA415-929E-43E1-9A32-A74C89A6B3E6}" srcOrd="3" destOrd="0" presId="urn:microsoft.com/office/officeart/2005/8/layout/hierarchy1"/>
    <dgm:cxn modelId="{53A010F0-8D1D-4A42-AFAB-1071672AB305}" type="presParOf" srcId="{12BCA415-929E-43E1-9A32-A74C89A6B3E6}" destId="{EC50FC55-8C88-4ADA-8FEA-0D4F4A785550}" srcOrd="0" destOrd="0" presId="urn:microsoft.com/office/officeart/2005/8/layout/hierarchy1"/>
    <dgm:cxn modelId="{6ACEE23A-53C8-4362-98DA-330BD887DE4F}" type="presParOf" srcId="{EC50FC55-8C88-4ADA-8FEA-0D4F4A785550}" destId="{FEA7C2A2-2358-4889-85A4-4C784C7545B3}" srcOrd="0" destOrd="0" presId="urn:microsoft.com/office/officeart/2005/8/layout/hierarchy1"/>
    <dgm:cxn modelId="{248E837C-CA69-483D-AA84-BF7640AFCBCA}" type="presParOf" srcId="{EC50FC55-8C88-4ADA-8FEA-0D4F4A785550}" destId="{7468C64F-1BF5-425D-BA01-E4BA7DAA8191}" srcOrd="1" destOrd="0" presId="urn:microsoft.com/office/officeart/2005/8/layout/hierarchy1"/>
    <dgm:cxn modelId="{2E3F41A1-CFD2-461E-A23E-80040B8C1C9B}" type="presParOf" srcId="{12BCA415-929E-43E1-9A32-A74C89A6B3E6}" destId="{9B07E5A5-3A65-4D96-B956-4FE8631AEEBD}" srcOrd="1" destOrd="0" presId="urn:microsoft.com/office/officeart/2005/8/layout/hierarchy1"/>
    <dgm:cxn modelId="{F9CF73CC-5A4A-4B0D-9D49-8DD240803E9F}" type="presParOf" srcId="{8B02D241-C281-4F4F-B726-C29B23FDA935}" destId="{2C7E3DFA-4369-457C-A76A-51892E9CC7DB}" srcOrd="4" destOrd="0" presId="urn:microsoft.com/office/officeart/2005/8/layout/hierarchy1"/>
    <dgm:cxn modelId="{64FA1013-410A-456C-B587-960B6E371DF2}" type="presParOf" srcId="{8B02D241-C281-4F4F-B726-C29B23FDA935}" destId="{1BB3D9F4-F006-4048-A45B-BDD60D8EF718}" srcOrd="5" destOrd="0" presId="urn:microsoft.com/office/officeart/2005/8/layout/hierarchy1"/>
    <dgm:cxn modelId="{9595BA20-0FBD-4B12-B77E-F128ED8C0734}" type="presParOf" srcId="{1BB3D9F4-F006-4048-A45B-BDD60D8EF718}" destId="{9D629749-EE5A-4E95-8034-72A66AD863B1}" srcOrd="0" destOrd="0" presId="urn:microsoft.com/office/officeart/2005/8/layout/hierarchy1"/>
    <dgm:cxn modelId="{DC18C1FD-4B05-497B-863E-8318F1248B5C}" type="presParOf" srcId="{9D629749-EE5A-4E95-8034-72A66AD863B1}" destId="{E60E7578-9C9D-4048-83A0-C809A6204C05}" srcOrd="0" destOrd="0" presId="urn:microsoft.com/office/officeart/2005/8/layout/hierarchy1"/>
    <dgm:cxn modelId="{44271EB7-423E-4D44-81AA-F49992D78D9D}" type="presParOf" srcId="{9D629749-EE5A-4E95-8034-72A66AD863B1}" destId="{7FAF7B50-3A1E-4600-8D4E-835A1986CC33}" srcOrd="1" destOrd="0" presId="urn:microsoft.com/office/officeart/2005/8/layout/hierarchy1"/>
    <dgm:cxn modelId="{C20962A2-3F8D-4481-878D-07E1C109A814}" type="presParOf" srcId="{1BB3D9F4-F006-4048-A45B-BDD60D8EF718}" destId="{EA2D7015-8E62-4FD0-AE92-719D4DBA4288}" srcOrd="1" destOrd="0" presId="urn:microsoft.com/office/officeart/2005/8/layout/hierarchy1"/>
    <dgm:cxn modelId="{6B5A4068-F2BA-48A4-860D-D6C42EACF6C4}" type="presParOf" srcId="{8B02D241-C281-4F4F-B726-C29B23FDA935}" destId="{68B14A08-48A9-40D4-BBC3-DEC048FBF4A0}" srcOrd="6" destOrd="0" presId="urn:microsoft.com/office/officeart/2005/8/layout/hierarchy1"/>
    <dgm:cxn modelId="{77281306-7DC6-4592-A10F-DB88AB7AF454}" type="presParOf" srcId="{8B02D241-C281-4F4F-B726-C29B23FDA935}" destId="{91C5D676-ADDF-455A-9486-A56609622670}" srcOrd="7" destOrd="0" presId="urn:microsoft.com/office/officeart/2005/8/layout/hierarchy1"/>
    <dgm:cxn modelId="{F2205D58-1A02-4EBF-86C3-6D26CD968012}" type="presParOf" srcId="{91C5D676-ADDF-455A-9486-A56609622670}" destId="{697E7418-CE5A-4853-BFAC-92CEBBCBADE7}" srcOrd="0" destOrd="0" presId="urn:microsoft.com/office/officeart/2005/8/layout/hierarchy1"/>
    <dgm:cxn modelId="{1FC502D1-9425-4DF1-A26A-B4027B42FC23}" type="presParOf" srcId="{697E7418-CE5A-4853-BFAC-92CEBBCBADE7}" destId="{036FE345-09EB-4901-A14B-3BE1604B648F}" srcOrd="0" destOrd="0" presId="urn:microsoft.com/office/officeart/2005/8/layout/hierarchy1"/>
    <dgm:cxn modelId="{726BEAA7-FD42-4A40-B25C-5BB8E8C1FB83}" type="presParOf" srcId="{697E7418-CE5A-4853-BFAC-92CEBBCBADE7}" destId="{9E9D782D-6D9E-4FC8-AE74-ED1A29FDCC45}" srcOrd="1" destOrd="0" presId="urn:microsoft.com/office/officeart/2005/8/layout/hierarchy1"/>
    <dgm:cxn modelId="{E88C50AA-B5E4-4C00-9EFD-4ED8EC66FF6C}" type="presParOf" srcId="{91C5D676-ADDF-455A-9486-A56609622670}" destId="{765F28F6-2BEA-434D-B89B-89E3A6D17B6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B14A08-48A9-40D4-BBC3-DEC048FBF4A0}">
      <dsp:nvSpPr>
        <dsp:cNvPr id="0" name=""/>
        <dsp:cNvSpPr/>
      </dsp:nvSpPr>
      <dsp:spPr>
        <a:xfrm>
          <a:off x="7831055" y="1859479"/>
          <a:ext cx="1912484" cy="1172147"/>
        </a:xfrm>
        <a:custGeom>
          <a:avLst/>
          <a:gdLst/>
          <a:ahLst/>
          <a:cxnLst/>
          <a:rect l="0" t="0" r="0" b="0"/>
          <a:pathLst>
            <a:path>
              <a:moveTo>
                <a:pt x="0" y="0"/>
              </a:moveTo>
              <a:lnTo>
                <a:pt x="0" y="1051386"/>
              </a:lnTo>
              <a:lnTo>
                <a:pt x="1912484" y="1051386"/>
              </a:lnTo>
              <a:lnTo>
                <a:pt x="1912484" y="1172147"/>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7E3DFA-4369-457C-A76A-51892E9CC7DB}">
      <dsp:nvSpPr>
        <dsp:cNvPr id="0" name=""/>
        <dsp:cNvSpPr/>
      </dsp:nvSpPr>
      <dsp:spPr>
        <a:xfrm>
          <a:off x="7831055" y="1859479"/>
          <a:ext cx="310692" cy="1155434"/>
        </a:xfrm>
        <a:custGeom>
          <a:avLst/>
          <a:gdLst/>
          <a:ahLst/>
          <a:cxnLst/>
          <a:rect l="0" t="0" r="0" b="0"/>
          <a:pathLst>
            <a:path>
              <a:moveTo>
                <a:pt x="0" y="0"/>
              </a:moveTo>
              <a:lnTo>
                <a:pt x="0" y="1034674"/>
              </a:lnTo>
              <a:lnTo>
                <a:pt x="310692" y="1034674"/>
              </a:lnTo>
              <a:lnTo>
                <a:pt x="310692" y="1155434"/>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50C482-0E4D-44A4-9436-E18940B6665E}">
      <dsp:nvSpPr>
        <dsp:cNvPr id="0" name=""/>
        <dsp:cNvSpPr/>
      </dsp:nvSpPr>
      <dsp:spPr>
        <a:xfrm>
          <a:off x="7831055" y="1859479"/>
          <a:ext cx="1244129" cy="128497"/>
        </a:xfrm>
        <a:custGeom>
          <a:avLst/>
          <a:gdLst/>
          <a:ahLst/>
          <a:cxnLst/>
          <a:rect l="0" t="0" r="0" b="0"/>
          <a:pathLst>
            <a:path>
              <a:moveTo>
                <a:pt x="0" y="0"/>
              </a:moveTo>
              <a:lnTo>
                <a:pt x="0" y="7737"/>
              </a:lnTo>
              <a:lnTo>
                <a:pt x="1244129" y="7737"/>
              </a:lnTo>
              <a:lnTo>
                <a:pt x="1244129" y="128497"/>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8DFE5A-7895-412E-AB2F-38874E847505}">
      <dsp:nvSpPr>
        <dsp:cNvPr id="0" name=""/>
        <dsp:cNvSpPr/>
      </dsp:nvSpPr>
      <dsp:spPr>
        <a:xfrm>
          <a:off x="5715685" y="1859479"/>
          <a:ext cx="2115370" cy="411707"/>
        </a:xfrm>
        <a:custGeom>
          <a:avLst/>
          <a:gdLst/>
          <a:ahLst/>
          <a:cxnLst/>
          <a:rect l="0" t="0" r="0" b="0"/>
          <a:pathLst>
            <a:path>
              <a:moveTo>
                <a:pt x="2115370" y="0"/>
              </a:moveTo>
              <a:lnTo>
                <a:pt x="2115370" y="290947"/>
              </a:lnTo>
              <a:lnTo>
                <a:pt x="0" y="290947"/>
              </a:lnTo>
              <a:lnTo>
                <a:pt x="0" y="411707"/>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09CB199-6375-41BF-A2C0-567797C2DADB}">
      <dsp:nvSpPr>
        <dsp:cNvPr id="0" name=""/>
        <dsp:cNvSpPr/>
      </dsp:nvSpPr>
      <dsp:spPr>
        <a:xfrm>
          <a:off x="2254712" y="1859479"/>
          <a:ext cx="1593240" cy="379118"/>
        </a:xfrm>
        <a:custGeom>
          <a:avLst/>
          <a:gdLst/>
          <a:ahLst/>
          <a:cxnLst/>
          <a:rect l="0" t="0" r="0" b="0"/>
          <a:pathLst>
            <a:path>
              <a:moveTo>
                <a:pt x="0" y="0"/>
              </a:moveTo>
              <a:lnTo>
                <a:pt x="0" y="258358"/>
              </a:lnTo>
              <a:lnTo>
                <a:pt x="1593240" y="258358"/>
              </a:lnTo>
              <a:lnTo>
                <a:pt x="1593240" y="37911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054BD2F-A7D1-4409-A6B0-91A0BCACA2BA}">
      <dsp:nvSpPr>
        <dsp:cNvPr id="0" name=""/>
        <dsp:cNvSpPr/>
      </dsp:nvSpPr>
      <dsp:spPr>
        <a:xfrm>
          <a:off x="2208992" y="1859479"/>
          <a:ext cx="91440" cy="379118"/>
        </a:xfrm>
        <a:custGeom>
          <a:avLst/>
          <a:gdLst/>
          <a:ahLst/>
          <a:cxnLst/>
          <a:rect l="0" t="0" r="0" b="0"/>
          <a:pathLst>
            <a:path>
              <a:moveTo>
                <a:pt x="45720" y="0"/>
              </a:moveTo>
              <a:lnTo>
                <a:pt x="45720" y="37911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E9C604-052C-41EA-872C-1A904E0E288D}">
      <dsp:nvSpPr>
        <dsp:cNvPr id="0" name=""/>
        <dsp:cNvSpPr/>
      </dsp:nvSpPr>
      <dsp:spPr>
        <a:xfrm>
          <a:off x="661472" y="1859479"/>
          <a:ext cx="1593240" cy="379118"/>
        </a:xfrm>
        <a:custGeom>
          <a:avLst/>
          <a:gdLst/>
          <a:ahLst/>
          <a:cxnLst/>
          <a:rect l="0" t="0" r="0" b="0"/>
          <a:pathLst>
            <a:path>
              <a:moveTo>
                <a:pt x="1593240" y="0"/>
              </a:moveTo>
              <a:lnTo>
                <a:pt x="1593240" y="258358"/>
              </a:lnTo>
              <a:lnTo>
                <a:pt x="0" y="258358"/>
              </a:lnTo>
              <a:lnTo>
                <a:pt x="0" y="37911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95FE878-A20D-49FB-8D20-0B96DD6840E2}">
      <dsp:nvSpPr>
        <dsp:cNvPr id="0" name=""/>
        <dsp:cNvSpPr/>
      </dsp:nvSpPr>
      <dsp:spPr>
        <a:xfrm>
          <a:off x="-144840" y="2822595"/>
          <a:ext cx="111780" cy="17471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B1B1AE-372E-4975-BB4A-9F3AE8939103}">
      <dsp:nvSpPr>
        <dsp:cNvPr id="0" name=""/>
        <dsp:cNvSpPr/>
      </dsp:nvSpPr>
      <dsp:spPr>
        <a:xfrm>
          <a:off x="0" y="2960194"/>
          <a:ext cx="111780" cy="17471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endParaRPr lang="en-US" sz="800" kern="1200" dirty="0"/>
        </a:p>
      </dsp:txBody>
      <dsp:txXfrm>
        <a:off x="3274" y="2963468"/>
        <a:ext cx="105232" cy="168167"/>
      </dsp:txXfrm>
    </dsp:sp>
    <dsp:sp modelId="{2AE65755-CBA7-42E2-8482-1D688EC2A121}">
      <dsp:nvSpPr>
        <dsp:cNvPr id="0" name=""/>
        <dsp:cNvSpPr/>
      </dsp:nvSpPr>
      <dsp:spPr>
        <a:xfrm>
          <a:off x="1602932" y="1031718"/>
          <a:ext cx="1303560" cy="8277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47A20F-0241-4EB7-88D2-2C5F9D06F712}">
      <dsp:nvSpPr>
        <dsp:cNvPr id="0" name=""/>
        <dsp:cNvSpPr/>
      </dsp:nvSpPr>
      <dsp:spPr>
        <a:xfrm>
          <a:off x="1747772" y="1169316"/>
          <a:ext cx="1303560" cy="82776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Resource-based view model                                                                                                                      </a:t>
          </a:r>
        </a:p>
      </dsp:txBody>
      <dsp:txXfrm>
        <a:off x="1772016" y="1193560"/>
        <a:ext cx="1255072" cy="779272"/>
      </dsp:txXfrm>
    </dsp:sp>
    <dsp:sp modelId="{5497B717-382B-4ACB-86DF-B7A52933A27F}">
      <dsp:nvSpPr>
        <dsp:cNvPr id="0" name=""/>
        <dsp:cNvSpPr/>
      </dsp:nvSpPr>
      <dsp:spPr>
        <a:xfrm>
          <a:off x="9691" y="2238598"/>
          <a:ext cx="1303560" cy="827760"/>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CC6D5A-4BFE-4EA2-A03A-5B05DA7BB152}">
      <dsp:nvSpPr>
        <dsp:cNvPr id="0" name=""/>
        <dsp:cNvSpPr/>
      </dsp:nvSpPr>
      <dsp:spPr>
        <a:xfrm>
          <a:off x="154531" y="2376196"/>
          <a:ext cx="1303560" cy="827760"/>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Physical capital resources</a:t>
          </a:r>
        </a:p>
      </dsp:txBody>
      <dsp:txXfrm>
        <a:off x="178775" y="2400440"/>
        <a:ext cx="1255072" cy="779272"/>
      </dsp:txXfrm>
    </dsp:sp>
    <dsp:sp modelId="{BB88326E-2E81-4959-B570-6921A651765B}">
      <dsp:nvSpPr>
        <dsp:cNvPr id="0" name=""/>
        <dsp:cNvSpPr/>
      </dsp:nvSpPr>
      <dsp:spPr>
        <a:xfrm>
          <a:off x="1602932" y="2238598"/>
          <a:ext cx="1303560" cy="827760"/>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0099A0-F4B4-4E48-8D8A-DF96A39303F3}">
      <dsp:nvSpPr>
        <dsp:cNvPr id="0" name=""/>
        <dsp:cNvSpPr/>
      </dsp:nvSpPr>
      <dsp:spPr>
        <a:xfrm>
          <a:off x="1747772" y="2376196"/>
          <a:ext cx="1303560" cy="827760"/>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Human capital resources</a:t>
          </a:r>
        </a:p>
      </dsp:txBody>
      <dsp:txXfrm>
        <a:off x="1772016" y="2400440"/>
        <a:ext cx="1255072" cy="779272"/>
      </dsp:txXfrm>
    </dsp:sp>
    <dsp:sp modelId="{7CD3EB56-5434-4EF9-9134-4ED6C4190C5C}">
      <dsp:nvSpPr>
        <dsp:cNvPr id="0" name=""/>
        <dsp:cNvSpPr/>
      </dsp:nvSpPr>
      <dsp:spPr>
        <a:xfrm>
          <a:off x="3196173" y="2238598"/>
          <a:ext cx="1303560" cy="827760"/>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5310D1-7B48-460F-9766-E545F407B175}">
      <dsp:nvSpPr>
        <dsp:cNvPr id="0" name=""/>
        <dsp:cNvSpPr/>
      </dsp:nvSpPr>
      <dsp:spPr>
        <a:xfrm>
          <a:off x="3341013" y="2376196"/>
          <a:ext cx="1303560" cy="827760"/>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Organizational capital resources</a:t>
          </a:r>
        </a:p>
      </dsp:txBody>
      <dsp:txXfrm>
        <a:off x="3365257" y="2400440"/>
        <a:ext cx="1255072" cy="779272"/>
      </dsp:txXfrm>
    </dsp:sp>
    <dsp:sp modelId="{701A759D-7FE9-43EE-A7DA-AC77F6A98256}">
      <dsp:nvSpPr>
        <dsp:cNvPr id="0" name=""/>
        <dsp:cNvSpPr/>
      </dsp:nvSpPr>
      <dsp:spPr>
        <a:xfrm>
          <a:off x="7179275" y="1031718"/>
          <a:ext cx="1303560" cy="8277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18223B-43CA-48E6-9A34-5761FF3E2BE0}">
      <dsp:nvSpPr>
        <dsp:cNvPr id="0" name=""/>
        <dsp:cNvSpPr/>
      </dsp:nvSpPr>
      <dsp:spPr>
        <a:xfrm>
          <a:off x="7324115" y="1169316"/>
          <a:ext cx="1303560" cy="82776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err="1"/>
            <a:t>Enviroment</a:t>
          </a:r>
          <a:r>
            <a:rPr lang="en-US" sz="1400" kern="1200" dirty="0"/>
            <a:t> model</a:t>
          </a:r>
        </a:p>
      </dsp:txBody>
      <dsp:txXfrm>
        <a:off x="7348359" y="1193560"/>
        <a:ext cx="1255072" cy="779272"/>
      </dsp:txXfrm>
    </dsp:sp>
    <dsp:sp modelId="{12028A50-FA68-46AB-8AB1-A6ECCA90A678}">
      <dsp:nvSpPr>
        <dsp:cNvPr id="0" name=""/>
        <dsp:cNvSpPr/>
      </dsp:nvSpPr>
      <dsp:spPr>
        <a:xfrm>
          <a:off x="5063904" y="2271187"/>
          <a:ext cx="1303560" cy="827760"/>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FB1739-6FC7-4B16-B473-FBC81796CC93}">
      <dsp:nvSpPr>
        <dsp:cNvPr id="0" name=""/>
        <dsp:cNvSpPr/>
      </dsp:nvSpPr>
      <dsp:spPr>
        <a:xfrm>
          <a:off x="5208744" y="2408785"/>
          <a:ext cx="1303560" cy="827760"/>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Cost reduction</a:t>
          </a:r>
        </a:p>
      </dsp:txBody>
      <dsp:txXfrm>
        <a:off x="5232988" y="2433029"/>
        <a:ext cx="1255072" cy="779272"/>
      </dsp:txXfrm>
    </dsp:sp>
    <dsp:sp modelId="{FEA7C2A2-2358-4889-85A4-4C784C7545B3}">
      <dsp:nvSpPr>
        <dsp:cNvPr id="0" name=""/>
        <dsp:cNvSpPr/>
      </dsp:nvSpPr>
      <dsp:spPr>
        <a:xfrm>
          <a:off x="8423405" y="1987977"/>
          <a:ext cx="1303560" cy="827760"/>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8C64F-1BF5-425D-BA01-E4BA7DAA8191}">
      <dsp:nvSpPr>
        <dsp:cNvPr id="0" name=""/>
        <dsp:cNvSpPr/>
      </dsp:nvSpPr>
      <dsp:spPr>
        <a:xfrm>
          <a:off x="8568245" y="2125575"/>
          <a:ext cx="1303560" cy="827760"/>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err="1"/>
            <a:t>Differentation</a:t>
          </a:r>
          <a:r>
            <a:rPr lang="en-US" sz="1400" kern="1200" dirty="0"/>
            <a:t> strategy</a:t>
          </a:r>
        </a:p>
      </dsp:txBody>
      <dsp:txXfrm>
        <a:off x="8592489" y="2149819"/>
        <a:ext cx="1255072" cy="779272"/>
      </dsp:txXfrm>
    </dsp:sp>
    <dsp:sp modelId="{E60E7578-9C9D-4048-83A0-C809A6204C05}">
      <dsp:nvSpPr>
        <dsp:cNvPr id="0" name=""/>
        <dsp:cNvSpPr/>
      </dsp:nvSpPr>
      <dsp:spPr>
        <a:xfrm>
          <a:off x="7489967" y="3014914"/>
          <a:ext cx="1303560" cy="827760"/>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AF7B50-3A1E-4600-8D4E-835A1986CC33}">
      <dsp:nvSpPr>
        <dsp:cNvPr id="0" name=""/>
        <dsp:cNvSpPr/>
      </dsp:nvSpPr>
      <dsp:spPr>
        <a:xfrm>
          <a:off x="7634807" y="3152512"/>
          <a:ext cx="1303560" cy="827760"/>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Quality enhancement</a:t>
          </a:r>
        </a:p>
      </dsp:txBody>
      <dsp:txXfrm>
        <a:off x="7659051" y="3176756"/>
        <a:ext cx="1255072" cy="779272"/>
      </dsp:txXfrm>
    </dsp:sp>
    <dsp:sp modelId="{036FE345-09EB-4901-A14B-3BE1604B648F}">
      <dsp:nvSpPr>
        <dsp:cNvPr id="0" name=""/>
        <dsp:cNvSpPr/>
      </dsp:nvSpPr>
      <dsp:spPr>
        <a:xfrm>
          <a:off x="9091759" y="3031626"/>
          <a:ext cx="1303560" cy="827760"/>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9D782D-6D9E-4FC8-AE74-ED1A29FDCC45}">
      <dsp:nvSpPr>
        <dsp:cNvPr id="0" name=""/>
        <dsp:cNvSpPr/>
      </dsp:nvSpPr>
      <dsp:spPr>
        <a:xfrm>
          <a:off x="9236599" y="3169224"/>
          <a:ext cx="1303560" cy="827760"/>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Innovative strategy</a:t>
          </a:r>
        </a:p>
      </dsp:txBody>
      <dsp:txXfrm>
        <a:off x="9260843" y="3193468"/>
        <a:ext cx="1255072" cy="77927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3/11/2023</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3/11/2023</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3/11/2023</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3/11/2023</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3/11/2023</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3/11/2023</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3/11/2023</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3/11/2023</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3/11/2023</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3/11/2023</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3/11/2023</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3/11/2023</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8FD68DA-43BA-4508-8DE2-BA9BB7B2FA5B}"/>
              </a:ext>
            </a:extLst>
          </p:cNvPr>
          <p:cNvSpPr>
            <a:spLocks noGrp="1"/>
          </p:cNvSpPr>
          <p:nvPr>
            <p:ph type="ctrTitle"/>
          </p:nvPr>
        </p:nvSpPr>
        <p:spPr>
          <a:xfrm>
            <a:off x="5289754" y="639097"/>
            <a:ext cx="6253317" cy="3686015"/>
          </a:xfrm>
        </p:spPr>
        <p:txBody>
          <a:bodyPr>
            <a:normAutofit/>
          </a:bodyPr>
          <a:lstStyle/>
          <a:p>
            <a:r>
              <a:rPr lang="en-US" sz="2800" b="1" i="1" dirty="0">
                <a:solidFill>
                  <a:schemeClr val="tx1"/>
                </a:solidFill>
              </a:rPr>
              <a:t>Student Name - Ajay Thakur</a:t>
            </a:r>
            <a:br>
              <a:rPr lang="en-US" sz="2800" b="1" i="1" dirty="0">
                <a:solidFill>
                  <a:schemeClr val="tx1"/>
                </a:solidFill>
              </a:rPr>
            </a:br>
            <a:r>
              <a:rPr lang="en-US" sz="2800" b="1" i="1" dirty="0">
                <a:solidFill>
                  <a:schemeClr val="tx1"/>
                </a:solidFill>
              </a:rPr>
              <a:t>Student number - 2224974</a:t>
            </a:r>
            <a:br>
              <a:rPr lang="en-US" sz="2800" b="1" i="1" dirty="0">
                <a:solidFill>
                  <a:schemeClr val="tx1"/>
                </a:solidFill>
              </a:rPr>
            </a:br>
            <a:r>
              <a:rPr lang="en-GB" sz="2800" b="1" dirty="0">
                <a:solidFill>
                  <a:schemeClr val="tx1"/>
                </a:solidFill>
              </a:rPr>
              <a:t>Module code - LCMB7000</a:t>
            </a:r>
            <a:br>
              <a:rPr lang="en-GB" sz="2800" b="1" dirty="0">
                <a:solidFill>
                  <a:schemeClr val="tx1"/>
                </a:solidFill>
              </a:rPr>
            </a:br>
            <a:r>
              <a:rPr lang="en-GB" sz="2800" b="1" dirty="0">
                <a:solidFill>
                  <a:schemeClr val="tx1"/>
                </a:solidFill>
              </a:rPr>
              <a:t>Module - Human Resource Management</a:t>
            </a:r>
            <a:br>
              <a:rPr lang="en-GB" sz="2800" b="1" dirty="0">
                <a:solidFill>
                  <a:schemeClr val="tx1"/>
                </a:solidFill>
              </a:rPr>
            </a:br>
            <a:r>
              <a:rPr lang="en-GB" sz="2800" b="1" dirty="0">
                <a:solidFill>
                  <a:schemeClr val="tx1"/>
                </a:solidFill>
              </a:rPr>
              <a:t>Lecturer - Prof D G </a:t>
            </a:r>
            <a:r>
              <a:rPr lang="en-GB" sz="2800" b="1" dirty="0" err="1">
                <a:solidFill>
                  <a:schemeClr val="tx1"/>
                </a:solidFill>
              </a:rPr>
              <a:t>Pepple</a:t>
            </a:r>
            <a:br>
              <a:rPr lang="en-GB" sz="2800" b="1" dirty="0">
                <a:solidFill>
                  <a:schemeClr val="tx1"/>
                </a:solidFill>
              </a:rPr>
            </a:br>
            <a:r>
              <a:rPr lang="en-GB" sz="2800" b="1" dirty="0">
                <a:solidFill>
                  <a:schemeClr val="tx1"/>
                </a:solidFill>
              </a:rPr>
              <a:t>Assignment title - Assessment Component 2</a:t>
            </a:r>
            <a:endParaRPr lang="en-US" sz="2800" dirty="0"/>
          </a:p>
        </p:txBody>
      </p:sp>
      <p:sp>
        <p:nvSpPr>
          <p:cNvPr id="3" name="Subtitle 2">
            <a:extLst>
              <a:ext uri="{FF2B5EF4-FFF2-40B4-BE49-F238E27FC236}">
                <a16:creationId xmlns:a16="http://schemas.microsoft.com/office/drawing/2014/main" id="{A8E9CFF2-3777-4FF4-A759-8491175B0B7C}"/>
              </a:ext>
            </a:extLst>
          </p:cNvPr>
          <p:cNvSpPr>
            <a:spLocks noGrp="1"/>
          </p:cNvSpPr>
          <p:nvPr>
            <p:ph type="subTitle" idx="1"/>
          </p:nvPr>
        </p:nvSpPr>
        <p:spPr>
          <a:xfrm rot="15541142" flipH="1" flipV="1">
            <a:off x="8904512" y="5073750"/>
            <a:ext cx="45719" cy="173145"/>
          </a:xfrm>
        </p:spPr>
        <p:txBody>
          <a:bodyPr>
            <a:normAutofit fontScale="25000" lnSpcReduction="20000"/>
          </a:bodyPr>
          <a:lstStyle/>
          <a:p>
            <a:endParaRPr lang="en-US" sz="2400" dirty="0">
              <a:solidFill>
                <a:schemeClr val="tx1">
                  <a:lumMod val="85000"/>
                  <a:lumOff val="15000"/>
                </a:schemeClr>
              </a:solidFill>
            </a:endParaRPr>
          </a:p>
        </p:txBody>
      </p:sp>
      <p:pic>
        <p:nvPicPr>
          <p:cNvPr id="5" name="Picture 4" descr="A picture containing building, sitting, bench, side&#10;&#10;Description automatically generated">
            <a:extLst>
              <a:ext uri="{FF2B5EF4-FFF2-40B4-BE49-F238E27FC236}">
                <a16:creationId xmlns:a16="http://schemas.microsoft.com/office/drawing/2014/main" id="{282CF6DD-7FE8-4063-9551-1B7BBCE92AB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3772" y="0"/>
            <a:ext cx="4635315" cy="6857999"/>
          </a:xfrm>
          <a:prstGeom prst="rect">
            <a:avLst/>
          </a:prstGeom>
        </p:spPr>
      </p:pic>
      <p:cxnSp>
        <p:nvCxnSpPr>
          <p:cNvPr id="24" name="Straight Connector 23">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2753D4F7-3E28-44FF-B5B3-C78177AEDCD7}"/>
              </a:ext>
            </a:extLst>
          </p:cNvPr>
          <p:cNvSpPr/>
          <p:nvPr/>
        </p:nvSpPr>
        <p:spPr>
          <a:xfrm>
            <a:off x="4640824" y="0"/>
            <a:ext cx="7551176" cy="6857999"/>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B488FA2-F722-4F4A-801C-FD72FE4703F9}"/>
              </a:ext>
            </a:extLst>
          </p:cNvPr>
          <p:cNvSpPr txBox="1"/>
          <p:nvPr/>
        </p:nvSpPr>
        <p:spPr>
          <a:xfrm>
            <a:off x="4746174" y="970379"/>
            <a:ext cx="7469599" cy="3539430"/>
          </a:xfrm>
          <a:prstGeom prst="rect">
            <a:avLst/>
          </a:prstGeom>
          <a:noFill/>
        </p:spPr>
        <p:txBody>
          <a:bodyPr wrap="square" rtlCol="0">
            <a:spAutoFit/>
          </a:bodyPr>
          <a:lstStyle/>
          <a:p>
            <a:r>
              <a:rPr lang="en-US" sz="3200" b="1" i="1" dirty="0"/>
              <a:t>Student Name - Ajay Thakur</a:t>
            </a:r>
            <a:br>
              <a:rPr lang="en-US" sz="3200" b="1" i="1" dirty="0"/>
            </a:br>
            <a:r>
              <a:rPr lang="en-US" sz="3200" b="1" i="1" dirty="0"/>
              <a:t>Student number - 2224974</a:t>
            </a:r>
            <a:br>
              <a:rPr lang="en-US" sz="3200" b="1" i="1" dirty="0"/>
            </a:br>
            <a:r>
              <a:rPr lang="en-GB" sz="3200" b="1" dirty="0"/>
              <a:t>Module code - LCMB7000</a:t>
            </a:r>
            <a:br>
              <a:rPr lang="en-GB" sz="3200" b="1" dirty="0"/>
            </a:br>
            <a:r>
              <a:rPr lang="en-GB" sz="3200" b="1" dirty="0"/>
              <a:t>Module - Human Resource Management</a:t>
            </a:r>
            <a:br>
              <a:rPr lang="en-GB" sz="3200" b="1" dirty="0"/>
            </a:br>
            <a:r>
              <a:rPr lang="en-GB" sz="3200" b="1" dirty="0"/>
              <a:t>Lecturer - Prof D G </a:t>
            </a:r>
            <a:r>
              <a:rPr lang="en-GB" sz="3200" b="1" dirty="0" err="1"/>
              <a:t>Pepple</a:t>
            </a:r>
            <a:br>
              <a:rPr lang="en-GB" sz="3200" b="1" dirty="0"/>
            </a:br>
            <a:r>
              <a:rPr lang="en-GB" sz="3200" b="1" dirty="0"/>
              <a:t>Assignment title - Assessment Component 2</a:t>
            </a:r>
            <a:endParaRPr lang="en-US" sz="3200" dirty="0"/>
          </a:p>
        </p:txBody>
      </p:sp>
    </p:spTree>
    <p:extLst>
      <p:ext uri="{BB962C8B-B14F-4D97-AF65-F5344CB8AC3E}">
        <p14:creationId xmlns:p14="http://schemas.microsoft.com/office/powerpoint/2010/main" val="4043737824"/>
      </p:ext>
    </p:extLst>
  </p:cSld>
  <p:clrMapOvr>
    <a:masterClrMapping/>
  </p:clrMapOvr>
  <mc:AlternateContent xmlns:mc="http://schemas.openxmlformats.org/markup-compatibility/2006">
    <mc:Choice xmlns:p14="http://schemas.microsoft.com/office/powerpoint/2010/main" Requires="p14">
      <p:transition spd="slow" p14:dur="1250" advTm="34708">
        <p14:switch dir="r"/>
      </p:transition>
    </mc:Choice>
    <mc:Fallback>
      <p:transition spd="slow" advTm="34708">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 name="Rectangle 46">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478155" y="272142"/>
            <a:ext cx="10058400" cy="4288971"/>
          </a:xfrm>
        </p:spPr>
        <p:txBody>
          <a:bodyPr anchor="ctr">
            <a:normAutofit fontScale="90000"/>
          </a:bodyPr>
          <a:lstStyle/>
          <a:p>
            <a:pPr lvl="0"/>
            <a:r>
              <a:rPr lang="en-US" sz="3600" b="1" dirty="0">
                <a:solidFill>
                  <a:schemeClr val="bg1"/>
                </a:solidFill>
              </a:rPr>
              <a:t>CONTENT-</a:t>
            </a:r>
            <a:br>
              <a:rPr lang="en-US" sz="3600" b="1" dirty="0">
                <a:solidFill>
                  <a:schemeClr val="bg1"/>
                </a:solidFill>
              </a:rPr>
            </a:br>
            <a:r>
              <a:rPr lang="en-US" sz="2400" b="1" dirty="0">
                <a:solidFill>
                  <a:schemeClr val="bg1"/>
                </a:solidFill>
              </a:rPr>
              <a:t>Introduction-----------------------------------------------------3</a:t>
            </a:r>
            <a:br>
              <a:rPr lang="en-US" sz="2400" b="1" dirty="0">
                <a:solidFill>
                  <a:schemeClr val="bg1"/>
                </a:solidFill>
              </a:rPr>
            </a:br>
            <a:r>
              <a:rPr lang="en-US" sz="2400" b="1" dirty="0">
                <a:solidFill>
                  <a:schemeClr val="bg1"/>
                </a:solidFill>
              </a:rPr>
              <a:t>Business strategy----------------------------------------------4</a:t>
            </a:r>
            <a:br>
              <a:rPr lang="en-US" sz="2400" b="1" dirty="0">
                <a:solidFill>
                  <a:schemeClr val="bg1"/>
                </a:solidFill>
              </a:rPr>
            </a:br>
            <a:r>
              <a:rPr lang="en-US" sz="2400" b="1" dirty="0">
                <a:solidFill>
                  <a:schemeClr val="bg1"/>
                </a:solidFill>
              </a:rPr>
              <a:t>Strategy and Competitive advantages-----------------5</a:t>
            </a:r>
            <a:br>
              <a:rPr lang="en-US" sz="2400" b="1" dirty="0">
                <a:solidFill>
                  <a:schemeClr val="bg1"/>
                </a:solidFill>
              </a:rPr>
            </a:br>
            <a:r>
              <a:rPr lang="en-US" sz="2400" b="1" dirty="0">
                <a:solidFill>
                  <a:schemeClr val="bg1"/>
                </a:solidFill>
              </a:rPr>
              <a:t>Two Models-------------------------------------------------------6</a:t>
            </a:r>
            <a:br>
              <a:rPr lang="en-US" sz="2400" b="1" dirty="0">
                <a:solidFill>
                  <a:schemeClr val="bg1"/>
                </a:solidFill>
              </a:rPr>
            </a:br>
            <a:r>
              <a:rPr lang="en-US" sz="2400" b="1" dirty="0">
                <a:solidFill>
                  <a:schemeClr val="bg1"/>
                </a:solidFill>
              </a:rPr>
              <a:t>Cost Red, Quality </a:t>
            </a:r>
            <a:r>
              <a:rPr lang="en-US" sz="2400" b="1" dirty="0" err="1">
                <a:solidFill>
                  <a:schemeClr val="bg1"/>
                </a:solidFill>
              </a:rPr>
              <a:t>Enh</a:t>
            </a:r>
            <a:r>
              <a:rPr lang="en-US" sz="2400" b="1" dirty="0">
                <a:solidFill>
                  <a:schemeClr val="bg1"/>
                </a:solidFill>
              </a:rPr>
              <a:t>, Innovation---------------------7</a:t>
            </a:r>
            <a:br>
              <a:rPr lang="en-US" sz="2400" b="1" dirty="0">
                <a:solidFill>
                  <a:schemeClr val="bg1"/>
                </a:solidFill>
              </a:rPr>
            </a:br>
            <a:r>
              <a:rPr lang="en-US" sz="2400" b="1" dirty="0">
                <a:solidFill>
                  <a:schemeClr val="bg1"/>
                </a:solidFill>
              </a:rPr>
              <a:t>How HRM support the competitive advantage-----8-10</a:t>
            </a:r>
            <a:br>
              <a:rPr lang="en-US" sz="2400" b="1" dirty="0">
                <a:solidFill>
                  <a:schemeClr val="bg1"/>
                </a:solidFill>
              </a:rPr>
            </a:br>
            <a:r>
              <a:rPr lang="en-US" sz="2400" b="1" dirty="0">
                <a:solidFill>
                  <a:schemeClr val="bg1"/>
                </a:solidFill>
              </a:rPr>
              <a:t>Job description--------------------------------------------------11</a:t>
            </a:r>
            <a:br>
              <a:rPr lang="en-US" sz="2400" b="1" dirty="0">
                <a:solidFill>
                  <a:schemeClr val="bg1"/>
                </a:solidFill>
              </a:rPr>
            </a:br>
            <a:r>
              <a:rPr lang="en-US" sz="2400" b="1" dirty="0">
                <a:solidFill>
                  <a:schemeClr val="bg1"/>
                </a:solidFill>
              </a:rPr>
              <a:t>Interview Protocol----------------------------------------------12-13</a:t>
            </a:r>
            <a:br>
              <a:rPr lang="en-US" sz="2400" b="1" dirty="0">
                <a:solidFill>
                  <a:schemeClr val="bg1"/>
                </a:solidFill>
              </a:rPr>
            </a:br>
            <a:r>
              <a:rPr lang="en-US" sz="2400" b="1" dirty="0">
                <a:solidFill>
                  <a:schemeClr val="bg1"/>
                </a:solidFill>
              </a:rPr>
              <a:t>Conclusion---------------------------------------------------------14</a:t>
            </a:r>
            <a:br>
              <a:rPr lang="en-US" sz="2400" b="1" dirty="0">
                <a:solidFill>
                  <a:schemeClr val="bg1"/>
                </a:solidFill>
              </a:rPr>
            </a:br>
            <a:r>
              <a:rPr lang="en-US" sz="2400" b="1" dirty="0">
                <a:solidFill>
                  <a:schemeClr val="bg1"/>
                </a:solidFill>
              </a:rPr>
              <a:t>References----------------------------------------------------------15</a:t>
            </a:r>
            <a:br>
              <a:rPr lang="en-US" sz="2400" b="1" dirty="0">
                <a:solidFill>
                  <a:schemeClr val="bg1"/>
                </a:solidFill>
              </a:rPr>
            </a:br>
            <a:br>
              <a:rPr lang="en-US" sz="2400" b="1" dirty="0">
                <a:solidFill>
                  <a:schemeClr val="bg1"/>
                </a:solidFill>
              </a:rPr>
            </a:br>
            <a:endParaRPr lang="en-US" sz="3600" b="1" dirty="0">
              <a:solidFill>
                <a:schemeClr val="bg1"/>
              </a:solidFill>
            </a:endParaRPr>
          </a:p>
        </p:txBody>
      </p:sp>
      <p:sp>
        <p:nvSpPr>
          <p:cNvPr id="49" name="Rectangle 48">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1100051" y="5225240"/>
            <a:ext cx="10058400" cy="1143000"/>
          </a:xfrm>
        </p:spPr>
        <p:txBody>
          <a:bodyPr>
            <a:normAutofit/>
          </a:bodyPr>
          <a:lstStyle/>
          <a:p>
            <a:r>
              <a:rPr lang="en-US" dirty="0">
                <a:solidFill>
                  <a:srgbClr val="FFFFFF"/>
                </a:solidFill>
              </a:rPr>
              <a:t>- </a:t>
            </a:r>
          </a:p>
        </p:txBody>
      </p:sp>
    </p:spTree>
    <p:extLst>
      <p:ext uri="{BB962C8B-B14F-4D97-AF65-F5344CB8AC3E}">
        <p14:creationId xmlns:p14="http://schemas.microsoft.com/office/powerpoint/2010/main" val="19171460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advTm="225">
        <p159:morph option="byChar"/>
      </p:transition>
    </mc:Choice>
    <mc:Fallback>
      <p:transition spd="slow" advTm="225">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1EE06-2B02-4E01-95F6-DA14EB38300B}"/>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5AA84CB6-0894-432A-B38B-4B6E436207C1}"/>
              </a:ext>
            </a:extLst>
          </p:cNvPr>
          <p:cNvSpPr>
            <a:spLocks noGrp="1"/>
          </p:cNvSpPr>
          <p:nvPr>
            <p:ph idx="1"/>
          </p:nvPr>
        </p:nvSpPr>
        <p:spPr/>
        <p:txBody>
          <a:bodyPr/>
          <a:lstStyle/>
          <a:p>
            <a:r>
              <a:rPr lang="en-US" b="1" dirty="0"/>
              <a:t>HRM</a:t>
            </a:r>
            <a:r>
              <a:rPr lang="en-US" sz="1800" b="1" dirty="0"/>
              <a:t> Refers to all factors of Hiring, Planning, Development, and compensation that pertain to the human side of the organization of work under an Employment contract. (Collings and </a:t>
            </a:r>
            <a:r>
              <a:rPr lang="en-US" sz="1800" b="1" dirty="0" err="1"/>
              <a:t>Szamosi</a:t>
            </a:r>
            <a:r>
              <a:rPr lang="en-US" sz="1800" b="1" dirty="0"/>
              <a:t>, 2019, p.2) With proper planning and strategies, HRM practices lead to the enhancement of the organization.</a:t>
            </a:r>
          </a:p>
          <a:p>
            <a:r>
              <a:rPr lang="en-US" sz="1800" b="1" dirty="0"/>
              <a:t>The framework provided by strategic HRM is crucial for implementing people management techniques to meet company objectives. It deals with general organizational challenges such as changes in culture and structure as well as organizational performance (Armstrong, 2002, p.15)</a:t>
            </a:r>
            <a:endParaRPr lang="en-US" b="1" dirty="0"/>
          </a:p>
          <a:p>
            <a:r>
              <a:rPr lang="en-US" b="1" dirty="0"/>
              <a:t>With the help of HRM practices, one organization can achieve a competitive advantage. It is a necessary step because intellectual capital is a major source of competitive advantage. </a:t>
            </a:r>
          </a:p>
        </p:txBody>
      </p:sp>
    </p:spTree>
    <p:extLst>
      <p:ext uri="{BB962C8B-B14F-4D97-AF65-F5344CB8AC3E}">
        <p14:creationId xmlns:p14="http://schemas.microsoft.com/office/powerpoint/2010/main" val="2352926787"/>
      </p:ext>
    </p:extLst>
  </p:cSld>
  <p:clrMapOvr>
    <a:masterClrMapping/>
  </p:clrMapOvr>
  <p:transition spd="slow" advTm="2736">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31F4DD-6A1B-4D28-B790-EBD45472B393}"/>
              </a:ext>
            </a:extLst>
          </p:cNvPr>
          <p:cNvSpPr>
            <a:spLocks noGrp="1"/>
          </p:cNvSpPr>
          <p:nvPr>
            <p:ph idx="4294967295"/>
          </p:nvPr>
        </p:nvSpPr>
        <p:spPr>
          <a:xfrm>
            <a:off x="1066799" y="898525"/>
            <a:ext cx="10182225" cy="5397500"/>
          </a:xfrm>
        </p:spPr>
        <p:txBody>
          <a:bodyPr/>
          <a:lstStyle/>
          <a:p>
            <a:r>
              <a:rPr lang="en-US" dirty="0"/>
              <a:t>                                                    </a:t>
            </a:r>
          </a:p>
          <a:p>
            <a:endParaRPr lang="en-US" dirty="0"/>
          </a:p>
          <a:p>
            <a:r>
              <a:rPr lang="en-US" dirty="0"/>
              <a:t>                                                    </a:t>
            </a:r>
          </a:p>
          <a:p>
            <a:endParaRPr lang="en-US" dirty="0"/>
          </a:p>
          <a:p>
            <a:r>
              <a:rPr lang="en-US" dirty="0"/>
              <a:t>                                                                                           Rewards</a:t>
            </a:r>
          </a:p>
          <a:p>
            <a:endParaRPr lang="en-US" dirty="0"/>
          </a:p>
          <a:p>
            <a:r>
              <a:rPr lang="en-US" dirty="0"/>
              <a:t>                                                     </a:t>
            </a:r>
          </a:p>
          <a:p>
            <a:endParaRPr lang="en-US" dirty="0"/>
          </a:p>
          <a:p>
            <a:r>
              <a:rPr lang="en-US" dirty="0"/>
              <a:t>                                                    </a:t>
            </a:r>
          </a:p>
          <a:p>
            <a:endParaRPr lang="en-US" dirty="0"/>
          </a:p>
          <a:p>
            <a:endParaRPr lang="en-US" dirty="0"/>
          </a:p>
        </p:txBody>
      </p:sp>
      <p:sp>
        <p:nvSpPr>
          <p:cNvPr id="4" name="Arrow: Up 3">
            <a:extLst>
              <a:ext uri="{FF2B5EF4-FFF2-40B4-BE49-F238E27FC236}">
                <a16:creationId xmlns:a16="http://schemas.microsoft.com/office/drawing/2014/main" id="{490B272E-F07F-4454-BD53-FEF72477E212}"/>
              </a:ext>
            </a:extLst>
          </p:cNvPr>
          <p:cNvSpPr/>
          <p:nvPr/>
        </p:nvSpPr>
        <p:spPr>
          <a:xfrm>
            <a:off x="4679934" y="4349213"/>
            <a:ext cx="400050" cy="695325"/>
          </a:xfrm>
          <a:prstGeom prst="upArrow">
            <a:avLst/>
          </a:prstGeom>
          <a:solidFill>
            <a:srgbClr val="FF0000"/>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5" name="Arrow: Up 4">
            <a:extLst>
              <a:ext uri="{FF2B5EF4-FFF2-40B4-BE49-F238E27FC236}">
                <a16:creationId xmlns:a16="http://schemas.microsoft.com/office/drawing/2014/main" id="{51DE423A-98DB-442E-8998-F9E0232FE0CC}"/>
              </a:ext>
            </a:extLst>
          </p:cNvPr>
          <p:cNvSpPr/>
          <p:nvPr/>
        </p:nvSpPr>
        <p:spPr>
          <a:xfrm>
            <a:off x="4714875" y="3305175"/>
            <a:ext cx="400050" cy="590550"/>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Up 5">
            <a:extLst>
              <a:ext uri="{FF2B5EF4-FFF2-40B4-BE49-F238E27FC236}">
                <a16:creationId xmlns:a16="http://schemas.microsoft.com/office/drawing/2014/main" id="{536C64C5-3B91-4E7F-89B9-44D4F39DF1C7}"/>
              </a:ext>
            </a:extLst>
          </p:cNvPr>
          <p:cNvSpPr/>
          <p:nvPr/>
        </p:nvSpPr>
        <p:spPr>
          <a:xfrm>
            <a:off x="-780098" y="3606800"/>
            <a:ext cx="45719" cy="45719"/>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Up 6">
            <a:extLst>
              <a:ext uri="{FF2B5EF4-FFF2-40B4-BE49-F238E27FC236}">
                <a16:creationId xmlns:a16="http://schemas.microsoft.com/office/drawing/2014/main" id="{1ED5286D-9A3A-4812-8572-1B6BC45C12D4}"/>
              </a:ext>
            </a:extLst>
          </p:cNvPr>
          <p:cNvSpPr/>
          <p:nvPr/>
        </p:nvSpPr>
        <p:spPr>
          <a:xfrm rot="18764850">
            <a:off x="3526630" y="3058618"/>
            <a:ext cx="427367" cy="1193921"/>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Up 7">
            <a:extLst>
              <a:ext uri="{FF2B5EF4-FFF2-40B4-BE49-F238E27FC236}">
                <a16:creationId xmlns:a16="http://schemas.microsoft.com/office/drawing/2014/main" id="{79651A24-4965-418E-90D5-86EC3F890394}"/>
              </a:ext>
            </a:extLst>
          </p:cNvPr>
          <p:cNvSpPr/>
          <p:nvPr/>
        </p:nvSpPr>
        <p:spPr>
          <a:xfrm rot="2732415">
            <a:off x="5584365" y="3139573"/>
            <a:ext cx="350841" cy="902203"/>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Up 8">
            <a:extLst>
              <a:ext uri="{FF2B5EF4-FFF2-40B4-BE49-F238E27FC236}">
                <a16:creationId xmlns:a16="http://schemas.microsoft.com/office/drawing/2014/main" id="{91B0550C-0252-4C07-8350-1A5602DE3316}"/>
              </a:ext>
            </a:extLst>
          </p:cNvPr>
          <p:cNvSpPr/>
          <p:nvPr/>
        </p:nvSpPr>
        <p:spPr>
          <a:xfrm rot="3976484">
            <a:off x="6901398" y="2652366"/>
            <a:ext cx="312683" cy="2354350"/>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Up 9">
            <a:extLst>
              <a:ext uri="{FF2B5EF4-FFF2-40B4-BE49-F238E27FC236}">
                <a16:creationId xmlns:a16="http://schemas.microsoft.com/office/drawing/2014/main" id="{A36D2EC4-11C2-4F11-8682-E08C8BED6261}"/>
              </a:ext>
            </a:extLst>
          </p:cNvPr>
          <p:cNvSpPr/>
          <p:nvPr/>
        </p:nvSpPr>
        <p:spPr>
          <a:xfrm>
            <a:off x="4714875" y="2190750"/>
            <a:ext cx="400050" cy="790575"/>
          </a:xfrm>
          <a:prstGeom prst="up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11" name="Arrow: Up 10">
            <a:extLst>
              <a:ext uri="{FF2B5EF4-FFF2-40B4-BE49-F238E27FC236}">
                <a16:creationId xmlns:a16="http://schemas.microsoft.com/office/drawing/2014/main" id="{A8CEA7EB-45CD-44A6-BAF2-145B232F8B46}"/>
              </a:ext>
            </a:extLst>
          </p:cNvPr>
          <p:cNvSpPr/>
          <p:nvPr/>
        </p:nvSpPr>
        <p:spPr>
          <a:xfrm>
            <a:off x="4800600" y="1219201"/>
            <a:ext cx="238125" cy="704850"/>
          </a:xfrm>
          <a:prstGeom prst="up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Rounded Corners 1">
            <a:extLst>
              <a:ext uri="{FF2B5EF4-FFF2-40B4-BE49-F238E27FC236}">
                <a16:creationId xmlns:a16="http://schemas.microsoft.com/office/drawing/2014/main" id="{30B9D0A7-95E7-4FEF-B552-F539B94F1BEA}"/>
              </a:ext>
            </a:extLst>
          </p:cNvPr>
          <p:cNvSpPr/>
          <p:nvPr/>
        </p:nvSpPr>
        <p:spPr>
          <a:xfrm>
            <a:off x="3973286" y="957943"/>
            <a:ext cx="2427514" cy="2612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46D7C6F-4130-48C5-A3D3-A2917C168FD7}"/>
              </a:ext>
            </a:extLst>
          </p:cNvPr>
          <p:cNvSpPr txBox="1"/>
          <p:nvPr/>
        </p:nvSpPr>
        <p:spPr>
          <a:xfrm>
            <a:off x="3897086" y="878847"/>
            <a:ext cx="2579914" cy="374773"/>
          </a:xfrm>
          <a:prstGeom prst="rect">
            <a:avLst/>
          </a:prstGeom>
          <a:noFill/>
        </p:spPr>
        <p:txBody>
          <a:bodyPr wrap="square" rtlCol="0">
            <a:spAutoFit/>
          </a:bodyPr>
          <a:lstStyle/>
          <a:p>
            <a:r>
              <a:rPr lang="en-US" dirty="0"/>
              <a:t> </a:t>
            </a:r>
            <a:r>
              <a:rPr lang="en-US" b="1" dirty="0">
                <a:solidFill>
                  <a:schemeClr val="bg1"/>
                </a:solidFill>
              </a:rPr>
              <a:t>Business Development</a:t>
            </a:r>
          </a:p>
        </p:txBody>
      </p:sp>
      <p:sp>
        <p:nvSpPr>
          <p:cNvPr id="14" name="Rectangle: Rounded Corners 13">
            <a:extLst>
              <a:ext uri="{FF2B5EF4-FFF2-40B4-BE49-F238E27FC236}">
                <a16:creationId xmlns:a16="http://schemas.microsoft.com/office/drawing/2014/main" id="{A6958C90-1952-40E0-9E91-C1CD36E5B50F}"/>
              </a:ext>
            </a:extLst>
          </p:cNvPr>
          <p:cNvSpPr/>
          <p:nvPr/>
        </p:nvSpPr>
        <p:spPr>
          <a:xfrm>
            <a:off x="3973286" y="1967784"/>
            <a:ext cx="2579914" cy="2612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C99554B-D2F8-4606-96CE-D50D657C127A}"/>
              </a:ext>
            </a:extLst>
          </p:cNvPr>
          <p:cNvSpPr txBox="1"/>
          <p:nvPr/>
        </p:nvSpPr>
        <p:spPr>
          <a:xfrm>
            <a:off x="4313256" y="1890452"/>
            <a:ext cx="2656114" cy="646331"/>
          </a:xfrm>
          <a:prstGeom prst="rect">
            <a:avLst/>
          </a:prstGeom>
          <a:noFill/>
        </p:spPr>
        <p:txBody>
          <a:bodyPr wrap="square" rtlCol="0">
            <a:spAutoFit/>
          </a:bodyPr>
          <a:lstStyle/>
          <a:p>
            <a:r>
              <a:rPr lang="en-US" dirty="0"/>
              <a:t> </a:t>
            </a:r>
            <a:r>
              <a:rPr lang="en-US" b="1" dirty="0">
                <a:solidFill>
                  <a:schemeClr val="bg1"/>
                </a:solidFill>
              </a:rPr>
              <a:t>HRM Outcomes</a:t>
            </a:r>
          </a:p>
          <a:p>
            <a:endParaRPr lang="en-US" dirty="0"/>
          </a:p>
        </p:txBody>
      </p:sp>
      <p:sp>
        <p:nvSpPr>
          <p:cNvPr id="16" name="Rectangle: Rounded Corners 15">
            <a:extLst>
              <a:ext uri="{FF2B5EF4-FFF2-40B4-BE49-F238E27FC236}">
                <a16:creationId xmlns:a16="http://schemas.microsoft.com/office/drawing/2014/main" id="{A006F1C2-8650-4DB6-8DBF-D97F321986F1}"/>
              </a:ext>
            </a:extLst>
          </p:cNvPr>
          <p:cNvSpPr/>
          <p:nvPr/>
        </p:nvSpPr>
        <p:spPr>
          <a:xfrm>
            <a:off x="2181970" y="2995500"/>
            <a:ext cx="2141765" cy="211714"/>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244D87B6-74AE-4773-B564-B5A823F06EF3}"/>
              </a:ext>
            </a:extLst>
          </p:cNvPr>
          <p:cNvSpPr txBox="1"/>
          <p:nvPr/>
        </p:nvSpPr>
        <p:spPr>
          <a:xfrm>
            <a:off x="2407783" y="2908560"/>
            <a:ext cx="2207080" cy="369332"/>
          </a:xfrm>
          <a:prstGeom prst="rect">
            <a:avLst/>
          </a:prstGeom>
          <a:noFill/>
        </p:spPr>
        <p:txBody>
          <a:bodyPr wrap="square" rtlCol="0">
            <a:spAutoFit/>
          </a:bodyPr>
          <a:lstStyle/>
          <a:p>
            <a:r>
              <a:rPr lang="en-US" dirty="0"/>
              <a:t> </a:t>
            </a:r>
            <a:r>
              <a:rPr lang="en-US" b="1" dirty="0">
                <a:solidFill>
                  <a:schemeClr val="bg1"/>
                </a:solidFill>
              </a:rPr>
              <a:t>Recruitment </a:t>
            </a:r>
          </a:p>
        </p:txBody>
      </p:sp>
      <p:sp>
        <p:nvSpPr>
          <p:cNvPr id="18" name="Rectangle: Rounded Corners 17">
            <a:extLst>
              <a:ext uri="{FF2B5EF4-FFF2-40B4-BE49-F238E27FC236}">
                <a16:creationId xmlns:a16="http://schemas.microsoft.com/office/drawing/2014/main" id="{485755FA-FE70-434A-963C-AD96DDF3F183}"/>
              </a:ext>
            </a:extLst>
          </p:cNvPr>
          <p:cNvSpPr/>
          <p:nvPr/>
        </p:nvSpPr>
        <p:spPr>
          <a:xfrm>
            <a:off x="4452257" y="2995500"/>
            <a:ext cx="1399634" cy="2606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C171C01-278E-44C2-8DDB-30050349367E}"/>
              </a:ext>
            </a:extLst>
          </p:cNvPr>
          <p:cNvSpPr txBox="1"/>
          <p:nvPr/>
        </p:nvSpPr>
        <p:spPr>
          <a:xfrm>
            <a:off x="4523759" y="2921394"/>
            <a:ext cx="1312474" cy="369332"/>
          </a:xfrm>
          <a:prstGeom prst="rect">
            <a:avLst/>
          </a:prstGeom>
          <a:noFill/>
        </p:spPr>
        <p:txBody>
          <a:bodyPr wrap="square" rtlCol="0">
            <a:spAutoFit/>
          </a:bodyPr>
          <a:lstStyle/>
          <a:p>
            <a:r>
              <a:rPr lang="en-US" dirty="0"/>
              <a:t> </a:t>
            </a:r>
            <a:r>
              <a:rPr lang="en-US" b="1" dirty="0">
                <a:solidFill>
                  <a:schemeClr val="bg1"/>
                </a:solidFill>
              </a:rPr>
              <a:t>Training </a:t>
            </a:r>
          </a:p>
        </p:txBody>
      </p:sp>
      <p:sp>
        <p:nvSpPr>
          <p:cNvPr id="20" name="Rectangle: Rounded Corners 19">
            <a:extLst>
              <a:ext uri="{FF2B5EF4-FFF2-40B4-BE49-F238E27FC236}">
                <a16:creationId xmlns:a16="http://schemas.microsoft.com/office/drawing/2014/main" id="{EC609C3A-8865-46E7-BE60-2A6C026FFB39}"/>
              </a:ext>
            </a:extLst>
          </p:cNvPr>
          <p:cNvSpPr/>
          <p:nvPr/>
        </p:nvSpPr>
        <p:spPr>
          <a:xfrm>
            <a:off x="5942764" y="2941181"/>
            <a:ext cx="1723864" cy="260695"/>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263C553D-BE27-45EB-B649-9E4737896CC3}"/>
              </a:ext>
            </a:extLst>
          </p:cNvPr>
          <p:cNvSpPr txBox="1"/>
          <p:nvPr/>
        </p:nvSpPr>
        <p:spPr>
          <a:xfrm>
            <a:off x="6033637" y="2888901"/>
            <a:ext cx="1723864" cy="369332"/>
          </a:xfrm>
          <a:prstGeom prst="rect">
            <a:avLst/>
          </a:prstGeom>
          <a:noFill/>
        </p:spPr>
        <p:txBody>
          <a:bodyPr wrap="square" rtlCol="0">
            <a:spAutoFit/>
          </a:bodyPr>
          <a:lstStyle/>
          <a:p>
            <a:r>
              <a:rPr lang="en-US" b="1" dirty="0">
                <a:solidFill>
                  <a:schemeClr val="bg1"/>
                </a:solidFill>
              </a:rPr>
              <a:t>Motivation</a:t>
            </a:r>
          </a:p>
        </p:txBody>
      </p:sp>
      <p:sp>
        <p:nvSpPr>
          <p:cNvPr id="22" name="Rectangle: Rounded Corners 21">
            <a:extLst>
              <a:ext uri="{FF2B5EF4-FFF2-40B4-BE49-F238E27FC236}">
                <a16:creationId xmlns:a16="http://schemas.microsoft.com/office/drawing/2014/main" id="{AA9859EB-EC9E-44D3-A168-1DB92A4DEE5F}"/>
              </a:ext>
            </a:extLst>
          </p:cNvPr>
          <p:cNvSpPr/>
          <p:nvPr/>
        </p:nvSpPr>
        <p:spPr>
          <a:xfrm>
            <a:off x="7864032" y="2865152"/>
            <a:ext cx="1836218" cy="260695"/>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24" name="Rectangle: Rounded Corners 23">
            <a:extLst>
              <a:ext uri="{FF2B5EF4-FFF2-40B4-BE49-F238E27FC236}">
                <a16:creationId xmlns:a16="http://schemas.microsoft.com/office/drawing/2014/main" id="{F0B52DF5-0164-4E41-B5F7-6A77BBCFD52C}"/>
              </a:ext>
            </a:extLst>
          </p:cNvPr>
          <p:cNvSpPr/>
          <p:nvPr/>
        </p:nvSpPr>
        <p:spPr>
          <a:xfrm>
            <a:off x="4323735" y="4031835"/>
            <a:ext cx="1512498" cy="234653"/>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F4BC8D1A-307B-4642-958D-4C528DC9CAF8}"/>
              </a:ext>
            </a:extLst>
          </p:cNvPr>
          <p:cNvSpPr txBox="1"/>
          <p:nvPr/>
        </p:nvSpPr>
        <p:spPr>
          <a:xfrm>
            <a:off x="4382234" y="3949110"/>
            <a:ext cx="1415292" cy="369332"/>
          </a:xfrm>
          <a:prstGeom prst="rect">
            <a:avLst/>
          </a:prstGeom>
          <a:noFill/>
        </p:spPr>
        <p:txBody>
          <a:bodyPr wrap="square" rtlCol="0">
            <a:spAutoFit/>
          </a:bodyPr>
          <a:lstStyle/>
          <a:p>
            <a:r>
              <a:rPr lang="en-US" b="1" dirty="0">
                <a:solidFill>
                  <a:schemeClr val="bg1"/>
                </a:solidFill>
              </a:rPr>
              <a:t>HRM Input</a:t>
            </a:r>
          </a:p>
        </p:txBody>
      </p:sp>
      <p:sp>
        <p:nvSpPr>
          <p:cNvPr id="26" name="Rectangle: Rounded Corners 25">
            <a:extLst>
              <a:ext uri="{FF2B5EF4-FFF2-40B4-BE49-F238E27FC236}">
                <a16:creationId xmlns:a16="http://schemas.microsoft.com/office/drawing/2014/main" id="{9F9A378E-C8F7-471E-87E6-D780B4AAF3EB}"/>
              </a:ext>
            </a:extLst>
          </p:cNvPr>
          <p:cNvSpPr/>
          <p:nvPr/>
        </p:nvSpPr>
        <p:spPr>
          <a:xfrm>
            <a:off x="3973286" y="5127171"/>
            <a:ext cx="2122714" cy="2346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2CA9B486-68C1-4CFE-89C1-BA305CEEB5F4}"/>
              </a:ext>
            </a:extLst>
          </p:cNvPr>
          <p:cNvSpPr txBox="1"/>
          <p:nvPr/>
        </p:nvSpPr>
        <p:spPr>
          <a:xfrm>
            <a:off x="4004467" y="5059551"/>
            <a:ext cx="2060351" cy="369332"/>
          </a:xfrm>
          <a:prstGeom prst="rect">
            <a:avLst/>
          </a:prstGeom>
          <a:noFill/>
        </p:spPr>
        <p:txBody>
          <a:bodyPr wrap="square" rtlCol="0">
            <a:spAutoFit/>
          </a:bodyPr>
          <a:lstStyle/>
          <a:p>
            <a:r>
              <a:rPr lang="en-US" dirty="0"/>
              <a:t> Business Strategy</a:t>
            </a:r>
          </a:p>
        </p:txBody>
      </p:sp>
      <p:sp>
        <p:nvSpPr>
          <p:cNvPr id="29" name="TextBox 28">
            <a:extLst>
              <a:ext uri="{FF2B5EF4-FFF2-40B4-BE49-F238E27FC236}">
                <a16:creationId xmlns:a16="http://schemas.microsoft.com/office/drawing/2014/main" id="{DE047349-8AC3-4DF3-889C-8B6F71DD2B34}"/>
              </a:ext>
            </a:extLst>
          </p:cNvPr>
          <p:cNvSpPr txBox="1"/>
          <p:nvPr/>
        </p:nvSpPr>
        <p:spPr>
          <a:xfrm>
            <a:off x="8166026" y="2803689"/>
            <a:ext cx="1836218" cy="369332"/>
          </a:xfrm>
          <a:prstGeom prst="rect">
            <a:avLst/>
          </a:prstGeom>
          <a:noFill/>
        </p:spPr>
        <p:txBody>
          <a:bodyPr wrap="square" rtlCol="0">
            <a:spAutoFit/>
          </a:bodyPr>
          <a:lstStyle/>
          <a:p>
            <a:r>
              <a:rPr lang="en-US" b="1" dirty="0">
                <a:solidFill>
                  <a:schemeClr val="bg1"/>
                </a:solidFill>
              </a:rPr>
              <a:t>Rewards</a:t>
            </a:r>
          </a:p>
        </p:txBody>
      </p:sp>
    </p:spTree>
    <p:extLst>
      <p:ext uri="{BB962C8B-B14F-4D97-AF65-F5344CB8AC3E}">
        <p14:creationId xmlns:p14="http://schemas.microsoft.com/office/powerpoint/2010/main" val="883507445"/>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BB3DD-0F00-4942-8B30-56C57EBD238C}"/>
              </a:ext>
            </a:extLst>
          </p:cNvPr>
          <p:cNvSpPr>
            <a:spLocks noGrp="1"/>
          </p:cNvSpPr>
          <p:nvPr>
            <p:ph type="title"/>
          </p:nvPr>
        </p:nvSpPr>
        <p:spPr>
          <a:xfrm>
            <a:off x="1097280" y="0"/>
            <a:ext cx="10058400" cy="1450757"/>
          </a:xfrm>
        </p:spPr>
        <p:txBody>
          <a:bodyPr>
            <a:normAutofit/>
          </a:bodyPr>
          <a:lstStyle/>
          <a:p>
            <a:r>
              <a:rPr lang="en-US" sz="3600" dirty="0"/>
              <a:t>Strategy and Competitive Advantage</a:t>
            </a:r>
          </a:p>
        </p:txBody>
      </p:sp>
      <p:sp>
        <p:nvSpPr>
          <p:cNvPr id="3" name="Content Placeholder 2">
            <a:extLst>
              <a:ext uri="{FF2B5EF4-FFF2-40B4-BE49-F238E27FC236}">
                <a16:creationId xmlns:a16="http://schemas.microsoft.com/office/drawing/2014/main" id="{D026FD01-DECA-4718-86EB-C5FE88921EC0}"/>
              </a:ext>
            </a:extLst>
          </p:cNvPr>
          <p:cNvSpPr>
            <a:spLocks noGrp="1"/>
          </p:cNvSpPr>
          <p:nvPr>
            <p:ph idx="1"/>
          </p:nvPr>
        </p:nvSpPr>
        <p:spPr/>
        <p:txBody>
          <a:bodyPr/>
          <a:lstStyle/>
          <a:p>
            <a:r>
              <a:rPr lang="en-US" dirty="0"/>
              <a:t>The word “strategy” is a general in Greek, and it achieves from roots that mean “ army and lead” Respectively.</a:t>
            </a:r>
          </a:p>
          <a:p>
            <a:r>
              <a:rPr lang="en-US" dirty="0"/>
              <a:t>It was presumptively involved in the organization and planning of the organization in order to achieve its goods. When a business implements a value caution approach that is not being used by any other setting, the firm gains a competitive advantage. ( </a:t>
            </a:r>
            <a:r>
              <a:rPr lang="en-US" dirty="0" err="1"/>
              <a:t>Jassin</a:t>
            </a:r>
            <a:r>
              <a:rPr lang="en-US" dirty="0"/>
              <a:t>, p.387) In today’s world is facing a lot of competition such as competition in the economy, sustainability, and attractivity. Etc. </a:t>
            </a:r>
          </a:p>
          <a:p>
            <a:r>
              <a:rPr lang="en-US" dirty="0"/>
              <a:t>According to Porter (1985), the competitive strategy is the location of a business in relation to its industries(</a:t>
            </a:r>
            <a:r>
              <a:rPr lang="en-US" dirty="0" err="1"/>
              <a:t>Jassim</a:t>
            </a:r>
            <a:r>
              <a:rPr lang="en-US" dirty="0"/>
              <a:t>, p.389)</a:t>
            </a:r>
          </a:p>
          <a:p>
            <a:endParaRPr lang="en-US" dirty="0"/>
          </a:p>
        </p:txBody>
      </p:sp>
    </p:spTree>
    <p:extLst>
      <p:ext uri="{BB962C8B-B14F-4D97-AF65-F5344CB8AC3E}">
        <p14:creationId xmlns:p14="http://schemas.microsoft.com/office/powerpoint/2010/main" val="17745883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0F02AA4-0848-4E33-8CA5-81FD6D8CC1BC}"/>
              </a:ext>
            </a:extLst>
          </p:cNvPr>
          <p:cNvSpPr>
            <a:spLocks noGrp="1"/>
          </p:cNvSpPr>
          <p:nvPr>
            <p:ph type="title"/>
          </p:nvPr>
        </p:nvSpPr>
        <p:spPr/>
        <p:txBody>
          <a:bodyPr>
            <a:normAutofit/>
          </a:bodyPr>
          <a:lstStyle/>
          <a:p>
            <a:r>
              <a:rPr lang="en-US" sz="3600" dirty="0"/>
              <a:t>Two major Models to achieve the competitive strategy  </a:t>
            </a:r>
            <a:r>
              <a:rPr lang="en-US" sz="1800" dirty="0"/>
              <a:t>(According to porter, 1985)</a:t>
            </a:r>
            <a:endParaRPr lang="en-US" sz="3600" dirty="0"/>
          </a:p>
        </p:txBody>
      </p:sp>
      <p:graphicFrame>
        <p:nvGraphicFramePr>
          <p:cNvPr id="7" name="Content Placeholder 6">
            <a:extLst>
              <a:ext uri="{FF2B5EF4-FFF2-40B4-BE49-F238E27FC236}">
                <a16:creationId xmlns:a16="http://schemas.microsoft.com/office/drawing/2014/main" id="{612E88FB-17A7-4398-9AB6-D2B2B3CEE50E}"/>
              </a:ext>
            </a:extLst>
          </p:cNvPr>
          <p:cNvGraphicFramePr>
            <a:graphicFrameLocks noGrp="1"/>
          </p:cNvGraphicFramePr>
          <p:nvPr>
            <p:ph idx="1"/>
            <p:extLst>
              <p:ext uri="{D42A27DB-BD31-4B8C-83A1-F6EECF244321}">
                <p14:modId xmlns:p14="http://schemas.microsoft.com/office/powerpoint/2010/main" val="95191968"/>
              </p:ext>
            </p:extLst>
          </p:nvPr>
        </p:nvGraphicFramePr>
        <p:xfrm>
          <a:off x="1066799" y="1925638"/>
          <a:ext cx="11027229" cy="42356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Minus Sign 7">
            <a:extLst>
              <a:ext uri="{FF2B5EF4-FFF2-40B4-BE49-F238E27FC236}">
                <a16:creationId xmlns:a16="http://schemas.microsoft.com/office/drawing/2014/main" id="{68AC626E-D424-4C03-ABC5-65405E7EF026}"/>
              </a:ext>
            </a:extLst>
          </p:cNvPr>
          <p:cNvSpPr/>
          <p:nvPr/>
        </p:nvSpPr>
        <p:spPr>
          <a:xfrm>
            <a:off x="0" y="1500187"/>
            <a:ext cx="11268075" cy="60801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Down 8">
            <a:extLst>
              <a:ext uri="{FF2B5EF4-FFF2-40B4-BE49-F238E27FC236}">
                <a16:creationId xmlns:a16="http://schemas.microsoft.com/office/drawing/2014/main" id="{0541AE38-3D9F-4331-804B-D248C4FDF14B}"/>
              </a:ext>
            </a:extLst>
          </p:cNvPr>
          <p:cNvSpPr/>
          <p:nvPr/>
        </p:nvSpPr>
        <p:spPr>
          <a:xfrm>
            <a:off x="2767013" y="1925638"/>
            <a:ext cx="638175" cy="790575"/>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10" name="Arrow: Down 9">
            <a:extLst>
              <a:ext uri="{FF2B5EF4-FFF2-40B4-BE49-F238E27FC236}">
                <a16:creationId xmlns:a16="http://schemas.microsoft.com/office/drawing/2014/main" id="{90E09CEF-2252-4C00-99C5-94D06F5521CA}"/>
              </a:ext>
            </a:extLst>
          </p:cNvPr>
          <p:cNvSpPr/>
          <p:nvPr/>
        </p:nvSpPr>
        <p:spPr>
          <a:xfrm>
            <a:off x="8642579" y="1997461"/>
            <a:ext cx="590550" cy="828675"/>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98283561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5ECFDB2B-D9FE-4171-B6A2-3EC2BF9B9B9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4702" y="0"/>
            <a:ext cx="5252130" cy="3130358"/>
          </a:xfrm>
        </p:spPr>
      </p:pic>
      <p:sp>
        <p:nvSpPr>
          <p:cNvPr id="16" name="TextBox 15">
            <a:extLst>
              <a:ext uri="{FF2B5EF4-FFF2-40B4-BE49-F238E27FC236}">
                <a16:creationId xmlns:a16="http://schemas.microsoft.com/office/drawing/2014/main" id="{DF240CC3-DC43-4EDC-9BD2-EE80D7A3AE36}"/>
              </a:ext>
            </a:extLst>
          </p:cNvPr>
          <p:cNvSpPr txBox="1"/>
          <p:nvPr/>
        </p:nvSpPr>
        <p:spPr>
          <a:xfrm>
            <a:off x="5007428" y="457200"/>
            <a:ext cx="7010401" cy="6801862"/>
          </a:xfrm>
          <a:prstGeom prst="rect">
            <a:avLst/>
          </a:prstGeom>
          <a:noFill/>
        </p:spPr>
        <p:txBody>
          <a:bodyPr wrap="square" rtlCol="0">
            <a:spAutoFit/>
          </a:bodyPr>
          <a:lstStyle/>
          <a:p>
            <a:r>
              <a:rPr lang="en-US" sz="2800" b="1" dirty="0">
                <a:solidFill>
                  <a:srgbClr val="FF0000"/>
                </a:solidFill>
              </a:rPr>
              <a:t>Cost Reduction-</a:t>
            </a:r>
          </a:p>
          <a:p>
            <a:r>
              <a:rPr lang="en-US" dirty="0"/>
              <a:t>It involves the reduction of the cost of products by the use of various strategies such as reducing waste, conserving electricity, by reducing transportation expenses (Home,2022)</a:t>
            </a:r>
          </a:p>
          <a:p>
            <a:r>
              <a:rPr lang="en-US" dirty="0"/>
              <a:t> </a:t>
            </a:r>
          </a:p>
          <a:p>
            <a:r>
              <a:rPr lang="en-US" dirty="0"/>
              <a:t>Tight controls, minimizing overhead, and achieving economies of scale are traits of a company implementing a cost-reduction strategy.(Jackson, 1987, p.209)</a:t>
            </a:r>
          </a:p>
          <a:p>
            <a:endParaRPr lang="en-US" dirty="0"/>
          </a:p>
          <a:p>
            <a:r>
              <a:rPr lang="en-US" sz="2400" b="1" dirty="0">
                <a:solidFill>
                  <a:srgbClr val="FF0000"/>
                </a:solidFill>
              </a:rPr>
              <a:t>Quality Enhancement-</a:t>
            </a:r>
          </a:p>
          <a:p>
            <a:r>
              <a:rPr lang="en-US" dirty="0"/>
              <a:t>It generally </a:t>
            </a:r>
            <a:r>
              <a:rPr lang="en-US" dirty="0" err="1"/>
              <a:t>intails</a:t>
            </a:r>
            <a:r>
              <a:rPr lang="en-US" dirty="0"/>
              <a:t> modifying the process of manufacturing in techniques that demands more involvement and adaptability from employees. (Jackson,1987, p.209)</a:t>
            </a:r>
          </a:p>
          <a:p>
            <a:endParaRPr lang="en-US" sz="2400" b="1" dirty="0">
              <a:solidFill>
                <a:srgbClr val="FF0000"/>
              </a:solidFill>
            </a:endParaRPr>
          </a:p>
          <a:p>
            <a:r>
              <a:rPr lang="en-US" sz="2400" b="1" dirty="0">
                <a:solidFill>
                  <a:srgbClr val="FF0000"/>
                </a:solidFill>
              </a:rPr>
              <a:t>Innovative Strategy-</a:t>
            </a:r>
          </a:p>
          <a:p>
            <a:r>
              <a:rPr lang="en-US" dirty="0"/>
              <a:t>The main focus is offering something new and distinctive or creating products or services that differ from those of competitors. It includes a focus on staff skill development. (Jassim,1998, p.390) for example- </a:t>
            </a:r>
            <a:r>
              <a:rPr lang="en-US" dirty="0" err="1"/>
              <a:t>Pepsico</a:t>
            </a:r>
            <a:r>
              <a:rPr lang="en-US" dirty="0"/>
              <a:t> company and Amazon </a:t>
            </a:r>
          </a:p>
          <a:p>
            <a:endParaRPr lang="en-US" sz="2400" b="1" dirty="0">
              <a:solidFill>
                <a:srgbClr val="FF0000"/>
              </a:solidFill>
            </a:endParaRPr>
          </a:p>
          <a:p>
            <a:endParaRPr lang="en-US" sz="2400" b="1" dirty="0">
              <a:solidFill>
                <a:srgbClr val="FF0000"/>
              </a:solidFill>
            </a:endParaRPr>
          </a:p>
          <a:p>
            <a:endParaRPr lang="en-US" dirty="0"/>
          </a:p>
        </p:txBody>
      </p:sp>
      <p:pic>
        <p:nvPicPr>
          <p:cNvPr id="3" name="Picture 2">
            <a:extLst>
              <a:ext uri="{FF2B5EF4-FFF2-40B4-BE49-F238E27FC236}">
                <a16:creationId xmlns:a16="http://schemas.microsoft.com/office/drawing/2014/main" id="{2C7DE9A4-3EED-4B7D-A130-E4EF2EBEF0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30358"/>
            <a:ext cx="4640150" cy="3727642"/>
          </a:xfrm>
          <a:prstGeom prst="rect">
            <a:avLst/>
          </a:prstGeom>
        </p:spPr>
      </p:pic>
      <p:sp>
        <p:nvSpPr>
          <p:cNvPr id="2" name="Rectangle 1">
            <a:extLst>
              <a:ext uri="{FF2B5EF4-FFF2-40B4-BE49-F238E27FC236}">
                <a16:creationId xmlns:a16="http://schemas.microsoft.com/office/drawing/2014/main" id="{7A4EEC30-818E-409D-A5A3-E1EEF7D6F356}"/>
              </a:ext>
            </a:extLst>
          </p:cNvPr>
          <p:cNvSpPr/>
          <p:nvPr/>
        </p:nvSpPr>
        <p:spPr>
          <a:xfrm>
            <a:off x="174171" y="2447925"/>
            <a:ext cx="4274004" cy="646331"/>
          </a:xfrm>
          <a:prstGeom prst="rect">
            <a:avLst/>
          </a:prstGeom>
        </p:spPr>
        <p:txBody>
          <a:bodyPr wrap="square">
            <a:spAutoFit/>
          </a:bodyPr>
          <a:lstStyle/>
          <a:p>
            <a:r>
              <a:rPr lang="en-US" dirty="0">
                <a:solidFill>
                  <a:srgbClr val="FFFF00"/>
                </a:solidFill>
              </a:rPr>
              <a:t>(</a:t>
            </a:r>
            <a:r>
              <a:rPr lang="en-US" i="1" dirty="0">
                <a:solidFill>
                  <a:srgbClr val="FFFF00"/>
                </a:solidFill>
              </a:rPr>
              <a:t>After Meta, Twitter and Microsoft, now Amazon starts firing employees</a:t>
            </a:r>
            <a:r>
              <a:rPr lang="en-US" dirty="0">
                <a:solidFill>
                  <a:srgbClr val="FFFF00"/>
                </a:solidFill>
              </a:rPr>
              <a:t> 2022)</a:t>
            </a:r>
          </a:p>
        </p:txBody>
      </p:sp>
      <p:sp>
        <p:nvSpPr>
          <p:cNvPr id="4" name="Rectangle 3">
            <a:extLst>
              <a:ext uri="{FF2B5EF4-FFF2-40B4-BE49-F238E27FC236}">
                <a16:creationId xmlns:a16="http://schemas.microsoft.com/office/drawing/2014/main" id="{B975B149-C37C-497C-8B96-E1F9FBD06289}"/>
              </a:ext>
            </a:extLst>
          </p:cNvPr>
          <p:cNvSpPr/>
          <p:nvPr/>
        </p:nvSpPr>
        <p:spPr>
          <a:xfrm>
            <a:off x="389114" y="6195410"/>
            <a:ext cx="1011061" cy="646331"/>
          </a:xfrm>
          <a:prstGeom prst="rect">
            <a:avLst/>
          </a:prstGeom>
        </p:spPr>
        <p:txBody>
          <a:bodyPr wrap="square">
            <a:spAutoFit/>
          </a:bodyPr>
          <a:lstStyle/>
          <a:p>
            <a:r>
              <a:rPr lang="en-US" dirty="0">
                <a:solidFill>
                  <a:srgbClr val="FFC000"/>
                </a:solidFill>
              </a:rPr>
              <a:t>(</a:t>
            </a:r>
            <a:r>
              <a:rPr lang="en-US" dirty="0" err="1">
                <a:solidFill>
                  <a:srgbClr val="FFC000"/>
                </a:solidFill>
              </a:rPr>
              <a:t>Ians</a:t>
            </a:r>
            <a:r>
              <a:rPr lang="en-US" dirty="0">
                <a:solidFill>
                  <a:srgbClr val="FFC000"/>
                </a:solidFill>
              </a:rPr>
              <a:t>, 2022</a:t>
            </a:r>
            <a:r>
              <a:rPr lang="en-US" dirty="0"/>
              <a:t>)</a:t>
            </a:r>
          </a:p>
        </p:txBody>
      </p:sp>
    </p:spTree>
    <p:extLst>
      <p:ext uri="{BB962C8B-B14F-4D97-AF65-F5344CB8AC3E}">
        <p14:creationId xmlns:p14="http://schemas.microsoft.com/office/powerpoint/2010/main" val="114361929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522BEE4-5392-4EA1-A58D-ABA0115DE0A1}"/>
              </a:ext>
            </a:extLst>
          </p:cNvPr>
          <p:cNvSpPr txBox="1"/>
          <p:nvPr/>
        </p:nvSpPr>
        <p:spPr>
          <a:xfrm>
            <a:off x="128587" y="0"/>
            <a:ext cx="11934825" cy="6401753"/>
          </a:xfrm>
          <a:prstGeom prst="rect">
            <a:avLst/>
          </a:prstGeom>
          <a:noFill/>
        </p:spPr>
        <p:txBody>
          <a:bodyPr wrap="square" rtlCol="0">
            <a:spAutoFit/>
          </a:bodyPr>
          <a:lstStyle/>
          <a:p>
            <a:r>
              <a:rPr lang="en-US" sz="3600" b="1" dirty="0">
                <a:solidFill>
                  <a:srgbClr val="FF0000"/>
                </a:solidFill>
              </a:rPr>
              <a:t>How HRM Support the Competitive advantage</a:t>
            </a:r>
          </a:p>
          <a:p>
            <a:r>
              <a:rPr lang="en-US" dirty="0"/>
              <a:t>Human resources are increasingly being shown to be essential to organizational performance and may provide the best return on investment for long-term competitive advantages. (</a:t>
            </a:r>
            <a:r>
              <a:rPr lang="en-US" dirty="0" err="1"/>
              <a:t>Luthans,et</a:t>
            </a:r>
            <a:r>
              <a:rPr lang="en-US" dirty="0"/>
              <a:t> al, 2004, p.143)</a:t>
            </a:r>
          </a:p>
          <a:p>
            <a:r>
              <a:rPr lang="en-US" dirty="0"/>
              <a:t>An improved capacity to recruit and return skilled individuals who are motivated to perform is the outcome of properly managing human resources these consist of higher profitability, a lower staff churn rate, better cost and quicker corporate strategy.</a:t>
            </a:r>
          </a:p>
          <a:p>
            <a:r>
              <a:rPr lang="en-US" sz="2800" b="1" dirty="0">
                <a:solidFill>
                  <a:srgbClr val="FF0000"/>
                </a:solidFill>
              </a:rPr>
              <a:t>HRM Practices Includes  </a:t>
            </a:r>
          </a:p>
          <a:p>
            <a:r>
              <a:rPr lang="en-US" dirty="0"/>
              <a:t>HR Planning, staffing, including recruitment, selection, appraising, compensation, training and development, union- management relationship (Macmillan, 1984, p.242) .With proper planning, business strategies are developed according to the demand of the organization to achieve the competitive advantage.</a:t>
            </a:r>
          </a:p>
          <a:p>
            <a:r>
              <a:rPr lang="en-US" sz="2800" b="1" dirty="0">
                <a:solidFill>
                  <a:srgbClr val="FF0000"/>
                </a:solidFill>
              </a:rPr>
              <a:t>Selection and Recruitment</a:t>
            </a:r>
          </a:p>
          <a:p>
            <a:r>
              <a:rPr lang="en-US" dirty="0"/>
              <a:t>Critical HRM practices includes rigorous selection to ensure a better fit between the organization and the individual. In includes job analysis, job description and job evaluation.</a:t>
            </a:r>
          </a:p>
          <a:p>
            <a:endParaRPr lang="en-US" dirty="0"/>
          </a:p>
          <a:p>
            <a:r>
              <a:rPr lang="en-US" sz="2400" b="1" dirty="0">
                <a:solidFill>
                  <a:srgbClr val="FF0000"/>
                </a:solidFill>
              </a:rPr>
              <a:t>Job Analysis </a:t>
            </a:r>
          </a:p>
          <a:p>
            <a:r>
              <a:rPr lang="en-US" dirty="0"/>
              <a:t>The process of gathering data and making decisions regarding a particular work is called job analysis. A company can gain a competitive advantage if its employees have the knowledge, skills and aptitude to provide value.</a:t>
            </a:r>
          </a:p>
          <a:p>
            <a:r>
              <a:rPr lang="en-US" sz="2400" b="1" dirty="0">
                <a:solidFill>
                  <a:srgbClr val="FF0000"/>
                </a:solidFill>
              </a:rPr>
              <a:t>Job Description </a:t>
            </a:r>
            <a:r>
              <a:rPr lang="en-US" dirty="0"/>
              <a:t>is used to specify the duties, the goals connected to each particular activity and the rewards connected to the successful completion.</a:t>
            </a:r>
          </a:p>
          <a:p>
            <a:r>
              <a:rPr lang="en-US" dirty="0"/>
              <a:t> </a:t>
            </a:r>
          </a:p>
        </p:txBody>
      </p:sp>
    </p:spTree>
    <p:extLst>
      <p:ext uri="{BB962C8B-B14F-4D97-AF65-F5344CB8AC3E}">
        <p14:creationId xmlns:p14="http://schemas.microsoft.com/office/powerpoint/2010/main" val="3890256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A8A68E-BC72-4527-828D-5E8F4F3EB98B}"/>
              </a:ext>
            </a:extLst>
          </p:cNvPr>
          <p:cNvSpPr txBox="1"/>
          <p:nvPr/>
        </p:nvSpPr>
        <p:spPr>
          <a:xfrm>
            <a:off x="152401" y="0"/>
            <a:ext cx="12192000" cy="1846659"/>
          </a:xfrm>
          <a:prstGeom prst="rect">
            <a:avLst/>
          </a:prstGeom>
          <a:noFill/>
        </p:spPr>
        <p:txBody>
          <a:bodyPr wrap="square" rtlCol="0">
            <a:spAutoFit/>
          </a:bodyPr>
          <a:lstStyle/>
          <a:p>
            <a:r>
              <a:rPr lang="en-US" sz="2400" b="1" dirty="0">
                <a:solidFill>
                  <a:srgbClr val="FF0000"/>
                </a:solidFill>
              </a:rPr>
              <a:t>Job Evaluation- </a:t>
            </a:r>
            <a:r>
              <a:rPr lang="en-US" dirty="0"/>
              <a:t>Evaluation, following the analysis and description of employment, a number of job characteristics, including working circumstances and the technical KSA (Knowledge, skills and ability) were taken into account. The rating process can employ the recruitment. (</a:t>
            </a:r>
            <a:r>
              <a:rPr lang="en-US" dirty="0" err="1"/>
              <a:t>Jassim</a:t>
            </a:r>
            <a:r>
              <a:rPr lang="en-US" dirty="0"/>
              <a:t>, 1998, p.390)</a:t>
            </a:r>
          </a:p>
          <a:p>
            <a:r>
              <a:rPr lang="en-US" dirty="0"/>
              <a:t>* Following are the characteristics of a employee for achieving the competitive strategies through the cost reduction, innovation strategy and quality enhancement </a:t>
            </a:r>
          </a:p>
          <a:p>
            <a:endParaRPr lang="en-US" dirty="0"/>
          </a:p>
        </p:txBody>
      </p:sp>
      <p:graphicFrame>
        <p:nvGraphicFramePr>
          <p:cNvPr id="3" name="Table 3">
            <a:extLst>
              <a:ext uri="{FF2B5EF4-FFF2-40B4-BE49-F238E27FC236}">
                <a16:creationId xmlns:a16="http://schemas.microsoft.com/office/drawing/2014/main" id="{C946232E-7E50-471C-A1C2-9C69CE04FCD1}"/>
              </a:ext>
            </a:extLst>
          </p:cNvPr>
          <p:cNvGraphicFramePr>
            <a:graphicFrameLocks noGrp="1"/>
          </p:cNvGraphicFramePr>
          <p:nvPr>
            <p:extLst>
              <p:ext uri="{D42A27DB-BD31-4B8C-83A1-F6EECF244321}">
                <p14:modId xmlns:p14="http://schemas.microsoft.com/office/powerpoint/2010/main" val="1834235479"/>
              </p:ext>
            </p:extLst>
          </p:nvPr>
        </p:nvGraphicFramePr>
        <p:xfrm>
          <a:off x="867019" y="1484288"/>
          <a:ext cx="10762763" cy="4302760"/>
        </p:xfrm>
        <a:graphic>
          <a:graphicData uri="http://schemas.openxmlformats.org/drawingml/2006/table">
            <a:tbl>
              <a:tblPr firstRow="1" bandRow="1">
                <a:tableStyleId>{F5AB1C69-6EDB-4FF4-983F-18BD219EF322}</a:tableStyleId>
              </a:tblPr>
              <a:tblGrid>
                <a:gridCol w="5344097">
                  <a:extLst>
                    <a:ext uri="{9D8B030D-6E8A-4147-A177-3AD203B41FA5}">
                      <a16:colId xmlns:a16="http://schemas.microsoft.com/office/drawing/2014/main" val="4135455804"/>
                    </a:ext>
                  </a:extLst>
                </a:gridCol>
                <a:gridCol w="2709333">
                  <a:extLst>
                    <a:ext uri="{9D8B030D-6E8A-4147-A177-3AD203B41FA5}">
                      <a16:colId xmlns:a16="http://schemas.microsoft.com/office/drawing/2014/main" val="659698782"/>
                    </a:ext>
                  </a:extLst>
                </a:gridCol>
                <a:gridCol w="2709333">
                  <a:extLst>
                    <a:ext uri="{9D8B030D-6E8A-4147-A177-3AD203B41FA5}">
                      <a16:colId xmlns:a16="http://schemas.microsoft.com/office/drawing/2014/main" val="1544948721"/>
                    </a:ext>
                  </a:extLst>
                </a:gridCol>
              </a:tblGrid>
              <a:tr h="370840">
                <a:tc>
                  <a:txBody>
                    <a:bodyPr/>
                    <a:lstStyle/>
                    <a:p>
                      <a:r>
                        <a:rPr lang="en-US" dirty="0"/>
                        <a:t>       Innovation</a:t>
                      </a:r>
                    </a:p>
                  </a:txBody>
                  <a:tcPr/>
                </a:tc>
                <a:tc>
                  <a:txBody>
                    <a:bodyPr/>
                    <a:lstStyle/>
                    <a:p>
                      <a:r>
                        <a:rPr lang="en-US" dirty="0"/>
                        <a:t>     Cost-Reduction</a:t>
                      </a:r>
                    </a:p>
                  </a:txBody>
                  <a:tcPr/>
                </a:tc>
                <a:tc>
                  <a:txBody>
                    <a:bodyPr/>
                    <a:lstStyle/>
                    <a:p>
                      <a:r>
                        <a:rPr lang="en-US" dirty="0"/>
                        <a:t> Quality Enhancement</a:t>
                      </a:r>
                    </a:p>
                  </a:txBody>
                  <a:tcPr/>
                </a:tc>
                <a:extLst>
                  <a:ext uri="{0D108BD9-81ED-4DB2-BD59-A6C34878D82A}">
                    <a16:rowId xmlns:a16="http://schemas.microsoft.com/office/drawing/2014/main" val="3042433423"/>
                  </a:ext>
                </a:extLst>
              </a:tr>
              <a:tr h="370840">
                <a:tc>
                  <a:txBody>
                    <a:bodyPr/>
                    <a:lstStyle/>
                    <a:p>
                      <a:pPr marL="0" indent="0">
                        <a:buFont typeface="Arial" panose="020B0604020202020204" pitchFamily="34" charset="0"/>
                        <a:buNone/>
                      </a:pPr>
                      <a:r>
                        <a:rPr lang="en-US" dirty="0"/>
                        <a:t>*High levels of creativity</a:t>
                      </a:r>
                    </a:p>
                    <a:p>
                      <a:pPr marL="0" indent="0">
                        <a:buFont typeface="Arial" panose="020B0604020202020204" pitchFamily="34" charset="0"/>
                        <a:buNone/>
                      </a:pPr>
                      <a:r>
                        <a:rPr lang="en-US" dirty="0"/>
                        <a:t>* Long-term focus</a:t>
                      </a:r>
                    </a:p>
                    <a:p>
                      <a:pPr marL="0" indent="0">
                        <a:buFont typeface="Arial" panose="020B0604020202020204" pitchFamily="34" charset="0"/>
                        <a:buNone/>
                      </a:pPr>
                      <a:r>
                        <a:rPr lang="en-US" dirty="0"/>
                        <a:t>*Extremely cooperative and interdependent behavior.</a:t>
                      </a:r>
                    </a:p>
                    <a:p>
                      <a:pPr marL="0" indent="0">
                        <a:buFont typeface="Arial" panose="020B0604020202020204" pitchFamily="34" charset="0"/>
                        <a:buNone/>
                      </a:pPr>
                      <a:r>
                        <a:rPr lang="en-US" dirty="0"/>
                        <a:t>*A moderate level of quality concern.</a:t>
                      </a:r>
                    </a:p>
                    <a:p>
                      <a:pPr marL="0" indent="0">
                        <a:buFont typeface="Arial" panose="020B0604020202020204" pitchFamily="34" charset="0"/>
                        <a:buNone/>
                      </a:pPr>
                      <a:r>
                        <a:rPr lang="en-US" dirty="0"/>
                        <a:t>*Control your desire for quantity.</a:t>
                      </a:r>
                    </a:p>
                    <a:p>
                      <a:pPr marL="0" indent="0">
                        <a:buFont typeface="Arial" panose="020B0604020202020204" pitchFamily="34" charset="0"/>
                        <a:buNone/>
                      </a:pPr>
                      <a:r>
                        <a:rPr lang="en-US" dirty="0"/>
                        <a:t>*Equal attention for both the process and the outcome.</a:t>
                      </a:r>
                    </a:p>
                    <a:p>
                      <a:pPr marL="0" indent="0">
                        <a:buFont typeface="Arial" panose="020B0604020202020204" pitchFamily="34" charset="0"/>
                        <a:buNone/>
                      </a:pPr>
                      <a:r>
                        <a:rPr lang="en-US" dirty="0"/>
                        <a:t>*A higher level of risk-taking</a:t>
                      </a:r>
                    </a:p>
                  </a:txBody>
                  <a:tcPr/>
                </a:tc>
                <a:tc>
                  <a:txBody>
                    <a:bodyPr/>
                    <a:lstStyle/>
                    <a:p>
                      <a:r>
                        <a:rPr lang="en-US" dirty="0"/>
                        <a:t>*Regular and predictable conduct</a:t>
                      </a:r>
                    </a:p>
                    <a:p>
                      <a:r>
                        <a:rPr lang="en-US" dirty="0"/>
                        <a:t>*Short-term orientation. *Moderate concern for quantity.</a:t>
                      </a:r>
                    </a:p>
                    <a:p>
                      <a:r>
                        <a:rPr lang="en-US" dirty="0"/>
                        <a:t>*High concern for the amount of production </a:t>
                      </a:r>
                    </a:p>
                    <a:p>
                      <a:r>
                        <a:rPr lang="en-US" dirty="0"/>
                        <a:t>*Primary concern for resources.</a:t>
                      </a:r>
                    </a:p>
                    <a:p>
                      <a:r>
                        <a:rPr lang="en-US" dirty="0"/>
                        <a:t>*Low risk-taking behavior.</a:t>
                      </a:r>
                    </a:p>
                    <a:p>
                      <a:endParaRPr lang="en-US" dirty="0"/>
                    </a:p>
                  </a:txBody>
                  <a:tcPr/>
                </a:tc>
                <a:tc>
                  <a:txBody>
                    <a:bodyPr/>
                    <a:lstStyle/>
                    <a:p>
                      <a:r>
                        <a:rPr lang="en-US" dirty="0"/>
                        <a:t>*Behavior that is repetitive and predictable</a:t>
                      </a:r>
                    </a:p>
                    <a:p>
                      <a:r>
                        <a:rPr lang="en-US" dirty="0"/>
                        <a:t>*Long-term or intermediate attention. *Modest quantity of cooperative conduct. *High-quality concern.</a:t>
                      </a:r>
                    </a:p>
                    <a:p>
                      <a:r>
                        <a:rPr lang="en-US" dirty="0"/>
                        <a:t>*Minor issue with the procedure.</a:t>
                      </a:r>
                    </a:p>
                    <a:p>
                      <a:r>
                        <a:rPr lang="en-US" dirty="0"/>
                        <a:t>*Low risk-taking behavior</a:t>
                      </a:r>
                    </a:p>
                    <a:p>
                      <a:endParaRPr lang="en-US" dirty="0"/>
                    </a:p>
                    <a:p>
                      <a:endParaRPr lang="en-US" dirty="0"/>
                    </a:p>
                    <a:p>
                      <a:r>
                        <a:rPr lang="en-US" dirty="0"/>
                        <a:t>(Jackson, 1987, p.210)</a:t>
                      </a:r>
                    </a:p>
                    <a:p>
                      <a:endParaRPr lang="en-US" dirty="0"/>
                    </a:p>
                  </a:txBody>
                  <a:tcPr/>
                </a:tc>
                <a:extLst>
                  <a:ext uri="{0D108BD9-81ED-4DB2-BD59-A6C34878D82A}">
                    <a16:rowId xmlns:a16="http://schemas.microsoft.com/office/drawing/2014/main" val="859892563"/>
                  </a:ext>
                </a:extLst>
              </a:tr>
            </a:tbl>
          </a:graphicData>
        </a:graphic>
      </p:graphicFrame>
    </p:spTree>
    <p:extLst>
      <p:ext uri="{BB962C8B-B14F-4D97-AF65-F5344CB8AC3E}">
        <p14:creationId xmlns:p14="http://schemas.microsoft.com/office/powerpoint/2010/main" val="394549017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23BC23-614B-4ECE-B369-2C77EB1100C0}"/>
              </a:ext>
            </a:extLst>
          </p:cNvPr>
          <p:cNvSpPr txBox="1"/>
          <p:nvPr/>
        </p:nvSpPr>
        <p:spPr>
          <a:xfrm>
            <a:off x="136071" y="261257"/>
            <a:ext cx="11919857" cy="4062651"/>
          </a:xfrm>
          <a:prstGeom prst="rect">
            <a:avLst/>
          </a:prstGeom>
          <a:noFill/>
        </p:spPr>
        <p:txBody>
          <a:bodyPr wrap="square" rtlCol="0">
            <a:spAutoFit/>
          </a:bodyPr>
          <a:lstStyle/>
          <a:p>
            <a:r>
              <a:rPr lang="en-US" sz="2400" b="1" dirty="0">
                <a:solidFill>
                  <a:srgbClr val="00B050"/>
                </a:solidFill>
              </a:rPr>
              <a:t>Training and Motivation</a:t>
            </a:r>
          </a:p>
          <a:p>
            <a:r>
              <a:rPr lang="en-US" dirty="0"/>
              <a:t>The mechanisms and procedures that HRM experts provide enable business, teams and individual employees to identify and meet learning and development needs for progress. For instances, through customer service training, Employees who can interact with customer can acquire the knowledge, talents, attitudes and personal resources they need to satisfactorily address customer demands and increase sales. (Albrecht, et al, 2015, p.24)</a:t>
            </a:r>
          </a:p>
          <a:p>
            <a:endParaRPr lang="en-US" dirty="0"/>
          </a:p>
          <a:p>
            <a:r>
              <a:rPr lang="en-US" dirty="0"/>
              <a:t>Motivation is a necessary step in HRM. It encourages the employees to work hard</a:t>
            </a:r>
          </a:p>
          <a:p>
            <a:endParaRPr lang="en-US" dirty="0"/>
          </a:p>
          <a:p>
            <a:r>
              <a:rPr lang="en-US" dirty="0"/>
              <a:t>                                </a:t>
            </a:r>
          </a:p>
          <a:p>
            <a:r>
              <a:rPr lang="en-US" dirty="0"/>
              <a:t>                                                                      Selection                       [ Job Description, Evaluation and Analysis] </a:t>
            </a:r>
          </a:p>
          <a:p>
            <a:endParaRPr lang="en-US" dirty="0"/>
          </a:p>
          <a:p>
            <a:r>
              <a:rPr lang="en-US" dirty="0"/>
              <a:t>                            HRM                                 Training</a:t>
            </a:r>
          </a:p>
          <a:p>
            <a:endParaRPr lang="en-US" dirty="0"/>
          </a:p>
          <a:p>
            <a:r>
              <a:rPr lang="en-US" dirty="0"/>
              <a:t>                                                                      Motivation </a:t>
            </a:r>
          </a:p>
        </p:txBody>
      </p:sp>
      <p:sp>
        <p:nvSpPr>
          <p:cNvPr id="3" name="Arrow: Right 2">
            <a:extLst>
              <a:ext uri="{FF2B5EF4-FFF2-40B4-BE49-F238E27FC236}">
                <a16:creationId xmlns:a16="http://schemas.microsoft.com/office/drawing/2014/main" id="{BA5F01F7-CF27-4F90-B7CC-958E9F3AD873}"/>
              </a:ext>
            </a:extLst>
          </p:cNvPr>
          <p:cNvSpPr/>
          <p:nvPr/>
        </p:nvSpPr>
        <p:spPr>
          <a:xfrm>
            <a:off x="2569029" y="3505199"/>
            <a:ext cx="1524000" cy="195943"/>
          </a:xfrm>
          <a:prstGeom prst="rightArrow">
            <a:avLst/>
          </a:prstGeom>
          <a:ln>
            <a:solidFill>
              <a:srgbClr val="00B050"/>
            </a:solidFill>
          </a:ln>
        </p:spPr>
        <p:style>
          <a:lnRef idx="3">
            <a:schemeClr val="lt1"/>
          </a:lnRef>
          <a:fillRef idx="1">
            <a:schemeClr val="accent2"/>
          </a:fillRef>
          <a:effectRef idx="1">
            <a:schemeClr val="accent2"/>
          </a:effectRef>
          <a:fontRef idx="minor">
            <a:schemeClr val="lt1"/>
          </a:fontRef>
        </p:style>
        <p:txBody>
          <a:bodyPr rtlCol="0" anchor="ctr"/>
          <a:lstStyle/>
          <a:p>
            <a:pPr algn="ctr"/>
            <a:endParaRPr lang="en-US" dirty="0"/>
          </a:p>
        </p:txBody>
      </p:sp>
      <p:sp>
        <p:nvSpPr>
          <p:cNvPr id="4" name="Arrow: Right 3">
            <a:extLst>
              <a:ext uri="{FF2B5EF4-FFF2-40B4-BE49-F238E27FC236}">
                <a16:creationId xmlns:a16="http://schemas.microsoft.com/office/drawing/2014/main" id="{ACEA32CC-D464-4364-B05D-137BAEF5315B}"/>
              </a:ext>
            </a:extLst>
          </p:cNvPr>
          <p:cNvSpPr/>
          <p:nvPr/>
        </p:nvSpPr>
        <p:spPr>
          <a:xfrm rot="20959082">
            <a:off x="2501798" y="3156653"/>
            <a:ext cx="1436914" cy="206829"/>
          </a:xfrm>
          <a:prstGeom prst="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Arrow: Right 4">
            <a:extLst>
              <a:ext uri="{FF2B5EF4-FFF2-40B4-BE49-F238E27FC236}">
                <a16:creationId xmlns:a16="http://schemas.microsoft.com/office/drawing/2014/main" id="{FC3CE908-86A0-4ACA-BD1E-EE375DDEB572}"/>
              </a:ext>
            </a:extLst>
          </p:cNvPr>
          <p:cNvSpPr/>
          <p:nvPr/>
        </p:nvSpPr>
        <p:spPr>
          <a:xfrm rot="652433">
            <a:off x="2416631" y="3843133"/>
            <a:ext cx="1524000" cy="195943"/>
          </a:xfrm>
          <a:prstGeom prst="rightArrow">
            <a:avLst/>
          </a:prstGeom>
          <a:ln>
            <a:solidFill>
              <a:srgbClr val="00B0F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6" name="Arrow: Striped Right 5">
            <a:extLst>
              <a:ext uri="{FF2B5EF4-FFF2-40B4-BE49-F238E27FC236}">
                <a16:creationId xmlns:a16="http://schemas.microsoft.com/office/drawing/2014/main" id="{44F24E0E-EE97-40A5-96D0-9946150479B9}"/>
              </a:ext>
            </a:extLst>
          </p:cNvPr>
          <p:cNvSpPr/>
          <p:nvPr/>
        </p:nvSpPr>
        <p:spPr>
          <a:xfrm>
            <a:off x="5302953" y="2861510"/>
            <a:ext cx="1001486" cy="327526"/>
          </a:xfrm>
          <a:prstGeom prst="stripedRightArrow">
            <a:avLst/>
          </a:prstGeom>
          <a:ln>
            <a:solidFill>
              <a:srgbClr val="00B0F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78311066"/>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7ED32C-EF81-4A50-BEDB-CD1EAD23A5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0642" y="209550"/>
            <a:ext cx="8736807" cy="5810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434804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794C8-3B8D-467B-BFCC-9F658891C412}"/>
              </a:ext>
            </a:extLst>
          </p:cNvPr>
          <p:cNvSpPr>
            <a:spLocks noGrp="1"/>
          </p:cNvSpPr>
          <p:nvPr>
            <p:ph type="title" idx="4294967295"/>
          </p:nvPr>
        </p:nvSpPr>
        <p:spPr>
          <a:xfrm>
            <a:off x="217714" y="-376691"/>
            <a:ext cx="10058400" cy="1449387"/>
          </a:xfrm>
        </p:spPr>
        <p:txBody>
          <a:bodyPr/>
          <a:lstStyle/>
          <a:p>
            <a:r>
              <a:rPr lang="en-US" dirty="0">
                <a:solidFill>
                  <a:srgbClr val="00B050"/>
                </a:solidFill>
              </a:rPr>
              <a:t>Interview protocol</a:t>
            </a:r>
          </a:p>
        </p:txBody>
      </p:sp>
      <p:sp>
        <p:nvSpPr>
          <p:cNvPr id="4" name="TextBox 3">
            <a:extLst>
              <a:ext uri="{FF2B5EF4-FFF2-40B4-BE49-F238E27FC236}">
                <a16:creationId xmlns:a16="http://schemas.microsoft.com/office/drawing/2014/main" id="{826909CC-9362-4585-8FAD-687EEB27B7F1}"/>
              </a:ext>
            </a:extLst>
          </p:cNvPr>
          <p:cNvSpPr txBox="1"/>
          <p:nvPr/>
        </p:nvSpPr>
        <p:spPr>
          <a:xfrm>
            <a:off x="239486" y="1491342"/>
            <a:ext cx="11847739" cy="3785652"/>
          </a:xfrm>
          <a:prstGeom prst="rect">
            <a:avLst/>
          </a:prstGeom>
          <a:noFill/>
        </p:spPr>
        <p:txBody>
          <a:bodyPr wrap="square" rtlCol="0">
            <a:spAutoFit/>
          </a:bodyPr>
          <a:lstStyle/>
          <a:p>
            <a:r>
              <a:rPr lang="en-US" sz="2400" dirty="0"/>
              <a:t>Q) Explain your strength?</a:t>
            </a:r>
          </a:p>
          <a:p>
            <a:r>
              <a:rPr lang="en-US" sz="2400" dirty="0"/>
              <a:t>Q) What kind of experience do you have?</a:t>
            </a:r>
          </a:p>
          <a:p>
            <a:r>
              <a:rPr lang="en-US" sz="2400" dirty="0"/>
              <a:t>Q) How cost reduction can be achieved?</a:t>
            </a:r>
          </a:p>
          <a:p>
            <a:r>
              <a:rPr lang="en-US" sz="2400" dirty="0"/>
              <a:t>Q) What kind of implementation and adjustment is needed in an organization with changing environment? </a:t>
            </a:r>
          </a:p>
          <a:p>
            <a:r>
              <a:rPr lang="en-US" sz="2400" dirty="0"/>
              <a:t>Q) What kind of training do you want?</a:t>
            </a:r>
          </a:p>
          <a:p>
            <a:r>
              <a:rPr lang="en-US" sz="2400" dirty="0"/>
              <a:t>Q) How do quality enhancement and cost reduction occur simultaneously? </a:t>
            </a:r>
          </a:p>
          <a:p>
            <a:r>
              <a:rPr lang="en-US" sz="2400" dirty="0"/>
              <a:t>Q)How technology affects the business environment. How it will be enhanced?</a:t>
            </a:r>
          </a:p>
          <a:p>
            <a:r>
              <a:rPr lang="en-US" sz="2400" dirty="0"/>
              <a:t>Q) Is the organization have any innovative strategy? </a:t>
            </a:r>
          </a:p>
          <a:p>
            <a:r>
              <a:rPr lang="en-US" sz="2400" dirty="0"/>
              <a:t>Q)What kind of innovation does the organization require? </a:t>
            </a:r>
          </a:p>
        </p:txBody>
      </p:sp>
    </p:spTree>
    <p:extLst>
      <p:ext uri="{BB962C8B-B14F-4D97-AF65-F5344CB8AC3E}">
        <p14:creationId xmlns:p14="http://schemas.microsoft.com/office/powerpoint/2010/main" val="1942683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0268FA-086C-49BA-A446-9366D958F954}"/>
              </a:ext>
            </a:extLst>
          </p:cNvPr>
          <p:cNvSpPr txBox="1"/>
          <p:nvPr/>
        </p:nvSpPr>
        <p:spPr>
          <a:xfrm>
            <a:off x="219075" y="657225"/>
            <a:ext cx="11753850" cy="3416320"/>
          </a:xfrm>
          <a:prstGeom prst="rect">
            <a:avLst/>
          </a:prstGeom>
          <a:noFill/>
        </p:spPr>
        <p:txBody>
          <a:bodyPr wrap="square" rtlCol="0">
            <a:spAutoFit/>
          </a:bodyPr>
          <a:lstStyle/>
          <a:p>
            <a:r>
              <a:rPr lang="en-US" sz="2400" dirty="0"/>
              <a:t>Q) What kind of help do you want from your team members?</a:t>
            </a:r>
          </a:p>
          <a:p>
            <a:r>
              <a:rPr lang="en-US" sz="2400" dirty="0"/>
              <a:t>Q) How do you support other team members in their work?  </a:t>
            </a:r>
          </a:p>
          <a:p>
            <a:r>
              <a:rPr lang="en-US" sz="2400" dirty="0"/>
              <a:t>Q) How are quality enhancement and innovative strategies interlinked with each other? </a:t>
            </a:r>
          </a:p>
          <a:p>
            <a:r>
              <a:rPr lang="en-US" sz="2400" dirty="0"/>
              <a:t>Q) If you fail in achieving Your goal, Then what will u do? ( Is you shifting to another goal or working on the same goal )? </a:t>
            </a:r>
          </a:p>
          <a:p>
            <a:r>
              <a:rPr lang="en-US" sz="2400" dirty="0"/>
              <a:t>Q)Do you think that any other business strategy will also enhance the organization (except quality enhancement,  Cost reduction and innovation)? </a:t>
            </a:r>
          </a:p>
          <a:p>
            <a:r>
              <a:rPr lang="en-US" sz="2400" dirty="0"/>
              <a:t>Q) Name some organizations that are highly successful in achieving their goal and what business strategies they followed?</a:t>
            </a:r>
          </a:p>
        </p:txBody>
      </p:sp>
    </p:spTree>
    <p:extLst>
      <p:ext uri="{BB962C8B-B14F-4D97-AF65-F5344CB8AC3E}">
        <p14:creationId xmlns:p14="http://schemas.microsoft.com/office/powerpoint/2010/main" val="80374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F30AD-33C0-4B19-85FE-0D82EA0F9B7C}"/>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0D4C29B4-B6B3-430C-976A-026325FB80B1}"/>
              </a:ext>
            </a:extLst>
          </p:cNvPr>
          <p:cNvSpPr>
            <a:spLocks noGrp="1"/>
          </p:cNvSpPr>
          <p:nvPr>
            <p:ph idx="1"/>
          </p:nvPr>
        </p:nvSpPr>
        <p:spPr/>
        <p:txBody>
          <a:bodyPr/>
          <a:lstStyle/>
          <a:p>
            <a:r>
              <a:rPr lang="en-US" dirty="0"/>
              <a:t>Conclusion In a competitive world, every organization wants to achieve a competitive advantage. This can be achieved with proper planning and strategies. The business strategies include cost reduction, quality enhancement and innovation strategy. Through HRM practices organization can succeed in its goal as Human resources are responsible for all the development of the organization. Firms having well-defined skills, and knowledge is required for the enhancement of the organization. So, for the recruitment of HR all the skills, Talents of the Individual are needed to be considered.</a:t>
            </a:r>
          </a:p>
          <a:p>
            <a:endParaRPr lang="en-US" dirty="0"/>
          </a:p>
        </p:txBody>
      </p:sp>
    </p:spTree>
    <p:extLst>
      <p:ext uri="{BB962C8B-B14F-4D97-AF65-F5344CB8AC3E}">
        <p14:creationId xmlns:p14="http://schemas.microsoft.com/office/powerpoint/2010/main" val="1247760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906F465-878D-45AF-9A87-D180922A574B}"/>
              </a:ext>
            </a:extLst>
          </p:cNvPr>
          <p:cNvSpPr txBox="1"/>
          <p:nvPr/>
        </p:nvSpPr>
        <p:spPr>
          <a:xfrm>
            <a:off x="477078" y="516835"/>
            <a:ext cx="11266999" cy="5386090"/>
          </a:xfrm>
          <a:prstGeom prst="rect">
            <a:avLst/>
          </a:prstGeom>
          <a:noFill/>
        </p:spPr>
        <p:txBody>
          <a:bodyPr wrap="square" rtlCol="0">
            <a:spAutoFit/>
          </a:bodyPr>
          <a:lstStyle/>
          <a:p>
            <a:r>
              <a:rPr lang="en-US" sz="4000" b="1" dirty="0">
                <a:solidFill>
                  <a:schemeClr val="accent2"/>
                </a:solidFill>
              </a:rPr>
              <a:t>References-</a:t>
            </a:r>
          </a:p>
          <a:p>
            <a:pPr marL="342900" indent="-342900">
              <a:buFont typeface="+mj-lt"/>
              <a:buAutoNum type="arabicPeriod"/>
            </a:pPr>
            <a:r>
              <a:rPr lang="en-US" sz="1600" i="1" dirty="0"/>
              <a:t>After Meta, Twitter and Microsoft, now Amazon starts firing employees</a:t>
            </a:r>
            <a:r>
              <a:rPr lang="en-US" sz="1600" dirty="0"/>
              <a:t> (2022) </a:t>
            </a:r>
            <a:r>
              <a:rPr lang="en-US" sz="1600" i="1" dirty="0"/>
              <a:t>Business Today</a:t>
            </a:r>
            <a:r>
              <a:rPr lang="en-US" sz="1600" dirty="0"/>
              <a:t>. Available at: https://www.businesstoday.in/amp/latest/corporate/story/after-meta-twitter-and-microsoft-now-amazon-starts-firing-employees-352547-2022-11-11 (Accessed: March 7, 2023). </a:t>
            </a:r>
          </a:p>
          <a:p>
            <a:pPr marL="342900" indent="-342900">
              <a:buFont typeface="+mj-lt"/>
              <a:buAutoNum type="arabicPeriod"/>
            </a:pPr>
            <a:r>
              <a:rPr lang="en-US" sz="1600" dirty="0"/>
              <a:t>Albrecht, S.L. </a:t>
            </a:r>
            <a:r>
              <a:rPr lang="en-US" sz="1600" i="1" dirty="0"/>
              <a:t>et al.</a:t>
            </a:r>
            <a:r>
              <a:rPr lang="en-US" sz="1600" dirty="0"/>
              <a:t> (2015) ‘Employee engagement, Human Resource Management Practices and competitive advantage,’ </a:t>
            </a:r>
            <a:r>
              <a:rPr lang="en-US" sz="1600" i="1" dirty="0"/>
              <a:t>Journal of Organizational Effectiveness: People and Performance</a:t>
            </a:r>
            <a:r>
              <a:rPr lang="en-US" sz="1600" dirty="0"/>
              <a:t>, 2(1), pp. 7–35. Available at: https://doi.org/10.1108/joepp-08-2014-0042. </a:t>
            </a:r>
          </a:p>
          <a:p>
            <a:pPr marL="342900" indent="-342900">
              <a:buFont typeface="+mj-lt"/>
              <a:buAutoNum type="arabicPeriod"/>
            </a:pPr>
            <a:r>
              <a:rPr lang="en-US" sz="1600" dirty="0"/>
              <a:t>Armstrong, M. and Baron, A. (2003) </a:t>
            </a:r>
            <a:r>
              <a:rPr lang="en-US" sz="1600" i="1" dirty="0"/>
              <a:t>Strategic HRM: The key to improved business performance</a:t>
            </a:r>
            <a:r>
              <a:rPr lang="en-US" sz="1600" dirty="0"/>
              <a:t>. London: CIPD. </a:t>
            </a:r>
          </a:p>
          <a:p>
            <a:pPr marL="342900" indent="-342900">
              <a:buFont typeface="+mj-lt"/>
              <a:buAutoNum type="arabicPeriod"/>
            </a:pPr>
            <a:r>
              <a:rPr lang="en-US" sz="1600" dirty="0"/>
              <a:t>Collings, D.G., Wood, G.T. and </a:t>
            </a:r>
            <a:r>
              <a:rPr lang="en-US" sz="1600" dirty="0" err="1"/>
              <a:t>Szamosi</a:t>
            </a:r>
            <a:r>
              <a:rPr lang="en-US" sz="1600" dirty="0"/>
              <a:t>, L.T. (2019) </a:t>
            </a:r>
            <a:r>
              <a:rPr lang="en-US" sz="1600" i="1" dirty="0"/>
              <a:t>Human Resource Management A Critical Approach</a:t>
            </a:r>
            <a:r>
              <a:rPr lang="en-US" sz="1600" dirty="0"/>
              <a:t>. London: Routledge. </a:t>
            </a:r>
          </a:p>
          <a:p>
            <a:pPr marL="342900" indent="-342900">
              <a:buFont typeface="+mj-lt"/>
              <a:buAutoNum type="arabicPeriod"/>
            </a:pPr>
            <a:r>
              <a:rPr lang="en-US" sz="1600" dirty="0" err="1"/>
              <a:t>Ians</a:t>
            </a:r>
            <a:r>
              <a:rPr lang="en-US" sz="1600" dirty="0"/>
              <a:t> (2022) </a:t>
            </a:r>
            <a:r>
              <a:rPr lang="en-US" sz="1600" i="1" dirty="0"/>
              <a:t>PepsiCo to set up 4 plants in UP</a:t>
            </a:r>
            <a:r>
              <a:rPr lang="en-US" sz="1600" dirty="0"/>
              <a:t>, </a:t>
            </a:r>
            <a:r>
              <a:rPr lang="en-US" sz="1600" i="1" dirty="0"/>
              <a:t>Business Insider India</a:t>
            </a:r>
            <a:r>
              <a:rPr lang="en-US" sz="1600" dirty="0"/>
              <a:t>. Available at: https://www.businessinsider.in/business/news/pepsico-to-set-up-4-plants-in-up/amp_articleshow/94388168.cms (Accessed: March 7, 2023). </a:t>
            </a:r>
          </a:p>
          <a:p>
            <a:pPr marL="342900" indent="-342900">
              <a:buFont typeface="+mj-lt"/>
              <a:buAutoNum type="arabicPeriod"/>
            </a:pPr>
            <a:r>
              <a:rPr lang="en-US" sz="1600" dirty="0" err="1"/>
              <a:t>Jassim</a:t>
            </a:r>
            <a:r>
              <a:rPr lang="en-US" sz="1600" dirty="0"/>
              <a:t> and Jabir (1998) </a:t>
            </a:r>
            <a:r>
              <a:rPr lang="en-US" sz="1600" i="1" dirty="0"/>
              <a:t>Competitive advantage through the Employees. </a:t>
            </a:r>
            <a:r>
              <a:rPr lang="en-US" sz="1600" dirty="0"/>
              <a:t>University of Auckland New Zealand.</a:t>
            </a:r>
          </a:p>
          <a:p>
            <a:pPr marL="342900" indent="-342900">
              <a:buFont typeface="+mj-lt"/>
              <a:buAutoNum type="arabicPeriod"/>
            </a:pPr>
            <a:r>
              <a:rPr lang="en-US" sz="1600" dirty="0"/>
              <a:t>LUTHANS, F.R.E.D. and YOUSSEF, C.A.R.O.L.Y.N.M. (2004) ‘Human, social, and now Positive Psychological Capital Management:’ </a:t>
            </a:r>
            <a:r>
              <a:rPr lang="en-US" sz="1600" i="1" dirty="0"/>
              <a:t>Organizational Dynamics</a:t>
            </a:r>
            <a:r>
              <a:rPr lang="en-US" sz="1600" dirty="0"/>
              <a:t>, 33(2), pp. 143–160. Available at: https://doi.org/10.1016/j.orgdyn.2004.01.003. </a:t>
            </a:r>
          </a:p>
          <a:p>
            <a:pPr marL="342900" indent="-342900">
              <a:buFont typeface="+mj-lt"/>
              <a:buAutoNum type="arabicPeriod"/>
            </a:pPr>
            <a:r>
              <a:rPr lang="en-US" sz="1600" dirty="0"/>
              <a:t>Schuler, R.S. and Jackson, S.E. (1987) ‘Linking competitive strategies with Human Resource Management Practices,’ </a:t>
            </a:r>
            <a:r>
              <a:rPr lang="en-US" sz="1600" i="1" dirty="0"/>
              <a:t>Academy of Management Perspectives</a:t>
            </a:r>
            <a:r>
              <a:rPr lang="en-US" sz="1600" dirty="0"/>
              <a:t>, 1(3), pp. 207–219. Available at: https://doi.org/10.5465/ame.1987.4275740. </a:t>
            </a:r>
          </a:p>
          <a:p>
            <a:pPr marL="342900" indent="-342900">
              <a:buFont typeface="+mj-lt"/>
              <a:buAutoNum type="arabicPeriod"/>
            </a:pPr>
            <a:r>
              <a:rPr lang="en-US" sz="1600" dirty="0"/>
              <a:t>Schuler, R.S. and MacMillan, I.C. (1984) ‘Gaining competitive advantage through human resource management practices,’ </a:t>
            </a:r>
            <a:r>
              <a:rPr lang="en-US" sz="1600" i="1" dirty="0"/>
              <a:t>Human Resource Management</a:t>
            </a:r>
            <a:r>
              <a:rPr lang="en-US" sz="1600" dirty="0"/>
              <a:t>, 23(3), pp. 241–255. Available at: https://doi.org/10.1002/hrm.3930230304. </a:t>
            </a:r>
          </a:p>
          <a:p>
            <a:endParaRPr lang="en-US" sz="1600" b="1" dirty="0">
              <a:solidFill>
                <a:schemeClr val="accent2"/>
              </a:solidFill>
            </a:endParaRPr>
          </a:p>
        </p:txBody>
      </p:sp>
    </p:spTree>
    <p:extLst>
      <p:ext uri="{BB962C8B-B14F-4D97-AF65-F5344CB8AC3E}">
        <p14:creationId xmlns:p14="http://schemas.microsoft.com/office/powerpoint/2010/main" val="12703436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theme/theme1.xml><?xml version="1.0" encoding="utf-8"?>
<a:theme xmlns:a="http://schemas.openxmlformats.org/drawingml/2006/main" name="1_RetrospectVTI">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WO.pptx" id="{769520F8-BFE5-4C8C-A7AA-375C025A91CE}" vid="{AEAFD717-D3C8-4034-8F7E-D5220B0CCEB8}"/>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1765</Words>
  <Application>Microsoft Office PowerPoint</Application>
  <PresentationFormat>Widescreen</PresentationFormat>
  <Paragraphs>127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Bookman Old Style</vt:lpstr>
      <vt:lpstr>Calibri</vt:lpstr>
      <vt:lpstr>Franklin Gothic Book</vt:lpstr>
      <vt:lpstr>1_RetrospectVTI</vt:lpstr>
      <vt:lpstr>Student Name - Ajay Thakur Student number - 2224974 Module code - LCMB7000 Module - Human Resource Management Lecturer - Prof D G Pepple Assignment title - Assessment Component 2</vt:lpstr>
      <vt:lpstr>CONTENT- Introduction-----------------------------------------------------3 Business strategy----------------------------------------------4 Strategy and Competitive advantages-----------------5 Two Models-------------------------------------------------------6 Cost Red, Quality Enh, Innovation---------------------7 How HRM support the competitive advantage-----8-10 Job description--------------------------------------------------11 Interview Protocol----------------------------------------------12-13 Conclusion---------------------------------------------------------14 References----------------------------------------------------------15  </vt:lpstr>
      <vt:lpstr>INTRODUCTION</vt:lpstr>
      <vt:lpstr>PowerPoint Presentation</vt:lpstr>
      <vt:lpstr>Strategy and Competitive Advantage</vt:lpstr>
      <vt:lpstr>Two major Models to achieve the competitive strategy  (According to porter, 1985)</vt:lpstr>
      <vt:lpstr>PowerPoint Presentation</vt:lpstr>
      <vt:lpstr>PowerPoint Presentation</vt:lpstr>
      <vt:lpstr>PowerPoint Presentation</vt:lpstr>
      <vt:lpstr>PowerPoint Presentation</vt:lpstr>
      <vt:lpstr>PowerPoint Presentation</vt:lpstr>
      <vt:lpstr>Interview protocol</vt:lpstr>
      <vt:lpstr>PowerPoint Presentation</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2023-03-08T09:48:34Z</dcterms:created>
  <dcterms:modified xsi:type="dcterms:W3CDTF">2023-03-11T11:11:50Z</dcterms:modified>
</cp:coreProperties>
</file>