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91" d="100"/>
          <a:sy n="91" d="100"/>
        </p:scale>
        <p:origin x="370"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31EAAB-0E62-4235-26FD-267BC9BBAF8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BD14F5C-8455-3A9B-97A7-637C4D554FC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0539B75-1BB1-83D1-A8F2-B991E7F477C9}"/>
              </a:ext>
            </a:extLst>
          </p:cNvPr>
          <p:cNvSpPr>
            <a:spLocks noGrp="1"/>
          </p:cNvSpPr>
          <p:nvPr>
            <p:ph type="dt" sz="half" idx="10"/>
          </p:nvPr>
        </p:nvSpPr>
        <p:spPr/>
        <p:txBody>
          <a:bodyPr/>
          <a:lstStyle/>
          <a:p>
            <a:fld id="{66E9DED5-5C96-46B7-B002-3D62DB7E5E8C}" type="datetimeFigureOut">
              <a:rPr lang="en-GB" smtClean="0"/>
              <a:t>01/04/2023</a:t>
            </a:fld>
            <a:endParaRPr lang="en-GB"/>
          </a:p>
        </p:txBody>
      </p:sp>
      <p:sp>
        <p:nvSpPr>
          <p:cNvPr id="5" name="Footer Placeholder 4">
            <a:extLst>
              <a:ext uri="{FF2B5EF4-FFF2-40B4-BE49-F238E27FC236}">
                <a16:creationId xmlns:a16="http://schemas.microsoft.com/office/drawing/2014/main" id="{7CE7A7EE-891A-B80C-AE4E-A1DD76DC7DD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A942228-109B-D6F4-6788-14BF02A4E6E4}"/>
              </a:ext>
            </a:extLst>
          </p:cNvPr>
          <p:cNvSpPr>
            <a:spLocks noGrp="1"/>
          </p:cNvSpPr>
          <p:nvPr>
            <p:ph type="sldNum" sz="quarter" idx="12"/>
          </p:nvPr>
        </p:nvSpPr>
        <p:spPr/>
        <p:txBody>
          <a:bodyPr/>
          <a:lstStyle/>
          <a:p>
            <a:fld id="{03EB0CE7-F352-4D9A-814B-57C8A7C42218}" type="slidenum">
              <a:rPr lang="en-GB" smtClean="0"/>
              <a:t>‹#›</a:t>
            </a:fld>
            <a:endParaRPr lang="en-GB"/>
          </a:p>
        </p:txBody>
      </p:sp>
    </p:spTree>
    <p:extLst>
      <p:ext uri="{BB962C8B-B14F-4D97-AF65-F5344CB8AC3E}">
        <p14:creationId xmlns:p14="http://schemas.microsoft.com/office/powerpoint/2010/main" val="32800537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F6BE20-090B-7281-3378-8AE08FFF7AC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D555B6A-D082-4D71-992D-ABADA2D09ED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FDA0C5D-18D5-E10A-7DE8-1FF1BE7BC87C}"/>
              </a:ext>
            </a:extLst>
          </p:cNvPr>
          <p:cNvSpPr>
            <a:spLocks noGrp="1"/>
          </p:cNvSpPr>
          <p:nvPr>
            <p:ph type="dt" sz="half" idx="10"/>
          </p:nvPr>
        </p:nvSpPr>
        <p:spPr/>
        <p:txBody>
          <a:bodyPr/>
          <a:lstStyle/>
          <a:p>
            <a:fld id="{66E9DED5-5C96-46B7-B002-3D62DB7E5E8C}" type="datetimeFigureOut">
              <a:rPr lang="en-GB" smtClean="0"/>
              <a:t>01/04/2023</a:t>
            </a:fld>
            <a:endParaRPr lang="en-GB"/>
          </a:p>
        </p:txBody>
      </p:sp>
      <p:sp>
        <p:nvSpPr>
          <p:cNvPr id="5" name="Footer Placeholder 4">
            <a:extLst>
              <a:ext uri="{FF2B5EF4-FFF2-40B4-BE49-F238E27FC236}">
                <a16:creationId xmlns:a16="http://schemas.microsoft.com/office/drawing/2014/main" id="{7DF6ACB1-ACC6-AF80-370C-48400F3E87F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1DA306C-7895-2E04-0364-80938C5125F6}"/>
              </a:ext>
            </a:extLst>
          </p:cNvPr>
          <p:cNvSpPr>
            <a:spLocks noGrp="1"/>
          </p:cNvSpPr>
          <p:nvPr>
            <p:ph type="sldNum" sz="quarter" idx="12"/>
          </p:nvPr>
        </p:nvSpPr>
        <p:spPr/>
        <p:txBody>
          <a:bodyPr/>
          <a:lstStyle/>
          <a:p>
            <a:fld id="{03EB0CE7-F352-4D9A-814B-57C8A7C42218}" type="slidenum">
              <a:rPr lang="en-GB" smtClean="0"/>
              <a:t>‹#›</a:t>
            </a:fld>
            <a:endParaRPr lang="en-GB"/>
          </a:p>
        </p:txBody>
      </p:sp>
    </p:spTree>
    <p:extLst>
      <p:ext uri="{BB962C8B-B14F-4D97-AF65-F5344CB8AC3E}">
        <p14:creationId xmlns:p14="http://schemas.microsoft.com/office/powerpoint/2010/main" val="20133934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B530C0-18CA-7067-C102-D0075F88665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FD6582F-CF3C-86D7-0956-8732D77B3E1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5B13871-CAD5-8360-437F-6CBAB976672A}"/>
              </a:ext>
            </a:extLst>
          </p:cNvPr>
          <p:cNvSpPr>
            <a:spLocks noGrp="1"/>
          </p:cNvSpPr>
          <p:nvPr>
            <p:ph type="dt" sz="half" idx="10"/>
          </p:nvPr>
        </p:nvSpPr>
        <p:spPr/>
        <p:txBody>
          <a:bodyPr/>
          <a:lstStyle/>
          <a:p>
            <a:fld id="{66E9DED5-5C96-46B7-B002-3D62DB7E5E8C}" type="datetimeFigureOut">
              <a:rPr lang="en-GB" smtClean="0"/>
              <a:t>01/04/2023</a:t>
            </a:fld>
            <a:endParaRPr lang="en-GB"/>
          </a:p>
        </p:txBody>
      </p:sp>
      <p:sp>
        <p:nvSpPr>
          <p:cNvPr id="5" name="Footer Placeholder 4">
            <a:extLst>
              <a:ext uri="{FF2B5EF4-FFF2-40B4-BE49-F238E27FC236}">
                <a16:creationId xmlns:a16="http://schemas.microsoft.com/office/drawing/2014/main" id="{F28E3206-84E1-EDC0-B172-05FC1F93125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A96115D-F9C6-CEC9-D43A-787426B6D9EC}"/>
              </a:ext>
            </a:extLst>
          </p:cNvPr>
          <p:cNvSpPr>
            <a:spLocks noGrp="1"/>
          </p:cNvSpPr>
          <p:nvPr>
            <p:ph type="sldNum" sz="quarter" idx="12"/>
          </p:nvPr>
        </p:nvSpPr>
        <p:spPr/>
        <p:txBody>
          <a:bodyPr/>
          <a:lstStyle/>
          <a:p>
            <a:fld id="{03EB0CE7-F352-4D9A-814B-57C8A7C42218}" type="slidenum">
              <a:rPr lang="en-GB" smtClean="0"/>
              <a:t>‹#›</a:t>
            </a:fld>
            <a:endParaRPr lang="en-GB"/>
          </a:p>
        </p:txBody>
      </p:sp>
    </p:spTree>
    <p:extLst>
      <p:ext uri="{BB962C8B-B14F-4D97-AF65-F5344CB8AC3E}">
        <p14:creationId xmlns:p14="http://schemas.microsoft.com/office/powerpoint/2010/main" val="39273562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FD0ECD-F13A-F0E8-8C68-B001D3EFB00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C794ECB-7102-0B0E-D906-7793A8B044C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866FB2D-7CE0-B2D2-466C-6B16CB012A3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C1C3118-478E-D2AD-AF14-D6B9A4B946F0}"/>
              </a:ext>
            </a:extLst>
          </p:cNvPr>
          <p:cNvSpPr>
            <a:spLocks noGrp="1"/>
          </p:cNvSpPr>
          <p:nvPr>
            <p:ph type="dt" sz="half" idx="10"/>
          </p:nvPr>
        </p:nvSpPr>
        <p:spPr/>
        <p:txBody>
          <a:bodyPr/>
          <a:lstStyle/>
          <a:p>
            <a:fld id="{66E9DED5-5C96-46B7-B002-3D62DB7E5E8C}" type="datetimeFigureOut">
              <a:rPr lang="en-GB" smtClean="0"/>
              <a:t>01/04/2023</a:t>
            </a:fld>
            <a:endParaRPr lang="en-GB"/>
          </a:p>
        </p:txBody>
      </p:sp>
      <p:sp>
        <p:nvSpPr>
          <p:cNvPr id="6" name="Footer Placeholder 5">
            <a:extLst>
              <a:ext uri="{FF2B5EF4-FFF2-40B4-BE49-F238E27FC236}">
                <a16:creationId xmlns:a16="http://schemas.microsoft.com/office/drawing/2014/main" id="{FFA9DC2F-BCDF-D445-3B71-CFB5F6B0E99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36F94B6-7F6E-6C5B-B665-83BFA8D4BA5D}"/>
              </a:ext>
            </a:extLst>
          </p:cNvPr>
          <p:cNvSpPr>
            <a:spLocks noGrp="1"/>
          </p:cNvSpPr>
          <p:nvPr>
            <p:ph type="sldNum" sz="quarter" idx="12"/>
          </p:nvPr>
        </p:nvSpPr>
        <p:spPr/>
        <p:txBody>
          <a:bodyPr/>
          <a:lstStyle/>
          <a:p>
            <a:fld id="{03EB0CE7-F352-4D9A-814B-57C8A7C42218}" type="slidenum">
              <a:rPr lang="en-GB" smtClean="0"/>
              <a:t>‹#›</a:t>
            </a:fld>
            <a:endParaRPr lang="en-GB"/>
          </a:p>
        </p:txBody>
      </p:sp>
    </p:spTree>
    <p:extLst>
      <p:ext uri="{BB962C8B-B14F-4D97-AF65-F5344CB8AC3E}">
        <p14:creationId xmlns:p14="http://schemas.microsoft.com/office/powerpoint/2010/main" val="34713536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967743-E804-6738-CEA6-CFEEEDB042D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C704950-CC91-70D9-4FC3-C317EF75514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4DD6D9B-8EA9-AA42-CA16-8BB8DA9E84E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E561331-279A-15A1-8380-89B16326D54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B44C25E-1FDA-3826-8F03-0542B1C1B4A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DD6E041-C27B-2803-861F-F6AD525DD234}"/>
              </a:ext>
            </a:extLst>
          </p:cNvPr>
          <p:cNvSpPr>
            <a:spLocks noGrp="1"/>
          </p:cNvSpPr>
          <p:nvPr>
            <p:ph type="dt" sz="half" idx="10"/>
          </p:nvPr>
        </p:nvSpPr>
        <p:spPr/>
        <p:txBody>
          <a:bodyPr/>
          <a:lstStyle/>
          <a:p>
            <a:fld id="{66E9DED5-5C96-46B7-B002-3D62DB7E5E8C}" type="datetimeFigureOut">
              <a:rPr lang="en-GB" smtClean="0"/>
              <a:t>01/04/2023</a:t>
            </a:fld>
            <a:endParaRPr lang="en-GB"/>
          </a:p>
        </p:txBody>
      </p:sp>
      <p:sp>
        <p:nvSpPr>
          <p:cNvPr id="8" name="Footer Placeholder 7">
            <a:extLst>
              <a:ext uri="{FF2B5EF4-FFF2-40B4-BE49-F238E27FC236}">
                <a16:creationId xmlns:a16="http://schemas.microsoft.com/office/drawing/2014/main" id="{F1EBF7FE-5DA2-7074-B80E-F3B7DECE318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931692A-0BAA-A513-46A6-4B6E0718E6B1}"/>
              </a:ext>
            </a:extLst>
          </p:cNvPr>
          <p:cNvSpPr>
            <a:spLocks noGrp="1"/>
          </p:cNvSpPr>
          <p:nvPr>
            <p:ph type="sldNum" sz="quarter" idx="12"/>
          </p:nvPr>
        </p:nvSpPr>
        <p:spPr/>
        <p:txBody>
          <a:bodyPr/>
          <a:lstStyle/>
          <a:p>
            <a:fld id="{03EB0CE7-F352-4D9A-814B-57C8A7C42218}" type="slidenum">
              <a:rPr lang="en-GB" smtClean="0"/>
              <a:t>‹#›</a:t>
            </a:fld>
            <a:endParaRPr lang="en-GB"/>
          </a:p>
        </p:txBody>
      </p:sp>
    </p:spTree>
    <p:extLst>
      <p:ext uri="{BB962C8B-B14F-4D97-AF65-F5344CB8AC3E}">
        <p14:creationId xmlns:p14="http://schemas.microsoft.com/office/powerpoint/2010/main" val="31015349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90685D-898E-3ED6-74ED-FC54914F473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83296B5-DE6C-5BD5-89BA-C047710E267F}"/>
              </a:ext>
            </a:extLst>
          </p:cNvPr>
          <p:cNvSpPr>
            <a:spLocks noGrp="1"/>
          </p:cNvSpPr>
          <p:nvPr>
            <p:ph type="dt" sz="half" idx="10"/>
          </p:nvPr>
        </p:nvSpPr>
        <p:spPr/>
        <p:txBody>
          <a:bodyPr/>
          <a:lstStyle/>
          <a:p>
            <a:fld id="{66E9DED5-5C96-46B7-B002-3D62DB7E5E8C}" type="datetimeFigureOut">
              <a:rPr lang="en-GB" smtClean="0"/>
              <a:t>01/04/2023</a:t>
            </a:fld>
            <a:endParaRPr lang="en-GB"/>
          </a:p>
        </p:txBody>
      </p:sp>
      <p:sp>
        <p:nvSpPr>
          <p:cNvPr id="4" name="Footer Placeholder 3">
            <a:extLst>
              <a:ext uri="{FF2B5EF4-FFF2-40B4-BE49-F238E27FC236}">
                <a16:creationId xmlns:a16="http://schemas.microsoft.com/office/drawing/2014/main" id="{68857048-0C64-82F7-C48C-48F741C65C0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1475897-B080-9A73-019B-E73C10D7361A}"/>
              </a:ext>
            </a:extLst>
          </p:cNvPr>
          <p:cNvSpPr>
            <a:spLocks noGrp="1"/>
          </p:cNvSpPr>
          <p:nvPr>
            <p:ph type="sldNum" sz="quarter" idx="12"/>
          </p:nvPr>
        </p:nvSpPr>
        <p:spPr/>
        <p:txBody>
          <a:bodyPr/>
          <a:lstStyle/>
          <a:p>
            <a:fld id="{03EB0CE7-F352-4D9A-814B-57C8A7C42218}" type="slidenum">
              <a:rPr lang="en-GB" smtClean="0"/>
              <a:t>‹#›</a:t>
            </a:fld>
            <a:endParaRPr lang="en-GB"/>
          </a:p>
        </p:txBody>
      </p:sp>
    </p:spTree>
    <p:extLst>
      <p:ext uri="{BB962C8B-B14F-4D97-AF65-F5344CB8AC3E}">
        <p14:creationId xmlns:p14="http://schemas.microsoft.com/office/powerpoint/2010/main" val="27986668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D62DE09-1D02-F741-6A22-85FA05D8F97D}"/>
              </a:ext>
            </a:extLst>
          </p:cNvPr>
          <p:cNvSpPr>
            <a:spLocks noGrp="1"/>
          </p:cNvSpPr>
          <p:nvPr>
            <p:ph type="dt" sz="half" idx="10"/>
          </p:nvPr>
        </p:nvSpPr>
        <p:spPr/>
        <p:txBody>
          <a:bodyPr/>
          <a:lstStyle/>
          <a:p>
            <a:fld id="{66E9DED5-5C96-46B7-B002-3D62DB7E5E8C}" type="datetimeFigureOut">
              <a:rPr lang="en-GB" smtClean="0"/>
              <a:t>01/04/2023</a:t>
            </a:fld>
            <a:endParaRPr lang="en-GB"/>
          </a:p>
        </p:txBody>
      </p:sp>
      <p:sp>
        <p:nvSpPr>
          <p:cNvPr id="3" name="Footer Placeholder 2">
            <a:extLst>
              <a:ext uri="{FF2B5EF4-FFF2-40B4-BE49-F238E27FC236}">
                <a16:creationId xmlns:a16="http://schemas.microsoft.com/office/drawing/2014/main" id="{C2387EDF-D855-6FF0-B808-A24A7A4BF34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1D55E67-23F0-5063-E53D-613FFC1A0451}"/>
              </a:ext>
            </a:extLst>
          </p:cNvPr>
          <p:cNvSpPr>
            <a:spLocks noGrp="1"/>
          </p:cNvSpPr>
          <p:nvPr>
            <p:ph type="sldNum" sz="quarter" idx="12"/>
          </p:nvPr>
        </p:nvSpPr>
        <p:spPr/>
        <p:txBody>
          <a:bodyPr/>
          <a:lstStyle/>
          <a:p>
            <a:fld id="{03EB0CE7-F352-4D9A-814B-57C8A7C42218}" type="slidenum">
              <a:rPr lang="en-GB" smtClean="0"/>
              <a:t>‹#›</a:t>
            </a:fld>
            <a:endParaRPr lang="en-GB"/>
          </a:p>
        </p:txBody>
      </p:sp>
    </p:spTree>
    <p:extLst>
      <p:ext uri="{BB962C8B-B14F-4D97-AF65-F5344CB8AC3E}">
        <p14:creationId xmlns:p14="http://schemas.microsoft.com/office/powerpoint/2010/main" val="1973000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0292BB-0E56-7E62-13B5-64779D3694C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E08AAF2-8D1A-BD33-8836-E104F23F8B9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12953E3-4C05-7D81-1E60-92DA169CD0B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8AB488-7435-BA55-4D16-E0D257DCBA3A}"/>
              </a:ext>
            </a:extLst>
          </p:cNvPr>
          <p:cNvSpPr>
            <a:spLocks noGrp="1"/>
          </p:cNvSpPr>
          <p:nvPr>
            <p:ph type="dt" sz="half" idx="10"/>
          </p:nvPr>
        </p:nvSpPr>
        <p:spPr/>
        <p:txBody>
          <a:bodyPr/>
          <a:lstStyle/>
          <a:p>
            <a:fld id="{66E9DED5-5C96-46B7-B002-3D62DB7E5E8C}" type="datetimeFigureOut">
              <a:rPr lang="en-GB" smtClean="0"/>
              <a:t>01/04/2023</a:t>
            </a:fld>
            <a:endParaRPr lang="en-GB"/>
          </a:p>
        </p:txBody>
      </p:sp>
      <p:sp>
        <p:nvSpPr>
          <p:cNvPr id="6" name="Footer Placeholder 5">
            <a:extLst>
              <a:ext uri="{FF2B5EF4-FFF2-40B4-BE49-F238E27FC236}">
                <a16:creationId xmlns:a16="http://schemas.microsoft.com/office/drawing/2014/main" id="{66D709AC-ADD0-DF1D-53DE-B9B686DF8C5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1635F7-EACB-3176-71CF-AE3CC7D37680}"/>
              </a:ext>
            </a:extLst>
          </p:cNvPr>
          <p:cNvSpPr>
            <a:spLocks noGrp="1"/>
          </p:cNvSpPr>
          <p:nvPr>
            <p:ph type="sldNum" sz="quarter" idx="12"/>
          </p:nvPr>
        </p:nvSpPr>
        <p:spPr/>
        <p:txBody>
          <a:bodyPr/>
          <a:lstStyle/>
          <a:p>
            <a:fld id="{03EB0CE7-F352-4D9A-814B-57C8A7C42218}" type="slidenum">
              <a:rPr lang="en-GB" smtClean="0"/>
              <a:t>‹#›</a:t>
            </a:fld>
            <a:endParaRPr lang="en-GB"/>
          </a:p>
        </p:txBody>
      </p:sp>
    </p:spTree>
    <p:extLst>
      <p:ext uri="{BB962C8B-B14F-4D97-AF65-F5344CB8AC3E}">
        <p14:creationId xmlns:p14="http://schemas.microsoft.com/office/powerpoint/2010/main" val="611541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8AC928-C020-3BA2-1087-12A68FD9596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80E1AB0-9508-8351-C1E1-7D1D4AA9982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9B2D55B-5428-A1A9-CCCA-93B951CF29D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3D60987-AE4B-1A3A-F6C6-6A09945C8358}"/>
              </a:ext>
            </a:extLst>
          </p:cNvPr>
          <p:cNvSpPr>
            <a:spLocks noGrp="1"/>
          </p:cNvSpPr>
          <p:nvPr>
            <p:ph type="dt" sz="half" idx="10"/>
          </p:nvPr>
        </p:nvSpPr>
        <p:spPr/>
        <p:txBody>
          <a:bodyPr/>
          <a:lstStyle/>
          <a:p>
            <a:fld id="{66E9DED5-5C96-46B7-B002-3D62DB7E5E8C}" type="datetimeFigureOut">
              <a:rPr lang="en-GB" smtClean="0"/>
              <a:t>01/04/2023</a:t>
            </a:fld>
            <a:endParaRPr lang="en-GB"/>
          </a:p>
        </p:txBody>
      </p:sp>
      <p:sp>
        <p:nvSpPr>
          <p:cNvPr id="6" name="Footer Placeholder 5">
            <a:extLst>
              <a:ext uri="{FF2B5EF4-FFF2-40B4-BE49-F238E27FC236}">
                <a16:creationId xmlns:a16="http://schemas.microsoft.com/office/drawing/2014/main" id="{61F13106-DE73-3880-4238-0A6784F495F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F85E988-E0D1-BF7C-3F58-D90D7E6631BB}"/>
              </a:ext>
            </a:extLst>
          </p:cNvPr>
          <p:cNvSpPr>
            <a:spLocks noGrp="1"/>
          </p:cNvSpPr>
          <p:nvPr>
            <p:ph type="sldNum" sz="quarter" idx="12"/>
          </p:nvPr>
        </p:nvSpPr>
        <p:spPr/>
        <p:txBody>
          <a:bodyPr/>
          <a:lstStyle/>
          <a:p>
            <a:fld id="{03EB0CE7-F352-4D9A-814B-57C8A7C42218}" type="slidenum">
              <a:rPr lang="en-GB" smtClean="0"/>
              <a:t>‹#›</a:t>
            </a:fld>
            <a:endParaRPr lang="en-GB"/>
          </a:p>
        </p:txBody>
      </p:sp>
    </p:spTree>
    <p:extLst>
      <p:ext uri="{BB962C8B-B14F-4D97-AF65-F5344CB8AC3E}">
        <p14:creationId xmlns:p14="http://schemas.microsoft.com/office/powerpoint/2010/main" val="24403882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18E50B-54EA-5760-557B-E5F24FC34DD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EC5273A-3E1F-56F2-8858-E6E180EAEBA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EA07DCC-DC44-AF31-FC0E-94E192FB2C09}"/>
              </a:ext>
            </a:extLst>
          </p:cNvPr>
          <p:cNvSpPr>
            <a:spLocks noGrp="1"/>
          </p:cNvSpPr>
          <p:nvPr>
            <p:ph type="dt" sz="half" idx="10"/>
          </p:nvPr>
        </p:nvSpPr>
        <p:spPr/>
        <p:txBody>
          <a:bodyPr/>
          <a:lstStyle/>
          <a:p>
            <a:fld id="{66E9DED5-5C96-46B7-B002-3D62DB7E5E8C}" type="datetimeFigureOut">
              <a:rPr lang="en-GB" smtClean="0"/>
              <a:t>01/04/2023</a:t>
            </a:fld>
            <a:endParaRPr lang="en-GB"/>
          </a:p>
        </p:txBody>
      </p:sp>
      <p:sp>
        <p:nvSpPr>
          <p:cNvPr id="5" name="Footer Placeholder 4">
            <a:extLst>
              <a:ext uri="{FF2B5EF4-FFF2-40B4-BE49-F238E27FC236}">
                <a16:creationId xmlns:a16="http://schemas.microsoft.com/office/drawing/2014/main" id="{0919A24F-827A-59EA-9A86-2F3A670E7F5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C641B4E-81C7-8CA8-807D-40A8A7188FED}"/>
              </a:ext>
            </a:extLst>
          </p:cNvPr>
          <p:cNvSpPr>
            <a:spLocks noGrp="1"/>
          </p:cNvSpPr>
          <p:nvPr>
            <p:ph type="sldNum" sz="quarter" idx="12"/>
          </p:nvPr>
        </p:nvSpPr>
        <p:spPr/>
        <p:txBody>
          <a:bodyPr/>
          <a:lstStyle/>
          <a:p>
            <a:fld id="{03EB0CE7-F352-4D9A-814B-57C8A7C42218}" type="slidenum">
              <a:rPr lang="en-GB" smtClean="0"/>
              <a:t>‹#›</a:t>
            </a:fld>
            <a:endParaRPr lang="en-GB"/>
          </a:p>
        </p:txBody>
      </p:sp>
    </p:spTree>
    <p:extLst>
      <p:ext uri="{BB962C8B-B14F-4D97-AF65-F5344CB8AC3E}">
        <p14:creationId xmlns:p14="http://schemas.microsoft.com/office/powerpoint/2010/main" val="3089925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D5D9051-D7AE-3006-C24C-1F321E24F55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325E32B-67DD-4886-1601-C669CE1E79B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5ED6868-0396-7FC8-E9C2-F5BED1C25BA4}"/>
              </a:ext>
            </a:extLst>
          </p:cNvPr>
          <p:cNvSpPr>
            <a:spLocks noGrp="1"/>
          </p:cNvSpPr>
          <p:nvPr>
            <p:ph type="dt" sz="half" idx="10"/>
          </p:nvPr>
        </p:nvSpPr>
        <p:spPr/>
        <p:txBody>
          <a:bodyPr/>
          <a:lstStyle/>
          <a:p>
            <a:fld id="{66E9DED5-5C96-46B7-B002-3D62DB7E5E8C}" type="datetimeFigureOut">
              <a:rPr lang="en-GB" smtClean="0"/>
              <a:t>01/04/2023</a:t>
            </a:fld>
            <a:endParaRPr lang="en-GB"/>
          </a:p>
        </p:txBody>
      </p:sp>
      <p:sp>
        <p:nvSpPr>
          <p:cNvPr id="5" name="Footer Placeholder 4">
            <a:extLst>
              <a:ext uri="{FF2B5EF4-FFF2-40B4-BE49-F238E27FC236}">
                <a16:creationId xmlns:a16="http://schemas.microsoft.com/office/drawing/2014/main" id="{CA8CD429-743B-D66A-0AA2-92C3C6A6985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403B94-7171-97F4-1C1D-43EECB14B8CE}"/>
              </a:ext>
            </a:extLst>
          </p:cNvPr>
          <p:cNvSpPr>
            <a:spLocks noGrp="1"/>
          </p:cNvSpPr>
          <p:nvPr>
            <p:ph type="sldNum" sz="quarter" idx="12"/>
          </p:nvPr>
        </p:nvSpPr>
        <p:spPr/>
        <p:txBody>
          <a:bodyPr/>
          <a:lstStyle/>
          <a:p>
            <a:fld id="{03EB0CE7-F352-4D9A-814B-57C8A7C42218}" type="slidenum">
              <a:rPr lang="en-GB" smtClean="0"/>
              <a:t>‹#›</a:t>
            </a:fld>
            <a:endParaRPr lang="en-GB"/>
          </a:p>
        </p:txBody>
      </p:sp>
    </p:spTree>
    <p:extLst>
      <p:ext uri="{BB962C8B-B14F-4D97-AF65-F5344CB8AC3E}">
        <p14:creationId xmlns:p14="http://schemas.microsoft.com/office/powerpoint/2010/main" val="27621486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C8C2D34-5AE7-42B3-FB45-A4A23EEB509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0DBCCFA-EEF1-BE68-021D-848214BDBEB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BD7D7F2-4F38-07CF-6B7A-D7ABE1746AE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6E9DED5-5C96-46B7-B002-3D62DB7E5E8C}" type="datetimeFigureOut">
              <a:rPr lang="en-GB" smtClean="0"/>
              <a:t>01/04/2023</a:t>
            </a:fld>
            <a:endParaRPr lang="en-GB"/>
          </a:p>
        </p:txBody>
      </p:sp>
      <p:sp>
        <p:nvSpPr>
          <p:cNvPr id="5" name="Footer Placeholder 4">
            <a:extLst>
              <a:ext uri="{FF2B5EF4-FFF2-40B4-BE49-F238E27FC236}">
                <a16:creationId xmlns:a16="http://schemas.microsoft.com/office/drawing/2014/main" id="{6CD3E05B-111A-5EF0-3DC9-ACDA07BF6D6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0659A9A-D8CD-411E-12DE-E7994B26F0E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3EB0CE7-F352-4D9A-814B-57C8A7C42218}" type="slidenum">
              <a:rPr lang="en-GB" smtClean="0"/>
              <a:t>‹#›</a:t>
            </a:fld>
            <a:endParaRPr lang="en-GB"/>
          </a:p>
        </p:txBody>
      </p:sp>
    </p:spTree>
    <p:extLst>
      <p:ext uri="{BB962C8B-B14F-4D97-AF65-F5344CB8AC3E}">
        <p14:creationId xmlns:p14="http://schemas.microsoft.com/office/powerpoint/2010/main" val="30313366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7B831B6F-405A-4B47-B9BB-5CA88F2858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06A68387-65EF-4301-F57C-5964C23E2E2B}"/>
              </a:ext>
            </a:extLst>
          </p:cNvPr>
          <p:cNvSpPr>
            <a:spLocks noGrp="1"/>
          </p:cNvSpPr>
          <p:nvPr>
            <p:ph type="title"/>
          </p:nvPr>
        </p:nvSpPr>
        <p:spPr>
          <a:xfrm>
            <a:off x="6739128" y="638089"/>
            <a:ext cx="4818888" cy="2088333"/>
          </a:xfrm>
        </p:spPr>
        <p:txBody>
          <a:bodyPr anchor="b">
            <a:normAutofit/>
          </a:bodyPr>
          <a:lstStyle/>
          <a:p>
            <a:r>
              <a:rPr lang="en-GB" sz="2200" b="1" dirty="0">
                <a:effectLst/>
                <a:highlight>
                  <a:srgbClr val="FFFFFF"/>
                </a:highlight>
                <a:latin typeface="Times New Roman" panose="02020603050405020304" pitchFamily="18" charset="0"/>
                <a:ea typeface="Times New Roman" panose="02020603050405020304" pitchFamily="18" charset="0"/>
              </a:rPr>
              <a:t>BA Business Management</a:t>
            </a:r>
            <a:br>
              <a:rPr lang="en-GB" sz="2200" b="1" dirty="0">
                <a:effectLst/>
                <a:highlight>
                  <a:srgbClr val="FFFFFF"/>
                </a:highlight>
                <a:latin typeface="Times New Roman" panose="02020603050405020304" pitchFamily="18" charset="0"/>
                <a:ea typeface="Times New Roman" panose="02020603050405020304" pitchFamily="18" charset="0"/>
              </a:rPr>
            </a:br>
            <a:r>
              <a:rPr lang="en-GB" sz="2200" b="1" dirty="0">
                <a:effectLst/>
                <a:highlight>
                  <a:srgbClr val="FFFFFF"/>
                </a:highlight>
                <a:latin typeface="Times New Roman" panose="02020603050405020304" pitchFamily="18" charset="0"/>
                <a:ea typeface="Times New Roman" panose="02020603050405020304" pitchFamily="18" charset="0"/>
              </a:rPr>
              <a:t> Managing People</a:t>
            </a:r>
            <a:br>
              <a:rPr lang="en-GB" sz="2200" dirty="0">
                <a:effectLst/>
                <a:latin typeface="Times New Roman" panose="02020603050405020304" pitchFamily="18" charset="0"/>
                <a:ea typeface="Times New Roman" panose="02020603050405020304" pitchFamily="18" charset="0"/>
              </a:rPr>
            </a:br>
            <a:br>
              <a:rPr lang="en-GB" sz="2200" dirty="0">
                <a:effectLst/>
                <a:latin typeface="Times New Roman" panose="02020603050405020304" pitchFamily="18" charset="0"/>
                <a:ea typeface="Times New Roman" panose="02020603050405020304" pitchFamily="18" charset="0"/>
              </a:rPr>
            </a:br>
            <a:br>
              <a:rPr lang="en-GB" sz="1400" b="1" dirty="0">
                <a:effectLst/>
                <a:highlight>
                  <a:srgbClr val="FFFFFF"/>
                </a:highlight>
                <a:latin typeface="Times New Roman" panose="02020603050405020304" pitchFamily="18" charset="0"/>
                <a:ea typeface="Times New Roman" panose="02020603050405020304" pitchFamily="18" charset="0"/>
              </a:rPr>
            </a:br>
            <a:endParaRPr lang="en-GB" sz="1400" dirty="0"/>
          </a:p>
        </p:txBody>
      </p:sp>
      <p:pic>
        <p:nvPicPr>
          <p:cNvPr id="7" name="Picture 6">
            <a:extLst>
              <a:ext uri="{FF2B5EF4-FFF2-40B4-BE49-F238E27FC236}">
                <a16:creationId xmlns:a16="http://schemas.microsoft.com/office/drawing/2014/main" id="{08650D10-01FA-A60D-E30F-A887619CC955}"/>
              </a:ext>
            </a:extLst>
          </p:cNvPr>
          <p:cNvPicPr>
            <a:picLocks noChangeAspect="1"/>
          </p:cNvPicPr>
          <p:nvPr/>
        </p:nvPicPr>
        <p:blipFill>
          <a:blip r:embed="rId2"/>
          <a:stretch>
            <a:fillRect/>
          </a:stretch>
        </p:blipFill>
        <p:spPr>
          <a:xfrm>
            <a:off x="630936" y="2255322"/>
            <a:ext cx="5458968" cy="2347356"/>
          </a:xfrm>
          <a:prstGeom prst="rect">
            <a:avLst/>
          </a:prstGeom>
        </p:spPr>
      </p:pic>
      <p:sp>
        <p:nvSpPr>
          <p:cNvPr id="27" name="sketch line">
            <a:extLst>
              <a:ext uri="{FF2B5EF4-FFF2-40B4-BE49-F238E27FC236}">
                <a16:creationId xmlns:a16="http://schemas.microsoft.com/office/drawing/2014/main" id="{953EE71A-6488-4203-A7C4-77102FD0DC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3912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4">
            <a:extLst>
              <a:ext uri="{FF2B5EF4-FFF2-40B4-BE49-F238E27FC236}">
                <a16:creationId xmlns:a16="http://schemas.microsoft.com/office/drawing/2014/main" id="{32DC5D9C-45D7-892D-A2E2-4AC127B84B6B}"/>
              </a:ext>
            </a:extLst>
          </p:cNvPr>
          <p:cNvSpPr>
            <a:spLocks noGrp="1"/>
          </p:cNvSpPr>
          <p:nvPr>
            <p:ph idx="1"/>
          </p:nvPr>
        </p:nvSpPr>
        <p:spPr>
          <a:xfrm>
            <a:off x="6739128" y="3590489"/>
            <a:ext cx="4818888" cy="2625186"/>
          </a:xfrm>
        </p:spPr>
        <p:txBody>
          <a:bodyPr anchor="t">
            <a:normAutofit/>
          </a:bodyPr>
          <a:lstStyle/>
          <a:p>
            <a:pPr marL="0" marR="0" indent="0">
              <a:spcBef>
                <a:spcPts val="0"/>
              </a:spcBef>
              <a:spcAft>
                <a:spcPts val="0"/>
              </a:spcAft>
              <a:buNone/>
            </a:pPr>
            <a:r>
              <a:rPr lang="en-GB" sz="1400" b="1" dirty="0">
                <a:effectLst/>
                <a:highlight>
                  <a:srgbClr val="FFFFFF"/>
                </a:highlight>
                <a:latin typeface="Times New Roman" panose="02020603050405020304" pitchFamily="18" charset="0"/>
                <a:ea typeface="Times New Roman" panose="02020603050405020304" pitchFamily="18" charset="0"/>
              </a:rPr>
              <a:t>Presentation Name</a:t>
            </a:r>
            <a:r>
              <a:rPr lang="en-GB" sz="1600" b="1" dirty="0">
                <a:effectLst/>
                <a:highlight>
                  <a:srgbClr val="FFFFFF"/>
                </a:highlight>
                <a:latin typeface="Times New Roman" panose="02020603050405020304" pitchFamily="18" charset="0"/>
                <a:ea typeface="Times New Roman" panose="02020603050405020304" pitchFamily="18" charset="0"/>
              </a:rPr>
              <a:t>: </a:t>
            </a:r>
            <a:br>
              <a:rPr lang="en-GB" sz="1600" b="1" dirty="0">
                <a:effectLst/>
                <a:highlight>
                  <a:srgbClr val="FFFFFF"/>
                </a:highlight>
                <a:latin typeface="Times New Roman" panose="02020603050405020304" pitchFamily="18" charset="0"/>
                <a:ea typeface="Times New Roman" panose="02020603050405020304" pitchFamily="18" charset="0"/>
              </a:rPr>
            </a:br>
            <a:br>
              <a:rPr lang="en-GB" sz="1600" b="1" dirty="0">
                <a:effectLst/>
                <a:highlight>
                  <a:srgbClr val="FFFFFF"/>
                </a:highlight>
                <a:latin typeface="Times New Roman" panose="02020603050405020304" pitchFamily="18" charset="0"/>
                <a:ea typeface="Times New Roman" panose="02020603050405020304" pitchFamily="18" charset="0"/>
              </a:rPr>
            </a:br>
            <a:r>
              <a:rPr lang="en-GB" sz="1600" b="1" dirty="0">
                <a:effectLst/>
                <a:highlight>
                  <a:srgbClr val="FFFFFF"/>
                </a:highlight>
                <a:latin typeface="Times New Roman" panose="02020603050405020304" pitchFamily="18" charset="0"/>
                <a:ea typeface="Times New Roman" panose="02020603050405020304" pitchFamily="18" charset="0"/>
              </a:rPr>
              <a:t>Talent acquisition management for KFC</a:t>
            </a:r>
          </a:p>
          <a:p>
            <a:pPr marL="0" marR="0" indent="0">
              <a:spcBef>
                <a:spcPts val="0"/>
              </a:spcBef>
              <a:spcAft>
                <a:spcPts val="0"/>
              </a:spcAft>
              <a:buNone/>
            </a:pPr>
            <a:endParaRPr lang="en-GB" sz="1600" b="1" dirty="0">
              <a:highlight>
                <a:srgbClr val="FFFFFF"/>
              </a:highlight>
              <a:latin typeface="Times New Roman" panose="02020603050405020304" pitchFamily="18" charset="0"/>
              <a:ea typeface="Times New Roman" panose="02020603050405020304" pitchFamily="18" charset="0"/>
            </a:endParaRPr>
          </a:p>
          <a:p>
            <a:pPr marL="0" marR="0" indent="0">
              <a:spcBef>
                <a:spcPts val="0"/>
              </a:spcBef>
              <a:spcAft>
                <a:spcPts val="0"/>
              </a:spcAft>
              <a:buNone/>
            </a:pPr>
            <a:endParaRPr lang="en-GB" sz="1600" b="1" dirty="0">
              <a:effectLst/>
              <a:highlight>
                <a:srgbClr val="FFFFFF"/>
              </a:highlight>
              <a:latin typeface="Times New Roman" panose="02020603050405020304" pitchFamily="18" charset="0"/>
              <a:ea typeface="Times New Roman" panose="02020603050405020304" pitchFamily="18" charset="0"/>
            </a:endParaRPr>
          </a:p>
          <a:p>
            <a:pPr marL="0" marR="0" indent="0">
              <a:spcBef>
                <a:spcPts val="0"/>
              </a:spcBef>
              <a:spcAft>
                <a:spcPts val="0"/>
              </a:spcAft>
              <a:buNone/>
            </a:pPr>
            <a:endParaRPr lang="en-GB" sz="1600" b="1" dirty="0">
              <a:highlight>
                <a:srgbClr val="FFFFFF"/>
              </a:highlight>
              <a:latin typeface="Times New Roman" panose="02020603050405020304" pitchFamily="18" charset="0"/>
              <a:ea typeface="Times New Roman" panose="02020603050405020304" pitchFamily="18" charset="0"/>
            </a:endParaRPr>
          </a:p>
          <a:p>
            <a:pPr marL="0" marR="0" indent="0">
              <a:spcBef>
                <a:spcPts val="0"/>
              </a:spcBef>
              <a:spcAft>
                <a:spcPts val="0"/>
              </a:spcAft>
              <a:buNone/>
            </a:pPr>
            <a:endParaRPr lang="en-GB" sz="1600" b="1" dirty="0">
              <a:effectLst/>
              <a:highlight>
                <a:srgbClr val="FFFFFF"/>
              </a:highlight>
              <a:latin typeface="Times New Roman" panose="02020603050405020304" pitchFamily="18" charset="0"/>
              <a:ea typeface="Times New Roman" panose="02020603050405020304" pitchFamily="18" charset="0"/>
            </a:endParaRPr>
          </a:p>
          <a:p>
            <a:pPr marL="0" marR="0" indent="0">
              <a:spcBef>
                <a:spcPts val="0"/>
              </a:spcBef>
              <a:spcAft>
                <a:spcPts val="0"/>
              </a:spcAft>
              <a:buNone/>
            </a:pPr>
            <a:r>
              <a:rPr lang="en-GB" sz="1600" b="1" dirty="0">
                <a:effectLst/>
                <a:highlight>
                  <a:srgbClr val="FFFFFF"/>
                </a:highlight>
                <a:latin typeface="Times New Roman" panose="02020603050405020304" pitchFamily="18" charset="0"/>
                <a:ea typeface="Times New Roman" panose="02020603050405020304" pitchFamily="18" charset="0"/>
              </a:rPr>
              <a:t>Name of the student: Maricela Broasca</a:t>
            </a:r>
          </a:p>
          <a:p>
            <a:pPr marL="0" marR="0" indent="0">
              <a:spcBef>
                <a:spcPts val="0"/>
              </a:spcBef>
              <a:spcAft>
                <a:spcPts val="0"/>
              </a:spcAft>
              <a:buNone/>
            </a:pPr>
            <a:r>
              <a:rPr lang="en-GB" sz="1600" b="1" dirty="0">
                <a:highlight>
                  <a:srgbClr val="FFFFFF"/>
                </a:highlight>
                <a:latin typeface="Times New Roman" panose="02020603050405020304" pitchFamily="18" charset="0"/>
                <a:ea typeface="Times New Roman" panose="02020603050405020304" pitchFamily="18" charset="0"/>
              </a:rPr>
              <a:t>Student No: 2125147</a:t>
            </a:r>
          </a:p>
          <a:p>
            <a:pPr marL="0" marR="0" indent="0">
              <a:spcBef>
                <a:spcPts val="0"/>
              </a:spcBef>
              <a:spcAft>
                <a:spcPts val="0"/>
              </a:spcAft>
              <a:buNone/>
            </a:pPr>
            <a:endParaRPr lang="en-GB" sz="1600" dirty="0">
              <a:effectLst/>
              <a:latin typeface="Times New Roman" panose="02020603050405020304" pitchFamily="18" charset="0"/>
              <a:ea typeface="Times New Roman" panose="02020603050405020304" pitchFamily="18" charset="0"/>
            </a:endParaRPr>
          </a:p>
          <a:p>
            <a:pPr marL="0" marR="0" indent="0">
              <a:spcBef>
                <a:spcPts val="0"/>
              </a:spcBef>
              <a:spcAft>
                <a:spcPts val="0"/>
              </a:spcAft>
              <a:buNone/>
            </a:pPr>
            <a:r>
              <a:rPr lang="en-GB" sz="1600" b="1" dirty="0">
                <a:effectLst/>
                <a:highlight>
                  <a:srgbClr val="FFFFFF"/>
                </a:highlight>
                <a:latin typeface="Times New Roman" panose="02020603050405020304" pitchFamily="18" charset="0"/>
                <a:ea typeface="Times New Roman" panose="02020603050405020304" pitchFamily="18" charset="0"/>
              </a:rPr>
              <a:t>Lecturer Name: Mushfiqur Rahman</a:t>
            </a:r>
            <a:endParaRPr lang="en-GB" sz="1600" dirty="0">
              <a:effectLst/>
              <a:latin typeface="Times New Roman" panose="02020603050405020304" pitchFamily="18" charset="0"/>
              <a:ea typeface="Times New Roman" panose="02020603050405020304" pitchFamily="18" charset="0"/>
            </a:endParaRPr>
          </a:p>
          <a:p>
            <a:endParaRPr lang="en-GB" sz="2200" dirty="0"/>
          </a:p>
        </p:txBody>
      </p:sp>
    </p:spTree>
    <p:extLst>
      <p:ext uri="{BB962C8B-B14F-4D97-AF65-F5344CB8AC3E}">
        <p14:creationId xmlns:p14="http://schemas.microsoft.com/office/powerpoint/2010/main" val="42773482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AD9644D-7AE3-DCBC-88AA-975B3B28DA9C}"/>
              </a:ext>
            </a:extLst>
          </p:cNvPr>
          <p:cNvSpPr>
            <a:spLocks noGrp="1"/>
          </p:cNvSpPr>
          <p:nvPr>
            <p:ph type="title"/>
          </p:nvPr>
        </p:nvSpPr>
        <p:spPr>
          <a:xfrm>
            <a:off x="5297762" y="329184"/>
            <a:ext cx="6251110" cy="1783080"/>
          </a:xfrm>
        </p:spPr>
        <p:txBody>
          <a:bodyPr anchor="b">
            <a:normAutofit/>
          </a:bodyPr>
          <a:lstStyle/>
          <a:p>
            <a:r>
              <a:rPr lang="en-US" sz="5400" dirty="0"/>
              <a:t>Table of content</a:t>
            </a:r>
            <a:endParaRPr lang="en-GB" sz="5400" dirty="0"/>
          </a:p>
        </p:txBody>
      </p:sp>
      <p:pic>
        <p:nvPicPr>
          <p:cNvPr id="5" name="Picture 4" descr="Light bulb on yellow background with sketched light beams and cord">
            <a:extLst>
              <a:ext uri="{FF2B5EF4-FFF2-40B4-BE49-F238E27FC236}">
                <a16:creationId xmlns:a16="http://schemas.microsoft.com/office/drawing/2014/main" id="{BB4868AC-BE43-2C52-744E-493ED666A3E4}"/>
              </a:ext>
            </a:extLst>
          </p:cNvPr>
          <p:cNvPicPr>
            <a:picLocks noChangeAspect="1"/>
          </p:cNvPicPr>
          <p:nvPr/>
        </p:nvPicPr>
        <p:blipFill rotWithShape="1">
          <a:blip r:embed="rId2"/>
          <a:srcRect l="51246" r="6988"/>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8C8E91B-9B04-4549-1B44-69FD8E4E78B8}"/>
              </a:ext>
            </a:extLst>
          </p:cNvPr>
          <p:cNvSpPr>
            <a:spLocks noGrp="1"/>
          </p:cNvSpPr>
          <p:nvPr>
            <p:ph idx="1"/>
          </p:nvPr>
        </p:nvSpPr>
        <p:spPr>
          <a:xfrm>
            <a:off x="5297762" y="2706624"/>
            <a:ext cx="6251110" cy="3483864"/>
          </a:xfrm>
        </p:spPr>
        <p:txBody>
          <a:bodyPr>
            <a:normAutofit/>
          </a:bodyPr>
          <a:lstStyle/>
          <a:p>
            <a:r>
              <a:rPr lang="en-US" sz="1500" dirty="0"/>
              <a:t>Introduction</a:t>
            </a:r>
          </a:p>
          <a:p>
            <a:r>
              <a:rPr lang="en-US" sz="1500" dirty="0"/>
              <a:t>Talent management</a:t>
            </a:r>
          </a:p>
          <a:p>
            <a:r>
              <a:rPr lang="en-US" sz="1500" dirty="0"/>
              <a:t>About the organization</a:t>
            </a:r>
          </a:p>
          <a:p>
            <a:r>
              <a:rPr lang="en-US" sz="1500" dirty="0"/>
              <a:t>Different types of talent acquisition</a:t>
            </a:r>
          </a:p>
          <a:p>
            <a:r>
              <a:rPr lang="en-US" sz="1500" dirty="0"/>
              <a:t>Short-term acquisition</a:t>
            </a:r>
          </a:p>
          <a:p>
            <a:r>
              <a:rPr lang="en-US" sz="1500" dirty="0"/>
              <a:t>Long-term acquisition</a:t>
            </a:r>
          </a:p>
          <a:p>
            <a:r>
              <a:rPr lang="en-US" sz="1500" dirty="0"/>
              <a:t>Different incentive methods – monetary</a:t>
            </a:r>
          </a:p>
          <a:p>
            <a:r>
              <a:rPr lang="en-US" sz="1500" dirty="0"/>
              <a:t>Different incentive methods – non monetary</a:t>
            </a:r>
          </a:p>
          <a:p>
            <a:r>
              <a:rPr lang="en-US" sz="1500" dirty="0"/>
              <a:t>Conclusion</a:t>
            </a:r>
          </a:p>
          <a:p>
            <a:r>
              <a:rPr lang="en-US" sz="1500" dirty="0"/>
              <a:t>References</a:t>
            </a:r>
            <a:endParaRPr lang="en-GB" sz="1500" dirty="0"/>
          </a:p>
        </p:txBody>
      </p:sp>
    </p:spTree>
    <p:extLst>
      <p:ext uri="{BB962C8B-B14F-4D97-AF65-F5344CB8AC3E}">
        <p14:creationId xmlns:p14="http://schemas.microsoft.com/office/powerpoint/2010/main" val="4056544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357A00C-1526-7A71-20AD-DF07F0828F6D}"/>
              </a:ext>
            </a:extLst>
          </p:cNvPr>
          <p:cNvSpPr>
            <a:spLocks noGrp="1"/>
          </p:cNvSpPr>
          <p:nvPr>
            <p:ph type="title"/>
          </p:nvPr>
        </p:nvSpPr>
        <p:spPr>
          <a:xfrm>
            <a:off x="630936" y="640080"/>
            <a:ext cx="4818888" cy="1481328"/>
          </a:xfrm>
        </p:spPr>
        <p:txBody>
          <a:bodyPr anchor="b">
            <a:normAutofit/>
          </a:bodyPr>
          <a:lstStyle/>
          <a:p>
            <a:r>
              <a:rPr lang="en-US" sz="5400"/>
              <a:t>Introduction</a:t>
            </a:r>
            <a:endParaRPr lang="en-GB" sz="5400"/>
          </a:p>
        </p:txBody>
      </p:sp>
      <p:sp>
        <p:nvSpPr>
          <p:cNvPr id="11"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9A1AB0A-BDD4-FE3B-A9E2-CFA8762D2BA3}"/>
              </a:ext>
            </a:extLst>
          </p:cNvPr>
          <p:cNvSpPr>
            <a:spLocks noGrp="1"/>
          </p:cNvSpPr>
          <p:nvPr>
            <p:ph idx="1"/>
          </p:nvPr>
        </p:nvSpPr>
        <p:spPr>
          <a:xfrm>
            <a:off x="630936" y="2660904"/>
            <a:ext cx="5465064" cy="3547872"/>
          </a:xfrm>
        </p:spPr>
        <p:txBody>
          <a:bodyPr anchor="t">
            <a:normAutofit/>
          </a:bodyPr>
          <a:lstStyle/>
          <a:p>
            <a:pPr>
              <a:lnSpc>
                <a:spcPct val="150000"/>
              </a:lnSpc>
            </a:pPr>
            <a:r>
              <a:rPr lang="en-GB" sz="1600" dirty="0">
                <a:effectLst/>
                <a:latin typeface="Times New Roman" panose="02020603050405020304" pitchFamily="18" charset="0"/>
                <a:ea typeface="Times New Roman" panose="02020603050405020304" pitchFamily="18" charset="0"/>
              </a:rPr>
              <a:t>Talent management plays an important role within any business sector as it directly impacts the creation of future leaders as well as leverages competitive advantage for a business (</a:t>
            </a:r>
            <a:r>
              <a:rPr lang="en-GB" sz="1600" dirty="0" err="1">
                <a:effectLst/>
                <a:highlight>
                  <a:srgbClr val="FFFFFF"/>
                </a:highlight>
                <a:latin typeface="Times New Roman" panose="02020603050405020304" pitchFamily="18" charset="0"/>
                <a:ea typeface="Times New Roman" panose="02020603050405020304" pitchFamily="18" charset="0"/>
              </a:rPr>
              <a:t>Kravariti</a:t>
            </a:r>
            <a:r>
              <a:rPr lang="en-GB" sz="1600" dirty="0">
                <a:effectLst/>
                <a:highlight>
                  <a:srgbClr val="FFFFFF"/>
                </a:highlight>
                <a:latin typeface="Times New Roman" panose="02020603050405020304" pitchFamily="18" charset="0"/>
                <a:ea typeface="Times New Roman" panose="02020603050405020304" pitchFamily="18" charset="0"/>
              </a:rPr>
              <a:t> and Johnston, 2020, p. 75-95</a:t>
            </a:r>
            <a:r>
              <a:rPr lang="en-GB" sz="1600" dirty="0">
                <a:effectLst/>
                <a:latin typeface="Times New Roman" panose="02020603050405020304" pitchFamily="18" charset="0"/>
                <a:ea typeface="Times New Roman" panose="02020603050405020304" pitchFamily="18" charset="0"/>
              </a:rPr>
              <a:t>).</a:t>
            </a:r>
          </a:p>
          <a:p>
            <a:pPr>
              <a:lnSpc>
                <a:spcPct val="150000"/>
              </a:lnSpc>
            </a:pPr>
            <a:r>
              <a:rPr lang="en-GB" sz="1600" dirty="0">
                <a:effectLst/>
                <a:latin typeface="Times New Roman" panose="02020603050405020304" pitchFamily="18" charset="0"/>
                <a:ea typeface="Times New Roman" panose="02020603050405020304" pitchFamily="18" charset="0"/>
              </a:rPr>
              <a:t>In this case, a brief study will be prepared on KFC regarding the conduction of talent management activities within the organisation. The study will assess the different monetary and non-monetary methods used by the business to handle employees and maintain talent acquisition.   </a:t>
            </a:r>
          </a:p>
          <a:p>
            <a:endParaRPr lang="en-GB" sz="1700" dirty="0"/>
          </a:p>
        </p:txBody>
      </p:sp>
      <p:pic>
        <p:nvPicPr>
          <p:cNvPr id="4" name="Picture 3" descr="5 Effective Talent Management Strategies | TalentCulture">
            <a:extLst>
              <a:ext uri="{FF2B5EF4-FFF2-40B4-BE49-F238E27FC236}">
                <a16:creationId xmlns:a16="http://schemas.microsoft.com/office/drawing/2014/main" id="{35029EFD-9714-DD9F-EECF-3CF5F908A709}"/>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412237" y="2660904"/>
            <a:ext cx="5148827" cy="32207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96568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5">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43CE811-03DA-FD20-9712-42F4A1D2F72A}"/>
              </a:ext>
            </a:extLst>
          </p:cNvPr>
          <p:cNvSpPr>
            <a:spLocks noGrp="1"/>
          </p:cNvSpPr>
          <p:nvPr>
            <p:ph type="title"/>
          </p:nvPr>
        </p:nvSpPr>
        <p:spPr>
          <a:xfrm>
            <a:off x="630935" y="640080"/>
            <a:ext cx="7439273" cy="1481328"/>
          </a:xfrm>
        </p:spPr>
        <p:txBody>
          <a:bodyPr anchor="b">
            <a:normAutofit/>
          </a:bodyPr>
          <a:lstStyle/>
          <a:p>
            <a:r>
              <a:rPr lang="en-US" sz="5000" dirty="0"/>
              <a:t>Talent management</a:t>
            </a:r>
            <a:endParaRPr lang="en-GB" sz="5000" dirty="0"/>
          </a:p>
        </p:txBody>
      </p:sp>
      <p:sp>
        <p:nvSpPr>
          <p:cNvPr id="21"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0DBD4DA-49E5-5E58-909E-D0E84AD0FACC}"/>
              </a:ext>
            </a:extLst>
          </p:cNvPr>
          <p:cNvSpPr>
            <a:spLocks noGrp="1"/>
          </p:cNvSpPr>
          <p:nvPr>
            <p:ph idx="1"/>
          </p:nvPr>
        </p:nvSpPr>
        <p:spPr>
          <a:xfrm>
            <a:off x="630935" y="2660904"/>
            <a:ext cx="6415817" cy="3907676"/>
          </a:xfrm>
        </p:spPr>
        <p:txBody>
          <a:bodyPr anchor="t">
            <a:normAutofit lnSpcReduction="10000"/>
          </a:bodyPr>
          <a:lstStyle/>
          <a:p>
            <a:pPr>
              <a:lnSpc>
                <a:spcPct val="150000"/>
              </a:lnSpc>
            </a:pPr>
            <a:r>
              <a:rPr lang="en-GB" sz="1400" dirty="0">
                <a:effectLst/>
                <a:latin typeface="Times New Roman" panose="02020603050405020304" pitchFamily="18" charset="0"/>
                <a:ea typeface="Times New Roman" panose="02020603050405020304" pitchFamily="18" charset="0"/>
              </a:rPr>
              <a:t>The process of locating, luring, and employing qualified persons to fill unfilled positions inside a company is referred to as talent acquisition management. </a:t>
            </a:r>
          </a:p>
          <a:p>
            <a:pPr>
              <a:lnSpc>
                <a:spcPct val="150000"/>
              </a:lnSpc>
            </a:pPr>
            <a:r>
              <a:rPr lang="en-GB" sz="1400" dirty="0">
                <a:effectLst/>
                <a:latin typeface="Times New Roman" panose="02020603050405020304" pitchFamily="18" charset="0"/>
                <a:ea typeface="Times New Roman" panose="02020603050405020304" pitchFamily="18" charset="0"/>
              </a:rPr>
              <a:t>It consists of creating and putting into action a thorough recruiting strategy to locate the finest applicants for a certain post. </a:t>
            </a:r>
          </a:p>
          <a:p>
            <a:pPr>
              <a:lnSpc>
                <a:spcPct val="150000"/>
              </a:lnSpc>
            </a:pPr>
            <a:r>
              <a:rPr lang="en-GB" sz="1400" dirty="0">
                <a:effectLst/>
                <a:latin typeface="Times New Roman" panose="02020603050405020304" pitchFamily="18" charset="0"/>
                <a:ea typeface="Times New Roman" panose="02020603050405020304" pitchFamily="18" charset="0"/>
              </a:rPr>
              <a:t>The process of managing talent acquisition usually starts with determining the organisation's personnel needs and writing a job description that describes the requisite education, training, and experience needed for the position (</a:t>
            </a:r>
            <a:r>
              <a:rPr lang="en-GB" sz="1400" dirty="0">
                <a:effectLst/>
                <a:highlight>
                  <a:srgbClr val="FFFFFF"/>
                </a:highlight>
                <a:latin typeface="Times New Roman" panose="02020603050405020304" pitchFamily="18" charset="0"/>
                <a:ea typeface="Times New Roman" panose="02020603050405020304" pitchFamily="18" charset="0"/>
              </a:rPr>
              <a:t>Ansar and Baloch, 2018</a:t>
            </a:r>
            <a:r>
              <a:rPr lang="en-GB" sz="1400" dirty="0">
                <a:effectLst/>
                <a:latin typeface="Times New Roman" panose="02020603050405020304" pitchFamily="18" charset="0"/>
                <a:ea typeface="Times New Roman" panose="02020603050405020304" pitchFamily="18" charset="0"/>
              </a:rPr>
              <a:t>). </a:t>
            </a:r>
          </a:p>
          <a:p>
            <a:pPr>
              <a:lnSpc>
                <a:spcPct val="150000"/>
              </a:lnSpc>
            </a:pPr>
            <a:r>
              <a:rPr lang="en-GB" sz="1400" dirty="0">
                <a:effectLst/>
                <a:latin typeface="Times New Roman" panose="02020603050405020304" pitchFamily="18" charset="0"/>
                <a:ea typeface="Times New Roman" panose="02020603050405020304" pitchFamily="18" charset="0"/>
              </a:rPr>
              <a:t>Efficient talent acquisition management is crucial for an organisation's success because it ensures that the right people are hired for the proper tasks, which may have a big influence on overall performance, efficiency, and profit.</a:t>
            </a:r>
          </a:p>
          <a:p>
            <a:endParaRPr lang="en-GB" sz="1400" dirty="0"/>
          </a:p>
        </p:txBody>
      </p:sp>
      <p:pic>
        <p:nvPicPr>
          <p:cNvPr id="4" name="Picture 3" descr="What is Talent Management? Fundamentals and Best Practices">
            <a:extLst>
              <a:ext uri="{FF2B5EF4-FFF2-40B4-BE49-F238E27FC236}">
                <a16:creationId xmlns:a16="http://schemas.microsoft.com/office/drawing/2014/main" id="{5DC7DAA0-5F53-7A03-9592-F9EE7B5BF20E}"/>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134224" y="2660904"/>
            <a:ext cx="4652391" cy="28932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08011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97CA0A0-920A-5358-640D-2AD141F4FE8E}"/>
              </a:ext>
            </a:extLst>
          </p:cNvPr>
          <p:cNvSpPr>
            <a:spLocks noGrp="1"/>
          </p:cNvSpPr>
          <p:nvPr>
            <p:ph type="title"/>
          </p:nvPr>
        </p:nvSpPr>
        <p:spPr>
          <a:xfrm>
            <a:off x="630935" y="640080"/>
            <a:ext cx="7607053" cy="1481328"/>
          </a:xfrm>
        </p:spPr>
        <p:txBody>
          <a:bodyPr anchor="b">
            <a:normAutofit/>
          </a:bodyPr>
          <a:lstStyle/>
          <a:p>
            <a:r>
              <a:rPr lang="en-US" sz="5000" dirty="0"/>
              <a:t>About the </a:t>
            </a:r>
            <a:r>
              <a:rPr lang="en-US" sz="5000" dirty="0" err="1"/>
              <a:t>organisation</a:t>
            </a:r>
            <a:endParaRPr lang="en-GB" sz="5000" dirty="0"/>
          </a:p>
        </p:txBody>
      </p:sp>
      <p:sp>
        <p:nvSpPr>
          <p:cNvPr id="11"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4CC01E3-1B13-D884-65ED-EA0763D05A84}"/>
              </a:ext>
            </a:extLst>
          </p:cNvPr>
          <p:cNvSpPr>
            <a:spLocks noGrp="1"/>
          </p:cNvSpPr>
          <p:nvPr>
            <p:ph idx="1"/>
          </p:nvPr>
        </p:nvSpPr>
        <p:spPr>
          <a:xfrm>
            <a:off x="630935" y="2660904"/>
            <a:ext cx="6769989" cy="3547872"/>
          </a:xfrm>
        </p:spPr>
        <p:txBody>
          <a:bodyPr anchor="t">
            <a:normAutofit fontScale="92500" lnSpcReduction="10000"/>
          </a:bodyPr>
          <a:lstStyle/>
          <a:p>
            <a:r>
              <a:rPr lang="en-GB" sz="1600" dirty="0">
                <a:effectLst/>
                <a:latin typeface="Times New Roman" panose="02020603050405020304" pitchFamily="18" charset="0"/>
                <a:ea typeface="Times New Roman" panose="02020603050405020304" pitchFamily="18" charset="0"/>
              </a:rPr>
              <a:t>In the realm of the fast food restaurant sector, KFC is a notable business organisation. </a:t>
            </a:r>
          </a:p>
          <a:p>
            <a:r>
              <a:rPr lang="en-GB" sz="1600" dirty="0">
                <a:effectLst/>
                <a:highlight>
                  <a:srgbClr val="FFFFFF"/>
                </a:highlight>
                <a:latin typeface="Times New Roman" panose="02020603050405020304" pitchFamily="18" charset="0"/>
                <a:ea typeface="Times New Roman" panose="02020603050405020304" pitchFamily="18" charset="0"/>
              </a:rPr>
              <a:t>The company is known for its signature product which is fried chicken. </a:t>
            </a:r>
            <a:endParaRPr lang="en-GB" sz="1600" dirty="0">
              <a:effectLst/>
              <a:latin typeface="Times New Roman" panose="02020603050405020304" pitchFamily="18" charset="0"/>
              <a:ea typeface="Times New Roman" panose="02020603050405020304" pitchFamily="18" charset="0"/>
            </a:endParaRPr>
          </a:p>
          <a:p>
            <a:r>
              <a:rPr lang="en-GB" sz="1600" dirty="0">
                <a:effectLst/>
                <a:latin typeface="Times New Roman" panose="02020603050405020304" pitchFamily="18" charset="0"/>
                <a:ea typeface="Times New Roman" panose="02020603050405020304" pitchFamily="18" charset="0"/>
              </a:rPr>
              <a:t>The company was formed in 1952 in Kentucky, U.S. by Harland Sanders and Pete Harman. </a:t>
            </a:r>
          </a:p>
          <a:p>
            <a:r>
              <a:rPr lang="en-GB" sz="1600" dirty="0">
                <a:effectLst/>
                <a:latin typeface="Times New Roman" panose="02020603050405020304" pitchFamily="18" charset="0"/>
                <a:ea typeface="Times New Roman" panose="02020603050405020304" pitchFamily="18" charset="0"/>
              </a:rPr>
              <a:t>As of the current day and age, the company possesses a total of 25,000 KFC restaurants in more than 145 countries (</a:t>
            </a:r>
            <a:r>
              <a:rPr lang="en-GB" sz="1600" dirty="0">
                <a:effectLst/>
                <a:highlight>
                  <a:srgbClr val="FFFFFF"/>
                </a:highlight>
                <a:latin typeface="Times New Roman" panose="02020603050405020304" pitchFamily="18" charset="0"/>
                <a:ea typeface="Times New Roman" panose="02020603050405020304" pitchFamily="18" charset="0"/>
              </a:rPr>
              <a:t>KFC, 2023). </a:t>
            </a:r>
          </a:p>
          <a:p>
            <a:r>
              <a:rPr lang="en-GB" sz="1600" dirty="0">
                <a:effectLst/>
                <a:latin typeface="Times New Roman" panose="02020603050405020304" pitchFamily="18" charset="0"/>
                <a:ea typeface="Times New Roman" panose="02020603050405020304" pitchFamily="18" charset="0"/>
              </a:rPr>
              <a:t>KFC is a Quick Service Restaurant business that operates on a combination of equity and franchised models. </a:t>
            </a:r>
          </a:p>
          <a:p>
            <a:r>
              <a:rPr lang="en-GB" sz="1600" dirty="0">
                <a:effectLst/>
                <a:latin typeface="Times New Roman" panose="02020603050405020304" pitchFamily="18" charset="0"/>
                <a:ea typeface="Times New Roman" panose="02020603050405020304" pitchFamily="18" charset="0"/>
              </a:rPr>
              <a:t>KFC made its debut in the UK in 1965, with the opening of its first restaurant in Preston. </a:t>
            </a:r>
          </a:p>
          <a:p>
            <a:r>
              <a:rPr lang="en-GB" sz="1600" dirty="0">
                <a:effectLst/>
                <a:latin typeface="Times New Roman" panose="02020603050405020304" pitchFamily="18" charset="0"/>
                <a:ea typeface="Times New Roman" panose="02020603050405020304" pitchFamily="18" charset="0"/>
              </a:rPr>
              <a:t>Today, there are approximately 890 KFC restaurants in the UK and Ireland, with over 24,000 team members employed by both KFC and its franchisees (KFC UK, 2023).</a:t>
            </a:r>
          </a:p>
          <a:p>
            <a:endParaRPr lang="en-GB" sz="1200" dirty="0"/>
          </a:p>
        </p:txBody>
      </p:sp>
      <p:pic>
        <p:nvPicPr>
          <p:cNvPr id="4" name="Picture 3" descr="KFC is trimming menus, dropping fried chicken wings, popcorn chicken combo,  and more - Articles">
            <a:extLst>
              <a:ext uri="{FF2B5EF4-FFF2-40B4-BE49-F238E27FC236}">
                <a16:creationId xmlns:a16="http://schemas.microsoft.com/office/drawing/2014/main" id="{0DF0207B-AF6D-9459-BD86-531D9A227EB3}"/>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757119" y="2772918"/>
            <a:ext cx="3944003" cy="28889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78878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BDE0260-D47C-67E1-2086-CCF3D0ADD552}"/>
              </a:ext>
            </a:extLst>
          </p:cNvPr>
          <p:cNvSpPr>
            <a:spLocks noGrp="1"/>
          </p:cNvSpPr>
          <p:nvPr>
            <p:ph type="title"/>
          </p:nvPr>
        </p:nvSpPr>
        <p:spPr>
          <a:xfrm>
            <a:off x="630936" y="640080"/>
            <a:ext cx="9972748" cy="1481328"/>
          </a:xfrm>
        </p:spPr>
        <p:txBody>
          <a:bodyPr anchor="b">
            <a:normAutofit/>
          </a:bodyPr>
          <a:lstStyle/>
          <a:p>
            <a:r>
              <a:rPr lang="en-US" sz="5000" dirty="0"/>
              <a:t>Different types of talent acquisition</a:t>
            </a:r>
            <a:endParaRPr lang="en-GB" sz="5000" dirty="0"/>
          </a:p>
        </p:txBody>
      </p:sp>
      <p:sp>
        <p:nvSpPr>
          <p:cNvPr id="11"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DF3F86C-B807-A7F8-59D1-E3BF08920E66}"/>
              </a:ext>
            </a:extLst>
          </p:cNvPr>
          <p:cNvSpPr>
            <a:spLocks noGrp="1"/>
          </p:cNvSpPr>
          <p:nvPr>
            <p:ph idx="1"/>
          </p:nvPr>
        </p:nvSpPr>
        <p:spPr>
          <a:xfrm>
            <a:off x="630936" y="2660904"/>
            <a:ext cx="7581886" cy="3991566"/>
          </a:xfrm>
        </p:spPr>
        <p:txBody>
          <a:bodyPr anchor="t">
            <a:normAutofit fontScale="92500"/>
          </a:bodyPr>
          <a:lstStyle/>
          <a:p>
            <a:pPr marL="0" marR="0">
              <a:lnSpc>
                <a:spcPct val="150000"/>
              </a:lnSpc>
              <a:spcBef>
                <a:spcPts val="0"/>
              </a:spcBef>
              <a:spcAft>
                <a:spcPts val="0"/>
              </a:spcAft>
            </a:pPr>
            <a:r>
              <a:rPr lang="en-GB" sz="1400" dirty="0">
                <a:effectLst/>
                <a:latin typeface="Times New Roman" panose="02020603050405020304" pitchFamily="18" charset="0"/>
                <a:ea typeface="Times New Roman" panose="02020603050405020304" pitchFamily="18" charset="0"/>
              </a:rPr>
              <a:t>There are various types of talent acquisition tactics used by the HR division of business organisations. It can be seen as follows:</a:t>
            </a:r>
          </a:p>
          <a:p>
            <a:pPr marL="0" marR="0">
              <a:lnSpc>
                <a:spcPct val="150000"/>
              </a:lnSpc>
              <a:spcBef>
                <a:spcPts val="0"/>
              </a:spcBef>
              <a:spcAft>
                <a:spcPts val="0"/>
              </a:spcAft>
            </a:pPr>
            <a:r>
              <a:rPr lang="en-GB" sz="1400" b="1" dirty="0">
                <a:effectLst/>
                <a:latin typeface="Times New Roman" panose="02020603050405020304" pitchFamily="18" charset="0"/>
                <a:ea typeface="Times New Roman" panose="02020603050405020304" pitchFamily="18" charset="0"/>
              </a:rPr>
              <a:t>Internal talent acquisition</a:t>
            </a:r>
            <a:r>
              <a:rPr lang="en-GB" sz="1400" dirty="0">
                <a:effectLst/>
                <a:latin typeface="Times New Roman" panose="02020603050405020304" pitchFamily="18" charset="0"/>
                <a:ea typeface="Times New Roman" panose="02020603050405020304" pitchFamily="18" charset="0"/>
              </a:rPr>
              <a:t>: It is a talent acquisition strategy which involves prompting or giving opportunities to the existing employees within the organisation. Such strategies help in reducing excess costs and improve employee morale and motivation (</a:t>
            </a:r>
            <a:r>
              <a:rPr lang="en-GB" sz="1400" dirty="0">
                <a:effectLst/>
                <a:highlight>
                  <a:srgbClr val="FFFFFF"/>
                </a:highlight>
                <a:latin typeface="Times New Roman" panose="02020603050405020304" pitchFamily="18" charset="0"/>
                <a:ea typeface="Times New Roman" panose="02020603050405020304" pitchFamily="18" charset="0"/>
              </a:rPr>
              <a:t>Albert, 2019 p. 215-221)</a:t>
            </a:r>
            <a:r>
              <a:rPr lang="en-GB" sz="1400" dirty="0">
                <a:effectLst/>
                <a:latin typeface="Times New Roman" panose="02020603050405020304" pitchFamily="18" charset="0"/>
                <a:ea typeface="Times New Roman" panose="02020603050405020304" pitchFamily="18" charset="0"/>
              </a:rPr>
              <a:t>. </a:t>
            </a:r>
          </a:p>
          <a:p>
            <a:pPr marL="0" marR="0">
              <a:lnSpc>
                <a:spcPct val="150000"/>
              </a:lnSpc>
              <a:spcBef>
                <a:spcPts val="0"/>
              </a:spcBef>
              <a:spcAft>
                <a:spcPts val="0"/>
              </a:spcAft>
            </a:pPr>
            <a:r>
              <a:rPr lang="en-GB" sz="1400" b="1" dirty="0">
                <a:effectLst/>
                <a:latin typeface="Times New Roman" panose="02020603050405020304" pitchFamily="18" charset="0"/>
                <a:ea typeface="Times New Roman" panose="02020603050405020304" pitchFamily="18" charset="0"/>
              </a:rPr>
              <a:t>External talent acquisition</a:t>
            </a:r>
            <a:r>
              <a:rPr lang="en-GB" sz="1400" dirty="0">
                <a:effectLst/>
                <a:latin typeface="Times New Roman" panose="02020603050405020304" pitchFamily="18" charset="0"/>
                <a:ea typeface="Times New Roman" panose="02020603050405020304" pitchFamily="18" charset="0"/>
              </a:rPr>
              <a:t>: To fill open positions, individuals must be recruited from outside the company. This method of hiring people might assist companies in bringing in new viewpoints and innovative ideas.</a:t>
            </a:r>
          </a:p>
          <a:p>
            <a:pPr marL="0" marR="0">
              <a:lnSpc>
                <a:spcPct val="150000"/>
              </a:lnSpc>
              <a:spcBef>
                <a:spcPts val="0"/>
              </a:spcBef>
              <a:spcAft>
                <a:spcPts val="0"/>
              </a:spcAft>
            </a:pPr>
            <a:r>
              <a:rPr lang="en-GB" sz="1400" b="1" dirty="0">
                <a:effectLst/>
                <a:latin typeface="Times New Roman" panose="02020603050405020304" pitchFamily="18" charset="0"/>
                <a:ea typeface="Times New Roman" panose="02020603050405020304" pitchFamily="18" charset="0"/>
              </a:rPr>
              <a:t>Global talent acquisition</a:t>
            </a:r>
            <a:r>
              <a:rPr lang="en-GB" sz="1400" dirty="0">
                <a:effectLst/>
                <a:latin typeface="Times New Roman" panose="02020603050405020304" pitchFamily="18" charset="0"/>
                <a:ea typeface="Times New Roman" panose="02020603050405020304" pitchFamily="18" charset="0"/>
              </a:rPr>
              <a:t>: To fill vacant jobs in an organisation, this entails recruiting applicants from other nations. The capacity to successfully communicate and work with distant teams is necessary for this sort of talent acquisition, as is a thorough awareness of local customs, laws, and languages.</a:t>
            </a:r>
          </a:p>
          <a:p>
            <a:pPr marL="0" marR="0">
              <a:lnSpc>
                <a:spcPct val="150000"/>
              </a:lnSpc>
              <a:spcBef>
                <a:spcPts val="0"/>
              </a:spcBef>
              <a:spcAft>
                <a:spcPts val="0"/>
              </a:spcAft>
            </a:pPr>
            <a:r>
              <a:rPr lang="en-GB" sz="1400" b="1" dirty="0">
                <a:effectLst/>
                <a:latin typeface="Times New Roman" panose="02020603050405020304" pitchFamily="18" charset="0"/>
                <a:ea typeface="Times New Roman" panose="02020603050405020304" pitchFamily="18" charset="0"/>
              </a:rPr>
              <a:t>Diversity and inclusion talent acquisition</a:t>
            </a:r>
            <a:r>
              <a:rPr lang="en-GB" sz="1400" dirty="0">
                <a:effectLst/>
                <a:latin typeface="Times New Roman" panose="02020603050405020304" pitchFamily="18" charset="0"/>
                <a:ea typeface="Times New Roman" panose="02020603050405020304" pitchFamily="18" charset="0"/>
              </a:rPr>
              <a:t>: To develop an inclusive workplace culture, involves hiring applicants from various backgrounds and marginalised groups. This kind of talent acquisition may assist businesses in keeping top personnel, as well as enhancing employee engagement.</a:t>
            </a:r>
          </a:p>
          <a:p>
            <a:endParaRPr lang="en-GB" sz="1200" dirty="0"/>
          </a:p>
        </p:txBody>
      </p:sp>
      <p:pic>
        <p:nvPicPr>
          <p:cNvPr id="4" name="Picture 3" descr="SOME FUNDAMENTAL TRANSITIONS IN TODAY'S TALENT ACQUISITION STRATEGY">
            <a:extLst>
              <a:ext uri="{FF2B5EF4-FFF2-40B4-BE49-F238E27FC236}">
                <a16:creationId xmlns:a16="http://schemas.microsoft.com/office/drawing/2014/main" id="{A40AEF7B-4751-6E79-C30E-EC15659BBEC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9016" t="13215" r="17928" b="9830"/>
          <a:stretch/>
        </p:blipFill>
        <p:spPr bwMode="auto">
          <a:xfrm>
            <a:off x="8338426" y="2949274"/>
            <a:ext cx="3571053" cy="32686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07202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AD8F376-3BF8-E15C-4AC8-4AAFB76267D1}"/>
              </a:ext>
            </a:extLst>
          </p:cNvPr>
          <p:cNvSpPr>
            <a:spLocks noGrp="1"/>
          </p:cNvSpPr>
          <p:nvPr>
            <p:ph type="title"/>
          </p:nvPr>
        </p:nvSpPr>
        <p:spPr>
          <a:xfrm>
            <a:off x="630935" y="639520"/>
            <a:ext cx="6409703" cy="1719072"/>
          </a:xfrm>
        </p:spPr>
        <p:txBody>
          <a:bodyPr anchor="b">
            <a:normAutofit/>
          </a:bodyPr>
          <a:lstStyle/>
          <a:p>
            <a:r>
              <a:rPr lang="en-US" sz="5400" dirty="0"/>
              <a:t>Short term acquisition</a:t>
            </a:r>
            <a:endParaRPr lang="en-GB" sz="5400" dirty="0"/>
          </a:p>
        </p:txBody>
      </p:sp>
      <p:sp>
        <p:nvSpPr>
          <p:cNvPr id="11"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4D84050-19AD-AA54-A9FD-FCA7A76991C9}"/>
              </a:ext>
            </a:extLst>
          </p:cNvPr>
          <p:cNvSpPr>
            <a:spLocks noGrp="1"/>
          </p:cNvSpPr>
          <p:nvPr>
            <p:ph idx="1"/>
          </p:nvPr>
        </p:nvSpPr>
        <p:spPr>
          <a:xfrm>
            <a:off x="630935" y="2807208"/>
            <a:ext cx="6274689" cy="3410712"/>
          </a:xfrm>
        </p:spPr>
        <p:txBody>
          <a:bodyPr anchor="t">
            <a:normAutofit fontScale="92500" lnSpcReduction="10000"/>
          </a:bodyPr>
          <a:lstStyle/>
          <a:p>
            <a:pPr marL="0" marR="0">
              <a:lnSpc>
                <a:spcPct val="150000"/>
              </a:lnSpc>
              <a:spcBef>
                <a:spcPts val="0"/>
              </a:spcBef>
              <a:spcAft>
                <a:spcPts val="0"/>
              </a:spcAft>
            </a:pPr>
            <a:r>
              <a:rPr lang="en-GB" sz="1600" dirty="0">
                <a:effectLst/>
                <a:latin typeface="Times New Roman" panose="02020603050405020304" pitchFamily="18" charset="0"/>
                <a:ea typeface="Times New Roman" panose="02020603050405020304" pitchFamily="18" charset="0"/>
              </a:rPr>
              <a:t>Short-term acquisition refers to the policy where employees are hired for specific roles or a fixed period (</a:t>
            </a:r>
            <a:r>
              <a:rPr lang="en-GB" sz="1600" dirty="0">
                <a:effectLst/>
                <a:highlight>
                  <a:srgbClr val="FFFFFF"/>
                </a:highlight>
                <a:latin typeface="Times New Roman" panose="02020603050405020304" pitchFamily="18" charset="0"/>
                <a:ea typeface="Times New Roman" panose="02020603050405020304" pitchFamily="18" charset="0"/>
              </a:rPr>
              <a:t>Edmans, Fang and Huang, 2022 p. 1007-1046</a:t>
            </a:r>
            <a:r>
              <a:rPr lang="en-GB" sz="1600" dirty="0">
                <a:effectLst/>
                <a:latin typeface="Times New Roman" panose="02020603050405020304" pitchFamily="18" charset="0"/>
                <a:ea typeface="Times New Roman" panose="02020603050405020304" pitchFamily="18" charset="0"/>
              </a:rPr>
              <a:t>). The three examples are:</a:t>
            </a:r>
          </a:p>
          <a:p>
            <a:pPr marL="0" marR="0">
              <a:lnSpc>
                <a:spcPct val="150000"/>
              </a:lnSpc>
              <a:spcBef>
                <a:spcPts val="0"/>
              </a:spcBef>
              <a:spcAft>
                <a:spcPts val="0"/>
              </a:spcAft>
            </a:pPr>
            <a:r>
              <a:rPr lang="en-GB" sz="1600" b="1" dirty="0">
                <a:effectLst/>
                <a:latin typeface="Times New Roman" panose="02020603050405020304" pitchFamily="18" charset="0"/>
                <a:ea typeface="Times New Roman" panose="02020603050405020304" pitchFamily="18" charset="0"/>
              </a:rPr>
              <a:t>Seasoned employees</a:t>
            </a:r>
            <a:r>
              <a:rPr lang="en-GB" sz="1600" dirty="0">
                <a:effectLst/>
                <a:latin typeface="Times New Roman" panose="02020603050405020304" pitchFamily="18" charset="0"/>
                <a:ea typeface="Times New Roman" panose="02020603050405020304" pitchFamily="18" charset="0"/>
              </a:rPr>
              <a:t>: Restaurants generally hire additional staff during summer, or holidays like Christmas to handle high rush and provide extra services. </a:t>
            </a:r>
          </a:p>
          <a:p>
            <a:pPr marL="0" marR="0">
              <a:lnSpc>
                <a:spcPct val="150000"/>
              </a:lnSpc>
              <a:spcBef>
                <a:spcPts val="0"/>
              </a:spcBef>
              <a:spcAft>
                <a:spcPts val="0"/>
              </a:spcAft>
            </a:pPr>
            <a:r>
              <a:rPr lang="en-GB" sz="1600" b="1" dirty="0">
                <a:effectLst/>
                <a:latin typeface="Times New Roman" panose="02020603050405020304" pitchFamily="18" charset="0"/>
                <a:ea typeface="Times New Roman" panose="02020603050405020304" pitchFamily="18" charset="0"/>
              </a:rPr>
              <a:t>Interns</a:t>
            </a:r>
            <a:r>
              <a:rPr lang="en-GB" sz="1600" dirty="0">
                <a:effectLst/>
                <a:latin typeface="Times New Roman" panose="02020603050405020304" pitchFamily="18" charset="0"/>
                <a:ea typeface="Times New Roman" panose="02020603050405020304" pitchFamily="18" charset="0"/>
              </a:rPr>
              <a:t>: Several restaurants provide internships to culinary students or those who want to work in the restaurant and hospitality industries.</a:t>
            </a:r>
          </a:p>
          <a:p>
            <a:pPr marL="0" marR="0">
              <a:lnSpc>
                <a:spcPct val="150000"/>
              </a:lnSpc>
              <a:spcBef>
                <a:spcPts val="0"/>
              </a:spcBef>
              <a:spcAft>
                <a:spcPts val="0"/>
              </a:spcAft>
            </a:pPr>
            <a:r>
              <a:rPr lang="en-GB" sz="1600" b="1" dirty="0">
                <a:effectLst/>
                <a:latin typeface="Times New Roman" panose="02020603050405020304" pitchFamily="18" charset="0"/>
                <a:ea typeface="Times New Roman" panose="02020603050405020304" pitchFamily="18" charset="0"/>
              </a:rPr>
              <a:t>Part-time staff</a:t>
            </a:r>
            <a:r>
              <a:rPr lang="en-GB" sz="1600" dirty="0">
                <a:effectLst/>
                <a:latin typeface="Times New Roman" panose="02020603050405020304" pitchFamily="18" charset="0"/>
                <a:ea typeface="Times New Roman" panose="02020603050405020304" pitchFamily="18" charset="0"/>
              </a:rPr>
              <a:t>: To fill in for missed shifts or to lend extra assistance during busy times, restaurants may engage part-time staff.</a:t>
            </a:r>
          </a:p>
          <a:p>
            <a:endParaRPr lang="en-GB" sz="1400" dirty="0"/>
          </a:p>
        </p:txBody>
      </p:sp>
      <p:pic>
        <p:nvPicPr>
          <p:cNvPr id="4" name="Picture 3" descr="What is Hire to Fire Policy and Why Amazon employs it?">
            <a:extLst>
              <a:ext uri="{FF2B5EF4-FFF2-40B4-BE49-F238E27FC236}">
                <a16:creationId xmlns:a16="http://schemas.microsoft.com/office/drawing/2014/main" id="{D05C0DD1-AB4F-989A-8414-822D5EFF402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7439" t="30222" r="4828" b="2933"/>
          <a:stretch/>
        </p:blipFill>
        <p:spPr bwMode="auto">
          <a:xfrm>
            <a:off x="7040639" y="3816514"/>
            <a:ext cx="4520425" cy="19373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92133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23984E9-2944-ADE6-60D0-E4F90F767DDA}"/>
              </a:ext>
            </a:extLst>
          </p:cNvPr>
          <p:cNvSpPr>
            <a:spLocks noGrp="1"/>
          </p:cNvSpPr>
          <p:nvPr>
            <p:ph type="title"/>
          </p:nvPr>
        </p:nvSpPr>
        <p:spPr>
          <a:xfrm>
            <a:off x="630936" y="640080"/>
            <a:ext cx="6231258" cy="1481328"/>
          </a:xfrm>
        </p:spPr>
        <p:txBody>
          <a:bodyPr anchor="b">
            <a:normAutofit/>
          </a:bodyPr>
          <a:lstStyle/>
          <a:p>
            <a:r>
              <a:rPr lang="en-US" sz="5000" dirty="0"/>
              <a:t>Long-term acquisition</a:t>
            </a:r>
            <a:endParaRPr lang="en-GB" sz="5000" dirty="0"/>
          </a:p>
        </p:txBody>
      </p:sp>
      <p:sp>
        <p:nvSpPr>
          <p:cNvPr id="11" name="sketch line">
            <a:extLst>
              <a:ext uri="{FF2B5EF4-FFF2-40B4-BE49-F238E27FC236}">
                <a16:creationId xmlns:a16="http://schemas.microsoft.com/office/drawing/2014/main" id="{650D18FE-0824-4A46-B22C-A86B52E578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977D941-274D-FDA0-51CE-964DDB6C6B19}"/>
              </a:ext>
            </a:extLst>
          </p:cNvPr>
          <p:cNvSpPr>
            <a:spLocks noGrp="1"/>
          </p:cNvSpPr>
          <p:nvPr>
            <p:ph idx="1"/>
          </p:nvPr>
        </p:nvSpPr>
        <p:spPr>
          <a:xfrm>
            <a:off x="630936" y="2660904"/>
            <a:ext cx="7579614" cy="3547872"/>
          </a:xfrm>
        </p:spPr>
        <p:txBody>
          <a:bodyPr anchor="t">
            <a:normAutofit fontScale="92500" lnSpcReduction="20000"/>
          </a:bodyPr>
          <a:lstStyle/>
          <a:p>
            <a:pPr marL="0" marR="0">
              <a:lnSpc>
                <a:spcPct val="150000"/>
              </a:lnSpc>
              <a:spcBef>
                <a:spcPts val="0"/>
              </a:spcBef>
              <a:spcAft>
                <a:spcPts val="0"/>
              </a:spcAft>
            </a:pPr>
            <a:r>
              <a:rPr lang="en-GB" sz="1600" dirty="0">
                <a:effectLst/>
                <a:latin typeface="Times New Roman" panose="02020603050405020304" pitchFamily="18" charset="0"/>
                <a:ea typeface="Times New Roman" panose="02020603050405020304" pitchFamily="18" charset="0"/>
              </a:rPr>
              <a:t>Long-term acquisition involves the hiring of employees for permanent or long-term business objectives (</a:t>
            </a:r>
            <a:r>
              <a:rPr lang="en-GB" sz="1600" dirty="0">
                <a:effectLst/>
                <a:highlight>
                  <a:srgbClr val="FFFFFF"/>
                </a:highlight>
                <a:latin typeface="Times New Roman" panose="02020603050405020304" pitchFamily="18" charset="0"/>
                <a:ea typeface="Times New Roman" panose="02020603050405020304" pitchFamily="18" charset="0"/>
              </a:rPr>
              <a:t>Edmans, Fang and Huang, 2022 p. 1007-1046</a:t>
            </a:r>
            <a:r>
              <a:rPr lang="en-GB" sz="1600" dirty="0">
                <a:effectLst/>
                <a:latin typeface="Times New Roman" panose="02020603050405020304" pitchFamily="18" charset="0"/>
                <a:ea typeface="Times New Roman" panose="02020603050405020304" pitchFamily="18" charset="0"/>
              </a:rPr>
              <a:t>). The examples can be seen as follows:</a:t>
            </a:r>
          </a:p>
          <a:p>
            <a:pPr marL="0" marR="0">
              <a:lnSpc>
                <a:spcPct val="150000"/>
              </a:lnSpc>
              <a:spcBef>
                <a:spcPts val="0"/>
              </a:spcBef>
              <a:spcAft>
                <a:spcPts val="0"/>
              </a:spcAft>
            </a:pPr>
            <a:r>
              <a:rPr lang="en-GB" sz="1600" b="1" dirty="0">
                <a:effectLst/>
                <a:latin typeface="Times New Roman" panose="02020603050405020304" pitchFamily="18" charset="0"/>
                <a:ea typeface="Times New Roman" panose="02020603050405020304" pitchFamily="18" charset="0"/>
              </a:rPr>
              <a:t>Full-time staff</a:t>
            </a:r>
            <a:r>
              <a:rPr lang="en-GB" sz="1600" dirty="0">
                <a:effectLst/>
                <a:latin typeface="Times New Roman" panose="02020603050405020304" pitchFamily="18" charset="0"/>
                <a:ea typeface="Times New Roman" panose="02020603050405020304" pitchFamily="18" charset="0"/>
              </a:rPr>
              <a:t>: Employing full-time personnel may aid in establishing stability and consistency in restaurant operations for jobs such as chefs, kitchen managers, and front-of-house managers.</a:t>
            </a:r>
          </a:p>
          <a:p>
            <a:pPr marL="0" marR="0">
              <a:lnSpc>
                <a:spcPct val="150000"/>
              </a:lnSpc>
              <a:spcBef>
                <a:spcPts val="0"/>
              </a:spcBef>
              <a:spcAft>
                <a:spcPts val="0"/>
              </a:spcAft>
            </a:pPr>
            <a:r>
              <a:rPr lang="en-GB" sz="1600" b="1" dirty="0">
                <a:effectLst/>
                <a:latin typeface="Times New Roman" panose="02020603050405020304" pitchFamily="18" charset="0"/>
                <a:ea typeface="Times New Roman" panose="02020603050405020304" pitchFamily="18" charset="0"/>
              </a:rPr>
              <a:t>Employee development programs</a:t>
            </a:r>
            <a:r>
              <a:rPr lang="en-GB" sz="1600" dirty="0">
                <a:effectLst/>
                <a:latin typeface="Times New Roman" panose="02020603050405020304" pitchFamily="18" charset="0"/>
                <a:ea typeface="Times New Roman" panose="02020603050405020304" pitchFamily="18" charset="0"/>
              </a:rPr>
              <a:t>: Creating and executing initiatives like training provides staff members chances to grow their careers inside the restaurant, which may aid in attracting top talent.</a:t>
            </a:r>
          </a:p>
          <a:p>
            <a:pPr marL="0" marR="0">
              <a:lnSpc>
                <a:spcPct val="150000"/>
              </a:lnSpc>
              <a:spcBef>
                <a:spcPts val="0"/>
              </a:spcBef>
              <a:spcAft>
                <a:spcPts val="0"/>
              </a:spcAft>
            </a:pPr>
            <a:r>
              <a:rPr lang="en-GB" sz="1600" b="1" dirty="0">
                <a:effectLst/>
                <a:latin typeface="Times New Roman" panose="02020603050405020304" pitchFamily="18" charset="0"/>
                <a:ea typeface="Times New Roman" panose="02020603050405020304" pitchFamily="18" charset="0"/>
              </a:rPr>
              <a:t>Employee branding</a:t>
            </a:r>
            <a:r>
              <a:rPr lang="en-GB" sz="1600" dirty="0">
                <a:effectLst/>
                <a:latin typeface="Times New Roman" panose="02020603050405020304" pitchFamily="18" charset="0"/>
                <a:ea typeface="Times New Roman" panose="02020603050405020304" pitchFamily="18" charset="0"/>
              </a:rPr>
              <a:t>: Fostering the establishment of a strong employer brand that showcases the advantages of working there.</a:t>
            </a:r>
          </a:p>
          <a:p>
            <a:endParaRPr lang="en-GB" sz="1500" dirty="0"/>
          </a:p>
        </p:txBody>
      </p:sp>
      <p:pic>
        <p:nvPicPr>
          <p:cNvPr id="4" name="Picture 3" descr="Considering employees during mergers and acquisitions | Canadian Lawyer">
            <a:extLst>
              <a:ext uri="{FF2B5EF4-FFF2-40B4-BE49-F238E27FC236}">
                <a16:creationId xmlns:a16="http://schemas.microsoft.com/office/drawing/2014/main" id="{99290B30-B9A8-5123-F143-FAF32B82582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599" r="11434"/>
          <a:stretch/>
        </p:blipFill>
        <p:spPr bwMode="auto">
          <a:xfrm>
            <a:off x="8367747" y="2964833"/>
            <a:ext cx="3193317" cy="24263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17300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2BB8289-1A75-6BD2-AB8E-17DA8919D38F}"/>
              </a:ext>
            </a:extLst>
          </p:cNvPr>
          <p:cNvSpPr>
            <a:spLocks noGrp="1"/>
          </p:cNvSpPr>
          <p:nvPr>
            <p:ph type="title"/>
          </p:nvPr>
        </p:nvSpPr>
        <p:spPr>
          <a:xfrm>
            <a:off x="630936" y="493776"/>
            <a:ext cx="9903714" cy="1481328"/>
          </a:xfrm>
        </p:spPr>
        <p:txBody>
          <a:bodyPr anchor="b">
            <a:normAutofit/>
          </a:bodyPr>
          <a:lstStyle/>
          <a:p>
            <a:r>
              <a:rPr lang="en-US" sz="4200" dirty="0"/>
              <a:t>Different incentive methods - monetary</a:t>
            </a:r>
            <a:endParaRPr lang="en-GB" sz="4200" dirty="0"/>
          </a:p>
        </p:txBody>
      </p:sp>
      <p:sp>
        <p:nvSpPr>
          <p:cNvPr id="11" name="sketch line">
            <a:extLst>
              <a:ext uri="{FF2B5EF4-FFF2-40B4-BE49-F238E27FC236}">
                <a16:creationId xmlns:a16="http://schemas.microsoft.com/office/drawing/2014/main" id="{650D18FE-0824-4A46-B22C-A86B52E578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A9A23EA-1889-B5FE-D97B-EFB7B45ED492}"/>
              </a:ext>
            </a:extLst>
          </p:cNvPr>
          <p:cNvSpPr>
            <a:spLocks noGrp="1"/>
          </p:cNvSpPr>
          <p:nvPr>
            <p:ph idx="1"/>
          </p:nvPr>
        </p:nvSpPr>
        <p:spPr>
          <a:xfrm>
            <a:off x="630936" y="3313650"/>
            <a:ext cx="5903214" cy="2895125"/>
          </a:xfrm>
        </p:spPr>
        <p:txBody>
          <a:bodyPr anchor="t">
            <a:normAutofit/>
          </a:bodyPr>
          <a:lstStyle/>
          <a:p>
            <a:pPr marL="0" marR="0">
              <a:lnSpc>
                <a:spcPct val="150000"/>
              </a:lnSpc>
              <a:spcBef>
                <a:spcPts val="0"/>
              </a:spcBef>
              <a:spcAft>
                <a:spcPts val="0"/>
              </a:spcAft>
            </a:pPr>
            <a:r>
              <a:rPr lang="en-GB" sz="1800" dirty="0">
                <a:effectLst/>
                <a:latin typeface="Times New Roman" panose="02020603050405020304" pitchFamily="18" charset="0"/>
                <a:ea typeface="Times New Roman" panose="02020603050405020304" pitchFamily="18" charset="0"/>
              </a:rPr>
              <a:t>The different monetary incentives offered by KFC can be seen as follows:</a:t>
            </a:r>
          </a:p>
          <a:p>
            <a:pPr marL="0" marR="0">
              <a:lnSpc>
                <a:spcPct val="150000"/>
              </a:lnSpc>
              <a:spcBef>
                <a:spcPts val="0"/>
              </a:spcBef>
              <a:spcAft>
                <a:spcPts val="0"/>
              </a:spcAft>
            </a:pPr>
            <a:r>
              <a:rPr lang="en-GB" sz="1800" dirty="0">
                <a:effectLst/>
                <a:latin typeface="Times New Roman" panose="02020603050405020304" pitchFamily="18" charset="0"/>
                <a:ea typeface="Times New Roman" panose="02020603050405020304" pitchFamily="18" charset="0"/>
              </a:rPr>
              <a:t>Performance-based monetary rewards.</a:t>
            </a:r>
          </a:p>
          <a:p>
            <a:pPr marL="0" marR="0">
              <a:lnSpc>
                <a:spcPct val="150000"/>
              </a:lnSpc>
              <a:spcBef>
                <a:spcPts val="0"/>
              </a:spcBef>
              <a:spcAft>
                <a:spcPts val="0"/>
              </a:spcAft>
            </a:pPr>
            <a:r>
              <a:rPr lang="en-GB" sz="1800" dirty="0">
                <a:effectLst/>
                <a:latin typeface="Times New Roman" panose="02020603050405020304" pitchFamily="18" charset="0"/>
                <a:ea typeface="Times New Roman" panose="02020603050405020304" pitchFamily="18" charset="0"/>
              </a:rPr>
              <a:t>Upon providing quality services employees receive tips from the customers. </a:t>
            </a:r>
          </a:p>
          <a:p>
            <a:endParaRPr lang="en-GB" sz="2200" dirty="0"/>
          </a:p>
        </p:txBody>
      </p:sp>
      <p:pic>
        <p:nvPicPr>
          <p:cNvPr id="4" name="Picture 3" descr="Incentives Vs Gamification - Bravon - Gamification Platform for Business">
            <a:extLst>
              <a:ext uri="{FF2B5EF4-FFF2-40B4-BE49-F238E27FC236}">
                <a16:creationId xmlns:a16="http://schemas.microsoft.com/office/drawing/2014/main" id="{A134FDA2-3936-E4C6-6637-D9B54101FC2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002562" y="3111019"/>
            <a:ext cx="4721025" cy="26110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24892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EB7BC9E-130D-B513-0765-66BAE7D8C70D}"/>
              </a:ext>
            </a:extLst>
          </p:cNvPr>
          <p:cNvSpPr>
            <a:spLocks noGrp="1"/>
          </p:cNvSpPr>
          <p:nvPr>
            <p:ph type="title"/>
          </p:nvPr>
        </p:nvSpPr>
        <p:spPr>
          <a:xfrm>
            <a:off x="630936" y="640080"/>
            <a:ext cx="9217914" cy="1481328"/>
          </a:xfrm>
        </p:spPr>
        <p:txBody>
          <a:bodyPr anchor="b">
            <a:normAutofit/>
          </a:bodyPr>
          <a:lstStyle/>
          <a:p>
            <a:r>
              <a:rPr lang="en-US" sz="4600" dirty="0"/>
              <a:t>Different incentive non-monetary</a:t>
            </a:r>
            <a:endParaRPr lang="en-GB" sz="4600" dirty="0"/>
          </a:p>
        </p:txBody>
      </p:sp>
      <p:sp>
        <p:nvSpPr>
          <p:cNvPr id="11" name="sketch line">
            <a:extLst>
              <a:ext uri="{FF2B5EF4-FFF2-40B4-BE49-F238E27FC236}">
                <a16:creationId xmlns:a16="http://schemas.microsoft.com/office/drawing/2014/main" id="{650D18FE-0824-4A46-B22C-A86B52E578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5869176-A477-B485-A103-5916842EC805}"/>
              </a:ext>
            </a:extLst>
          </p:cNvPr>
          <p:cNvSpPr>
            <a:spLocks noGrp="1"/>
          </p:cNvSpPr>
          <p:nvPr>
            <p:ph idx="1"/>
          </p:nvPr>
        </p:nvSpPr>
        <p:spPr>
          <a:xfrm>
            <a:off x="630936" y="2660904"/>
            <a:ext cx="4818888" cy="3547872"/>
          </a:xfrm>
        </p:spPr>
        <p:txBody>
          <a:bodyPr anchor="t">
            <a:normAutofit/>
          </a:bodyPr>
          <a:lstStyle/>
          <a:p>
            <a:pPr marL="0" marR="0">
              <a:lnSpc>
                <a:spcPct val="150000"/>
              </a:lnSpc>
              <a:spcBef>
                <a:spcPts val="0"/>
              </a:spcBef>
              <a:spcAft>
                <a:spcPts val="0"/>
              </a:spcAft>
            </a:pPr>
            <a:r>
              <a:rPr lang="en-GB" sz="1800" dirty="0">
                <a:effectLst/>
                <a:latin typeface="Times New Roman" panose="02020603050405020304" pitchFamily="18" charset="0"/>
                <a:ea typeface="Times New Roman" panose="02020603050405020304" pitchFamily="18" charset="0"/>
              </a:rPr>
              <a:t>The non-monetary incentives provided by KFC are:</a:t>
            </a:r>
          </a:p>
          <a:p>
            <a:pPr marL="0" marR="0">
              <a:lnSpc>
                <a:spcPct val="150000"/>
              </a:lnSpc>
              <a:spcBef>
                <a:spcPts val="0"/>
              </a:spcBef>
              <a:spcAft>
                <a:spcPts val="0"/>
              </a:spcAft>
            </a:pPr>
            <a:r>
              <a:rPr lang="en-GB" sz="1800" dirty="0">
                <a:effectLst/>
                <a:latin typeface="Times New Roman" panose="02020603050405020304" pitchFamily="18" charset="0"/>
                <a:ea typeface="Times New Roman" panose="02020603050405020304" pitchFamily="18" charset="0"/>
              </a:rPr>
              <a:t>KFC endorse maintaining a work-life balance for employees</a:t>
            </a:r>
          </a:p>
          <a:p>
            <a:pPr marL="0" marR="0">
              <a:lnSpc>
                <a:spcPct val="150000"/>
              </a:lnSpc>
              <a:spcBef>
                <a:spcPts val="0"/>
              </a:spcBef>
              <a:spcAft>
                <a:spcPts val="0"/>
              </a:spcAft>
            </a:pPr>
            <a:r>
              <a:rPr lang="en-GB" sz="1800" dirty="0">
                <a:effectLst/>
                <a:latin typeface="Times New Roman" panose="02020603050405020304" pitchFamily="18" charset="0"/>
                <a:ea typeface="Times New Roman" panose="02020603050405020304" pitchFamily="18" charset="0"/>
              </a:rPr>
              <a:t>KFC can offer flexible work arrangements</a:t>
            </a:r>
          </a:p>
          <a:p>
            <a:pPr marL="0" marR="0">
              <a:lnSpc>
                <a:spcPct val="150000"/>
              </a:lnSpc>
              <a:spcBef>
                <a:spcPts val="0"/>
              </a:spcBef>
              <a:spcAft>
                <a:spcPts val="0"/>
              </a:spcAft>
            </a:pPr>
            <a:r>
              <a:rPr lang="en-GB" sz="1800" dirty="0">
                <a:effectLst/>
                <a:latin typeface="Times New Roman" panose="02020603050405020304" pitchFamily="18" charset="0"/>
                <a:ea typeface="Times New Roman" panose="02020603050405020304" pitchFamily="18" charset="0"/>
              </a:rPr>
              <a:t>KFC adheres to workplace policies regarding health and safety within the organisation. </a:t>
            </a:r>
          </a:p>
          <a:p>
            <a:endParaRPr lang="en-GB" sz="2200" dirty="0"/>
          </a:p>
        </p:txBody>
      </p:sp>
      <p:pic>
        <p:nvPicPr>
          <p:cNvPr id="4" name="Picture 3" descr="Do Employee Safety Incentives Discourage Workers from Reporting Injuries?  Download GAO Report Below! | EHS Safety News America">
            <a:extLst>
              <a:ext uri="{FF2B5EF4-FFF2-40B4-BE49-F238E27FC236}">
                <a16:creationId xmlns:a16="http://schemas.microsoft.com/office/drawing/2014/main" id="{7B40EB66-6A9C-541A-663A-945B2A6BCE6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839" r="6650" b="11467"/>
          <a:stretch/>
        </p:blipFill>
        <p:spPr bwMode="auto">
          <a:xfrm>
            <a:off x="6102096" y="2438781"/>
            <a:ext cx="5458968" cy="38768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33372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120B5F8-26F4-96C3-F126-E6999FF6EC08}"/>
              </a:ext>
            </a:extLst>
          </p:cNvPr>
          <p:cNvSpPr>
            <a:spLocks noGrp="1"/>
          </p:cNvSpPr>
          <p:nvPr>
            <p:ph type="title"/>
          </p:nvPr>
        </p:nvSpPr>
        <p:spPr>
          <a:xfrm>
            <a:off x="630936" y="639520"/>
            <a:ext cx="3429000" cy="1719072"/>
          </a:xfrm>
        </p:spPr>
        <p:txBody>
          <a:bodyPr anchor="b">
            <a:normAutofit/>
          </a:bodyPr>
          <a:lstStyle/>
          <a:p>
            <a:r>
              <a:rPr lang="en-US" sz="5400"/>
              <a:t>Conclusion</a:t>
            </a:r>
            <a:endParaRPr lang="en-GB" sz="5400"/>
          </a:p>
        </p:txBody>
      </p:sp>
      <p:sp>
        <p:nvSpPr>
          <p:cNvPr id="11" name="sketch line">
            <a:extLst>
              <a:ext uri="{FF2B5EF4-FFF2-40B4-BE49-F238E27FC236}">
                <a16:creationId xmlns:a16="http://schemas.microsoft.com/office/drawing/2014/main" id="{6357EC4F-235E-4222-A36F-C7878ACE37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ECCC002-68EF-AF28-3611-11DE2EB09EE3}"/>
              </a:ext>
            </a:extLst>
          </p:cNvPr>
          <p:cNvSpPr>
            <a:spLocks noGrp="1"/>
          </p:cNvSpPr>
          <p:nvPr>
            <p:ph idx="1"/>
          </p:nvPr>
        </p:nvSpPr>
        <p:spPr>
          <a:xfrm>
            <a:off x="630935" y="2807208"/>
            <a:ext cx="4845939" cy="3410712"/>
          </a:xfrm>
        </p:spPr>
        <p:txBody>
          <a:bodyPr anchor="t">
            <a:normAutofit fontScale="92500"/>
          </a:bodyPr>
          <a:lstStyle/>
          <a:p>
            <a:pPr>
              <a:lnSpc>
                <a:spcPct val="150000"/>
              </a:lnSpc>
            </a:pPr>
            <a:r>
              <a:rPr lang="en-GB" sz="1700" dirty="0">
                <a:effectLst/>
                <a:latin typeface="Times New Roman" panose="02020603050405020304" pitchFamily="18" charset="0"/>
                <a:ea typeface="Times New Roman" panose="02020603050405020304" pitchFamily="18" charset="0"/>
              </a:rPr>
              <a:t>The study conducted on KFC addressed the various forms of talent management practices conducted by the business. It addressed the importance of talent acquisition and the various types associated with the organisational structure as well. </a:t>
            </a:r>
          </a:p>
          <a:p>
            <a:pPr>
              <a:lnSpc>
                <a:spcPct val="150000"/>
              </a:lnSpc>
            </a:pPr>
            <a:r>
              <a:rPr lang="en-GB" sz="1700" dirty="0">
                <a:effectLst/>
                <a:latin typeface="Times New Roman" panose="02020603050405020304" pitchFamily="18" charset="0"/>
                <a:ea typeface="Times New Roman" panose="02020603050405020304" pitchFamily="18" charset="0"/>
              </a:rPr>
              <a:t>Lastly, the report addressed the different monetary and non-monetary incentive activities conducted by KFC as a whole. </a:t>
            </a:r>
          </a:p>
          <a:p>
            <a:pPr>
              <a:lnSpc>
                <a:spcPct val="150000"/>
              </a:lnSpc>
            </a:pPr>
            <a:endParaRPr lang="en-GB" sz="1700" dirty="0">
              <a:effectLst/>
              <a:latin typeface="Times New Roman" panose="02020603050405020304" pitchFamily="18" charset="0"/>
              <a:ea typeface="Times New Roman" panose="02020603050405020304" pitchFamily="18" charset="0"/>
            </a:endParaRPr>
          </a:p>
          <a:p>
            <a:endParaRPr lang="en-GB" sz="1700" dirty="0"/>
          </a:p>
        </p:txBody>
      </p:sp>
      <p:pic>
        <p:nvPicPr>
          <p:cNvPr id="4" name="Picture 3" descr="conclusion label. conclusionround band sign. conclusion stamp Stock Vector  Image &amp; Art - Alamy">
            <a:extLst>
              <a:ext uri="{FF2B5EF4-FFF2-40B4-BE49-F238E27FC236}">
                <a16:creationId xmlns:a16="http://schemas.microsoft.com/office/drawing/2014/main" id="{F6438A66-03D1-2D14-C895-7D4660B16E0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6285"/>
          <a:stretch/>
        </p:blipFill>
        <p:spPr bwMode="auto">
          <a:xfrm>
            <a:off x="5746076" y="1499056"/>
            <a:ext cx="6176722" cy="42690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12853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BF20C24-EC94-CF13-2DE7-FDE18E3B0C5C}"/>
              </a:ext>
            </a:extLst>
          </p:cNvPr>
          <p:cNvSpPr>
            <a:spLocks noGrp="1"/>
          </p:cNvSpPr>
          <p:nvPr>
            <p:ph type="title"/>
          </p:nvPr>
        </p:nvSpPr>
        <p:spPr>
          <a:xfrm>
            <a:off x="5297762" y="2562225"/>
            <a:ext cx="3646213" cy="1400936"/>
          </a:xfrm>
        </p:spPr>
        <p:txBody>
          <a:bodyPr vert="horz" lIns="91440" tIns="45720" rIns="91440" bIns="45720" rtlCol="0" anchor="b">
            <a:normAutofit/>
          </a:bodyPr>
          <a:lstStyle/>
          <a:p>
            <a:r>
              <a:rPr lang="en-US" sz="7200" b="1" dirty="0">
                <a:latin typeface="Brush Script MT" panose="03060802040406070304" pitchFamily="66" charset="0"/>
              </a:rPr>
              <a:t>Thank You</a:t>
            </a:r>
            <a:endParaRPr lang="en-US" sz="5400" dirty="0"/>
          </a:p>
        </p:txBody>
      </p:sp>
      <p:pic>
        <p:nvPicPr>
          <p:cNvPr id="4" name="Picture 3">
            <a:extLst>
              <a:ext uri="{FF2B5EF4-FFF2-40B4-BE49-F238E27FC236}">
                <a16:creationId xmlns:a16="http://schemas.microsoft.com/office/drawing/2014/main" id="{EE57F2E5-A181-9A64-B379-F0329EE1C156}"/>
              </a:ext>
            </a:extLst>
          </p:cNvPr>
          <p:cNvPicPr>
            <a:picLocks noChangeAspect="1"/>
          </p:cNvPicPr>
          <p:nvPr/>
        </p:nvPicPr>
        <p:blipFill rotWithShape="1">
          <a:blip r:embed="rId2"/>
          <a:srcRect l="37601" r="23521" b="1"/>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0"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2862" y="4409267"/>
            <a:ext cx="4243589" cy="18288"/>
          </a:xfrm>
          <a:custGeom>
            <a:avLst/>
            <a:gdLst>
              <a:gd name="connsiteX0" fmla="*/ 0 w 4243589"/>
              <a:gd name="connsiteY0" fmla="*/ 0 h 18288"/>
              <a:gd name="connsiteX1" fmla="*/ 563791 w 4243589"/>
              <a:gd name="connsiteY1" fmla="*/ 0 h 18288"/>
              <a:gd name="connsiteX2" fmla="*/ 1042710 w 4243589"/>
              <a:gd name="connsiteY2" fmla="*/ 0 h 18288"/>
              <a:gd name="connsiteX3" fmla="*/ 1564066 w 4243589"/>
              <a:gd name="connsiteY3" fmla="*/ 0 h 18288"/>
              <a:gd name="connsiteX4" fmla="*/ 2212729 w 4243589"/>
              <a:gd name="connsiteY4" fmla="*/ 0 h 18288"/>
              <a:gd name="connsiteX5" fmla="*/ 2776520 w 4243589"/>
              <a:gd name="connsiteY5" fmla="*/ 0 h 18288"/>
              <a:gd name="connsiteX6" fmla="*/ 3297875 w 4243589"/>
              <a:gd name="connsiteY6" fmla="*/ 0 h 18288"/>
              <a:gd name="connsiteX7" fmla="*/ 4243589 w 4243589"/>
              <a:gd name="connsiteY7" fmla="*/ 0 h 18288"/>
              <a:gd name="connsiteX8" fmla="*/ 4243589 w 4243589"/>
              <a:gd name="connsiteY8" fmla="*/ 18288 h 18288"/>
              <a:gd name="connsiteX9" fmla="*/ 3637362 w 4243589"/>
              <a:gd name="connsiteY9" fmla="*/ 18288 h 18288"/>
              <a:gd name="connsiteX10" fmla="*/ 3116007 w 4243589"/>
              <a:gd name="connsiteY10" fmla="*/ 18288 h 18288"/>
              <a:gd name="connsiteX11" fmla="*/ 2424908 w 4243589"/>
              <a:gd name="connsiteY11" fmla="*/ 18288 h 18288"/>
              <a:gd name="connsiteX12" fmla="*/ 1861117 w 4243589"/>
              <a:gd name="connsiteY12" fmla="*/ 18288 h 18288"/>
              <a:gd name="connsiteX13" fmla="*/ 1382198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3987" y="7429"/>
                  <a:pt x="4243569" y="10822"/>
                  <a:pt x="4243589" y="18288"/>
                </a:cubicBezTo>
                <a:cubicBezTo>
                  <a:pt x="4112949" y="-2855"/>
                  <a:pt x="3928037" y="1831"/>
                  <a:pt x="3637362" y="18288"/>
                </a:cubicBezTo>
                <a:cubicBezTo>
                  <a:pt x="3346687" y="34745"/>
                  <a:pt x="3254446" y="26669"/>
                  <a:pt x="3116007" y="18288"/>
                </a:cubicBezTo>
                <a:cubicBezTo>
                  <a:pt x="2977569" y="9907"/>
                  <a:pt x="2620228" y="28873"/>
                  <a:pt x="2424908" y="18288"/>
                </a:cubicBezTo>
                <a:cubicBezTo>
                  <a:pt x="2229588" y="7703"/>
                  <a:pt x="2088287" y="-3854"/>
                  <a:pt x="1861117" y="18288"/>
                </a:cubicBezTo>
                <a:cubicBezTo>
                  <a:pt x="1633947" y="40430"/>
                  <a:pt x="1502447" y="-871"/>
                  <a:pt x="1382198" y="18288"/>
                </a:cubicBezTo>
                <a:cubicBezTo>
                  <a:pt x="1261949" y="37447"/>
                  <a:pt x="1045440" y="28353"/>
                  <a:pt x="733535" y="18288"/>
                </a:cubicBezTo>
                <a:cubicBezTo>
                  <a:pt x="421630" y="8223"/>
                  <a:pt x="341257" y="-18359"/>
                  <a:pt x="0" y="18288"/>
                </a:cubicBezTo>
                <a:cubicBezTo>
                  <a:pt x="-591" y="13205"/>
                  <a:pt x="-663" y="6329"/>
                  <a:pt x="0" y="0"/>
                </a:cubicBezTo>
                <a:close/>
              </a:path>
              <a:path w="4243589" h="18288"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2703" y="5429"/>
                  <a:pt x="4244410" y="14046"/>
                  <a:pt x="4243589" y="18288"/>
                </a:cubicBezTo>
                <a:cubicBezTo>
                  <a:pt x="4130424" y="-1240"/>
                  <a:pt x="3932803" y="42249"/>
                  <a:pt x="3722234" y="18288"/>
                </a:cubicBezTo>
                <a:cubicBezTo>
                  <a:pt x="3511665" y="-5673"/>
                  <a:pt x="3269903" y="45994"/>
                  <a:pt x="3116007" y="18288"/>
                </a:cubicBezTo>
                <a:cubicBezTo>
                  <a:pt x="2962111" y="-9418"/>
                  <a:pt x="2744280" y="23224"/>
                  <a:pt x="2509780" y="18288"/>
                </a:cubicBezTo>
                <a:cubicBezTo>
                  <a:pt x="2275280" y="13352"/>
                  <a:pt x="2066059" y="43664"/>
                  <a:pt x="1945989" y="18288"/>
                </a:cubicBezTo>
                <a:cubicBezTo>
                  <a:pt x="1825919" y="-7088"/>
                  <a:pt x="1407329" y="12616"/>
                  <a:pt x="1254890" y="18288"/>
                </a:cubicBezTo>
                <a:cubicBezTo>
                  <a:pt x="1102451" y="23960"/>
                  <a:pt x="837950" y="31673"/>
                  <a:pt x="563791" y="18288"/>
                </a:cubicBezTo>
                <a:cubicBezTo>
                  <a:pt x="289632" y="4903"/>
                  <a:pt x="132768" y="7105"/>
                  <a:pt x="0" y="18288"/>
                </a:cubicBezTo>
                <a:cubicBezTo>
                  <a:pt x="668" y="13665"/>
                  <a:pt x="578" y="5675"/>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05832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BAE5325-4E4B-C6FE-6C4D-90FDE57A8556}"/>
              </a:ext>
            </a:extLst>
          </p:cNvPr>
          <p:cNvSpPr>
            <a:spLocks noGrp="1"/>
          </p:cNvSpPr>
          <p:nvPr>
            <p:ph type="title"/>
          </p:nvPr>
        </p:nvSpPr>
        <p:spPr>
          <a:xfrm>
            <a:off x="838200" y="365125"/>
            <a:ext cx="10515600" cy="1325563"/>
          </a:xfrm>
        </p:spPr>
        <p:txBody>
          <a:bodyPr>
            <a:normAutofit/>
          </a:bodyPr>
          <a:lstStyle/>
          <a:p>
            <a:r>
              <a:rPr lang="en-US" sz="5400" dirty="0"/>
              <a:t>References</a:t>
            </a:r>
            <a:endParaRPr lang="en-GB"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CF18080-2CC6-0473-641E-D6B5AF4E598A}"/>
              </a:ext>
            </a:extLst>
          </p:cNvPr>
          <p:cNvSpPr>
            <a:spLocks noGrp="1"/>
          </p:cNvSpPr>
          <p:nvPr>
            <p:ph idx="1"/>
          </p:nvPr>
        </p:nvSpPr>
        <p:spPr>
          <a:xfrm>
            <a:off x="838200" y="2576930"/>
            <a:ext cx="10515600" cy="3412809"/>
          </a:xfrm>
        </p:spPr>
        <p:txBody>
          <a:bodyPr>
            <a:normAutofit/>
          </a:bodyPr>
          <a:lstStyle/>
          <a:p>
            <a:pPr marL="0" marR="0">
              <a:lnSpc>
                <a:spcPct val="100000"/>
              </a:lnSpc>
              <a:spcBef>
                <a:spcPts val="0"/>
              </a:spcBef>
              <a:spcAft>
                <a:spcPts val="0"/>
              </a:spcAft>
            </a:pPr>
            <a:r>
              <a:rPr lang="en-GB" sz="1600" dirty="0">
                <a:effectLst/>
                <a:highlight>
                  <a:srgbClr val="FFFFFF"/>
                </a:highlight>
                <a:latin typeface="Times New Roman" panose="02020603050405020304" pitchFamily="18" charset="0"/>
                <a:ea typeface="Times New Roman" panose="02020603050405020304" pitchFamily="18" charset="0"/>
              </a:rPr>
              <a:t>Albert, E. T. (2019). AI in talent acquisition: a review of AI-applications used in recruitment and selection. </a:t>
            </a:r>
            <a:r>
              <a:rPr lang="en-GB" sz="1600" i="1" dirty="0">
                <a:effectLst/>
                <a:highlight>
                  <a:srgbClr val="FFFFFF"/>
                </a:highlight>
                <a:latin typeface="Times New Roman" panose="02020603050405020304" pitchFamily="18" charset="0"/>
                <a:ea typeface="Times New Roman" panose="02020603050405020304" pitchFamily="18" charset="0"/>
              </a:rPr>
              <a:t>Strategic HR Review</a:t>
            </a:r>
            <a:r>
              <a:rPr lang="en-GB" sz="1600" dirty="0">
                <a:effectLst/>
                <a:highlight>
                  <a:srgbClr val="FFFFFF"/>
                </a:highlight>
                <a:latin typeface="Times New Roman" panose="02020603050405020304" pitchFamily="18" charset="0"/>
                <a:ea typeface="Times New Roman" panose="02020603050405020304" pitchFamily="18" charset="0"/>
              </a:rPr>
              <a:t>, </a:t>
            </a:r>
            <a:r>
              <a:rPr lang="en-GB" sz="1600" i="1" dirty="0">
                <a:effectLst/>
                <a:highlight>
                  <a:srgbClr val="FFFFFF"/>
                </a:highlight>
                <a:latin typeface="Times New Roman" panose="02020603050405020304" pitchFamily="18" charset="0"/>
                <a:ea typeface="Times New Roman" panose="02020603050405020304" pitchFamily="18" charset="0"/>
              </a:rPr>
              <a:t>18</a:t>
            </a:r>
            <a:r>
              <a:rPr lang="en-GB" sz="1600" dirty="0">
                <a:effectLst/>
                <a:highlight>
                  <a:srgbClr val="FFFFFF"/>
                </a:highlight>
                <a:latin typeface="Times New Roman" panose="02020603050405020304" pitchFamily="18" charset="0"/>
                <a:ea typeface="Times New Roman" panose="02020603050405020304" pitchFamily="18" charset="0"/>
              </a:rPr>
              <a:t>(5), 215-221.</a:t>
            </a:r>
            <a:endParaRPr lang="en-GB" sz="1600" dirty="0">
              <a:effectLst/>
              <a:latin typeface="Times New Roman" panose="02020603050405020304" pitchFamily="18" charset="0"/>
              <a:ea typeface="Times New Roman" panose="02020603050405020304" pitchFamily="18" charset="0"/>
            </a:endParaRPr>
          </a:p>
          <a:p>
            <a:pPr marL="0" marR="0">
              <a:lnSpc>
                <a:spcPct val="100000"/>
              </a:lnSpc>
              <a:spcBef>
                <a:spcPts val="0"/>
              </a:spcBef>
              <a:spcAft>
                <a:spcPts val="0"/>
              </a:spcAft>
            </a:pPr>
            <a:r>
              <a:rPr lang="en-GB" sz="1600" dirty="0">
                <a:effectLst/>
                <a:highlight>
                  <a:srgbClr val="FFFFFF"/>
                </a:highlight>
                <a:latin typeface="Times New Roman" panose="02020603050405020304" pitchFamily="18" charset="0"/>
                <a:ea typeface="Times New Roman" panose="02020603050405020304" pitchFamily="18" charset="0"/>
              </a:rPr>
              <a:t>Ansar, N., and Baloch, A. (2018). Talent and talent management: definition and issues. </a:t>
            </a:r>
            <a:r>
              <a:rPr lang="en-GB" sz="1600" i="1" dirty="0">
                <a:effectLst/>
                <a:highlight>
                  <a:srgbClr val="FFFFFF"/>
                </a:highlight>
                <a:latin typeface="Times New Roman" panose="02020603050405020304" pitchFamily="18" charset="0"/>
                <a:ea typeface="Times New Roman" panose="02020603050405020304" pitchFamily="18" charset="0"/>
              </a:rPr>
              <a:t>IBT Journal of Business Studies (JBS)</a:t>
            </a:r>
            <a:r>
              <a:rPr lang="en-GB" sz="1600" dirty="0">
                <a:effectLst/>
                <a:highlight>
                  <a:srgbClr val="FFFFFF"/>
                </a:highlight>
                <a:latin typeface="Times New Roman" panose="02020603050405020304" pitchFamily="18" charset="0"/>
                <a:ea typeface="Times New Roman" panose="02020603050405020304" pitchFamily="18" charset="0"/>
              </a:rPr>
              <a:t>, </a:t>
            </a:r>
            <a:r>
              <a:rPr lang="en-GB" sz="1600" i="1" dirty="0">
                <a:effectLst/>
                <a:highlight>
                  <a:srgbClr val="FFFFFF"/>
                </a:highlight>
                <a:latin typeface="Times New Roman" panose="02020603050405020304" pitchFamily="18" charset="0"/>
                <a:ea typeface="Times New Roman" panose="02020603050405020304" pitchFamily="18" charset="0"/>
              </a:rPr>
              <a:t>1</a:t>
            </a:r>
            <a:r>
              <a:rPr lang="en-GB" sz="1600" dirty="0">
                <a:effectLst/>
                <a:highlight>
                  <a:srgbClr val="FFFFFF"/>
                </a:highlight>
                <a:latin typeface="Times New Roman" panose="02020603050405020304" pitchFamily="18" charset="0"/>
                <a:ea typeface="Times New Roman" panose="02020603050405020304" pitchFamily="18" charset="0"/>
              </a:rPr>
              <a:t>(2).</a:t>
            </a:r>
            <a:endParaRPr lang="en-GB" sz="1600" dirty="0">
              <a:effectLst/>
              <a:latin typeface="Times New Roman" panose="02020603050405020304" pitchFamily="18" charset="0"/>
              <a:ea typeface="Times New Roman" panose="02020603050405020304" pitchFamily="18" charset="0"/>
            </a:endParaRPr>
          </a:p>
          <a:p>
            <a:pPr marL="0" marR="0">
              <a:lnSpc>
                <a:spcPct val="100000"/>
              </a:lnSpc>
              <a:spcBef>
                <a:spcPts val="0"/>
              </a:spcBef>
              <a:spcAft>
                <a:spcPts val="0"/>
              </a:spcAft>
            </a:pPr>
            <a:r>
              <a:rPr lang="en-GB" sz="1600" dirty="0">
                <a:effectLst/>
                <a:highlight>
                  <a:srgbClr val="FFFFFF"/>
                </a:highlight>
                <a:latin typeface="Times New Roman" panose="02020603050405020304" pitchFamily="18" charset="0"/>
                <a:ea typeface="Times New Roman" panose="02020603050405020304" pitchFamily="18" charset="0"/>
              </a:rPr>
              <a:t>Edmans, A., Fang, V. W., and Huang, A. H. (2022). The Long‐Term Consequences of Short‐Term Incentives. </a:t>
            </a:r>
            <a:r>
              <a:rPr lang="en-GB" sz="1600" i="1" dirty="0">
                <a:effectLst/>
                <a:highlight>
                  <a:srgbClr val="FFFFFF"/>
                </a:highlight>
                <a:latin typeface="Times New Roman" panose="02020603050405020304" pitchFamily="18" charset="0"/>
                <a:ea typeface="Times New Roman" panose="02020603050405020304" pitchFamily="18" charset="0"/>
              </a:rPr>
              <a:t>Journal of Accounting Research</a:t>
            </a:r>
            <a:r>
              <a:rPr lang="en-GB" sz="1600" dirty="0">
                <a:effectLst/>
                <a:highlight>
                  <a:srgbClr val="FFFFFF"/>
                </a:highlight>
                <a:latin typeface="Times New Roman" panose="02020603050405020304" pitchFamily="18" charset="0"/>
                <a:ea typeface="Times New Roman" panose="02020603050405020304" pitchFamily="18" charset="0"/>
              </a:rPr>
              <a:t>, </a:t>
            </a:r>
            <a:r>
              <a:rPr lang="en-GB" sz="1600" i="1" dirty="0">
                <a:effectLst/>
                <a:highlight>
                  <a:srgbClr val="FFFFFF"/>
                </a:highlight>
                <a:latin typeface="Times New Roman" panose="02020603050405020304" pitchFamily="18" charset="0"/>
                <a:ea typeface="Times New Roman" panose="02020603050405020304" pitchFamily="18" charset="0"/>
              </a:rPr>
              <a:t>60</a:t>
            </a:r>
            <a:r>
              <a:rPr lang="en-GB" sz="1600" dirty="0">
                <a:effectLst/>
                <a:highlight>
                  <a:srgbClr val="FFFFFF"/>
                </a:highlight>
                <a:latin typeface="Times New Roman" panose="02020603050405020304" pitchFamily="18" charset="0"/>
                <a:ea typeface="Times New Roman" panose="02020603050405020304" pitchFamily="18" charset="0"/>
              </a:rPr>
              <a:t>(3), 1007-1046.</a:t>
            </a:r>
            <a:endParaRPr lang="en-GB" sz="1600" dirty="0">
              <a:effectLst/>
              <a:latin typeface="Times New Roman" panose="02020603050405020304" pitchFamily="18" charset="0"/>
              <a:ea typeface="Times New Roman" panose="02020603050405020304" pitchFamily="18" charset="0"/>
            </a:endParaRPr>
          </a:p>
          <a:p>
            <a:pPr marL="0" marR="0">
              <a:lnSpc>
                <a:spcPct val="100000"/>
              </a:lnSpc>
              <a:spcBef>
                <a:spcPts val="0"/>
              </a:spcBef>
              <a:spcAft>
                <a:spcPts val="0"/>
              </a:spcAft>
            </a:pPr>
            <a:r>
              <a:rPr lang="en-GB" sz="1600" dirty="0">
                <a:effectLst/>
                <a:highlight>
                  <a:srgbClr val="FFFFFF"/>
                </a:highlight>
                <a:latin typeface="Times New Roman" panose="02020603050405020304" pitchFamily="18" charset="0"/>
                <a:ea typeface="Times New Roman" panose="02020603050405020304" pitchFamily="18" charset="0"/>
              </a:rPr>
              <a:t>KFC (2023). </a:t>
            </a:r>
            <a:r>
              <a:rPr lang="en-GB" sz="1600" i="1" dirty="0">
                <a:effectLst/>
                <a:highlight>
                  <a:srgbClr val="FFFFFF"/>
                </a:highlight>
                <a:latin typeface="Times New Roman" panose="02020603050405020304" pitchFamily="18" charset="0"/>
                <a:ea typeface="Times New Roman" panose="02020603050405020304" pitchFamily="18" charset="0"/>
              </a:rPr>
              <a:t>Our Locations</a:t>
            </a:r>
            <a:r>
              <a:rPr lang="en-GB" sz="1600" dirty="0">
                <a:effectLst/>
                <a:highlight>
                  <a:srgbClr val="FFFFFF"/>
                </a:highlight>
                <a:latin typeface="Times New Roman" panose="02020603050405020304" pitchFamily="18" charset="0"/>
                <a:ea typeface="Times New Roman" panose="02020603050405020304" pitchFamily="18" charset="0"/>
              </a:rPr>
              <a:t>. [online] Kfc.com. Available at: https://global.kfc.com/our-locations/. [Accessed On:14th March 2023]. </a:t>
            </a:r>
            <a:endParaRPr lang="en-GB" sz="1600" dirty="0">
              <a:effectLst/>
              <a:latin typeface="Times New Roman" panose="02020603050405020304" pitchFamily="18" charset="0"/>
              <a:ea typeface="Times New Roman" panose="02020603050405020304" pitchFamily="18" charset="0"/>
            </a:endParaRPr>
          </a:p>
          <a:p>
            <a:pPr marL="0" marR="0">
              <a:lnSpc>
                <a:spcPct val="100000"/>
              </a:lnSpc>
              <a:spcBef>
                <a:spcPts val="0"/>
              </a:spcBef>
              <a:spcAft>
                <a:spcPts val="0"/>
              </a:spcAft>
            </a:pPr>
            <a:r>
              <a:rPr lang="en-GB" sz="1600" dirty="0">
                <a:effectLst/>
                <a:highlight>
                  <a:srgbClr val="FFFFFF"/>
                </a:highlight>
                <a:latin typeface="Times New Roman" panose="02020603050405020304" pitchFamily="18" charset="0"/>
                <a:ea typeface="Times New Roman" panose="02020603050405020304" pitchFamily="18" charset="0"/>
              </a:rPr>
              <a:t>KFC UK (2023). </a:t>
            </a:r>
            <a:r>
              <a:rPr lang="en-GB" sz="1600" i="1" dirty="0">
                <a:effectLst/>
                <a:highlight>
                  <a:srgbClr val="FFFFFF"/>
                </a:highlight>
                <a:latin typeface="Times New Roman" panose="02020603050405020304" pitchFamily="18" charset="0"/>
                <a:ea typeface="Times New Roman" panose="02020603050405020304" pitchFamily="18" charset="0"/>
              </a:rPr>
              <a:t>KFC Company Information</a:t>
            </a:r>
            <a:r>
              <a:rPr lang="en-GB" sz="1600" dirty="0">
                <a:effectLst/>
                <a:highlight>
                  <a:srgbClr val="FFFFFF"/>
                </a:highlight>
                <a:latin typeface="Times New Roman" panose="02020603050405020304" pitchFamily="18" charset="0"/>
                <a:ea typeface="Times New Roman" panose="02020603050405020304" pitchFamily="18" charset="0"/>
              </a:rPr>
              <a:t>. [online]. Available at: </a:t>
            </a:r>
            <a:r>
              <a:rPr lang="en-GB" sz="1600" dirty="0">
                <a:effectLst/>
                <a:latin typeface="Times New Roman" panose="02020603050405020304" pitchFamily="18" charset="0"/>
                <a:ea typeface="Times New Roman" panose="02020603050405020304" pitchFamily="18" charset="0"/>
              </a:rPr>
              <a:t>https://info.kfc.co.uk/company-information/. </a:t>
            </a:r>
            <a:r>
              <a:rPr lang="en-GB" sz="1600" dirty="0">
                <a:effectLst/>
                <a:highlight>
                  <a:srgbClr val="FFFFFF"/>
                </a:highlight>
                <a:latin typeface="Times New Roman" panose="02020603050405020304" pitchFamily="18" charset="0"/>
                <a:ea typeface="Times New Roman" panose="02020603050405020304" pitchFamily="18" charset="0"/>
              </a:rPr>
              <a:t>[Accessed On:14th March 2023].</a:t>
            </a:r>
            <a:endParaRPr lang="en-GB" sz="1600" dirty="0">
              <a:effectLst/>
              <a:latin typeface="Times New Roman" panose="02020603050405020304" pitchFamily="18" charset="0"/>
              <a:ea typeface="Times New Roman" panose="02020603050405020304" pitchFamily="18" charset="0"/>
            </a:endParaRPr>
          </a:p>
          <a:p>
            <a:pPr marL="0" marR="0">
              <a:lnSpc>
                <a:spcPct val="100000"/>
              </a:lnSpc>
              <a:spcBef>
                <a:spcPts val="0"/>
              </a:spcBef>
              <a:spcAft>
                <a:spcPts val="0"/>
              </a:spcAft>
            </a:pPr>
            <a:r>
              <a:rPr lang="en-GB" sz="1600" dirty="0" err="1">
                <a:effectLst/>
                <a:highlight>
                  <a:srgbClr val="FFFFFF"/>
                </a:highlight>
                <a:latin typeface="Times New Roman" panose="02020603050405020304" pitchFamily="18" charset="0"/>
                <a:ea typeface="Times New Roman" panose="02020603050405020304" pitchFamily="18" charset="0"/>
              </a:rPr>
              <a:t>Kravariti</a:t>
            </a:r>
            <a:r>
              <a:rPr lang="en-GB" sz="1600" dirty="0">
                <a:effectLst/>
                <a:highlight>
                  <a:srgbClr val="FFFFFF"/>
                </a:highlight>
                <a:latin typeface="Times New Roman" panose="02020603050405020304" pitchFamily="18" charset="0"/>
                <a:ea typeface="Times New Roman" panose="02020603050405020304" pitchFamily="18" charset="0"/>
              </a:rPr>
              <a:t>, F., and Johnston, K. (2020). Talent management: a critical literature review and research agenda for public sector human resource management. </a:t>
            </a:r>
            <a:r>
              <a:rPr lang="en-GB" sz="1600" i="1" dirty="0">
                <a:effectLst/>
                <a:highlight>
                  <a:srgbClr val="FFFFFF"/>
                </a:highlight>
                <a:latin typeface="Times New Roman" panose="02020603050405020304" pitchFamily="18" charset="0"/>
                <a:ea typeface="Times New Roman" panose="02020603050405020304" pitchFamily="18" charset="0"/>
              </a:rPr>
              <a:t>Public Management Review</a:t>
            </a:r>
            <a:r>
              <a:rPr lang="en-GB" sz="1600" dirty="0">
                <a:effectLst/>
                <a:highlight>
                  <a:srgbClr val="FFFFFF"/>
                </a:highlight>
                <a:latin typeface="Times New Roman" panose="02020603050405020304" pitchFamily="18" charset="0"/>
                <a:ea typeface="Times New Roman" panose="02020603050405020304" pitchFamily="18" charset="0"/>
              </a:rPr>
              <a:t>, </a:t>
            </a:r>
            <a:r>
              <a:rPr lang="en-GB" sz="1600" i="1" dirty="0">
                <a:effectLst/>
                <a:highlight>
                  <a:srgbClr val="FFFFFF"/>
                </a:highlight>
                <a:latin typeface="Times New Roman" panose="02020603050405020304" pitchFamily="18" charset="0"/>
                <a:ea typeface="Times New Roman" panose="02020603050405020304" pitchFamily="18" charset="0"/>
              </a:rPr>
              <a:t>22</a:t>
            </a:r>
            <a:r>
              <a:rPr lang="en-GB" sz="1600" dirty="0">
                <a:effectLst/>
                <a:highlight>
                  <a:srgbClr val="FFFFFF"/>
                </a:highlight>
                <a:latin typeface="Times New Roman" panose="02020603050405020304" pitchFamily="18" charset="0"/>
                <a:ea typeface="Times New Roman" panose="02020603050405020304" pitchFamily="18" charset="0"/>
              </a:rPr>
              <a:t>(1), 75-95.</a:t>
            </a:r>
            <a:endParaRPr lang="en-GB" sz="1600" dirty="0">
              <a:effectLst/>
              <a:latin typeface="Times New Roman" panose="02020603050405020304" pitchFamily="18" charset="0"/>
              <a:ea typeface="Times New Roman" panose="02020603050405020304" pitchFamily="18" charset="0"/>
            </a:endParaRPr>
          </a:p>
          <a:p>
            <a:endParaRPr lang="en-GB" sz="2200" dirty="0"/>
          </a:p>
        </p:txBody>
      </p:sp>
    </p:spTree>
    <p:extLst>
      <p:ext uri="{BB962C8B-B14F-4D97-AF65-F5344CB8AC3E}">
        <p14:creationId xmlns:p14="http://schemas.microsoft.com/office/powerpoint/2010/main" val="76297143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165</TotalTime>
  <Words>1197</Words>
  <Application>Microsoft Office PowerPoint</Application>
  <PresentationFormat>Widescreen</PresentationFormat>
  <Paragraphs>73</Paragraphs>
  <Slides>13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Brush Script MT</vt:lpstr>
      <vt:lpstr>Calibri</vt:lpstr>
      <vt:lpstr>Calibri Light</vt:lpstr>
      <vt:lpstr>Times New Roman</vt:lpstr>
      <vt:lpstr>Office Theme</vt:lpstr>
      <vt:lpstr>BA Business Management  Managing People   </vt:lpstr>
      <vt:lpstr>Table of content</vt:lpstr>
      <vt:lpstr>Introduction</vt:lpstr>
      <vt:lpstr>Talent management</vt:lpstr>
      <vt:lpstr>About the organisation</vt:lpstr>
      <vt:lpstr>Different types of talent acquisition</vt:lpstr>
      <vt:lpstr>Short term acquisition</vt:lpstr>
      <vt:lpstr>Long-term acquisition</vt:lpstr>
      <vt:lpstr>Different incentive methods - monetary</vt:lpstr>
      <vt:lpstr>Different incentive non-monetary</vt:lpstr>
      <vt:lpstr>Conclusion</vt:lpstr>
      <vt:lpstr>Thank You</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Maricela Broasca (2125147)</dc:creator>
  <cp:lastModifiedBy>Maricela Broasca (2125147)</cp:lastModifiedBy>
  <cp:revision>12</cp:revision>
  <dcterms:created xsi:type="dcterms:W3CDTF">2023-04-01T13:07:39Z</dcterms:created>
  <dcterms:modified xsi:type="dcterms:W3CDTF">2023-04-01T16:03:39Z</dcterms:modified>
</cp:coreProperties>
</file>