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9" r:id="rId1"/>
  </p:sldMasterIdLst>
  <p:sldIdLst>
    <p:sldId id="256" r:id="rId2"/>
    <p:sldId id="257" r:id="rId3"/>
    <p:sldId id="278" r:id="rId4"/>
    <p:sldId id="262" r:id="rId5"/>
    <p:sldId id="259" r:id="rId6"/>
    <p:sldId id="261" r:id="rId7"/>
    <p:sldId id="260" r:id="rId8"/>
    <p:sldId id="264" r:id="rId9"/>
    <p:sldId id="272" r:id="rId10"/>
    <p:sldId id="268" r:id="rId11"/>
    <p:sldId id="270" r:id="rId12"/>
    <p:sldId id="279" r:id="rId13"/>
    <p:sldId id="271" r:id="rId14"/>
    <p:sldId id="275" r:id="rId15"/>
    <p:sldId id="277" r:id="rId16"/>
    <p:sldId id="283" r:id="rId17"/>
    <p:sldId id="280" r:id="rId18"/>
    <p:sldId id="281"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3842" autoAdjust="0"/>
  </p:normalViewPr>
  <p:slideViewPr>
    <p:cSldViewPr snapToGrid="0">
      <p:cViewPr varScale="1">
        <p:scale>
          <a:sx n="67" d="100"/>
          <a:sy n="67" d="100"/>
        </p:scale>
        <p:origin x="620"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rth dharva" userId="66d031d12b416164" providerId="LiveId" clId="{7E46E411-D9F3-459C-9559-FFC39E6A433A}"/>
    <pc:docChg chg="undo custSel addSld delSld modSld sldOrd">
      <pc:chgData name="parth dharva" userId="66d031d12b416164" providerId="LiveId" clId="{7E46E411-D9F3-459C-9559-FFC39E6A433A}" dt="2024-02-29T20:15:24.207" v="2288" actId="47"/>
      <pc:docMkLst>
        <pc:docMk/>
      </pc:docMkLst>
      <pc:sldChg chg="modSp mod">
        <pc:chgData name="parth dharva" userId="66d031d12b416164" providerId="LiveId" clId="{7E46E411-D9F3-459C-9559-FFC39E6A433A}" dt="2024-02-25T22:36:07.809" v="1563" actId="14100"/>
        <pc:sldMkLst>
          <pc:docMk/>
          <pc:sldMk cId="3205031135" sldId="256"/>
        </pc:sldMkLst>
        <pc:spChg chg="mod">
          <ac:chgData name="parth dharva" userId="66d031d12b416164" providerId="LiveId" clId="{7E46E411-D9F3-459C-9559-FFC39E6A433A}" dt="2024-02-25T22:36:07.809" v="1563" actId="14100"/>
          <ac:spMkLst>
            <pc:docMk/>
            <pc:sldMk cId="3205031135" sldId="256"/>
            <ac:spMk id="2" creationId="{1B3CF257-C50C-ED54-4EE8-AB7CE94F8FF2}"/>
          </ac:spMkLst>
        </pc:spChg>
      </pc:sldChg>
      <pc:sldChg chg="modSp mod">
        <pc:chgData name="parth dharva" userId="66d031d12b416164" providerId="LiveId" clId="{7E46E411-D9F3-459C-9559-FFC39E6A433A}" dt="2024-02-29T19:36:41.429" v="1991"/>
        <pc:sldMkLst>
          <pc:docMk/>
          <pc:sldMk cId="3292216235" sldId="257"/>
        </pc:sldMkLst>
        <pc:spChg chg="mod">
          <ac:chgData name="parth dharva" userId="66d031d12b416164" providerId="LiveId" clId="{7E46E411-D9F3-459C-9559-FFC39E6A433A}" dt="2024-02-25T22:35:47.958" v="1560" actId="2711"/>
          <ac:spMkLst>
            <pc:docMk/>
            <pc:sldMk cId="3292216235" sldId="257"/>
            <ac:spMk id="2" creationId="{F252AC06-A8E1-56A2-ED35-7E33B290DAD3}"/>
          </ac:spMkLst>
        </pc:spChg>
        <pc:spChg chg="mod">
          <ac:chgData name="parth dharva" userId="66d031d12b416164" providerId="LiveId" clId="{7E46E411-D9F3-459C-9559-FFC39E6A433A}" dt="2024-02-29T19:36:41.429" v="1991"/>
          <ac:spMkLst>
            <pc:docMk/>
            <pc:sldMk cId="3292216235" sldId="257"/>
            <ac:spMk id="3" creationId="{CBE071ED-F5B9-6535-2C1B-BF4FAFF9C2F6}"/>
          </ac:spMkLst>
        </pc:spChg>
      </pc:sldChg>
      <pc:sldChg chg="modSp mod">
        <pc:chgData name="parth dharva" userId="66d031d12b416164" providerId="LiveId" clId="{7E46E411-D9F3-459C-9559-FFC39E6A433A}" dt="2024-02-29T19:43:00.076" v="2018" actId="27636"/>
        <pc:sldMkLst>
          <pc:docMk/>
          <pc:sldMk cId="278204277" sldId="259"/>
        </pc:sldMkLst>
        <pc:spChg chg="mod">
          <ac:chgData name="parth dharva" userId="66d031d12b416164" providerId="LiveId" clId="{7E46E411-D9F3-459C-9559-FFC39E6A433A}" dt="2024-02-29T19:42:43.676" v="2015" actId="14100"/>
          <ac:spMkLst>
            <pc:docMk/>
            <pc:sldMk cId="278204277" sldId="259"/>
            <ac:spMk id="2" creationId="{4BE97818-BF84-68BD-599F-6504797FC5BA}"/>
          </ac:spMkLst>
        </pc:spChg>
        <pc:spChg chg="mod">
          <ac:chgData name="parth dharva" userId="66d031d12b416164" providerId="LiveId" clId="{7E46E411-D9F3-459C-9559-FFC39E6A433A}" dt="2024-02-29T19:43:00.076" v="2018" actId="27636"/>
          <ac:spMkLst>
            <pc:docMk/>
            <pc:sldMk cId="278204277" sldId="259"/>
            <ac:spMk id="3" creationId="{17483B44-E7E2-9D5D-5FE6-0A36B21F83D3}"/>
          </ac:spMkLst>
        </pc:spChg>
      </pc:sldChg>
      <pc:sldChg chg="modSp mod">
        <pc:chgData name="parth dharva" userId="66d031d12b416164" providerId="LiveId" clId="{7E46E411-D9F3-459C-9559-FFC39E6A433A}" dt="2024-02-29T19:43:17.135" v="2022" actId="27636"/>
        <pc:sldMkLst>
          <pc:docMk/>
          <pc:sldMk cId="1210104700" sldId="260"/>
        </pc:sldMkLst>
        <pc:spChg chg="mod">
          <ac:chgData name="parth dharva" userId="66d031d12b416164" providerId="LiveId" clId="{7E46E411-D9F3-459C-9559-FFC39E6A433A}" dt="2024-02-29T19:43:17.135" v="2022" actId="27636"/>
          <ac:spMkLst>
            <pc:docMk/>
            <pc:sldMk cId="1210104700" sldId="260"/>
            <ac:spMk id="3" creationId="{72F4245A-92AA-7CC4-DCC3-9ACE4E6EFF53}"/>
          </ac:spMkLst>
        </pc:spChg>
      </pc:sldChg>
      <pc:sldChg chg="modSp mod">
        <pc:chgData name="parth dharva" userId="66d031d12b416164" providerId="LiveId" clId="{7E46E411-D9F3-459C-9559-FFC39E6A433A}" dt="2024-02-29T19:29:55.537" v="1990" actId="20577"/>
        <pc:sldMkLst>
          <pc:docMk/>
          <pc:sldMk cId="3755556485" sldId="261"/>
        </pc:sldMkLst>
        <pc:spChg chg="mod">
          <ac:chgData name="parth dharva" userId="66d031d12b416164" providerId="LiveId" clId="{7E46E411-D9F3-459C-9559-FFC39E6A433A}" dt="2024-02-29T19:29:55.537" v="1990" actId="20577"/>
          <ac:spMkLst>
            <pc:docMk/>
            <pc:sldMk cId="3755556485" sldId="261"/>
            <ac:spMk id="3" creationId="{D0D8CE47-8B9E-3102-0E84-4F8015732FC9}"/>
          </ac:spMkLst>
        </pc:spChg>
      </pc:sldChg>
      <pc:sldChg chg="modSp mod">
        <pc:chgData name="parth dharva" userId="66d031d12b416164" providerId="LiveId" clId="{7E46E411-D9F3-459C-9559-FFC39E6A433A}" dt="2024-02-25T22:35:28.682" v="1559" actId="2711"/>
        <pc:sldMkLst>
          <pc:docMk/>
          <pc:sldMk cId="3952020663" sldId="262"/>
        </pc:sldMkLst>
        <pc:spChg chg="mod">
          <ac:chgData name="parth dharva" userId="66d031d12b416164" providerId="LiveId" clId="{7E46E411-D9F3-459C-9559-FFC39E6A433A}" dt="2024-02-25T22:35:20.293" v="1558" actId="27636"/>
          <ac:spMkLst>
            <pc:docMk/>
            <pc:sldMk cId="3952020663" sldId="262"/>
            <ac:spMk id="2" creationId="{B7FCAAE3-C132-2571-20FA-2D4F692971D0}"/>
          </ac:spMkLst>
        </pc:spChg>
        <pc:spChg chg="mod">
          <ac:chgData name="parth dharva" userId="66d031d12b416164" providerId="LiveId" clId="{7E46E411-D9F3-459C-9559-FFC39E6A433A}" dt="2024-02-25T22:35:28.682" v="1559" actId="2711"/>
          <ac:spMkLst>
            <pc:docMk/>
            <pc:sldMk cId="3952020663" sldId="262"/>
            <ac:spMk id="3" creationId="{362AA576-2D7A-E27F-EA09-C156B5B2FF44}"/>
          </ac:spMkLst>
        </pc:spChg>
      </pc:sldChg>
      <pc:sldChg chg="del">
        <pc:chgData name="parth dharva" userId="66d031d12b416164" providerId="LiveId" clId="{7E46E411-D9F3-459C-9559-FFC39E6A433A}" dt="2024-02-29T19:53:45.574" v="2095" actId="47"/>
        <pc:sldMkLst>
          <pc:docMk/>
          <pc:sldMk cId="1943706935" sldId="263"/>
        </pc:sldMkLst>
      </pc:sldChg>
      <pc:sldChg chg="modSp mod">
        <pc:chgData name="parth dharva" userId="66d031d12b416164" providerId="LiveId" clId="{7E46E411-D9F3-459C-9559-FFC39E6A433A}" dt="2024-02-29T19:44:00.184" v="2028" actId="2710"/>
        <pc:sldMkLst>
          <pc:docMk/>
          <pc:sldMk cId="849227561" sldId="264"/>
        </pc:sldMkLst>
        <pc:spChg chg="mod">
          <ac:chgData name="parth dharva" userId="66d031d12b416164" providerId="LiveId" clId="{7E46E411-D9F3-459C-9559-FFC39E6A433A}" dt="2024-02-25T22:34:32.824" v="1552" actId="2711"/>
          <ac:spMkLst>
            <pc:docMk/>
            <pc:sldMk cId="849227561" sldId="264"/>
            <ac:spMk id="2" creationId="{24E0A073-3007-793E-6327-EE6606C1A9B2}"/>
          </ac:spMkLst>
        </pc:spChg>
        <pc:spChg chg="mod">
          <ac:chgData name="parth dharva" userId="66d031d12b416164" providerId="LiveId" clId="{7E46E411-D9F3-459C-9559-FFC39E6A433A}" dt="2024-02-29T19:44:00.184" v="2028" actId="2710"/>
          <ac:spMkLst>
            <pc:docMk/>
            <pc:sldMk cId="849227561" sldId="264"/>
            <ac:spMk id="3" creationId="{8D4195B7-6924-3147-9C01-D36859AD7E12}"/>
          </ac:spMkLst>
        </pc:spChg>
      </pc:sldChg>
      <pc:sldChg chg="del">
        <pc:chgData name="parth dharva" userId="66d031d12b416164" providerId="LiveId" clId="{7E46E411-D9F3-459C-9559-FFC39E6A433A}" dt="2024-02-29T19:53:47.996" v="2096" actId="47"/>
        <pc:sldMkLst>
          <pc:docMk/>
          <pc:sldMk cId="2408270196" sldId="266"/>
        </pc:sldMkLst>
      </pc:sldChg>
      <pc:sldChg chg="addSp modSp mod modClrScheme chgLayout">
        <pc:chgData name="parth dharva" userId="66d031d12b416164" providerId="LiveId" clId="{7E46E411-D9F3-459C-9559-FFC39E6A433A}" dt="2024-02-27T13:13:29.885" v="1842" actId="1076"/>
        <pc:sldMkLst>
          <pc:docMk/>
          <pc:sldMk cId="725024720" sldId="268"/>
        </pc:sldMkLst>
        <pc:spChg chg="add mod ord">
          <ac:chgData name="parth dharva" userId="66d031d12b416164" providerId="LiveId" clId="{7E46E411-D9F3-459C-9559-FFC39E6A433A}" dt="2024-02-27T13:13:21.866" v="1838" actId="1076"/>
          <ac:spMkLst>
            <pc:docMk/>
            <pc:sldMk cId="725024720" sldId="268"/>
            <ac:spMk id="2" creationId="{E6AA68D8-F691-CB51-14B6-EEE34D95A91C}"/>
          </ac:spMkLst>
        </pc:spChg>
        <pc:spChg chg="mod ord">
          <ac:chgData name="parth dharva" userId="66d031d12b416164" providerId="LiveId" clId="{7E46E411-D9F3-459C-9559-FFC39E6A433A}" dt="2024-02-27T13:13:29.885" v="1842" actId="1076"/>
          <ac:spMkLst>
            <pc:docMk/>
            <pc:sldMk cId="725024720" sldId="268"/>
            <ac:spMk id="3" creationId="{851B7261-C995-1DFF-FB51-EE6E7A35E1BC}"/>
          </ac:spMkLst>
        </pc:spChg>
      </pc:sldChg>
      <pc:sldChg chg="del">
        <pc:chgData name="parth dharva" userId="66d031d12b416164" providerId="LiveId" clId="{7E46E411-D9F3-459C-9559-FFC39E6A433A}" dt="2024-02-29T19:53:48.999" v="2097" actId="47"/>
        <pc:sldMkLst>
          <pc:docMk/>
          <pc:sldMk cId="1312182501" sldId="269"/>
        </pc:sldMkLst>
      </pc:sldChg>
      <pc:sldChg chg="modSp mod">
        <pc:chgData name="parth dharva" userId="66d031d12b416164" providerId="LiveId" clId="{7E46E411-D9F3-459C-9559-FFC39E6A433A}" dt="2024-02-29T19:48:12.711" v="2086" actId="27636"/>
        <pc:sldMkLst>
          <pc:docMk/>
          <pc:sldMk cId="4169442867" sldId="270"/>
        </pc:sldMkLst>
        <pc:spChg chg="mod">
          <ac:chgData name="parth dharva" userId="66d031d12b416164" providerId="LiveId" clId="{7E46E411-D9F3-459C-9559-FFC39E6A433A}" dt="2024-02-25T22:33:16.189" v="1546" actId="2711"/>
          <ac:spMkLst>
            <pc:docMk/>
            <pc:sldMk cId="4169442867" sldId="270"/>
            <ac:spMk id="2" creationId="{5B9CA22D-EFE2-0238-ED11-00FD0338810A}"/>
          </ac:spMkLst>
        </pc:spChg>
        <pc:spChg chg="mod">
          <ac:chgData name="parth dharva" userId="66d031d12b416164" providerId="LiveId" clId="{7E46E411-D9F3-459C-9559-FFC39E6A433A}" dt="2024-02-29T19:48:12.711" v="2086" actId="27636"/>
          <ac:spMkLst>
            <pc:docMk/>
            <pc:sldMk cId="4169442867" sldId="270"/>
            <ac:spMk id="3" creationId="{5D6B15EB-4B13-A03E-FEE8-82DA8E826A1D}"/>
          </ac:spMkLst>
        </pc:spChg>
      </pc:sldChg>
      <pc:sldChg chg="modSp mod">
        <pc:chgData name="parth dharva" userId="66d031d12b416164" providerId="LiveId" clId="{7E46E411-D9F3-459C-9559-FFC39E6A433A}" dt="2024-02-29T19:50:12.170" v="2094" actId="27636"/>
        <pc:sldMkLst>
          <pc:docMk/>
          <pc:sldMk cId="1619173883" sldId="271"/>
        </pc:sldMkLst>
        <pc:spChg chg="mod">
          <ac:chgData name="parth dharva" userId="66d031d12b416164" providerId="LiveId" clId="{7E46E411-D9F3-459C-9559-FFC39E6A433A}" dt="2024-02-29T19:50:12.170" v="2094" actId="27636"/>
          <ac:spMkLst>
            <pc:docMk/>
            <pc:sldMk cId="1619173883" sldId="271"/>
            <ac:spMk id="3" creationId="{0EE704F0-91BE-9BF6-C924-EEA232C4C6B0}"/>
          </ac:spMkLst>
        </pc:spChg>
      </pc:sldChg>
      <pc:sldChg chg="addSp delSp modSp mod modClrScheme chgLayout">
        <pc:chgData name="parth dharva" userId="66d031d12b416164" providerId="LiveId" clId="{7E46E411-D9F3-459C-9559-FFC39E6A433A}" dt="2024-02-29T19:43:36.854" v="2026" actId="27636"/>
        <pc:sldMkLst>
          <pc:docMk/>
          <pc:sldMk cId="1407552586" sldId="272"/>
        </pc:sldMkLst>
        <pc:spChg chg="mod ord">
          <ac:chgData name="parth dharva" userId="66d031d12b416164" providerId="LiveId" clId="{7E46E411-D9F3-459C-9559-FFC39E6A433A}" dt="2024-02-25T22:33:55.798" v="1549" actId="2711"/>
          <ac:spMkLst>
            <pc:docMk/>
            <pc:sldMk cId="1407552586" sldId="272"/>
            <ac:spMk id="2" creationId="{2CEA6E06-003D-08A2-5B0C-1F829E184294}"/>
          </ac:spMkLst>
        </pc:spChg>
        <pc:spChg chg="mod ord">
          <ac:chgData name="parth dharva" userId="66d031d12b416164" providerId="LiveId" clId="{7E46E411-D9F3-459C-9559-FFC39E6A433A}" dt="2024-02-29T19:43:36.854" v="2026" actId="27636"/>
          <ac:spMkLst>
            <pc:docMk/>
            <pc:sldMk cId="1407552586" sldId="272"/>
            <ac:spMk id="3" creationId="{40D8CAEA-8DC3-1882-CB9D-7805946DA764}"/>
          </ac:spMkLst>
        </pc:spChg>
        <pc:spChg chg="add del mod ord">
          <ac:chgData name="parth dharva" userId="66d031d12b416164" providerId="LiveId" clId="{7E46E411-D9F3-459C-9559-FFC39E6A433A}" dt="2024-02-25T19:42:28.299" v="345" actId="700"/>
          <ac:spMkLst>
            <pc:docMk/>
            <pc:sldMk cId="1407552586" sldId="272"/>
            <ac:spMk id="4" creationId="{B1AF12C4-BCBA-E35D-5756-A42AF956C2A3}"/>
          </ac:spMkLst>
        </pc:spChg>
        <pc:spChg chg="add del mod ord">
          <ac:chgData name="parth dharva" userId="66d031d12b416164" providerId="LiveId" clId="{7E46E411-D9F3-459C-9559-FFC39E6A433A}" dt="2024-02-25T19:42:28.299" v="345" actId="700"/>
          <ac:spMkLst>
            <pc:docMk/>
            <pc:sldMk cId="1407552586" sldId="272"/>
            <ac:spMk id="5" creationId="{69243440-3826-6731-AEBA-5EABDDEEDC21}"/>
          </ac:spMkLst>
        </pc:spChg>
        <pc:spChg chg="add del mod ord">
          <ac:chgData name="parth dharva" userId="66d031d12b416164" providerId="LiveId" clId="{7E46E411-D9F3-459C-9559-FFC39E6A433A}" dt="2024-02-25T19:42:28.299" v="345" actId="700"/>
          <ac:spMkLst>
            <pc:docMk/>
            <pc:sldMk cId="1407552586" sldId="272"/>
            <ac:spMk id="6" creationId="{CBA51272-1B21-8CBC-E4C5-2D8593F0ED43}"/>
          </ac:spMkLst>
        </pc:spChg>
        <pc:spChg chg="add del mod ord">
          <ac:chgData name="parth dharva" userId="66d031d12b416164" providerId="LiveId" clId="{7E46E411-D9F3-459C-9559-FFC39E6A433A}" dt="2024-02-25T19:49:31.889" v="443" actId="478"/>
          <ac:spMkLst>
            <pc:docMk/>
            <pc:sldMk cId="1407552586" sldId="272"/>
            <ac:spMk id="7" creationId="{8647A1CF-E3A8-4EA2-5A36-E6F2254526DE}"/>
          </ac:spMkLst>
        </pc:spChg>
      </pc:sldChg>
      <pc:sldChg chg="del">
        <pc:chgData name="parth dharva" userId="66d031d12b416164" providerId="LiveId" clId="{7E46E411-D9F3-459C-9559-FFC39E6A433A}" dt="2024-02-25T19:04:53.118" v="1" actId="47"/>
        <pc:sldMkLst>
          <pc:docMk/>
          <pc:sldMk cId="1268420611" sldId="273"/>
        </pc:sldMkLst>
      </pc:sldChg>
      <pc:sldChg chg="del">
        <pc:chgData name="parth dharva" userId="66d031d12b416164" providerId="LiveId" clId="{7E46E411-D9F3-459C-9559-FFC39E6A433A}" dt="2024-02-25T22:17:31.515" v="832" actId="47"/>
        <pc:sldMkLst>
          <pc:docMk/>
          <pc:sldMk cId="3638224619" sldId="274"/>
        </pc:sldMkLst>
      </pc:sldChg>
      <pc:sldChg chg="modSp new mod">
        <pc:chgData name="parth dharva" userId="66d031d12b416164" providerId="LiveId" clId="{7E46E411-D9F3-459C-9559-FFC39E6A433A}" dt="2024-02-25T22:33:04.586" v="1544" actId="2711"/>
        <pc:sldMkLst>
          <pc:docMk/>
          <pc:sldMk cId="3456881721" sldId="275"/>
        </pc:sldMkLst>
        <pc:spChg chg="mod">
          <ac:chgData name="parth dharva" userId="66d031d12b416164" providerId="LiveId" clId="{7E46E411-D9F3-459C-9559-FFC39E6A433A}" dt="2024-02-25T22:33:04.586" v="1544" actId="2711"/>
          <ac:spMkLst>
            <pc:docMk/>
            <pc:sldMk cId="3456881721" sldId="275"/>
            <ac:spMk id="2" creationId="{5496864F-0ACF-DF54-550C-6637BDFB9FC4}"/>
          </ac:spMkLst>
        </pc:spChg>
        <pc:spChg chg="mod">
          <ac:chgData name="parth dharva" userId="66d031d12b416164" providerId="LiveId" clId="{7E46E411-D9F3-459C-9559-FFC39E6A433A}" dt="2024-02-25T22:32:22.887" v="1531" actId="27636"/>
          <ac:spMkLst>
            <pc:docMk/>
            <pc:sldMk cId="3456881721" sldId="275"/>
            <ac:spMk id="3" creationId="{35664D08-B6B6-21ED-CDE3-BF5008F97780}"/>
          </ac:spMkLst>
        </pc:spChg>
        <pc:spChg chg="mod">
          <ac:chgData name="parth dharva" userId="66d031d12b416164" providerId="LiveId" clId="{7E46E411-D9F3-459C-9559-FFC39E6A433A}" dt="2024-02-25T22:32:54.743" v="1543" actId="113"/>
          <ac:spMkLst>
            <pc:docMk/>
            <pc:sldMk cId="3456881721" sldId="275"/>
            <ac:spMk id="4" creationId="{309AB9AA-D38D-4994-37F1-C780FA3A51AD}"/>
          </ac:spMkLst>
        </pc:spChg>
      </pc:sldChg>
      <pc:sldChg chg="del">
        <pc:chgData name="parth dharva" userId="66d031d12b416164" providerId="LiveId" clId="{7E46E411-D9F3-459C-9559-FFC39E6A433A}" dt="2024-02-25T19:04:43.706" v="0" actId="47"/>
        <pc:sldMkLst>
          <pc:docMk/>
          <pc:sldMk cId="4254315623" sldId="275"/>
        </pc:sldMkLst>
      </pc:sldChg>
      <pc:sldChg chg="delSp modSp new del mod">
        <pc:chgData name="parth dharva" userId="66d031d12b416164" providerId="LiveId" clId="{7E46E411-D9F3-459C-9559-FFC39E6A433A}" dt="2024-02-29T19:53:51.285" v="2098" actId="47"/>
        <pc:sldMkLst>
          <pc:docMk/>
          <pc:sldMk cId="3244838602" sldId="276"/>
        </pc:sldMkLst>
        <pc:spChg chg="del">
          <ac:chgData name="parth dharva" userId="66d031d12b416164" providerId="LiveId" clId="{7E46E411-D9F3-459C-9559-FFC39E6A433A}" dt="2024-02-25T19:48:07.295" v="432" actId="478"/>
          <ac:spMkLst>
            <pc:docMk/>
            <pc:sldMk cId="3244838602" sldId="276"/>
            <ac:spMk id="2" creationId="{C85E3A3E-C480-1E57-404F-427108619976}"/>
          </ac:spMkLst>
        </pc:spChg>
        <pc:spChg chg="mod">
          <ac:chgData name="parth dharva" userId="66d031d12b416164" providerId="LiveId" clId="{7E46E411-D9F3-459C-9559-FFC39E6A433A}" dt="2024-02-27T13:10:03.771" v="1783"/>
          <ac:spMkLst>
            <pc:docMk/>
            <pc:sldMk cId="3244838602" sldId="276"/>
            <ac:spMk id="3" creationId="{756A3778-6BEC-D917-6E8B-B6CD1A167751}"/>
          </ac:spMkLst>
        </pc:spChg>
      </pc:sldChg>
      <pc:sldChg chg="addSp delSp modSp new mod modClrScheme chgLayout">
        <pc:chgData name="parth dharva" userId="66d031d12b416164" providerId="LiveId" clId="{7E46E411-D9F3-459C-9559-FFC39E6A433A}" dt="2024-02-25T22:17:25.224" v="831" actId="1076"/>
        <pc:sldMkLst>
          <pc:docMk/>
          <pc:sldMk cId="3402671552" sldId="277"/>
        </pc:sldMkLst>
        <pc:spChg chg="del mod ord">
          <ac:chgData name="parth dharva" userId="66d031d12b416164" providerId="LiveId" clId="{7E46E411-D9F3-459C-9559-FFC39E6A433A}" dt="2024-02-25T20:02:17.922" v="796" actId="700"/>
          <ac:spMkLst>
            <pc:docMk/>
            <pc:sldMk cId="3402671552" sldId="277"/>
            <ac:spMk id="2" creationId="{2C715E15-A04E-0FA3-30F6-77CE75A5A8ED}"/>
          </ac:spMkLst>
        </pc:spChg>
        <pc:spChg chg="del mod ord">
          <ac:chgData name="parth dharva" userId="66d031d12b416164" providerId="LiveId" clId="{7E46E411-D9F3-459C-9559-FFC39E6A433A}" dt="2024-02-25T20:02:17.922" v="796" actId="700"/>
          <ac:spMkLst>
            <pc:docMk/>
            <pc:sldMk cId="3402671552" sldId="277"/>
            <ac:spMk id="3" creationId="{D218390D-006F-2271-5024-CCBCC1E5CA70}"/>
          </ac:spMkLst>
        </pc:spChg>
        <pc:spChg chg="del">
          <ac:chgData name="parth dharva" userId="66d031d12b416164" providerId="LiveId" clId="{7E46E411-D9F3-459C-9559-FFC39E6A433A}" dt="2024-02-25T20:02:17.922" v="796" actId="700"/>
          <ac:spMkLst>
            <pc:docMk/>
            <pc:sldMk cId="3402671552" sldId="277"/>
            <ac:spMk id="4" creationId="{DC412B95-555F-62B5-719F-874DEB2C78DB}"/>
          </ac:spMkLst>
        </pc:spChg>
        <pc:spChg chg="add mod ord">
          <ac:chgData name="parth dharva" userId="66d031d12b416164" providerId="LiveId" clId="{7E46E411-D9F3-459C-9559-FFC39E6A433A}" dt="2024-02-25T22:16:54.140" v="822" actId="1076"/>
          <ac:spMkLst>
            <pc:docMk/>
            <pc:sldMk cId="3402671552" sldId="277"/>
            <ac:spMk id="5" creationId="{3D6D26D0-6A86-A169-B3F8-39D975A79866}"/>
          </ac:spMkLst>
        </pc:spChg>
        <pc:spChg chg="add del mod ord">
          <ac:chgData name="parth dharva" userId="66d031d12b416164" providerId="LiveId" clId="{7E46E411-D9F3-459C-9559-FFC39E6A433A}" dt="2024-02-25T20:03:03.199" v="814" actId="478"/>
          <ac:spMkLst>
            <pc:docMk/>
            <pc:sldMk cId="3402671552" sldId="277"/>
            <ac:spMk id="6" creationId="{D6A36186-3C26-9533-ECB9-852B02D8383D}"/>
          </ac:spMkLst>
        </pc:spChg>
        <pc:spChg chg="add del mod ord">
          <ac:chgData name="parth dharva" userId="66d031d12b416164" providerId="LiveId" clId="{7E46E411-D9F3-459C-9559-FFC39E6A433A}" dt="2024-02-25T22:17:01.197" v="824" actId="478"/>
          <ac:spMkLst>
            <pc:docMk/>
            <pc:sldMk cId="3402671552" sldId="277"/>
            <ac:spMk id="7" creationId="{680999A0-3B47-15D9-1C90-DCEA9046C3BB}"/>
          </ac:spMkLst>
        </pc:spChg>
        <pc:picChg chg="add mod">
          <ac:chgData name="parth dharva" userId="66d031d12b416164" providerId="LiveId" clId="{7E46E411-D9F3-459C-9559-FFC39E6A433A}" dt="2024-02-25T22:17:25.224" v="831" actId="1076"/>
          <ac:picMkLst>
            <pc:docMk/>
            <pc:sldMk cId="3402671552" sldId="277"/>
            <ac:picMk id="9" creationId="{7324D7E8-7E51-DA6D-C7EE-9BBB84284606}"/>
          </ac:picMkLst>
        </pc:picChg>
      </pc:sldChg>
      <pc:sldChg chg="new del">
        <pc:chgData name="parth dharva" userId="66d031d12b416164" providerId="LiveId" clId="{7E46E411-D9F3-459C-9559-FFC39E6A433A}" dt="2024-02-25T22:16:10.927" v="816" actId="47"/>
        <pc:sldMkLst>
          <pc:docMk/>
          <pc:sldMk cId="176245504" sldId="278"/>
        </pc:sldMkLst>
      </pc:sldChg>
      <pc:sldChg chg="modSp new mod">
        <pc:chgData name="parth dharva" userId="66d031d12b416164" providerId="LiveId" clId="{7E46E411-D9F3-459C-9559-FFC39E6A433A}" dt="2024-02-29T19:40:08.548" v="2010" actId="255"/>
        <pc:sldMkLst>
          <pc:docMk/>
          <pc:sldMk cId="922129603" sldId="278"/>
        </pc:sldMkLst>
        <pc:spChg chg="mod">
          <ac:chgData name="parth dharva" userId="66d031d12b416164" providerId="LiveId" clId="{7E46E411-D9F3-459C-9559-FFC39E6A433A}" dt="2024-02-29T19:39:49.792" v="2008" actId="14100"/>
          <ac:spMkLst>
            <pc:docMk/>
            <pc:sldMk cId="922129603" sldId="278"/>
            <ac:spMk id="2" creationId="{BB780DB4-A60F-C38D-62D6-15A2F8528781}"/>
          </ac:spMkLst>
        </pc:spChg>
        <pc:spChg chg="mod">
          <ac:chgData name="parth dharva" userId="66d031d12b416164" providerId="LiveId" clId="{7E46E411-D9F3-459C-9559-FFC39E6A433A}" dt="2024-02-29T19:40:08.548" v="2010" actId="255"/>
          <ac:spMkLst>
            <pc:docMk/>
            <pc:sldMk cId="922129603" sldId="278"/>
            <ac:spMk id="3" creationId="{37C21636-0BE4-A598-062D-DD461F91657C}"/>
          </ac:spMkLst>
        </pc:spChg>
      </pc:sldChg>
      <pc:sldChg chg="addSp delSp modSp new mod modClrScheme chgLayout">
        <pc:chgData name="parth dharva" userId="66d031d12b416164" providerId="LiveId" clId="{7E46E411-D9F3-459C-9559-FFC39E6A433A}" dt="2024-02-29T19:47:49.173" v="2081" actId="27636"/>
        <pc:sldMkLst>
          <pc:docMk/>
          <pc:sldMk cId="2362192617" sldId="279"/>
        </pc:sldMkLst>
        <pc:spChg chg="del">
          <ac:chgData name="parth dharva" userId="66d031d12b416164" providerId="LiveId" clId="{7E46E411-D9F3-459C-9559-FFC39E6A433A}" dt="2024-02-29T19:44:33.649" v="2030" actId="478"/>
          <ac:spMkLst>
            <pc:docMk/>
            <pc:sldMk cId="2362192617" sldId="279"/>
            <ac:spMk id="2" creationId="{B03811E2-CAFF-65A0-1665-912501359FB2}"/>
          </ac:spMkLst>
        </pc:spChg>
        <pc:spChg chg="mod ord">
          <ac:chgData name="parth dharva" userId="66d031d12b416164" providerId="LiveId" clId="{7E46E411-D9F3-459C-9559-FFC39E6A433A}" dt="2024-02-29T19:47:49.173" v="2081" actId="27636"/>
          <ac:spMkLst>
            <pc:docMk/>
            <pc:sldMk cId="2362192617" sldId="279"/>
            <ac:spMk id="3" creationId="{CCCDC0D3-405C-309D-E122-499849219F23}"/>
          </ac:spMkLst>
        </pc:spChg>
        <pc:spChg chg="add mod ord">
          <ac:chgData name="parth dharva" userId="66d031d12b416164" providerId="LiveId" clId="{7E46E411-D9F3-459C-9559-FFC39E6A433A}" dt="2024-02-29T19:47:16.938" v="2072" actId="1076"/>
          <ac:spMkLst>
            <pc:docMk/>
            <pc:sldMk cId="2362192617" sldId="279"/>
            <ac:spMk id="4" creationId="{144C0474-C98E-314F-1BAE-D0A845C26C56}"/>
          </ac:spMkLst>
        </pc:spChg>
      </pc:sldChg>
      <pc:sldChg chg="delSp modSp new mod">
        <pc:chgData name="parth dharva" userId="66d031d12b416164" providerId="LiveId" clId="{7E46E411-D9F3-459C-9559-FFC39E6A433A}" dt="2024-02-29T20:13:38.231" v="2286" actId="12"/>
        <pc:sldMkLst>
          <pc:docMk/>
          <pc:sldMk cId="224783413" sldId="280"/>
        </pc:sldMkLst>
        <pc:spChg chg="del">
          <ac:chgData name="parth dharva" userId="66d031d12b416164" providerId="LiveId" clId="{7E46E411-D9F3-459C-9559-FFC39E6A433A}" dt="2024-02-29T20:09:54.811" v="2141" actId="478"/>
          <ac:spMkLst>
            <pc:docMk/>
            <pc:sldMk cId="224783413" sldId="280"/>
            <ac:spMk id="2" creationId="{7A575ECF-8C6D-80E8-A391-28BF0B231234}"/>
          </ac:spMkLst>
        </pc:spChg>
        <pc:spChg chg="mod">
          <ac:chgData name="parth dharva" userId="66d031d12b416164" providerId="LiveId" clId="{7E46E411-D9F3-459C-9559-FFC39E6A433A}" dt="2024-02-29T20:13:38.231" v="2286" actId="12"/>
          <ac:spMkLst>
            <pc:docMk/>
            <pc:sldMk cId="224783413" sldId="280"/>
            <ac:spMk id="3" creationId="{7FB7A294-D632-6E16-8BD3-D25603914F2C}"/>
          </ac:spMkLst>
        </pc:spChg>
      </pc:sldChg>
      <pc:sldChg chg="delSp modSp new mod ord">
        <pc:chgData name="parth dharva" userId="66d031d12b416164" providerId="LiveId" clId="{7E46E411-D9F3-459C-9559-FFC39E6A433A}" dt="2024-02-29T20:13:44.298" v="2287" actId="12"/>
        <pc:sldMkLst>
          <pc:docMk/>
          <pc:sldMk cId="122899100" sldId="281"/>
        </pc:sldMkLst>
        <pc:spChg chg="del">
          <ac:chgData name="parth dharva" userId="66d031d12b416164" providerId="LiveId" clId="{7E46E411-D9F3-459C-9559-FFC39E6A433A}" dt="2024-02-29T20:12:06.184" v="2148" actId="478"/>
          <ac:spMkLst>
            <pc:docMk/>
            <pc:sldMk cId="122899100" sldId="281"/>
            <ac:spMk id="2" creationId="{5B1E8F27-FBA3-DB88-15DD-E63FD49F096E}"/>
          </ac:spMkLst>
        </pc:spChg>
        <pc:spChg chg="mod">
          <ac:chgData name="parth dharva" userId="66d031d12b416164" providerId="LiveId" clId="{7E46E411-D9F3-459C-9559-FFC39E6A433A}" dt="2024-02-29T20:13:44.298" v="2287" actId="12"/>
          <ac:spMkLst>
            <pc:docMk/>
            <pc:sldMk cId="122899100" sldId="281"/>
            <ac:spMk id="3" creationId="{FE2DF14C-790E-D1F1-AB96-A4E1F40A7EFA}"/>
          </ac:spMkLst>
        </pc:spChg>
      </pc:sldChg>
      <pc:sldChg chg="new del">
        <pc:chgData name="parth dharva" userId="66d031d12b416164" providerId="LiveId" clId="{7E46E411-D9F3-459C-9559-FFC39E6A433A}" dt="2024-02-29T20:15:24.207" v="2288" actId="47"/>
        <pc:sldMkLst>
          <pc:docMk/>
          <pc:sldMk cId="190538417" sldId="282"/>
        </pc:sldMkLst>
      </pc:sldChg>
      <pc:sldChg chg="modSp new mod ord">
        <pc:chgData name="parth dharva" userId="66d031d12b416164" providerId="LiveId" clId="{7E46E411-D9F3-459C-9559-FFC39E6A433A}" dt="2024-02-29T20:13:32.331" v="2285" actId="12"/>
        <pc:sldMkLst>
          <pc:docMk/>
          <pc:sldMk cId="875403014" sldId="283"/>
        </pc:sldMkLst>
        <pc:spChg chg="mod">
          <ac:chgData name="parth dharva" userId="66d031d12b416164" providerId="LiveId" clId="{7E46E411-D9F3-459C-9559-FFC39E6A433A}" dt="2024-02-29T20:07:00.665" v="2117" actId="14100"/>
          <ac:spMkLst>
            <pc:docMk/>
            <pc:sldMk cId="875403014" sldId="283"/>
            <ac:spMk id="2" creationId="{E493A0AA-A057-CD4B-385D-07AA63169C24}"/>
          </ac:spMkLst>
        </pc:spChg>
        <pc:spChg chg="mod">
          <ac:chgData name="parth dharva" userId="66d031d12b416164" providerId="LiveId" clId="{7E46E411-D9F3-459C-9559-FFC39E6A433A}" dt="2024-02-29T20:13:32.331" v="2285" actId="12"/>
          <ac:spMkLst>
            <pc:docMk/>
            <pc:sldMk cId="875403014" sldId="283"/>
            <ac:spMk id="3" creationId="{83490445-8045-78B6-A861-B0182628EED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6305E-66D8-B111-D753-0F53AEF0BCC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F7CB69A-C9CA-2939-1231-0B7D571DB5F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F9F7DCC-18FB-249E-55D6-8398BCD09A17}"/>
              </a:ext>
            </a:extLst>
          </p:cNvPr>
          <p:cNvSpPr>
            <a:spLocks noGrp="1"/>
          </p:cNvSpPr>
          <p:nvPr>
            <p:ph type="dt" sz="half" idx="10"/>
          </p:nvPr>
        </p:nvSpPr>
        <p:spPr/>
        <p:txBody>
          <a:bodyPr/>
          <a:lstStyle/>
          <a:p>
            <a:fld id="{FE075B97-7CD4-404F-AED2-887D2A5A0BA9}" type="datetimeFigureOut">
              <a:rPr lang="en-GB" smtClean="0"/>
              <a:t>29/02/2024</a:t>
            </a:fld>
            <a:endParaRPr lang="en-GB"/>
          </a:p>
        </p:txBody>
      </p:sp>
      <p:sp>
        <p:nvSpPr>
          <p:cNvPr id="5" name="Footer Placeholder 4">
            <a:extLst>
              <a:ext uri="{FF2B5EF4-FFF2-40B4-BE49-F238E27FC236}">
                <a16:creationId xmlns:a16="http://schemas.microsoft.com/office/drawing/2014/main" id="{B9937208-EA0A-6677-81EE-AC8552C8EE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17D095-DFD3-25EA-A486-B8503F12C6FC}"/>
              </a:ext>
            </a:extLst>
          </p:cNvPr>
          <p:cNvSpPr>
            <a:spLocks noGrp="1"/>
          </p:cNvSpPr>
          <p:nvPr>
            <p:ph type="sldNum" sz="quarter" idx="12"/>
          </p:nvPr>
        </p:nvSpPr>
        <p:spPr/>
        <p:txBody>
          <a:bodyPr/>
          <a:lstStyle/>
          <a:p>
            <a:fld id="{00628553-1CAF-4BD5-8EAE-CF97F4983D0F}" type="slidenum">
              <a:rPr lang="en-GB" smtClean="0"/>
              <a:t>‹#›</a:t>
            </a:fld>
            <a:endParaRPr lang="en-GB"/>
          </a:p>
        </p:txBody>
      </p:sp>
    </p:spTree>
    <p:extLst>
      <p:ext uri="{BB962C8B-B14F-4D97-AF65-F5344CB8AC3E}">
        <p14:creationId xmlns:p14="http://schemas.microsoft.com/office/powerpoint/2010/main" val="40696694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5F927-662B-72A2-7602-EBC1CF04D80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0330E6-9409-5D8F-9DD4-85A9DB9BC20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3A8C25-A455-EDB9-3E14-BCAA7D4F5E72}"/>
              </a:ext>
            </a:extLst>
          </p:cNvPr>
          <p:cNvSpPr>
            <a:spLocks noGrp="1"/>
          </p:cNvSpPr>
          <p:nvPr>
            <p:ph type="dt" sz="half" idx="10"/>
          </p:nvPr>
        </p:nvSpPr>
        <p:spPr/>
        <p:txBody>
          <a:bodyPr/>
          <a:lstStyle/>
          <a:p>
            <a:fld id="{FE075B97-7CD4-404F-AED2-887D2A5A0BA9}" type="datetimeFigureOut">
              <a:rPr lang="en-GB" smtClean="0"/>
              <a:t>29/02/2024</a:t>
            </a:fld>
            <a:endParaRPr lang="en-GB"/>
          </a:p>
        </p:txBody>
      </p:sp>
      <p:sp>
        <p:nvSpPr>
          <p:cNvPr id="5" name="Footer Placeholder 4">
            <a:extLst>
              <a:ext uri="{FF2B5EF4-FFF2-40B4-BE49-F238E27FC236}">
                <a16:creationId xmlns:a16="http://schemas.microsoft.com/office/drawing/2014/main" id="{2056633E-892C-744E-86AF-959DDA5698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6892E6-DB34-4D58-F3CF-4A3A972CA94B}"/>
              </a:ext>
            </a:extLst>
          </p:cNvPr>
          <p:cNvSpPr>
            <a:spLocks noGrp="1"/>
          </p:cNvSpPr>
          <p:nvPr>
            <p:ph type="sldNum" sz="quarter" idx="12"/>
          </p:nvPr>
        </p:nvSpPr>
        <p:spPr/>
        <p:txBody>
          <a:bodyPr/>
          <a:lstStyle/>
          <a:p>
            <a:fld id="{00628553-1CAF-4BD5-8EAE-CF97F4983D0F}" type="slidenum">
              <a:rPr lang="en-GB" smtClean="0"/>
              <a:t>‹#›</a:t>
            </a:fld>
            <a:endParaRPr lang="en-GB"/>
          </a:p>
        </p:txBody>
      </p:sp>
    </p:spTree>
    <p:extLst>
      <p:ext uri="{BB962C8B-B14F-4D97-AF65-F5344CB8AC3E}">
        <p14:creationId xmlns:p14="http://schemas.microsoft.com/office/powerpoint/2010/main" val="38952038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83F2E-38B1-CEC4-A875-3254AEA17BA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053442E-7BB7-614F-7628-1C3A5814C0C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07E00F1-222C-5A1A-86AF-C4EC80655954}"/>
              </a:ext>
            </a:extLst>
          </p:cNvPr>
          <p:cNvSpPr>
            <a:spLocks noGrp="1"/>
          </p:cNvSpPr>
          <p:nvPr>
            <p:ph type="dt" sz="half" idx="10"/>
          </p:nvPr>
        </p:nvSpPr>
        <p:spPr/>
        <p:txBody>
          <a:bodyPr/>
          <a:lstStyle/>
          <a:p>
            <a:fld id="{FE075B97-7CD4-404F-AED2-887D2A5A0BA9}" type="datetimeFigureOut">
              <a:rPr lang="en-GB" smtClean="0"/>
              <a:t>29/02/2024</a:t>
            </a:fld>
            <a:endParaRPr lang="en-GB"/>
          </a:p>
        </p:txBody>
      </p:sp>
      <p:sp>
        <p:nvSpPr>
          <p:cNvPr id="5" name="Footer Placeholder 4">
            <a:extLst>
              <a:ext uri="{FF2B5EF4-FFF2-40B4-BE49-F238E27FC236}">
                <a16:creationId xmlns:a16="http://schemas.microsoft.com/office/drawing/2014/main" id="{13EDEB21-66E9-F632-9F39-C27609A429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385BD2-57F7-4CA6-57ED-36DB55016EBC}"/>
              </a:ext>
            </a:extLst>
          </p:cNvPr>
          <p:cNvSpPr>
            <a:spLocks noGrp="1"/>
          </p:cNvSpPr>
          <p:nvPr>
            <p:ph type="sldNum" sz="quarter" idx="12"/>
          </p:nvPr>
        </p:nvSpPr>
        <p:spPr/>
        <p:txBody>
          <a:bodyPr/>
          <a:lstStyle/>
          <a:p>
            <a:fld id="{00628553-1CAF-4BD5-8EAE-CF97F4983D0F}" type="slidenum">
              <a:rPr lang="en-GB" smtClean="0"/>
              <a:t>‹#›</a:t>
            </a:fld>
            <a:endParaRPr lang="en-GB"/>
          </a:p>
        </p:txBody>
      </p:sp>
    </p:spTree>
    <p:extLst>
      <p:ext uri="{BB962C8B-B14F-4D97-AF65-F5344CB8AC3E}">
        <p14:creationId xmlns:p14="http://schemas.microsoft.com/office/powerpoint/2010/main" val="34662193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36E56-F106-A496-2403-7723BB12F7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DD9350-1A62-AA09-ACC8-5CC67B541E8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D834E6F-9D68-0BB8-F72E-190E3AFCBA2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E6CF7D6-B33D-2E77-AAF1-AD5FFA8E2D35}"/>
              </a:ext>
            </a:extLst>
          </p:cNvPr>
          <p:cNvSpPr>
            <a:spLocks noGrp="1"/>
          </p:cNvSpPr>
          <p:nvPr>
            <p:ph type="dt" sz="half" idx="10"/>
          </p:nvPr>
        </p:nvSpPr>
        <p:spPr/>
        <p:txBody>
          <a:bodyPr/>
          <a:lstStyle/>
          <a:p>
            <a:fld id="{FE075B97-7CD4-404F-AED2-887D2A5A0BA9}" type="datetimeFigureOut">
              <a:rPr lang="en-GB" smtClean="0"/>
              <a:t>29/02/2024</a:t>
            </a:fld>
            <a:endParaRPr lang="en-GB"/>
          </a:p>
        </p:txBody>
      </p:sp>
      <p:sp>
        <p:nvSpPr>
          <p:cNvPr id="6" name="Footer Placeholder 5">
            <a:extLst>
              <a:ext uri="{FF2B5EF4-FFF2-40B4-BE49-F238E27FC236}">
                <a16:creationId xmlns:a16="http://schemas.microsoft.com/office/drawing/2014/main" id="{3EEB313A-BD5A-D8FE-76E0-D7EEBEA0887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E756D2-1502-BCAD-A2D8-D9E7FF3C6952}"/>
              </a:ext>
            </a:extLst>
          </p:cNvPr>
          <p:cNvSpPr>
            <a:spLocks noGrp="1"/>
          </p:cNvSpPr>
          <p:nvPr>
            <p:ph type="sldNum" sz="quarter" idx="12"/>
          </p:nvPr>
        </p:nvSpPr>
        <p:spPr/>
        <p:txBody>
          <a:bodyPr/>
          <a:lstStyle/>
          <a:p>
            <a:fld id="{00628553-1CAF-4BD5-8EAE-CF97F4983D0F}" type="slidenum">
              <a:rPr lang="en-GB" smtClean="0"/>
              <a:t>‹#›</a:t>
            </a:fld>
            <a:endParaRPr lang="en-GB"/>
          </a:p>
        </p:txBody>
      </p:sp>
    </p:spTree>
    <p:extLst>
      <p:ext uri="{BB962C8B-B14F-4D97-AF65-F5344CB8AC3E}">
        <p14:creationId xmlns:p14="http://schemas.microsoft.com/office/powerpoint/2010/main" val="34359177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18B6A-89D6-3C1B-06FC-DE391B33376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F5817B1-C9E1-DCA4-A591-01D4BEF7EC7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1EEAEC6-484E-DB63-A97E-B94D9D29E17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9B22395-4C2C-3B0A-02CC-2D62A2616CD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C68C640-28C4-32E2-0B1F-9651C831F19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52AE559-1262-F28C-A498-E10D9C863E2E}"/>
              </a:ext>
            </a:extLst>
          </p:cNvPr>
          <p:cNvSpPr>
            <a:spLocks noGrp="1"/>
          </p:cNvSpPr>
          <p:nvPr>
            <p:ph type="dt" sz="half" idx="10"/>
          </p:nvPr>
        </p:nvSpPr>
        <p:spPr/>
        <p:txBody>
          <a:bodyPr/>
          <a:lstStyle/>
          <a:p>
            <a:fld id="{FE075B97-7CD4-404F-AED2-887D2A5A0BA9}" type="datetimeFigureOut">
              <a:rPr lang="en-GB" smtClean="0"/>
              <a:t>29/02/2024</a:t>
            </a:fld>
            <a:endParaRPr lang="en-GB"/>
          </a:p>
        </p:txBody>
      </p:sp>
      <p:sp>
        <p:nvSpPr>
          <p:cNvPr id="8" name="Footer Placeholder 7">
            <a:extLst>
              <a:ext uri="{FF2B5EF4-FFF2-40B4-BE49-F238E27FC236}">
                <a16:creationId xmlns:a16="http://schemas.microsoft.com/office/drawing/2014/main" id="{6DB064F5-EB34-0CF8-49E4-0B8A51F3EFA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48B7100-0518-DB5C-3908-8D0B723A131D}"/>
              </a:ext>
            </a:extLst>
          </p:cNvPr>
          <p:cNvSpPr>
            <a:spLocks noGrp="1"/>
          </p:cNvSpPr>
          <p:nvPr>
            <p:ph type="sldNum" sz="quarter" idx="12"/>
          </p:nvPr>
        </p:nvSpPr>
        <p:spPr/>
        <p:txBody>
          <a:bodyPr/>
          <a:lstStyle/>
          <a:p>
            <a:fld id="{00628553-1CAF-4BD5-8EAE-CF97F4983D0F}" type="slidenum">
              <a:rPr lang="en-GB" smtClean="0"/>
              <a:t>‹#›</a:t>
            </a:fld>
            <a:endParaRPr lang="en-GB"/>
          </a:p>
        </p:txBody>
      </p:sp>
    </p:spTree>
    <p:extLst>
      <p:ext uri="{BB962C8B-B14F-4D97-AF65-F5344CB8AC3E}">
        <p14:creationId xmlns:p14="http://schemas.microsoft.com/office/powerpoint/2010/main" val="25588315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128EB-510E-85D5-B290-3F96EBC7BD8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322E8B9-A285-92E6-2FBA-1F737E918D16}"/>
              </a:ext>
            </a:extLst>
          </p:cNvPr>
          <p:cNvSpPr>
            <a:spLocks noGrp="1"/>
          </p:cNvSpPr>
          <p:nvPr>
            <p:ph type="dt" sz="half" idx="10"/>
          </p:nvPr>
        </p:nvSpPr>
        <p:spPr/>
        <p:txBody>
          <a:bodyPr/>
          <a:lstStyle/>
          <a:p>
            <a:fld id="{FE075B97-7CD4-404F-AED2-887D2A5A0BA9}" type="datetimeFigureOut">
              <a:rPr lang="en-GB" smtClean="0"/>
              <a:t>29/02/2024</a:t>
            </a:fld>
            <a:endParaRPr lang="en-GB"/>
          </a:p>
        </p:txBody>
      </p:sp>
      <p:sp>
        <p:nvSpPr>
          <p:cNvPr id="4" name="Footer Placeholder 3">
            <a:extLst>
              <a:ext uri="{FF2B5EF4-FFF2-40B4-BE49-F238E27FC236}">
                <a16:creationId xmlns:a16="http://schemas.microsoft.com/office/drawing/2014/main" id="{948BE5FF-D8FD-D4F2-D6D8-03F8D260741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8946787-A4D6-B0F0-67AC-CB532E8F9DC6}"/>
              </a:ext>
            </a:extLst>
          </p:cNvPr>
          <p:cNvSpPr>
            <a:spLocks noGrp="1"/>
          </p:cNvSpPr>
          <p:nvPr>
            <p:ph type="sldNum" sz="quarter" idx="12"/>
          </p:nvPr>
        </p:nvSpPr>
        <p:spPr/>
        <p:txBody>
          <a:bodyPr/>
          <a:lstStyle/>
          <a:p>
            <a:fld id="{00628553-1CAF-4BD5-8EAE-CF97F4983D0F}" type="slidenum">
              <a:rPr lang="en-GB" smtClean="0"/>
              <a:t>‹#›</a:t>
            </a:fld>
            <a:endParaRPr lang="en-GB"/>
          </a:p>
        </p:txBody>
      </p:sp>
    </p:spTree>
    <p:extLst>
      <p:ext uri="{BB962C8B-B14F-4D97-AF65-F5344CB8AC3E}">
        <p14:creationId xmlns:p14="http://schemas.microsoft.com/office/powerpoint/2010/main" val="15897141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B6FC2B9-89E1-25CE-C884-CA1AA8902C6F}"/>
              </a:ext>
            </a:extLst>
          </p:cNvPr>
          <p:cNvSpPr>
            <a:spLocks noGrp="1"/>
          </p:cNvSpPr>
          <p:nvPr>
            <p:ph type="dt" sz="half" idx="10"/>
          </p:nvPr>
        </p:nvSpPr>
        <p:spPr/>
        <p:txBody>
          <a:bodyPr/>
          <a:lstStyle/>
          <a:p>
            <a:fld id="{FE075B97-7CD4-404F-AED2-887D2A5A0BA9}" type="datetimeFigureOut">
              <a:rPr lang="en-GB" smtClean="0"/>
              <a:t>29/02/2024</a:t>
            </a:fld>
            <a:endParaRPr lang="en-GB"/>
          </a:p>
        </p:txBody>
      </p:sp>
      <p:sp>
        <p:nvSpPr>
          <p:cNvPr id="3" name="Footer Placeholder 2">
            <a:extLst>
              <a:ext uri="{FF2B5EF4-FFF2-40B4-BE49-F238E27FC236}">
                <a16:creationId xmlns:a16="http://schemas.microsoft.com/office/drawing/2014/main" id="{FC255DFE-4279-FF6F-9E71-D58C1616147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81DDC31-6F62-0DF5-F370-19102D25EF14}"/>
              </a:ext>
            </a:extLst>
          </p:cNvPr>
          <p:cNvSpPr>
            <a:spLocks noGrp="1"/>
          </p:cNvSpPr>
          <p:nvPr>
            <p:ph type="sldNum" sz="quarter" idx="12"/>
          </p:nvPr>
        </p:nvSpPr>
        <p:spPr/>
        <p:txBody>
          <a:bodyPr/>
          <a:lstStyle/>
          <a:p>
            <a:fld id="{00628553-1CAF-4BD5-8EAE-CF97F4983D0F}" type="slidenum">
              <a:rPr lang="en-GB" smtClean="0"/>
              <a:t>‹#›</a:t>
            </a:fld>
            <a:endParaRPr lang="en-GB"/>
          </a:p>
        </p:txBody>
      </p:sp>
    </p:spTree>
    <p:extLst>
      <p:ext uri="{BB962C8B-B14F-4D97-AF65-F5344CB8AC3E}">
        <p14:creationId xmlns:p14="http://schemas.microsoft.com/office/powerpoint/2010/main" val="3596586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08128-EB74-91BF-1AA7-D1B80D90E3E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3225C29-F222-5F10-0927-A599ED679F7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5110D44-9153-683F-F654-570B6862F0F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CF63B33-3D76-299C-B304-459B5292B0ED}"/>
              </a:ext>
            </a:extLst>
          </p:cNvPr>
          <p:cNvSpPr>
            <a:spLocks noGrp="1"/>
          </p:cNvSpPr>
          <p:nvPr>
            <p:ph type="dt" sz="half" idx="10"/>
          </p:nvPr>
        </p:nvSpPr>
        <p:spPr/>
        <p:txBody>
          <a:bodyPr/>
          <a:lstStyle/>
          <a:p>
            <a:fld id="{FE075B97-7CD4-404F-AED2-887D2A5A0BA9}" type="datetimeFigureOut">
              <a:rPr lang="en-GB" smtClean="0"/>
              <a:t>29/02/2024</a:t>
            </a:fld>
            <a:endParaRPr lang="en-GB"/>
          </a:p>
        </p:txBody>
      </p:sp>
      <p:sp>
        <p:nvSpPr>
          <p:cNvPr id="6" name="Footer Placeholder 5">
            <a:extLst>
              <a:ext uri="{FF2B5EF4-FFF2-40B4-BE49-F238E27FC236}">
                <a16:creationId xmlns:a16="http://schemas.microsoft.com/office/drawing/2014/main" id="{DF55C0A5-8AE6-3BC9-83DB-FDA381C106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6E4A02-056D-4567-CCBA-11ABCCB1678F}"/>
              </a:ext>
            </a:extLst>
          </p:cNvPr>
          <p:cNvSpPr>
            <a:spLocks noGrp="1"/>
          </p:cNvSpPr>
          <p:nvPr>
            <p:ph type="sldNum" sz="quarter" idx="12"/>
          </p:nvPr>
        </p:nvSpPr>
        <p:spPr/>
        <p:txBody>
          <a:bodyPr/>
          <a:lstStyle/>
          <a:p>
            <a:fld id="{00628553-1CAF-4BD5-8EAE-CF97F4983D0F}" type="slidenum">
              <a:rPr lang="en-GB" smtClean="0"/>
              <a:t>‹#›</a:t>
            </a:fld>
            <a:endParaRPr lang="en-GB"/>
          </a:p>
        </p:txBody>
      </p:sp>
    </p:spTree>
    <p:extLst>
      <p:ext uri="{BB962C8B-B14F-4D97-AF65-F5344CB8AC3E}">
        <p14:creationId xmlns:p14="http://schemas.microsoft.com/office/powerpoint/2010/main" val="4105049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6173E-2F60-3179-E781-5B3B9BD5466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134FADA-7F98-FBE2-BD9B-9ABA06D0FC2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EA30D62-176C-23C6-464A-6814AAEA28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4BD956-9DC2-1E9F-4BBB-07BEE7B936C1}"/>
              </a:ext>
            </a:extLst>
          </p:cNvPr>
          <p:cNvSpPr>
            <a:spLocks noGrp="1"/>
          </p:cNvSpPr>
          <p:nvPr>
            <p:ph type="dt" sz="half" idx="10"/>
          </p:nvPr>
        </p:nvSpPr>
        <p:spPr/>
        <p:txBody>
          <a:bodyPr/>
          <a:lstStyle/>
          <a:p>
            <a:fld id="{FE075B97-7CD4-404F-AED2-887D2A5A0BA9}" type="datetimeFigureOut">
              <a:rPr lang="en-GB" smtClean="0"/>
              <a:t>29/02/2024</a:t>
            </a:fld>
            <a:endParaRPr lang="en-GB"/>
          </a:p>
        </p:txBody>
      </p:sp>
      <p:sp>
        <p:nvSpPr>
          <p:cNvPr id="6" name="Footer Placeholder 5">
            <a:extLst>
              <a:ext uri="{FF2B5EF4-FFF2-40B4-BE49-F238E27FC236}">
                <a16:creationId xmlns:a16="http://schemas.microsoft.com/office/drawing/2014/main" id="{FFB51FCC-2B8F-27EA-F7D3-E03137D20C7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CA932D-81E7-F0CC-BA91-B08AB99EC6BC}"/>
              </a:ext>
            </a:extLst>
          </p:cNvPr>
          <p:cNvSpPr>
            <a:spLocks noGrp="1"/>
          </p:cNvSpPr>
          <p:nvPr>
            <p:ph type="sldNum" sz="quarter" idx="12"/>
          </p:nvPr>
        </p:nvSpPr>
        <p:spPr/>
        <p:txBody>
          <a:bodyPr/>
          <a:lstStyle/>
          <a:p>
            <a:fld id="{00628553-1CAF-4BD5-8EAE-CF97F4983D0F}" type="slidenum">
              <a:rPr lang="en-GB" smtClean="0"/>
              <a:t>‹#›</a:t>
            </a:fld>
            <a:endParaRPr lang="en-GB"/>
          </a:p>
        </p:txBody>
      </p:sp>
    </p:spTree>
    <p:extLst>
      <p:ext uri="{BB962C8B-B14F-4D97-AF65-F5344CB8AC3E}">
        <p14:creationId xmlns:p14="http://schemas.microsoft.com/office/powerpoint/2010/main" val="3564123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999CB-3B50-C44C-969A-E260D731AF8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F55804E-C473-4C62-E14F-B364F9B3218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595399-7BCC-44DE-765F-24F2EC2A2E51}"/>
              </a:ext>
            </a:extLst>
          </p:cNvPr>
          <p:cNvSpPr>
            <a:spLocks noGrp="1"/>
          </p:cNvSpPr>
          <p:nvPr>
            <p:ph type="dt" sz="half" idx="10"/>
          </p:nvPr>
        </p:nvSpPr>
        <p:spPr/>
        <p:txBody>
          <a:bodyPr/>
          <a:lstStyle/>
          <a:p>
            <a:fld id="{FE075B97-7CD4-404F-AED2-887D2A5A0BA9}" type="datetimeFigureOut">
              <a:rPr lang="en-GB" smtClean="0"/>
              <a:t>29/02/2024</a:t>
            </a:fld>
            <a:endParaRPr lang="en-GB"/>
          </a:p>
        </p:txBody>
      </p:sp>
      <p:sp>
        <p:nvSpPr>
          <p:cNvPr id="5" name="Footer Placeholder 4">
            <a:extLst>
              <a:ext uri="{FF2B5EF4-FFF2-40B4-BE49-F238E27FC236}">
                <a16:creationId xmlns:a16="http://schemas.microsoft.com/office/drawing/2014/main" id="{E706B103-47A7-07AF-119E-0C9C895D3E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286193-8D7A-B3DC-2151-29E9CACB0A60}"/>
              </a:ext>
            </a:extLst>
          </p:cNvPr>
          <p:cNvSpPr>
            <a:spLocks noGrp="1"/>
          </p:cNvSpPr>
          <p:nvPr>
            <p:ph type="sldNum" sz="quarter" idx="12"/>
          </p:nvPr>
        </p:nvSpPr>
        <p:spPr/>
        <p:txBody>
          <a:bodyPr/>
          <a:lstStyle/>
          <a:p>
            <a:fld id="{00628553-1CAF-4BD5-8EAE-CF97F4983D0F}" type="slidenum">
              <a:rPr lang="en-GB" smtClean="0"/>
              <a:t>‹#›</a:t>
            </a:fld>
            <a:endParaRPr lang="en-GB"/>
          </a:p>
        </p:txBody>
      </p:sp>
    </p:spTree>
    <p:extLst>
      <p:ext uri="{BB962C8B-B14F-4D97-AF65-F5344CB8AC3E}">
        <p14:creationId xmlns:p14="http://schemas.microsoft.com/office/powerpoint/2010/main" val="41339230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45D02F1-34A4-EA31-7EC8-10AF29CBF7C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12097A2-B2E4-1701-9B7A-7991259D37F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00219D-89F1-24AD-6ECE-4A5BECD928EA}"/>
              </a:ext>
            </a:extLst>
          </p:cNvPr>
          <p:cNvSpPr>
            <a:spLocks noGrp="1"/>
          </p:cNvSpPr>
          <p:nvPr>
            <p:ph type="dt" sz="half" idx="10"/>
          </p:nvPr>
        </p:nvSpPr>
        <p:spPr/>
        <p:txBody>
          <a:bodyPr/>
          <a:lstStyle/>
          <a:p>
            <a:fld id="{FE075B97-7CD4-404F-AED2-887D2A5A0BA9}" type="datetimeFigureOut">
              <a:rPr lang="en-GB" smtClean="0"/>
              <a:t>29/02/2024</a:t>
            </a:fld>
            <a:endParaRPr lang="en-GB"/>
          </a:p>
        </p:txBody>
      </p:sp>
      <p:sp>
        <p:nvSpPr>
          <p:cNvPr id="5" name="Footer Placeholder 4">
            <a:extLst>
              <a:ext uri="{FF2B5EF4-FFF2-40B4-BE49-F238E27FC236}">
                <a16:creationId xmlns:a16="http://schemas.microsoft.com/office/drawing/2014/main" id="{61A87983-AA4F-2706-4152-A647CA6EA2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EEE113-855C-9489-4078-45A2625B727D}"/>
              </a:ext>
            </a:extLst>
          </p:cNvPr>
          <p:cNvSpPr>
            <a:spLocks noGrp="1"/>
          </p:cNvSpPr>
          <p:nvPr>
            <p:ph type="sldNum" sz="quarter" idx="12"/>
          </p:nvPr>
        </p:nvSpPr>
        <p:spPr/>
        <p:txBody>
          <a:bodyPr/>
          <a:lstStyle/>
          <a:p>
            <a:fld id="{00628553-1CAF-4BD5-8EAE-CF97F4983D0F}" type="slidenum">
              <a:rPr lang="en-GB" smtClean="0"/>
              <a:t>‹#›</a:t>
            </a:fld>
            <a:endParaRPr lang="en-GB"/>
          </a:p>
        </p:txBody>
      </p:sp>
    </p:spTree>
    <p:extLst>
      <p:ext uri="{BB962C8B-B14F-4D97-AF65-F5344CB8AC3E}">
        <p14:creationId xmlns:p14="http://schemas.microsoft.com/office/powerpoint/2010/main" val="31106650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D68932-2A20-AE45-4164-D4B460E4809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18E823C-008D-178A-ECB4-EE2007B0DAA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F5EA16-11B4-1ED7-F908-0FFFAC440E9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E075B97-7CD4-404F-AED2-887D2A5A0BA9}" type="datetimeFigureOut">
              <a:rPr lang="en-GB" smtClean="0"/>
              <a:t>29/02/2024</a:t>
            </a:fld>
            <a:endParaRPr lang="en-GB"/>
          </a:p>
        </p:txBody>
      </p:sp>
      <p:sp>
        <p:nvSpPr>
          <p:cNvPr id="5" name="Footer Placeholder 4">
            <a:extLst>
              <a:ext uri="{FF2B5EF4-FFF2-40B4-BE49-F238E27FC236}">
                <a16:creationId xmlns:a16="http://schemas.microsoft.com/office/drawing/2014/main" id="{E7CE25CD-C1E6-8EFC-9E03-ACFF46F241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4D4A7D2-2E05-9CFA-B7DD-5061C5ABD61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0628553-1CAF-4BD5-8EAE-CF97F4983D0F}" type="slidenum">
              <a:rPr lang="en-GB" smtClean="0"/>
              <a:t>‹#›</a:t>
            </a:fld>
            <a:endParaRPr lang="en-GB"/>
          </a:p>
        </p:txBody>
      </p:sp>
    </p:spTree>
    <p:extLst>
      <p:ext uri="{BB962C8B-B14F-4D97-AF65-F5344CB8AC3E}">
        <p14:creationId xmlns:p14="http://schemas.microsoft.com/office/powerpoint/2010/main" val="3868927799"/>
      </p:ext>
    </p:extLst>
  </p:cSld>
  <p:clrMap bg1="lt1" tx1="dk1" bg2="lt2" tx2="dk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iris.who.int/handle/10665/118286"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sciencedirect.com/science/article/pii/S014067369712355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CF257-C50C-ED54-4EE8-AB7CE94F8FF2}"/>
              </a:ext>
            </a:extLst>
          </p:cNvPr>
          <p:cNvSpPr>
            <a:spLocks noGrp="1"/>
          </p:cNvSpPr>
          <p:nvPr>
            <p:ph type="ctrTitle"/>
          </p:nvPr>
        </p:nvSpPr>
        <p:spPr>
          <a:xfrm>
            <a:off x="0" y="0"/>
            <a:ext cx="8637073" cy="2324099"/>
          </a:xfrm>
        </p:spPr>
        <p:txBody>
          <a:bodyPr>
            <a:noAutofit/>
          </a:bodyPr>
          <a:lstStyle/>
          <a:p>
            <a:r>
              <a:rPr lang="en-GB" sz="4400" dirty="0">
                <a:latin typeface="Arial" panose="020B0604020202020204" pitchFamily="34" charset="0"/>
                <a:cs typeface="Arial" panose="020B0604020202020204" pitchFamily="34" charset="0"/>
              </a:rPr>
              <a:t>Presentation on prevalence of physical activity in university student in </a:t>
            </a:r>
            <a:r>
              <a:rPr lang="en-GB" sz="4400" dirty="0" err="1">
                <a:latin typeface="Arial" panose="020B0604020202020204" pitchFamily="34" charset="0"/>
                <a:cs typeface="Arial" panose="020B0604020202020204" pitchFamily="34" charset="0"/>
              </a:rPr>
              <a:t>brimingham</a:t>
            </a:r>
            <a:endParaRPr lang="en-GB" sz="44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960E33CC-F921-382D-9AF0-DF56FF05B4AE}"/>
              </a:ext>
            </a:extLst>
          </p:cNvPr>
          <p:cNvSpPr>
            <a:spLocks noGrp="1"/>
          </p:cNvSpPr>
          <p:nvPr>
            <p:ph type="subTitle" idx="1"/>
          </p:nvPr>
        </p:nvSpPr>
        <p:spPr>
          <a:xfrm>
            <a:off x="5924550" y="3531204"/>
            <a:ext cx="5130302" cy="2669571"/>
          </a:xfrm>
        </p:spPr>
        <p:txBody>
          <a:bodyPr/>
          <a:lstStyle/>
          <a:p>
            <a:r>
              <a:rPr lang="en-GB" dirty="0"/>
              <a:t>Student name: parth h dharva</a:t>
            </a:r>
          </a:p>
          <a:p>
            <a:r>
              <a:rPr lang="en-GB" dirty="0"/>
              <a:t>Student id: 2314494</a:t>
            </a:r>
          </a:p>
          <a:p>
            <a:r>
              <a:rPr lang="en-GB" dirty="0"/>
              <a:t>Module: practice based research 7001</a:t>
            </a:r>
          </a:p>
          <a:p>
            <a:r>
              <a:rPr lang="en-GB" dirty="0"/>
              <a:t>Lecturer: D</a:t>
            </a:r>
            <a:r>
              <a:rPr lang="en-GB"/>
              <a:t>r</a:t>
            </a:r>
            <a:r>
              <a:rPr lang="en-GB" dirty="0" err="1"/>
              <a:t>.</a:t>
            </a:r>
            <a:r>
              <a:rPr lang="en-GB" dirty="0"/>
              <a:t> </a:t>
            </a:r>
            <a:r>
              <a:rPr lang="en-GB" dirty="0" err="1"/>
              <a:t>zeno</a:t>
            </a:r>
            <a:r>
              <a:rPr lang="en-GB" dirty="0"/>
              <a:t> </a:t>
            </a:r>
            <a:r>
              <a:rPr lang="en-GB" dirty="0" err="1"/>
              <a:t>leung</a:t>
            </a:r>
            <a:endParaRPr lang="en-GB" dirty="0"/>
          </a:p>
        </p:txBody>
      </p:sp>
    </p:spTree>
    <p:extLst>
      <p:ext uri="{BB962C8B-B14F-4D97-AF65-F5344CB8AC3E}">
        <p14:creationId xmlns:p14="http://schemas.microsoft.com/office/powerpoint/2010/main" val="32050311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2AC06-A8E1-56A2-ED35-7E33B290DAD3}"/>
              </a:ext>
            </a:extLst>
          </p:cNvPr>
          <p:cNvSpPr>
            <a:spLocks noGrp="1"/>
          </p:cNvSpPr>
          <p:nvPr>
            <p:ph type="ctrTitle"/>
          </p:nvPr>
        </p:nvSpPr>
        <p:spPr>
          <a:xfrm>
            <a:off x="0" y="68874"/>
            <a:ext cx="6791325" cy="977622"/>
          </a:xfrm>
        </p:spPr>
        <p:txBody>
          <a:bodyPr>
            <a:normAutofit/>
          </a:bodyPr>
          <a:lstStyle/>
          <a:p>
            <a:r>
              <a:rPr lang="en-GB" dirty="0">
                <a:latin typeface="Arial" panose="020B0604020202020204" pitchFamily="34" charset="0"/>
                <a:cs typeface="Arial" panose="020B0604020202020204" pitchFamily="34" charset="0"/>
              </a:rPr>
              <a:t>Introduction</a:t>
            </a:r>
          </a:p>
        </p:txBody>
      </p:sp>
      <p:sp>
        <p:nvSpPr>
          <p:cNvPr id="3" name="Subtitle 2">
            <a:extLst>
              <a:ext uri="{FF2B5EF4-FFF2-40B4-BE49-F238E27FC236}">
                <a16:creationId xmlns:a16="http://schemas.microsoft.com/office/drawing/2014/main" id="{CBE071ED-F5B9-6535-2C1B-BF4FAFF9C2F6}"/>
              </a:ext>
            </a:extLst>
          </p:cNvPr>
          <p:cNvSpPr>
            <a:spLocks noGrp="1"/>
          </p:cNvSpPr>
          <p:nvPr>
            <p:ph type="subTitle" idx="1"/>
          </p:nvPr>
        </p:nvSpPr>
        <p:spPr>
          <a:xfrm>
            <a:off x="0" y="1108043"/>
            <a:ext cx="11054852" cy="5059029"/>
          </a:xfrm>
        </p:spPr>
        <p:txBody>
          <a:bodyPr>
            <a:normAutofit/>
          </a:bodyPr>
          <a:lstStyle/>
          <a:p>
            <a:pPr algn="l">
              <a:lnSpc>
                <a:spcPct val="150000"/>
              </a:lnSpc>
            </a:pPr>
            <a:r>
              <a:rPr lang="en-GB" sz="2400" b="0" i="0" dirty="0">
                <a:effectLst/>
                <a:latin typeface="Arial" panose="020B0604020202020204" pitchFamily="34" charset="0"/>
                <a:cs typeface="Arial" panose="020B0604020202020204" pitchFamily="34" charset="0"/>
              </a:rPr>
              <a:t>The rising concern regarding student mental health is evident, with more than 25% of UK students reporting mental health challenges. The current reactive support services are overwhelmed by the growing demand. Engaging in physical activity has been linked to better mental health outcomes in higher education contexts. This research marks the inaugural effort to determine the prevalence of physical activity-based interventions in UK universities aimed at enhancing the mental health and overall well-being of students, as well as to explore the nature of these interventions.</a:t>
            </a:r>
            <a:r>
              <a:rPr lang="en-GB" sz="2400" b="0" i="0" dirty="0">
                <a:solidFill>
                  <a:srgbClr val="1F1F1F"/>
                </a:solidFill>
                <a:effectLst/>
                <a:latin typeface="Arial" panose="020B0604020202020204" pitchFamily="34" charset="0"/>
                <a:cs typeface="Arial" panose="020B0604020202020204" pitchFamily="34" charset="0"/>
              </a:rPr>
              <a:t> (</a:t>
            </a:r>
            <a:r>
              <a:rPr lang="en-GB" sz="2400" b="0" i="0" dirty="0" err="1">
                <a:solidFill>
                  <a:srgbClr val="1F1F1F"/>
                </a:solidFill>
                <a:effectLst/>
                <a:latin typeface="Arial" panose="020B0604020202020204" pitchFamily="34" charset="0"/>
                <a:cs typeface="Arial" panose="020B0604020202020204" pitchFamily="34" charset="0"/>
              </a:rPr>
              <a:t>Domett</a:t>
            </a:r>
            <a:r>
              <a:rPr lang="en-GB" sz="2400" b="0" i="0" dirty="0">
                <a:solidFill>
                  <a:srgbClr val="1F1F1F"/>
                </a:solidFill>
                <a:effectLst/>
                <a:latin typeface="Arial" panose="020B0604020202020204" pitchFamily="34" charset="0"/>
                <a:cs typeface="Arial" panose="020B0604020202020204" pitchFamily="34" charset="0"/>
              </a:rPr>
              <a:t> et al., 2024)</a:t>
            </a:r>
            <a:endParaRPr lang="en-GB" sz="2400" dirty="0">
              <a:latin typeface="Arial" panose="020B0604020202020204" pitchFamily="34" charset="0"/>
              <a:cs typeface="Arial" panose="020B0604020202020204" pitchFamily="34" charset="0"/>
            </a:endParaRPr>
          </a:p>
        </p:txBody>
      </p:sp>
      <p:sp>
        <p:nvSpPr>
          <p:cNvPr id="4" name="Rectangle 1">
            <a:extLst>
              <a:ext uri="{FF2B5EF4-FFF2-40B4-BE49-F238E27FC236}">
                <a16:creationId xmlns:a16="http://schemas.microsoft.com/office/drawing/2014/main" id="{4FFD98D8-2268-DECA-200A-8DE77A769272}"/>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rgbClr val="1F1F1F"/>
                </a:solidFill>
                <a:effectLst/>
                <a:latin typeface="ElsevierSans"/>
              </a:rPr>
              <a:t>, </a:t>
            </a:r>
            <a:r>
              <a:rPr kumimoji="0" lang="en-US" altLang="en-US" sz="800" b="0" i="0" u="none" strike="noStrike" cap="none" normalizeH="0" baseline="0">
                <a:ln>
                  <a:noFill/>
                </a:ln>
                <a:solidFill>
                  <a:schemeClr val="tx1"/>
                </a:solidFill>
                <a:effectLst/>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 name="Rectangle 2">
            <a:extLst>
              <a:ext uri="{FF2B5EF4-FFF2-40B4-BE49-F238E27FC236}">
                <a16:creationId xmlns:a16="http://schemas.microsoft.com/office/drawing/2014/main" id="{0E3D2C14-AED4-299F-B886-463188756803}"/>
              </a:ext>
            </a:extLst>
          </p:cNvPr>
          <p:cNvSpPr>
            <a:spLocks noChangeArrowheads="1"/>
          </p:cNvSpPr>
          <p:nvPr/>
        </p:nvSpPr>
        <p:spPr bwMode="auto">
          <a:xfrm>
            <a:off x="152400" y="213947"/>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rgbClr val="1F1F1F"/>
                </a:solidFill>
                <a:effectLst/>
                <a:latin typeface="ElsevierSans"/>
              </a:rPr>
              <a:t>, </a:t>
            </a:r>
            <a:r>
              <a:rPr kumimoji="0" lang="en-US" altLang="en-US" sz="800" b="0" i="0" u="none" strike="noStrike" cap="none" normalizeH="0" baseline="0">
                <a:ln>
                  <a:noFill/>
                </a:ln>
                <a:solidFill>
                  <a:schemeClr val="tx1"/>
                </a:solidFill>
                <a:effectLst/>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2922162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80DB4-A60F-C38D-62D6-15A2F8528781}"/>
              </a:ext>
            </a:extLst>
          </p:cNvPr>
          <p:cNvSpPr>
            <a:spLocks noGrp="1"/>
          </p:cNvSpPr>
          <p:nvPr>
            <p:ph type="title"/>
          </p:nvPr>
        </p:nvSpPr>
        <p:spPr>
          <a:xfrm>
            <a:off x="-1" y="0"/>
            <a:ext cx="10515600" cy="847725"/>
          </a:xfrm>
        </p:spPr>
        <p:txBody>
          <a:bodyPr/>
          <a:lstStyle/>
          <a:p>
            <a:r>
              <a:rPr lang="en-GB" dirty="0"/>
              <a:t>background</a:t>
            </a:r>
          </a:p>
        </p:txBody>
      </p:sp>
      <p:sp>
        <p:nvSpPr>
          <p:cNvPr id="3" name="Content Placeholder 2">
            <a:extLst>
              <a:ext uri="{FF2B5EF4-FFF2-40B4-BE49-F238E27FC236}">
                <a16:creationId xmlns:a16="http://schemas.microsoft.com/office/drawing/2014/main" id="{37C21636-0BE4-A598-062D-DD461F91657C}"/>
              </a:ext>
            </a:extLst>
          </p:cNvPr>
          <p:cNvSpPr>
            <a:spLocks noGrp="1"/>
          </p:cNvSpPr>
          <p:nvPr>
            <p:ph idx="1"/>
          </p:nvPr>
        </p:nvSpPr>
        <p:spPr>
          <a:xfrm>
            <a:off x="-1" y="609601"/>
            <a:ext cx="12192001" cy="6248400"/>
          </a:xfrm>
        </p:spPr>
        <p:txBody>
          <a:bodyPr>
            <a:noAutofit/>
          </a:bodyPr>
          <a:lstStyle/>
          <a:p>
            <a:pPr>
              <a:lnSpc>
                <a:spcPct val="170000"/>
              </a:lnSpc>
            </a:pPr>
            <a:r>
              <a:rPr lang="en-GB" sz="1500" dirty="0">
                <a:latin typeface="Arial" panose="020B0604020202020204" pitchFamily="34" charset="0"/>
                <a:cs typeface="Arial" panose="020B0604020202020204" pitchFamily="34" charset="0"/>
              </a:rPr>
              <a:t>The widespread sedentary lifestyle observed among university students globally is a cause for concern regarding both their health and academic performance.</a:t>
            </a:r>
          </a:p>
          <a:p>
            <a:pPr>
              <a:lnSpc>
                <a:spcPct val="170000"/>
              </a:lnSpc>
            </a:pPr>
            <a:endParaRPr lang="en-GB" sz="1500" dirty="0">
              <a:latin typeface="Arial" panose="020B0604020202020204" pitchFamily="34" charset="0"/>
              <a:cs typeface="Arial" panose="020B0604020202020204" pitchFamily="34" charset="0"/>
            </a:endParaRPr>
          </a:p>
          <a:p>
            <a:pPr>
              <a:lnSpc>
                <a:spcPct val="170000"/>
              </a:lnSpc>
            </a:pPr>
            <a:r>
              <a:rPr lang="en-GB" sz="1500" dirty="0">
                <a:latin typeface="Arial" panose="020B0604020202020204" pitchFamily="34" charset="0"/>
                <a:cs typeface="Arial" panose="020B0604020202020204" pitchFamily="34" charset="0"/>
              </a:rPr>
              <a:t>Engaging in sedentary </a:t>
            </a:r>
            <a:r>
              <a:rPr lang="en-GB" sz="1500" dirty="0" err="1">
                <a:latin typeface="Arial" panose="020B0604020202020204" pitchFamily="34" charset="0"/>
                <a:cs typeface="Arial" panose="020B0604020202020204" pitchFamily="34" charset="0"/>
              </a:rPr>
              <a:t>behaviors</a:t>
            </a:r>
            <a:r>
              <a:rPr lang="en-GB" sz="1500" dirty="0">
                <a:latin typeface="Arial" panose="020B0604020202020204" pitchFamily="34" charset="0"/>
                <a:cs typeface="Arial" panose="020B0604020202020204" pitchFamily="34" charset="0"/>
              </a:rPr>
              <a:t> has been associated with various health issues such as obesity, cardiovascular diseases, and mental health challenges (Gómez-López et al.,2010)</a:t>
            </a:r>
          </a:p>
          <a:p>
            <a:pPr>
              <a:lnSpc>
                <a:spcPct val="170000"/>
              </a:lnSpc>
            </a:pPr>
            <a:endParaRPr lang="en-GB" sz="1500" dirty="0">
              <a:latin typeface="Arial" panose="020B0604020202020204" pitchFamily="34" charset="0"/>
              <a:cs typeface="Arial" panose="020B0604020202020204" pitchFamily="34" charset="0"/>
            </a:endParaRPr>
          </a:p>
          <a:p>
            <a:pPr>
              <a:lnSpc>
                <a:spcPct val="170000"/>
              </a:lnSpc>
            </a:pPr>
            <a:r>
              <a:rPr lang="en-GB" sz="1500" dirty="0">
                <a:latin typeface="Arial" panose="020B0604020202020204" pitchFamily="34" charset="0"/>
                <a:cs typeface="Arial" panose="020B0604020202020204" pitchFamily="34" charset="0"/>
              </a:rPr>
              <a:t>There is a noticeable lack of research addressing the extent of physical activity among students at the Universities of </a:t>
            </a:r>
            <a:r>
              <a:rPr lang="en-GB" sz="1500" dirty="0" err="1">
                <a:latin typeface="Arial" panose="020B0604020202020204" pitchFamily="34" charset="0"/>
                <a:cs typeface="Arial" panose="020B0604020202020204" pitchFamily="34" charset="0"/>
              </a:rPr>
              <a:t>birmingham</a:t>
            </a:r>
            <a:r>
              <a:rPr lang="en-GB" sz="1500" dirty="0">
                <a:latin typeface="Arial" panose="020B0604020202020204" pitchFamily="34" charset="0"/>
                <a:cs typeface="Arial" panose="020B0604020202020204" pitchFamily="34" charset="0"/>
              </a:rPr>
              <a:t>. (Benn et al., 2011)</a:t>
            </a:r>
          </a:p>
          <a:p>
            <a:pPr>
              <a:lnSpc>
                <a:spcPct val="170000"/>
              </a:lnSpc>
            </a:pPr>
            <a:endParaRPr lang="en-GB" sz="1500" dirty="0">
              <a:latin typeface="Arial" panose="020B0604020202020204" pitchFamily="34" charset="0"/>
              <a:cs typeface="Arial" panose="020B0604020202020204" pitchFamily="34" charset="0"/>
            </a:endParaRPr>
          </a:p>
          <a:p>
            <a:pPr>
              <a:lnSpc>
                <a:spcPct val="170000"/>
              </a:lnSpc>
            </a:pPr>
            <a:r>
              <a:rPr lang="en-GB" sz="1500" dirty="0">
                <a:latin typeface="Arial" panose="020B0604020202020204" pitchFamily="34" charset="0"/>
                <a:cs typeface="Arial" panose="020B0604020202020204" pitchFamily="34" charset="0"/>
              </a:rPr>
              <a:t>Gaining insight into patterns of physical activity is crucial for promoting a healthier and more vibrant student community.( </a:t>
            </a:r>
            <a:r>
              <a:rPr lang="en-GB" sz="1500" dirty="0" err="1">
                <a:latin typeface="Arial" panose="020B0604020202020204" pitchFamily="34" charset="0"/>
                <a:cs typeface="Arial" panose="020B0604020202020204" pitchFamily="34" charset="0"/>
              </a:rPr>
              <a:t>Arzu</a:t>
            </a:r>
            <a:r>
              <a:rPr lang="en-GB" sz="1500" dirty="0">
                <a:latin typeface="Arial" panose="020B0604020202020204" pitchFamily="34" charset="0"/>
                <a:cs typeface="Arial" panose="020B0604020202020204" pitchFamily="34" charset="0"/>
              </a:rPr>
              <a:t> et al.,2006).</a:t>
            </a:r>
          </a:p>
          <a:p>
            <a:pPr>
              <a:lnSpc>
                <a:spcPct val="170000"/>
              </a:lnSpc>
            </a:pPr>
            <a:endParaRPr lang="en-GB" sz="1500" dirty="0">
              <a:latin typeface="Arial" panose="020B0604020202020204" pitchFamily="34" charset="0"/>
              <a:cs typeface="Arial" panose="020B0604020202020204" pitchFamily="34" charset="0"/>
            </a:endParaRPr>
          </a:p>
          <a:p>
            <a:pPr>
              <a:lnSpc>
                <a:spcPct val="170000"/>
              </a:lnSpc>
            </a:pPr>
            <a:r>
              <a:rPr lang="en-GB" sz="1500" dirty="0">
                <a:latin typeface="Arial" panose="020B0604020202020204" pitchFamily="34" charset="0"/>
                <a:cs typeface="Arial" panose="020B0604020202020204" pitchFamily="34" charset="0"/>
              </a:rPr>
              <a:t>This study aims to thoroughly investigate the prevalence of physical activity among students and identify factors that influence it, with the ultimate goal of informing policies and initiatives aimed at fostering a healthier student community. (Knowles et al.,2011)</a:t>
            </a:r>
          </a:p>
        </p:txBody>
      </p:sp>
    </p:spTree>
    <p:extLst>
      <p:ext uri="{BB962C8B-B14F-4D97-AF65-F5344CB8AC3E}">
        <p14:creationId xmlns:p14="http://schemas.microsoft.com/office/powerpoint/2010/main" val="9221296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CAAE3-C132-2571-20FA-2D4F692971D0}"/>
              </a:ext>
            </a:extLst>
          </p:cNvPr>
          <p:cNvSpPr>
            <a:spLocks noGrp="1"/>
          </p:cNvSpPr>
          <p:nvPr>
            <p:ph type="ctrTitle"/>
          </p:nvPr>
        </p:nvSpPr>
        <p:spPr>
          <a:xfrm>
            <a:off x="95249" y="0"/>
            <a:ext cx="6962775" cy="1004888"/>
          </a:xfrm>
        </p:spPr>
        <p:txBody>
          <a:bodyPr>
            <a:normAutofit fontScale="90000"/>
          </a:bodyPr>
          <a:lstStyle/>
          <a:p>
            <a:r>
              <a:rPr lang="en-GB" dirty="0">
                <a:latin typeface="Arial" panose="020B0604020202020204" pitchFamily="34" charset="0"/>
                <a:cs typeface="Arial" panose="020B0604020202020204" pitchFamily="34" charset="0"/>
              </a:rPr>
              <a:t>Proposal of the study</a:t>
            </a:r>
          </a:p>
        </p:txBody>
      </p:sp>
      <p:sp>
        <p:nvSpPr>
          <p:cNvPr id="3" name="Subtitle 2">
            <a:extLst>
              <a:ext uri="{FF2B5EF4-FFF2-40B4-BE49-F238E27FC236}">
                <a16:creationId xmlns:a16="http://schemas.microsoft.com/office/drawing/2014/main" id="{362AA576-2D7A-E27F-EA09-C156B5B2FF44}"/>
              </a:ext>
            </a:extLst>
          </p:cNvPr>
          <p:cNvSpPr>
            <a:spLocks noGrp="1"/>
          </p:cNvSpPr>
          <p:nvPr>
            <p:ph type="subTitle" idx="1"/>
          </p:nvPr>
        </p:nvSpPr>
        <p:spPr>
          <a:xfrm>
            <a:off x="0" y="1123950"/>
            <a:ext cx="12192000" cy="5410200"/>
          </a:xfrm>
        </p:spPr>
        <p:txBody>
          <a:bodyPr/>
          <a:lstStyle/>
          <a:p>
            <a:pPr marL="342900" indent="-342900" algn="l">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This study is based on how often university student give time to their physical health by either doing gym or yoga.</a:t>
            </a:r>
          </a:p>
          <a:p>
            <a:pPr marL="342900" indent="-342900" algn="l">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This study is going to look into the routine of individual on physical health. </a:t>
            </a:r>
          </a:p>
          <a:p>
            <a:pPr marL="342900" indent="-342900" algn="l">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A group of people are going to interviewed on how they look after their physical health.</a:t>
            </a:r>
          </a:p>
          <a:p>
            <a:pPr marL="342900" indent="-342900" algn="l">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The questionnaire is built to interview them in more efficient way.</a:t>
            </a:r>
          </a:p>
        </p:txBody>
      </p:sp>
    </p:spTree>
    <p:extLst>
      <p:ext uri="{BB962C8B-B14F-4D97-AF65-F5344CB8AC3E}">
        <p14:creationId xmlns:p14="http://schemas.microsoft.com/office/powerpoint/2010/main" val="39520206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97818-BF84-68BD-599F-6504797FC5BA}"/>
              </a:ext>
            </a:extLst>
          </p:cNvPr>
          <p:cNvSpPr>
            <a:spLocks noGrp="1"/>
          </p:cNvSpPr>
          <p:nvPr>
            <p:ph type="ctrTitle"/>
          </p:nvPr>
        </p:nvSpPr>
        <p:spPr>
          <a:xfrm>
            <a:off x="152399" y="47625"/>
            <a:ext cx="7467601" cy="704850"/>
          </a:xfrm>
        </p:spPr>
        <p:txBody>
          <a:bodyPr>
            <a:normAutofit fontScale="90000"/>
          </a:bodyPr>
          <a:lstStyle/>
          <a:p>
            <a:r>
              <a:rPr lang="en-GB" dirty="0">
                <a:latin typeface="Arial" panose="020B0604020202020204" pitchFamily="34" charset="0"/>
                <a:cs typeface="Arial" panose="020B0604020202020204" pitchFamily="34" charset="0"/>
              </a:rPr>
              <a:t>Rationale of the study</a:t>
            </a:r>
          </a:p>
        </p:txBody>
      </p:sp>
      <p:sp>
        <p:nvSpPr>
          <p:cNvPr id="3" name="Subtitle 2">
            <a:extLst>
              <a:ext uri="{FF2B5EF4-FFF2-40B4-BE49-F238E27FC236}">
                <a16:creationId xmlns:a16="http://schemas.microsoft.com/office/drawing/2014/main" id="{17483B44-E7E2-9D5D-5FE6-0A36B21F83D3}"/>
              </a:ext>
            </a:extLst>
          </p:cNvPr>
          <p:cNvSpPr>
            <a:spLocks noGrp="1"/>
          </p:cNvSpPr>
          <p:nvPr>
            <p:ph type="subTitle" idx="1"/>
          </p:nvPr>
        </p:nvSpPr>
        <p:spPr>
          <a:xfrm>
            <a:off x="0" y="657226"/>
            <a:ext cx="12192000" cy="6200774"/>
          </a:xfrm>
        </p:spPr>
        <p:txBody>
          <a:bodyPr>
            <a:normAutofit fontScale="92500" lnSpcReduction="10000"/>
          </a:bodyPr>
          <a:lstStyle/>
          <a:p>
            <a:pPr algn="l">
              <a:lnSpc>
                <a:spcPct val="150000"/>
              </a:lnSpc>
            </a:pPr>
            <a:r>
              <a:rPr lang="en-GB" sz="2000" dirty="0">
                <a:latin typeface="Arial" panose="020B0604020202020204" pitchFamily="34" charset="0"/>
                <a:cs typeface="Arial" panose="020B0604020202020204" pitchFamily="34" charset="0"/>
              </a:rPr>
              <a:t>Significance of the study:</a:t>
            </a:r>
          </a:p>
          <a:p>
            <a:pPr marL="342900" indent="-342900" algn="l">
              <a:lnSpc>
                <a:spcPct val="150000"/>
              </a:lnSpc>
              <a:buFont typeface="Arial" panose="020B0604020202020204" pitchFamily="34" charset="0"/>
              <a:buChar char="•"/>
            </a:pPr>
            <a:r>
              <a:rPr lang="en-GB" sz="2000" dirty="0">
                <a:solidFill>
                  <a:srgbClr val="333333"/>
                </a:solidFill>
                <a:latin typeface="Arial" panose="020B0604020202020204" pitchFamily="34" charset="0"/>
                <a:cs typeface="Arial" panose="020B0604020202020204" pitchFamily="34" charset="0"/>
              </a:rPr>
              <a:t>This study aimed to investigate the reasons behind exercise engagement among university students in the UK, who typically have the opportunity to participate in physical activities. The exercise motivations of 736 participants, with an average age of approximately 20.45 years (SD=3.50), were assessed using the Exercise Motivation Inventory-2 (EMI-2). Significant differences were observed based on age (P = 0.1) and gender (P = 0.1). Specifically, participants aged over 23 showed higher levels of motivation compared to other age groups, particularly in areas such as stress management, revitalization, and avoidance of health issues.</a:t>
            </a:r>
            <a:r>
              <a:rPr lang="en-GB" sz="2000" b="0" i="0" dirty="0">
                <a:solidFill>
                  <a:srgbClr val="333333"/>
                </a:solidFill>
                <a:effectLst/>
                <a:latin typeface="Arial" panose="020B0604020202020204" pitchFamily="34" charset="0"/>
                <a:cs typeface="Arial" panose="020B0604020202020204" pitchFamily="34" charset="0"/>
              </a:rPr>
              <a:t>. (Alderson et al., 1998)</a:t>
            </a:r>
          </a:p>
          <a:p>
            <a:pPr algn="l">
              <a:lnSpc>
                <a:spcPct val="150000"/>
              </a:lnSpc>
            </a:pPr>
            <a:r>
              <a:rPr lang="en-GB" sz="2000" dirty="0">
                <a:solidFill>
                  <a:srgbClr val="333333"/>
                </a:solidFill>
                <a:latin typeface="Arial" panose="020B0604020202020204" pitchFamily="34" charset="0"/>
                <a:cs typeface="Arial" panose="020B0604020202020204" pitchFamily="34" charset="0"/>
              </a:rPr>
              <a:t>Justification:</a:t>
            </a:r>
          </a:p>
          <a:p>
            <a:pPr marL="342900" indent="-342900" algn="l">
              <a:lnSpc>
                <a:spcPct val="150000"/>
              </a:lnSpc>
              <a:buFont typeface="Arial" panose="020B0604020202020204" pitchFamily="34" charset="0"/>
              <a:buChar char="•"/>
            </a:pPr>
            <a:r>
              <a:rPr lang="en-GB" sz="2000" b="0" i="0" dirty="0">
                <a:effectLst/>
                <a:latin typeface="Arial" panose="020B0604020202020204" pitchFamily="34" charset="0"/>
                <a:cs typeface="Arial" panose="020B0604020202020204" pitchFamily="34" charset="0"/>
              </a:rPr>
              <a:t>A total of 4720 students took part in the study, with an average age of 16.03 years (± 0.66), ranging from 15 to 17 years, and nearly half (49.5%) were female. During each 3-hour school visit, fifty participants were evaluated, maintaining a ratio of one researcher per ten students. Rigorous standardized testing protocols and thorough researcher training were implemented to ensure high reliability, with both intertester and intratester reliability for all physical measurements reaching ≥ .85. </a:t>
            </a:r>
            <a:r>
              <a:rPr lang="en-GB" sz="2000" dirty="0">
                <a:latin typeface="Arial" panose="020B0604020202020204" pitchFamily="34" charset="0"/>
                <a:cs typeface="Arial" panose="020B0604020202020204" pitchFamily="34" charset="0"/>
              </a:rPr>
              <a:t>(</a:t>
            </a:r>
            <a:r>
              <a:rPr lang="en-GB" sz="2000" b="0" i="0" dirty="0">
                <a:effectLst/>
                <a:latin typeface="Arial" panose="020B0604020202020204" pitchFamily="34" charset="0"/>
                <a:cs typeface="Arial" panose="020B0604020202020204" pitchFamily="34" charset="0"/>
              </a:rPr>
              <a:t>Woods et al.,2009)</a:t>
            </a:r>
            <a:endParaRPr lang="en-GB" sz="2000" dirty="0">
              <a:solidFill>
                <a:srgbClr val="333333"/>
              </a:solidFill>
              <a:latin typeface="Arial" panose="020B0604020202020204" pitchFamily="34" charset="0"/>
              <a:cs typeface="Arial" panose="020B0604020202020204" pitchFamily="34" charset="0"/>
            </a:endParaRPr>
          </a:p>
          <a:p>
            <a:pPr marL="342900" indent="-342900" algn="l">
              <a:lnSpc>
                <a:spcPct val="150000"/>
              </a:lnSpc>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82042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F3710-9E44-100A-F79D-0D2DB96096CC}"/>
              </a:ext>
            </a:extLst>
          </p:cNvPr>
          <p:cNvSpPr>
            <a:spLocks noGrp="1"/>
          </p:cNvSpPr>
          <p:nvPr>
            <p:ph type="ctrTitle"/>
          </p:nvPr>
        </p:nvSpPr>
        <p:spPr>
          <a:xfrm>
            <a:off x="-66676" y="0"/>
            <a:ext cx="6257925" cy="1062038"/>
          </a:xfrm>
        </p:spPr>
        <p:txBody>
          <a:bodyPr/>
          <a:lstStyle/>
          <a:p>
            <a:r>
              <a:rPr lang="en-GB"/>
              <a:t>Interview questions</a:t>
            </a:r>
          </a:p>
        </p:txBody>
      </p:sp>
      <p:sp>
        <p:nvSpPr>
          <p:cNvPr id="3" name="Subtitle 2">
            <a:extLst>
              <a:ext uri="{FF2B5EF4-FFF2-40B4-BE49-F238E27FC236}">
                <a16:creationId xmlns:a16="http://schemas.microsoft.com/office/drawing/2014/main" id="{D0D8CE47-8B9E-3102-0E84-4F8015732FC9}"/>
              </a:ext>
            </a:extLst>
          </p:cNvPr>
          <p:cNvSpPr>
            <a:spLocks noGrp="1"/>
          </p:cNvSpPr>
          <p:nvPr>
            <p:ph type="subTitle" idx="1"/>
          </p:nvPr>
        </p:nvSpPr>
        <p:spPr>
          <a:xfrm>
            <a:off x="-1" y="1062038"/>
            <a:ext cx="10829925" cy="5795962"/>
          </a:xfrm>
        </p:spPr>
        <p:txBody>
          <a:bodyPr/>
          <a:lstStyle/>
          <a:p>
            <a:pPr algn="l">
              <a:buFont typeface="+mj-lt"/>
              <a:buAutoNum type="arabicPeriod"/>
            </a:pPr>
            <a:r>
              <a:rPr lang="en-GB" b="0" i="0" dirty="0">
                <a:solidFill>
                  <a:srgbClr val="0D0D0D"/>
                </a:solidFill>
                <a:effectLst/>
                <a:latin typeface="Söhne"/>
              </a:rPr>
              <a:t>How often do you engage in physical activity per week?</a:t>
            </a:r>
          </a:p>
          <a:p>
            <a:pPr algn="l">
              <a:buFont typeface="+mj-lt"/>
              <a:buAutoNum type="arabicPeriod"/>
            </a:pPr>
            <a:r>
              <a:rPr lang="en-GB" b="0" i="0" dirty="0">
                <a:solidFill>
                  <a:srgbClr val="0D0D0D"/>
                </a:solidFill>
                <a:effectLst/>
                <a:latin typeface="Söhne"/>
              </a:rPr>
              <a:t>What types of physical activities do you participate </a:t>
            </a:r>
            <a:r>
              <a:rPr lang="en-GB" b="0" i="0">
                <a:solidFill>
                  <a:srgbClr val="0D0D0D"/>
                </a:solidFill>
                <a:effectLst/>
                <a:latin typeface="Söhne"/>
              </a:rPr>
              <a:t>in?</a:t>
            </a:r>
            <a:endParaRPr lang="en-GB" b="0" i="0" dirty="0">
              <a:solidFill>
                <a:srgbClr val="0D0D0D"/>
              </a:solidFill>
              <a:effectLst/>
              <a:latin typeface="Söhne"/>
            </a:endParaRPr>
          </a:p>
          <a:p>
            <a:pPr algn="l">
              <a:buFont typeface="+mj-lt"/>
              <a:buAutoNum type="arabicPeriod"/>
            </a:pPr>
            <a:r>
              <a:rPr lang="en-GB" b="0" i="0" dirty="0">
                <a:solidFill>
                  <a:srgbClr val="0D0D0D"/>
                </a:solidFill>
                <a:effectLst/>
                <a:latin typeface="Söhne"/>
              </a:rPr>
              <a:t>On average, how long do your physical activity sessions last?</a:t>
            </a:r>
          </a:p>
          <a:p>
            <a:pPr algn="l">
              <a:buFont typeface="+mj-lt"/>
              <a:buAutoNum type="arabicPeriod"/>
            </a:pPr>
            <a:r>
              <a:rPr lang="en-GB" b="0" i="0" dirty="0">
                <a:solidFill>
                  <a:srgbClr val="0D0D0D"/>
                </a:solidFill>
                <a:effectLst/>
                <a:latin typeface="Söhne"/>
              </a:rPr>
              <a:t>What motivates you to engage in physical activity? </a:t>
            </a:r>
          </a:p>
          <a:p>
            <a:pPr algn="l">
              <a:buFont typeface="+mj-lt"/>
              <a:buAutoNum type="arabicPeriod"/>
            </a:pPr>
            <a:r>
              <a:rPr lang="en-GB" b="0" i="0" dirty="0">
                <a:solidFill>
                  <a:srgbClr val="0D0D0D"/>
                </a:solidFill>
                <a:effectLst/>
                <a:latin typeface="Söhne"/>
              </a:rPr>
              <a:t>Do you prefer exercising alone or with others?</a:t>
            </a:r>
          </a:p>
          <a:p>
            <a:pPr algn="l">
              <a:buFont typeface="+mj-lt"/>
              <a:buAutoNum type="arabicPeriod"/>
            </a:pPr>
            <a:r>
              <a:rPr lang="en-GB" b="0" i="0" dirty="0">
                <a:solidFill>
                  <a:srgbClr val="0D0D0D"/>
                </a:solidFill>
                <a:effectLst/>
                <a:latin typeface="Söhne"/>
              </a:rPr>
              <a:t>Have you faced any barriers or obstacles to participating in physical activity? If so, what are they?</a:t>
            </a:r>
          </a:p>
          <a:p>
            <a:pPr algn="l">
              <a:buFont typeface="+mj-lt"/>
              <a:buAutoNum type="arabicPeriod"/>
            </a:pPr>
            <a:r>
              <a:rPr lang="en-GB" b="0" i="0" dirty="0">
                <a:solidFill>
                  <a:srgbClr val="0D0D0D"/>
                </a:solidFill>
                <a:effectLst/>
                <a:latin typeface="Söhne"/>
              </a:rPr>
              <a:t>How do you typically track your physical activity progress?</a:t>
            </a:r>
          </a:p>
          <a:p>
            <a:pPr marL="342900" indent="-342900" algn="l">
              <a:buFont typeface="Arial" panose="020B0604020202020204" pitchFamily="34" charset="0"/>
              <a:buChar char="•"/>
            </a:pPr>
            <a:endParaRPr lang="en-GB" dirty="0"/>
          </a:p>
        </p:txBody>
      </p:sp>
    </p:spTree>
    <p:extLst>
      <p:ext uri="{BB962C8B-B14F-4D97-AF65-F5344CB8AC3E}">
        <p14:creationId xmlns:p14="http://schemas.microsoft.com/office/powerpoint/2010/main" val="37555564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5FE4E-1CE5-DB63-4729-B41F44ED237E}"/>
              </a:ext>
            </a:extLst>
          </p:cNvPr>
          <p:cNvSpPr>
            <a:spLocks noGrp="1"/>
          </p:cNvSpPr>
          <p:nvPr>
            <p:ph type="ctrTitle"/>
          </p:nvPr>
        </p:nvSpPr>
        <p:spPr>
          <a:xfrm>
            <a:off x="0" y="0"/>
            <a:ext cx="9144000" cy="1123950"/>
          </a:xfrm>
        </p:spPr>
        <p:txBody>
          <a:bodyPr>
            <a:normAutofit/>
          </a:bodyPr>
          <a:lstStyle/>
          <a:p>
            <a:pPr algn="l"/>
            <a:r>
              <a:rPr lang="en-GB" sz="3600">
                <a:latin typeface="Arial" panose="020B0604020202020204" pitchFamily="34" charset="0"/>
                <a:cs typeface="Arial" panose="020B0604020202020204" pitchFamily="34" charset="0"/>
              </a:rPr>
              <a:t>Aims of the research is raising awareness of physical activity among youngster.</a:t>
            </a:r>
          </a:p>
        </p:txBody>
      </p:sp>
      <p:sp>
        <p:nvSpPr>
          <p:cNvPr id="3" name="Subtitle 2">
            <a:extLst>
              <a:ext uri="{FF2B5EF4-FFF2-40B4-BE49-F238E27FC236}">
                <a16:creationId xmlns:a16="http://schemas.microsoft.com/office/drawing/2014/main" id="{72F4245A-92AA-7CC4-DCC3-9ACE4E6EFF53}"/>
              </a:ext>
            </a:extLst>
          </p:cNvPr>
          <p:cNvSpPr>
            <a:spLocks noGrp="1"/>
          </p:cNvSpPr>
          <p:nvPr>
            <p:ph type="subTitle" idx="1"/>
          </p:nvPr>
        </p:nvSpPr>
        <p:spPr>
          <a:xfrm>
            <a:off x="0" y="1600199"/>
            <a:ext cx="11906250" cy="4905375"/>
          </a:xfrm>
        </p:spPr>
        <p:txBody>
          <a:bodyPr>
            <a:normAutofit fontScale="92500" lnSpcReduction="10000"/>
          </a:bodyPr>
          <a:lstStyle/>
          <a:p>
            <a:pPr algn="l">
              <a:lnSpc>
                <a:spcPct val="150000"/>
              </a:lnSpc>
            </a:pPr>
            <a:r>
              <a:rPr lang="en-GB" dirty="0">
                <a:latin typeface="Arial" panose="020B0604020202020204" pitchFamily="34" charset="0"/>
                <a:cs typeface="Arial" panose="020B0604020202020204" pitchFamily="34" charset="0"/>
              </a:rPr>
              <a:t>Objectives are:</a:t>
            </a:r>
          </a:p>
          <a:p>
            <a:pPr marL="342900" indent="-342900" algn="l">
              <a:lnSpc>
                <a:spcPct val="150000"/>
              </a:lnSpc>
              <a:buFont typeface="Arial" panose="020B0604020202020204" pitchFamily="34" charset="0"/>
              <a:buChar char="•"/>
            </a:pPr>
            <a:r>
              <a:rPr lang="en-GB" b="0" i="0" dirty="0">
                <a:effectLst/>
                <a:latin typeface="Arial" panose="020B0604020202020204" pitchFamily="34" charset="0"/>
                <a:cs typeface="Arial" panose="020B0604020202020204" pitchFamily="34" charset="0"/>
              </a:rPr>
              <a:t>This need is compounded for those students who are not only least active but also do less well in terms of degree attainment and outcomes (UUK and NUS, 2019).</a:t>
            </a:r>
          </a:p>
          <a:p>
            <a:pPr marL="342900" indent="-342900" algn="l">
              <a:lnSpc>
                <a:spcPct val="150000"/>
              </a:lnSpc>
              <a:buFont typeface="Arial" panose="020B0604020202020204" pitchFamily="34" charset="0"/>
              <a:buChar char="•"/>
            </a:pPr>
            <a:r>
              <a:rPr lang="en-GB" b="0" i="0" dirty="0">
                <a:solidFill>
                  <a:srgbClr val="0D0D0D"/>
                </a:solidFill>
                <a:effectLst/>
                <a:latin typeface="Arial" panose="020B0604020202020204" pitchFamily="34" charset="0"/>
                <a:cs typeface="Arial" panose="020B0604020202020204" pitchFamily="34" charset="0"/>
              </a:rPr>
              <a:t>Universities have a significant opportunity to leverage sports and physical activities as essential tools for advancing their strategic objectives and making lasting contributions to societal transformations. </a:t>
            </a:r>
          </a:p>
          <a:p>
            <a:pPr marL="342900" indent="-342900" algn="l">
              <a:lnSpc>
                <a:spcPct val="150000"/>
              </a:lnSpc>
              <a:buFont typeface="Arial" panose="020B0604020202020204" pitchFamily="34" charset="0"/>
              <a:buChar char="•"/>
            </a:pPr>
            <a:r>
              <a:rPr lang="en-GB" b="0" i="0" dirty="0">
                <a:solidFill>
                  <a:srgbClr val="0D0D0D"/>
                </a:solidFill>
                <a:effectLst/>
                <a:latin typeface="Arial" panose="020B0604020202020204" pitchFamily="34" charset="0"/>
                <a:cs typeface="Arial" panose="020B0604020202020204" pitchFamily="34" charset="0"/>
              </a:rPr>
              <a:t>This involves fostering the capability to carry out daily tasks with energy and showcasing characteristics and abilities linked to a reduced risk of early onset of sedentary-related diseases.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101047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0A073-3007-793E-6327-EE6606C1A9B2}"/>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Research methodology</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D4195B7-6924-3147-9C01-D36859AD7E12}"/>
              </a:ext>
            </a:extLst>
          </p:cNvPr>
          <p:cNvSpPr>
            <a:spLocks noGrp="1"/>
          </p:cNvSpPr>
          <p:nvPr>
            <p:ph idx="1"/>
          </p:nvPr>
        </p:nvSpPr>
        <p:spPr>
          <a:xfrm>
            <a:off x="838199" y="1825625"/>
            <a:ext cx="10753725" cy="4351338"/>
          </a:xfrm>
        </p:spPr>
        <p:txBody>
          <a:bodyPr>
            <a:normAutofit/>
          </a:bodyPr>
          <a:lstStyle/>
          <a:p>
            <a:pPr>
              <a:lnSpc>
                <a:spcPct val="150000"/>
              </a:lnSpc>
            </a:pPr>
            <a:r>
              <a:rPr lang="en-GB" sz="2400" dirty="0">
                <a:latin typeface="Arial" panose="020B0604020202020204" pitchFamily="34" charset="0"/>
                <a:cs typeface="Arial" panose="020B0604020202020204" pitchFamily="34" charset="0"/>
              </a:rPr>
              <a:t>Method which is used: quantitative methods.</a:t>
            </a:r>
            <a:r>
              <a:rPr lang="en-GB" sz="2400" b="0" i="0" dirty="0">
                <a:solidFill>
                  <a:srgbClr val="212121"/>
                </a:solidFill>
                <a:effectLst/>
                <a:latin typeface="Arial" panose="020B0604020202020204" pitchFamily="34" charset="0"/>
                <a:cs typeface="Arial" panose="020B0604020202020204" pitchFamily="34" charset="0"/>
              </a:rPr>
              <a:t> (</a:t>
            </a:r>
            <a:r>
              <a:rPr lang="en-GB" sz="2400" dirty="0">
                <a:solidFill>
                  <a:srgbClr val="212121"/>
                </a:solidFill>
                <a:latin typeface="Arial" panose="020B0604020202020204" pitchFamily="34" charset="0"/>
                <a:cs typeface="Arial" panose="020B0604020202020204" pitchFamily="34" charset="0"/>
              </a:rPr>
              <a:t>Hayes</a:t>
            </a:r>
            <a:r>
              <a:rPr lang="en-GB" sz="2400" b="0" i="0" dirty="0">
                <a:solidFill>
                  <a:srgbClr val="212121"/>
                </a:solidFill>
                <a:effectLst/>
                <a:latin typeface="Arial" panose="020B0604020202020204" pitchFamily="34" charset="0"/>
                <a:cs typeface="Arial" panose="020B0604020202020204" pitchFamily="34" charset="0"/>
              </a:rPr>
              <a:t> et al.,2010)</a:t>
            </a:r>
            <a:endParaRPr lang="en-GB" sz="2400" dirty="0">
              <a:latin typeface="Arial" panose="020B0604020202020204" pitchFamily="34" charset="0"/>
              <a:cs typeface="Arial" panose="020B0604020202020204" pitchFamily="34" charset="0"/>
            </a:endParaRPr>
          </a:p>
          <a:p>
            <a:pPr>
              <a:lnSpc>
                <a:spcPct val="150000"/>
              </a:lnSpc>
            </a:pPr>
            <a:r>
              <a:rPr lang="en-GB" sz="2400" dirty="0">
                <a:latin typeface="Arial" panose="020B0604020202020204" pitchFamily="34" charset="0"/>
                <a:cs typeface="Arial" panose="020B0604020202020204" pitchFamily="34" charset="0"/>
              </a:rPr>
              <a:t>There are some questionnaire and surveys which helps to get statistics.		</a:t>
            </a:r>
          </a:p>
          <a:p>
            <a:pPr>
              <a:lnSpc>
                <a:spcPct val="150000"/>
              </a:lnSpc>
            </a:pPr>
            <a:r>
              <a:rPr lang="en-GB" sz="2400" dirty="0">
                <a:latin typeface="Arial" panose="020B0604020202020204" pitchFamily="34" charset="0"/>
                <a:cs typeface="Arial" panose="020B0604020202020204" pitchFamily="34" charset="0"/>
              </a:rPr>
              <a:t>Other methods used are physical equipment i.e. Accelerometer and </a:t>
            </a:r>
            <a:r>
              <a:rPr lang="en-GB" sz="2400" b="0" i="0" dirty="0">
                <a:solidFill>
                  <a:srgbClr val="0D0D0D"/>
                </a:solidFill>
                <a:effectLst/>
                <a:latin typeface="Arial" panose="020B0604020202020204" pitchFamily="34" charset="0"/>
                <a:cs typeface="Arial" panose="020B0604020202020204" pitchFamily="34" charset="0"/>
              </a:rPr>
              <a:t>fitness trackers could be used to provide more accurate data on activity levels. (Evenson et al.,2015)</a:t>
            </a:r>
          </a:p>
          <a:p>
            <a:pPr>
              <a:lnSpc>
                <a:spcPct val="150000"/>
              </a:lnSpc>
            </a:pP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492275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A6E06-003D-08A2-5B0C-1F829E184294}"/>
              </a:ext>
            </a:extLst>
          </p:cNvPr>
          <p:cNvSpPr>
            <a:spLocks noGrp="1"/>
          </p:cNvSpPr>
          <p:nvPr>
            <p:ph type="title"/>
          </p:nvPr>
        </p:nvSpPr>
        <p:spPr>
          <a:xfrm>
            <a:off x="0" y="18255"/>
            <a:ext cx="4391025" cy="1325563"/>
          </a:xfrm>
        </p:spPr>
        <p:txBody>
          <a:bodyPr>
            <a:normAutofit/>
          </a:bodyPr>
          <a:lstStyle/>
          <a:p>
            <a:pPr algn="l"/>
            <a:r>
              <a:rPr lang="en-GB" dirty="0">
                <a:latin typeface="Arial" panose="020B0604020202020204" pitchFamily="34" charset="0"/>
                <a:cs typeface="Arial" panose="020B0604020202020204" pitchFamily="34" charset="0"/>
              </a:rPr>
              <a:t>Research design</a:t>
            </a:r>
          </a:p>
        </p:txBody>
      </p:sp>
      <p:sp>
        <p:nvSpPr>
          <p:cNvPr id="3" name="Subtitle 2">
            <a:extLst>
              <a:ext uri="{FF2B5EF4-FFF2-40B4-BE49-F238E27FC236}">
                <a16:creationId xmlns:a16="http://schemas.microsoft.com/office/drawing/2014/main" id="{40D8CAEA-8DC3-1882-CB9D-7805946DA764}"/>
              </a:ext>
            </a:extLst>
          </p:cNvPr>
          <p:cNvSpPr>
            <a:spLocks noGrp="1"/>
          </p:cNvSpPr>
          <p:nvPr>
            <p:ph sz="half" idx="1"/>
          </p:nvPr>
        </p:nvSpPr>
        <p:spPr>
          <a:xfrm>
            <a:off x="0" y="1076324"/>
            <a:ext cx="12058650" cy="5857875"/>
          </a:xfrm>
        </p:spPr>
        <p:txBody>
          <a:bodyPr>
            <a:normAutofit fontScale="70000" lnSpcReduction="20000"/>
          </a:bodyPr>
          <a:lstStyle/>
          <a:p>
            <a:pPr marL="342900" indent="-342900" algn="l">
              <a:lnSpc>
                <a:spcPct val="150000"/>
              </a:lnSpc>
              <a:buFont typeface="Arial" panose="020B0604020202020204" pitchFamily="34" charset="0"/>
              <a:buChar char="•"/>
            </a:pPr>
            <a:r>
              <a:rPr lang="en-GB" b="0" i="0" dirty="0">
                <a:solidFill>
                  <a:srgbClr val="333333"/>
                </a:solidFill>
                <a:effectLst/>
                <a:latin typeface="Arial" panose="020B0604020202020204" pitchFamily="34" charset="0"/>
                <a:cs typeface="Arial" panose="020B0604020202020204" pitchFamily="34" charset="0"/>
              </a:rPr>
              <a:t>a survey to the same group of students at baseline and 1 month later to assess the prevalence of students who met and maintained the physical activity guideline for health (PAGH). (Irwin et al.,2007)</a:t>
            </a:r>
          </a:p>
          <a:p>
            <a:pPr marL="342900" indent="-342900" algn="l">
              <a:lnSpc>
                <a:spcPct val="150000"/>
              </a:lnSpc>
              <a:buFont typeface="Arial" panose="020B0604020202020204" pitchFamily="34" charset="0"/>
              <a:buChar char="•"/>
            </a:pPr>
            <a:endParaRPr lang="en-GB" b="0" i="0" dirty="0">
              <a:solidFill>
                <a:srgbClr val="333333"/>
              </a:solidFill>
              <a:effectLst/>
              <a:latin typeface="Arial" panose="020B0604020202020204" pitchFamily="34" charset="0"/>
              <a:cs typeface="Arial" panose="020B0604020202020204" pitchFamily="34" charset="0"/>
            </a:endParaRPr>
          </a:p>
          <a:p>
            <a:pPr marL="342900" indent="-342900" algn="l">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Simple random sampling:</a:t>
            </a:r>
          </a:p>
          <a:p>
            <a:pPr algn="l">
              <a:lnSpc>
                <a:spcPct val="150000"/>
              </a:lnSpc>
            </a:pPr>
            <a:r>
              <a:rPr lang="en-GB" dirty="0">
                <a:latin typeface="Arial" panose="020B0604020202020204" pitchFamily="34" charset="0"/>
                <a:cs typeface="Arial" panose="020B0604020202020204" pitchFamily="34" charset="0"/>
              </a:rPr>
              <a:t>Every student in the universities of Birmingham has given an </a:t>
            </a:r>
            <a:r>
              <a:rPr lang="en-GB" b="0" i="0" dirty="0">
                <a:solidFill>
                  <a:srgbClr val="0D0D0D"/>
                </a:solidFill>
                <a:effectLst/>
                <a:latin typeface="Arial" panose="020B0604020202020204" pitchFamily="34" charset="0"/>
                <a:cs typeface="Arial" panose="020B0604020202020204" pitchFamily="34" charset="0"/>
              </a:rPr>
              <a:t>equal chance of being selected for the study.</a:t>
            </a:r>
          </a:p>
          <a:p>
            <a:pPr marL="342900" indent="-342900" algn="l">
              <a:lnSpc>
                <a:spcPct val="150000"/>
              </a:lnSpc>
              <a:buFont typeface="Courier New" panose="02070309020205020404" pitchFamily="49" charset="0"/>
              <a:buChar char="o"/>
            </a:pPr>
            <a:r>
              <a:rPr lang="en-GB" dirty="0">
                <a:solidFill>
                  <a:srgbClr val="0D0D0D"/>
                </a:solidFill>
                <a:latin typeface="Arial" panose="020B0604020202020204" pitchFamily="34" charset="0"/>
                <a:cs typeface="Arial" panose="020B0604020202020204" pitchFamily="34" charset="0"/>
              </a:rPr>
              <a:t>Calculated the population</a:t>
            </a:r>
          </a:p>
          <a:p>
            <a:pPr marL="342900" indent="-342900" algn="l">
              <a:lnSpc>
                <a:spcPct val="150000"/>
              </a:lnSpc>
              <a:buFont typeface="Courier New" panose="02070309020205020404" pitchFamily="49" charset="0"/>
              <a:buChar char="o"/>
            </a:pPr>
            <a:r>
              <a:rPr lang="en-GB" dirty="0">
                <a:solidFill>
                  <a:srgbClr val="0D0D0D"/>
                </a:solidFill>
                <a:latin typeface="Arial" panose="020B0604020202020204" pitchFamily="34" charset="0"/>
                <a:cs typeface="Arial" panose="020B0604020202020204" pitchFamily="34" charset="0"/>
              </a:rPr>
              <a:t>Created sampling frame with student numbers.</a:t>
            </a:r>
          </a:p>
          <a:p>
            <a:pPr marL="342900" indent="-342900" algn="l">
              <a:lnSpc>
                <a:spcPct val="150000"/>
              </a:lnSpc>
              <a:buFont typeface="Courier New" panose="02070309020205020404" pitchFamily="49" charset="0"/>
              <a:buChar char="o"/>
            </a:pPr>
            <a:r>
              <a:rPr lang="en-GB" dirty="0">
                <a:solidFill>
                  <a:srgbClr val="0D0D0D"/>
                </a:solidFill>
                <a:latin typeface="Arial" panose="020B0604020202020204" pitchFamily="34" charset="0"/>
                <a:cs typeface="Arial" panose="020B0604020202020204" pitchFamily="34" charset="0"/>
              </a:rPr>
              <a:t>Selected random students from the list</a:t>
            </a:r>
          </a:p>
          <a:p>
            <a:pPr marL="342900" indent="-342900" algn="l">
              <a:lnSpc>
                <a:spcPct val="150000"/>
              </a:lnSpc>
              <a:buFont typeface="Courier New" panose="02070309020205020404" pitchFamily="49" charset="0"/>
              <a:buChar char="o"/>
            </a:pPr>
            <a:r>
              <a:rPr lang="en-GB" dirty="0">
                <a:solidFill>
                  <a:srgbClr val="0D0D0D"/>
                </a:solidFill>
                <a:latin typeface="Arial" panose="020B0604020202020204" pitchFamily="34" charset="0"/>
                <a:cs typeface="Arial" panose="020B0604020202020204" pitchFamily="34" charset="0"/>
              </a:rPr>
              <a:t>Questioned them</a:t>
            </a:r>
          </a:p>
          <a:p>
            <a:pPr marL="342900" indent="-342900" algn="l">
              <a:lnSpc>
                <a:spcPct val="150000"/>
              </a:lnSpc>
              <a:buFont typeface="Courier New" panose="02070309020205020404" pitchFamily="49" charset="0"/>
              <a:buChar char="o"/>
            </a:pPr>
            <a:r>
              <a:rPr lang="en-GB" dirty="0">
                <a:latin typeface="Arial" panose="020B0604020202020204" pitchFamily="34" charset="0"/>
                <a:cs typeface="Arial" panose="020B0604020202020204" pitchFamily="34" charset="0"/>
              </a:rPr>
              <a:t>Conclude the survey with result</a:t>
            </a:r>
          </a:p>
        </p:txBody>
      </p:sp>
    </p:spTree>
    <p:extLst>
      <p:ext uri="{BB962C8B-B14F-4D97-AF65-F5344CB8AC3E}">
        <p14:creationId xmlns:p14="http://schemas.microsoft.com/office/powerpoint/2010/main" val="14075525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A68D8-F691-CB51-14B6-EEE34D95A91C}"/>
              </a:ext>
            </a:extLst>
          </p:cNvPr>
          <p:cNvSpPr>
            <a:spLocks noGrp="1"/>
          </p:cNvSpPr>
          <p:nvPr>
            <p:ph type="ctrTitle"/>
          </p:nvPr>
        </p:nvSpPr>
        <p:spPr>
          <a:xfrm>
            <a:off x="0" y="0"/>
            <a:ext cx="5229225" cy="942975"/>
          </a:xfrm>
        </p:spPr>
        <p:txBody>
          <a:bodyPr/>
          <a:lstStyle/>
          <a:p>
            <a:pPr algn="l"/>
            <a:r>
              <a:rPr lang="en-GB" dirty="0"/>
              <a:t>Data collection</a:t>
            </a:r>
          </a:p>
        </p:txBody>
      </p:sp>
      <p:sp>
        <p:nvSpPr>
          <p:cNvPr id="3" name="Content Placeholder 2">
            <a:extLst>
              <a:ext uri="{FF2B5EF4-FFF2-40B4-BE49-F238E27FC236}">
                <a16:creationId xmlns:a16="http://schemas.microsoft.com/office/drawing/2014/main" id="{851B7261-C995-1DFF-FB51-EE6E7A35E1BC}"/>
              </a:ext>
            </a:extLst>
          </p:cNvPr>
          <p:cNvSpPr>
            <a:spLocks noGrp="1"/>
          </p:cNvSpPr>
          <p:nvPr>
            <p:ph type="subTitle" idx="1"/>
          </p:nvPr>
        </p:nvSpPr>
        <p:spPr>
          <a:xfrm>
            <a:off x="0" y="1152525"/>
            <a:ext cx="9144000" cy="3838575"/>
          </a:xfrm>
        </p:spPr>
        <p:txBody>
          <a:bodyPr>
            <a:normAutofit/>
          </a:bodyPr>
          <a:lstStyle/>
          <a:p>
            <a:r>
              <a:rPr lang="en-GB" sz="2400" b="0" i="0" dirty="0">
                <a:solidFill>
                  <a:srgbClr val="0D0D0D"/>
                </a:solidFill>
                <a:effectLst/>
                <a:latin typeface="Arial" panose="020B0604020202020204" pitchFamily="34" charset="0"/>
                <a:cs typeface="Arial" panose="020B0604020202020204" pitchFamily="34" charset="0"/>
              </a:rPr>
              <a:t>For collecting data on the prevalence of physical activity among university students, the International Physical Activity Questionnaire (IPAQ) is a commonly used and validated instrument. (Marshall et al.,2003)</a:t>
            </a:r>
          </a:p>
          <a:p>
            <a:r>
              <a:rPr lang="en-US" sz="2400" dirty="0">
                <a:latin typeface="Arial" panose="020B0604020202020204" pitchFamily="34" charset="0"/>
                <a:cs typeface="Arial" panose="020B0604020202020204" pitchFamily="34" charset="0"/>
              </a:rPr>
              <a:t>data was collected from an articles existing on google scholar and from questionnaire. (Mora et al.,2019)</a:t>
            </a:r>
          </a:p>
        </p:txBody>
      </p:sp>
    </p:spTree>
    <p:extLst>
      <p:ext uri="{BB962C8B-B14F-4D97-AF65-F5344CB8AC3E}">
        <p14:creationId xmlns:p14="http://schemas.microsoft.com/office/powerpoint/2010/main" val="7250247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CA22D-EFE2-0238-ED11-00FD0338810A}"/>
              </a:ext>
            </a:extLst>
          </p:cNvPr>
          <p:cNvSpPr>
            <a:spLocks noGrp="1"/>
          </p:cNvSpPr>
          <p:nvPr>
            <p:ph type="ctrTitle"/>
          </p:nvPr>
        </p:nvSpPr>
        <p:spPr>
          <a:xfrm>
            <a:off x="0" y="0"/>
            <a:ext cx="9144000" cy="975360"/>
          </a:xfrm>
        </p:spPr>
        <p:txBody>
          <a:bodyPr/>
          <a:lstStyle/>
          <a:p>
            <a:r>
              <a:rPr lang="en-GB" dirty="0">
                <a:latin typeface="Arial" panose="020B0604020202020204" pitchFamily="34" charset="0"/>
                <a:cs typeface="Arial" panose="020B0604020202020204" pitchFamily="34" charset="0"/>
              </a:rPr>
              <a:t>Data analysis technique</a:t>
            </a:r>
          </a:p>
        </p:txBody>
      </p:sp>
      <p:sp>
        <p:nvSpPr>
          <p:cNvPr id="3" name="Subtitle 2">
            <a:extLst>
              <a:ext uri="{FF2B5EF4-FFF2-40B4-BE49-F238E27FC236}">
                <a16:creationId xmlns:a16="http://schemas.microsoft.com/office/drawing/2014/main" id="{5D6B15EB-4B13-A03E-FEE8-82DA8E826A1D}"/>
              </a:ext>
            </a:extLst>
          </p:cNvPr>
          <p:cNvSpPr>
            <a:spLocks noGrp="1"/>
          </p:cNvSpPr>
          <p:nvPr>
            <p:ph type="subTitle" idx="1"/>
          </p:nvPr>
        </p:nvSpPr>
        <p:spPr>
          <a:xfrm>
            <a:off x="152400" y="1137920"/>
            <a:ext cx="12161520" cy="5527040"/>
          </a:xfrm>
        </p:spPr>
        <p:txBody>
          <a:bodyPr>
            <a:normAutofit fontScale="92500"/>
          </a:bodyPr>
          <a:lstStyle/>
          <a:p>
            <a:pPr marL="342900" indent="-342900" algn="l">
              <a:lnSpc>
                <a:spcPct val="150000"/>
              </a:lnSpc>
              <a:buFont typeface="Arial" panose="020B0604020202020204" pitchFamily="34" charset="0"/>
              <a:buChar char="•"/>
            </a:pPr>
            <a:r>
              <a:rPr lang="en-GB" b="1" i="0" dirty="0">
                <a:solidFill>
                  <a:srgbClr val="0D0D0D"/>
                </a:solidFill>
                <a:effectLst/>
                <a:latin typeface="Arial" panose="020B0604020202020204" pitchFamily="34" charset="0"/>
                <a:cs typeface="Arial" panose="020B0604020202020204" pitchFamily="34" charset="0"/>
              </a:rPr>
              <a:t>Descriptive Statistics:</a:t>
            </a:r>
            <a:r>
              <a:rPr lang="en-GB" b="0" i="0" dirty="0">
                <a:solidFill>
                  <a:srgbClr val="0D0D0D"/>
                </a:solidFill>
                <a:effectLst/>
                <a:latin typeface="Arial" panose="020B0604020202020204" pitchFamily="34" charset="0"/>
                <a:cs typeface="Arial" panose="020B0604020202020204" pitchFamily="34" charset="0"/>
              </a:rPr>
              <a:t> Start by computing descriptive statistics to provide an overview of physical activity prevalence within your sample. This encompasses metrics like the mean, median, mode, standard deviation, and range.</a:t>
            </a:r>
          </a:p>
          <a:p>
            <a:pPr marL="342900" indent="-342900" algn="l">
              <a:lnSpc>
                <a:spcPct val="150000"/>
              </a:lnSpc>
              <a:buFont typeface="Arial" panose="020B0604020202020204" pitchFamily="34" charset="0"/>
              <a:buChar char="•"/>
            </a:pPr>
            <a:endParaRPr lang="en-GB" b="0" i="0" dirty="0">
              <a:solidFill>
                <a:srgbClr val="0D0D0D"/>
              </a:solidFill>
              <a:effectLst/>
              <a:latin typeface="Arial" panose="020B0604020202020204" pitchFamily="34" charset="0"/>
              <a:cs typeface="Arial" panose="020B0604020202020204" pitchFamily="34" charset="0"/>
            </a:endParaRPr>
          </a:p>
          <a:p>
            <a:pPr marL="342900" indent="-342900" algn="l">
              <a:lnSpc>
                <a:spcPct val="150000"/>
              </a:lnSpc>
              <a:buFont typeface="Arial" panose="020B0604020202020204" pitchFamily="34" charset="0"/>
              <a:buChar char="•"/>
            </a:pPr>
            <a:r>
              <a:rPr lang="en-GB" b="0" i="0" dirty="0">
                <a:solidFill>
                  <a:srgbClr val="0D0D0D"/>
                </a:solidFill>
                <a:effectLst/>
                <a:latin typeface="Arial" panose="020B0604020202020204" pitchFamily="34" charset="0"/>
                <a:cs typeface="Arial" panose="020B0604020202020204" pitchFamily="34" charset="0"/>
              </a:rPr>
              <a:t>The data were </a:t>
            </a:r>
            <a:r>
              <a:rPr lang="en-GB" b="0" i="0" dirty="0" err="1">
                <a:solidFill>
                  <a:srgbClr val="0D0D0D"/>
                </a:solidFill>
                <a:effectLst/>
                <a:latin typeface="Arial" panose="020B0604020202020204" pitchFamily="34" charset="0"/>
                <a:cs typeface="Arial" panose="020B0604020202020204" pitchFamily="34" charset="0"/>
              </a:rPr>
              <a:t>analyzed</a:t>
            </a:r>
            <a:r>
              <a:rPr lang="en-GB" b="0" i="0" dirty="0">
                <a:solidFill>
                  <a:srgbClr val="0D0D0D"/>
                </a:solidFill>
                <a:effectLst/>
                <a:latin typeface="Arial" panose="020B0604020202020204" pitchFamily="34" charset="0"/>
                <a:cs typeface="Arial" panose="020B0604020202020204" pitchFamily="34" charset="0"/>
              </a:rPr>
              <a:t> following the IRAQ guidelines for data processing and analysis. Participants were queried about perceived barriers to and potential benefits of physical activity. Results indicated that over 11% of students were categorized as physically inactive. Logistic regression analysis revealed several independent predictors of physical inactivity, including a high socioeconomic status of the family, female gender, </a:t>
            </a:r>
            <a:r>
              <a:rPr lang="en-GB" b="0" i="0" dirty="0" err="1">
                <a:solidFill>
                  <a:srgbClr val="0D0D0D"/>
                </a:solidFill>
                <a:effectLst/>
                <a:latin typeface="Arial" panose="020B0604020202020204" pitchFamily="34" charset="0"/>
                <a:cs typeface="Arial" panose="020B0604020202020204" pitchFamily="34" charset="0"/>
              </a:rPr>
              <a:t>enrollment</a:t>
            </a:r>
            <a:r>
              <a:rPr lang="en-GB" b="0" i="0" dirty="0">
                <a:solidFill>
                  <a:srgbClr val="0D0D0D"/>
                </a:solidFill>
                <a:effectLst/>
                <a:latin typeface="Arial" panose="020B0604020202020204" pitchFamily="34" charset="0"/>
                <a:cs typeface="Arial" panose="020B0604020202020204" pitchFamily="34" charset="0"/>
              </a:rPr>
              <a:t> in medical education, and absence of membership in sports clubs. </a:t>
            </a:r>
            <a:r>
              <a:rPr lang="en-GB" b="0" i="0" dirty="0">
                <a:solidFill>
                  <a:srgbClr val="333333"/>
                </a:solidFill>
                <a:effectLst/>
                <a:latin typeface="Arial" panose="020B0604020202020204" pitchFamily="34" charset="0"/>
                <a:cs typeface="Arial" panose="020B0604020202020204" pitchFamily="34" charset="0"/>
              </a:rPr>
              <a:t> (</a:t>
            </a:r>
            <a:r>
              <a:rPr lang="en-GB" b="0" i="0" dirty="0" err="1">
                <a:solidFill>
                  <a:srgbClr val="333333"/>
                </a:solidFill>
                <a:effectLst/>
                <a:latin typeface="Arial" panose="020B0604020202020204" pitchFamily="34" charset="0"/>
                <a:cs typeface="Arial" panose="020B0604020202020204" pitchFamily="34" charset="0"/>
              </a:rPr>
              <a:t>Gilany</a:t>
            </a:r>
            <a:r>
              <a:rPr lang="en-GB" b="0" i="0" dirty="0">
                <a:solidFill>
                  <a:srgbClr val="333333"/>
                </a:solidFill>
                <a:effectLst/>
                <a:latin typeface="Arial" panose="020B0604020202020204" pitchFamily="34" charset="0"/>
                <a:cs typeface="Arial" panose="020B0604020202020204" pitchFamily="34" charset="0"/>
              </a:rPr>
              <a:t> et al.,2011)</a:t>
            </a:r>
          </a:p>
        </p:txBody>
      </p:sp>
    </p:spTree>
    <p:extLst>
      <p:ext uri="{BB962C8B-B14F-4D97-AF65-F5344CB8AC3E}">
        <p14:creationId xmlns:p14="http://schemas.microsoft.com/office/powerpoint/2010/main" val="41694428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44C0474-C98E-314F-1BAE-D0A845C26C56}"/>
              </a:ext>
            </a:extLst>
          </p:cNvPr>
          <p:cNvSpPr>
            <a:spLocks noGrp="1"/>
          </p:cNvSpPr>
          <p:nvPr>
            <p:ph type="ctrTitle"/>
          </p:nvPr>
        </p:nvSpPr>
        <p:spPr>
          <a:xfrm>
            <a:off x="0" y="0"/>
            <a:ext cx="9144000" cy="1096962"/>
          </a:xfrm>
        </p:spPr>
        <p:txBody>
          <a:bodyPr/>
          <a:lstStyle/>
          <a:p>
            <a:r>
              <a:rPr lang="en-GB" dirty="0"/>
              <a:t>Continued data analysis</a:t>
            </a:r>
          </a:p>
        </p:txBody>
      </p:sp>
      <p:sp>
        <p:nvSpPr>
          <p:cNvPr id="3" name="Content Placeholder 2">
            <a:extLst>
              <a:ext uri="{FF2B5EF4-FFF2-40B4-BE49-F238E27FC236}">
                <a16:creationId xmlns:a16="http://schemas.microsoft.com/office/drawing/2014/main" id="{CCCDC0D3-405C-309D-E122-499849219F23}"/>
              </a:ext>
            </a:extLst>
          </p:cNvPr>
          <p:cNvSpPr>
            <a:spLocks noGrp="1"/>
          </p:cNvSpPr>
          <p:nvPr>
            <p:ph type="subTitle" idx="1"/>
          </p:nvPr>
        </p:nvSpPr>
        <p:spPr>
          <a:xfrm>
            <a:off x="0" y="1447800"/>
            <a:ext cx="10668000" cy="3810000"/>
          </a:xfrm>
        </p:spPr>
        <p:txBody>
          <a:bodyPr>
            <a:normAutofit lnSpcReduction="10000"/>
          </a:bodyPr>
          <a:lstStyle/>
          <a:p>
            <a:pPr algn="l">
              <a:lnSpc>
                <a:spcPct val="170000"/>
              </a:lnSpc>
            </a:pPr>
            <a:r>
              <a:rPr lang="en-GB" dirty="0">
                <a:latin typeface="Arial" panose="020B0604020202020204" pitchFamily="34" charset="0"/>
                <a:cs typeface="Arial" panose="020B0604020202020204" pitchFamily="34" charset="0"/>
              </a:rPr>
              <a:t>Roughly half of the students were </a:t>
            </a:r>
            <a:r>
              <a:rPr lang="en-GB" dirty="0" err="1">
                <a:latin typeface="Arial" panose="020B0604020202020204" pitchFamily="34" charset="0"/>
                <a:cs typeface="Arial" panose="020B0604020202020204" pitchFamily="34" charset="0"/>
              </a:rPr>
              <a:t>labeled</a:t>
            </a:r>
            <a:r>
              <a:rPr lang="en-GB" dirty="0">
                <a:latin typeface="Arial" panose="020B0604020202020204" pitchFamily="34" charset="0"/>
                <a:cs typeface="Arial" panose="020B0604020202020204" pitchFamily="34" charset="0"/>
              </a:rPr>
              <a:t> as engaged in leisure-time activities, although there was no significant statistical variance observed (Santos et al., 2016). </a:t>
            </a:r>
          </a:p>
          <a:p>
            <a:pPr algn="l">
              <a:lnSpc>
                <a:spcPct val="170000"/>
              </a:lnSpc>
            </a:pPr>
            <a:r>
              <a:rPr lang="en-GB" dirty="0">
                <a:latin typeface="Arial" panose="020B0604020202020204" pitchFamily="34" charset="0"/>
                <a:cs typeface="Arial" panose="020B0604020202020204" pitchFamily="34" charset="0"/>
              </a:rPr>
              <a:t>Participating in recreational activities for extended durations and with greater frequency, particularly in familial settings, correlates with heightened life satisfaction among students (Santos et al., 2016).</a:t>
            </a:r>
          </a:p>
        </p:txBody>
      </p:sp>
    </p:spTree>
    <p:extLst>
      <p:ext uri="{BB962C8B-B14F-4D97-AF65-F5344CB8AC3E}">
        <p14:creationId xmlns:p14="http://schemas.microsoft.com/office/powerpoint/2010/main" val="23621926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5A9F2-9ED5-58CA-259F-6F766D7864C5}"/>
              </a:ext>
            </a:extLst>
          </p:cNvPr>
          <p:cNvSpPr>
            <a:spLocks noGrp="1"/>
          </p:cNvSpPr>
          <p:nvPr>
            <p:ph type="ctrTitle"/>
          </p:nvPr>
        </p:nvSpPr>
        <p:spPr>
          <a:xfrm>
            <a:off x="121920" y="-96837"/>
            <a:ext cx="9144000" cy="1112837"/>
          </a:xfrm>
        </p:spPr>
        <p:txBody>
          <a:bodyPr/>
          <a:lstStyle/>
          <a:p>
            <a:pPr algn="l"/>
            <a:r>
              <a:rPr lang="en-GB" dirty="0"/>
              <a:t>Ethical consideration</a:t>
            </a:r>
          </a:p>
        </p:txBody>
      </p:sp>
      <p:sp>
        <p:nvSpPr>
          <p:cNvPr id="3" name="Subtitle 2">
            <a:extLst>
              <a:ext uri="{FF2B5EF4-FFF2-40B4-BE49-F238E27FC236}">
                <a16:creationId xmlns:a16="http://schemas.microsoft.com/office/drawing/2014/main" id="{0EE704F0-91BE-9BF6-C924-EEA232C4C6B0}"/>
              </a:ext>
            </a:extLst>
          </p:cNvPr>
          <p:cNvSpPr>
            <a:spLocks noGrp="1"/>
          </p:cNvSpPr>
          <p:nvPr>
            <p:ph type="subTitle" idx="1"/>
          </p:nvPr>
        </p:nvSpPr>
        <p:spPr>
          <a:xfrm>
            <a:off x="-133350" y="838200"/>
            <a:ext cx="12401550" cy="6019800"/>
          </a:xfrm>
        </p:spPr>
        <p:txBody>
          <a:bodyPr>
            <a:normAutofit fontScale="92500"/>
          </a:bodyPr>
          <a:lstStyle/>
          <a:p>
            <a:pPr algn="l">
              <a:lnSpc>
                <a:spcPct val="150000"/>
              </a:lnSpc>
            </a:pPr>
            <a:r>
              <a:rPr lang="en-GB" b="0" i="0" dirty="0">
                <a:solidFill>
                  <a:srgbClr val="333333"/>
                </a:solidFill>
                <a:effectLst/>
                <a:latin typeface="Arial" panose="020B0604020202020204" pitchFamily="34" charset="0"/>
                <a:cs typeface="Arial" panose="020B0604020202020204" pitchFamily="34" charset="0"/>
              </a:rPr>
              <a:t>The research conducted was an analytical cross-sectional study encompassing students ranging from the first to the sixth year of medical school. The International Physical Activity Questionnaire (IPAQ) served as the primary tool for data collection, enabling the assessment of physical activity levels among participants. To explore the relationships between various factors and physical activity levels, the study employed Poisson regression analysis. This statistical method allowed for the estimation of both crude and adjusted prevalence ratios, providing insights into the associations between independent variables and physical activity prevalence while controlling for potential confounding factors. These analytical approaches facilitated a comprehensive examination of the factors influencing physical activity patterns among medical students, offering valuable insights for interventions aimed at promoting a healthy and active lifestyle within this demographic (</a:t>
            </a:r>
            <a:r>
              <a:rPr lang="en-GB" b="0" i="0" dirty="0" err="1">
                <a:solidFill>
                  <a:srgbClr val="333333"/>
                </a:solidFill>
                <a:effectLst/>
                <a:latin typeface="Arial" panose="020B0604020202020204" pitchFamily="34" charset="0"/>
                <a:cs typeface="Arial" panose="020B0604020202020204" pitchFamily="34" charset="0"/>
              </a:rPr>
              <a:t>Benites</a:t>
            </a:r>
            <a:r>
              <a:rPr lang="en-GB" b="0" i="0" dirty="0">
                <a:solidFill>
                  <a:srgbClr val="333333"/>
                </a:solidFill>
                <a:effectLst/>
                <a:latin typeface="Arial" panose="020B0604020202020204" pitchFamily="34" charset="0"/>
                <a:cs typeface="Arial" panose="020B0604020202020204" pitchFamily="34" charset="0"/>
              </a:rPr>
              <a:t> et al., 2021).</a:t>
            </a:r>
          </a:p>
        </p:txBody>
      </p:sp>
    </p:spTree>
    <p:extLst>
      <p:ext uri="{BB962C8B-B14F-4D97-AF65-F5344CB8AC3E}">
        <p14:creationId xmlns:p14="http://schemas.microsoft.com/office/powerpoint/2010/main" val="16191738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6864F-0ACF-DF54-550C-6637BDFB9FC4}"/>
              </a:ext>
            </a:extLst>
          </p:cNvPr>
          <p:cNvSpPr>
            <a:spLocks noGrp="1"/>
          </p:cNvSpPr>
          <p:nvPr>
            <p:ph type="title"/>
          </p:nvPr>
        </p:nvSpPr>
        <p:spPr>
          <a:xfrm>
            <a:off x="0" y="18255"/>
            <a:ext cx="7162800" cy="1325563"/>
          </a:xfrm>
        </p:spPr>
        <p:txBody>
          <a:bodyPr/>
          <a:lstStyle/>
          <a:p>
            <a:r>
              <a:rPr lang="en-GB" dirty="0">
                <a:latin typeface="Arial" panose="020B0604020202020204" pitchFamily="34" charset="0"/>
                <a:cs typeface="Arial" panose="020B0604020202020204" pitchFamily="34" charset="0"/>
              </a:rPr>
              <a:t>Implications and Contributions</a:t>
            </a:r>
          </a:p>
        </p:txBody>
      </p:sp>
      <p:sp>
        <p:nvSpPr>
          <p:cNvPr id="3" name="Content Placeholder 2">
            <a:extLst>
              <a:ext uri="{FF2B5EF4-FFF2-40B4-BE49-F238E27FC236}">
                <a16:creationId xmlns:a16="http://schemas.microsoft.com/office/drawing/2014/main" id="{35664D08-B6B6-21ED-CDE3-BF5008F97780}"/>
              </a:ext>
            </a:extLst>
          </p:cNvPr>
          <p:cNvSpPr>
            <a:spLocks noGrp="1"/>
          </p:cNvSpPr>
          <p:nvPr>
            <p:ph sz="half" idx="1"/>
          </p:nvPr>
        </p:nvSpPr>
        <p:spPr>
          <a:xfrm>
            <a:off x="0" y="1219200"/>
            <a:ext cx="6019800" cy="5620545"/>
          </a:xfrm>
        </p:spPr>
        <p:txBody>
          <a:bodyPr>
            <a:normAutofit/>
          </a:bodyPr>
          <a:lstStyle/>
          <a:p>
            <a:r>
              <a:rPr lang="en-GB" i="0" dirty="0">
                <a:solidFill>
                  <a:srgbClr val="0D0D0D"/>
                </a:solidFill>
                <a:effectLst/>
                <a:latin typeface="Arial" panose="020B0604020202020204" pitchFamily="34" charset="0"/>
                <a:cs typeface="Arial" panose="020B0604020202020204" pitchFamily="34" charset="0"/>
              </a:rPr>
              <a:t>Health Benefits</a:t>
            </a:r>
            <a:endParaRPr lang="en-GB" dirty="0">
              <a:solidFill>
                <a:srgbClr val="0D0D0D"/>
              </a:solidFill>
              <a:latin typeface="Arial" panose="020B0604020202020204" pitchFamily="34" charset="0"/>
              <a:cs typeface="Arial" panose="020B0604020202020204" pitchFamily="34" charset="0"/>
            </a:endParaRPr>
          </a:p>
          <a:p>
            <a:r>
              <a:rPr lang="en-GB" i="0" dirty="0">
                <a:solidFill>
                  <a:srgbClr val="0D0D0D"/>
                </a:solidFill>
                <a:effectLst/>
                <a:latin typeface="Arial" panose="020B0604020202020204" pitchFamily="34" charset="0"/>
                <a:cs typeface="Arial" panose="020B0604020202020204" pitchFamily="34" charset="0"/>
              </a:rPr>
              <a:t>Improved Mental Health</a:t>
            </a:r>
          </a:p>
          <a:p>
            <a:r>
              <a:rPr lang="en-GB" i="0" dirty="0">
                <a:solidFill>
                  <a:srgbClr val="0D0D0D"/>
                </a:solidFill>
                <a:effectLst/>
                <a:latin typeface="Arial" panose="020B0604020202020204" pitchFamily="34" charset="0"/>
                <a:cs typeface="Arial" panose="020B0604020202020204" pitchFamily="34" charset="0"/>
              </a:rPr>
              <a:t>Social Engagement</a:t>
            </a:r>
            <a:endParaRPr lang="en-GB" dirty="0">
              <a:solidFill>
                <a:srgbClr val="0D0D0D"/>
              </a:solidFill>
              <a:latin typeface="Arial" panose="020B0604020202020204" pitchFamily="34" charset="0"/>
              <a:cs typeface="Arial" panose="020B0604020202020204" pitchFamily="34" charset="0"/>
            </a:endParaRPr>
          </a:p>
          <a:p>
            <a:r>
              <a:rPr lang="en-GB" i="0" dirty="0">
                <a:solidFill>
                  <a:srgbClr val="0D0D0D"/>
                </a:solidFill>
                <a:effectLst/>
                <a:latin typeface="Arial" panose="020B0604020202020204" pitchFamily="34" charset="0"/>
                <a:cs typeface="Arial" panose="020B0604020202020204" pitchFamily="34" charset="0"/>
              </a:rPr>
              <a:t>Academic Performance</a:t>
            </a:r>
          </a:p>
          <a:p>
            <a:r>
              <a:rPr lang="en-GB" i="0" dirty="0">
                <a:solidFill>
                  <a:srgbClr val="0D0D0D"/>
                </a:solidFill>
                <a:effectLst/>
                <a:latin typeface="Arial" panose="020B0604020202020204" pitchFamily="34" charset="0"/>
                <a:cs typeface="Arial" panose="020B0604020202020204" pitchFamily="34" charset="0"/>
              </a:rPr>
              <a:t>Long-Term Habits</a:t>
            </a:r>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309AB9AA-D38D-4994-37F1-C780FA3A51AD}"/>
              </a:ext>
            </a:extLst>
          </p:cNvPr>
          <p:cNvSpPr>
            <a:spLocks noGrp="1"/>
          </p:cNvSpPr>
          <p:nvPr>
            <p:ph sz="half" idx="2"/>
          </p:nvPr>
        </p:nvSpPr>
        <p:spPr>
          <a:xfrm>
            <a:off x="6096000" y="1219200"/>
            <a:ext cx="6096000" cy="5638800"/>
          </a:xfrm>
        </p:spPr>
        <p:txBody>
          <a:bodyPr>
            <a:normAutofit/>
          </a:bodyPr>
          <a:lstStyle/>
          <a:p>
            <a:r>
              <a:rPr lang="en-GB" sz="2400" i="0" dirty="0">
                <a:solidFill>
                  <a:srgbClr val="0D0D0D"/>
                </a:solidFill>
                <a:effectLst/>
                <a:latin typeface="Arial" panose="020B0604020202020204" pitchFamily="34" charset="0"/>
                <a:cs typeface="Arial" panose="020B0604020202020204" pitchFamily="34" charset="0"/>
              </a:rPr>
              <a:t>Health Promotion</a:t>
            </a:r>
          </a:p>
          <a:p>
            <a:r>
              <a:rPr lang="en-GB" sz="2400" i="0" dirty="0">
                <a:solidFill>
                  <a:srgbClr val="0D0D0D"/>
                </a:solidFill>
                <a:effectLst/>
                <a:latin typeface="Arial" panose="020B0604020202020204" pitchFamily="34" charset="0"/>
                <a:cs typeface="Arial" panose="020B0604020202020204" pitchFamily="34" charset="0"/>
              </a:rPr>
              <a:t>Mental Well-being</a:t>
            </a:r>
          </a:p>
          <a:p>
            <a:r>
              <a:rPr lang="en-GB" sz="2400" i="0" dirty="0">
                <a:solidFill>
                  <a:srgbClr val="0D0D0D"/>
                </a:solidFill>
                <a:effectLst/>
                <a:latin typeface="Arial" panose="020B0604020202020204" pitchFamily="34" charset="0"/>
                <a:cs typeface="Arial" panose="020B0604020202020204" pitchFamily="34" charset="0"/>
              </a:rPr>
              <a:t>Academic Performance.</a:t>
            </a:r>
          </a:p>
          <a:p>
            <a:r>
              <a:rPr lang="en-GB" sz="2400" i="0" dirty="0">
                <a:solidFill>
                  <a:srgbClr val="0D0D0D"/>
                </a:solidFill>
                <a:effectLst/>
                <a:latin typeface="Arial" panose="020B0604020202020204" pitchFamily="34" charset="0"/>
                <a:cs typeface="Arial" panose="020B0604020202020204" pitchFamily="34" charset="0"/>
              </a:rPr>
              <a:t>Social Connection </a:t>
            </a:r>
          </a:p>
          <a:p>
            <a:r>
              <a:rPr lang="en-GB" sz="2400" i="0" dirty="0">
                <a:solidFill>
                  <a:srgbClr val="0D0D0D"/>
                </a:solidFill>
                <a:effectLst/>
                <a:latin typeface="Arial" panose="020B0604020202020204" pitchFamily="34" charset="0"/>
                <a:cs typeface="Arial" panose="020B0604020202020204" pitchFamily="34" charset="0"/>
              </a:rPr>
              <a:t>Community Engagement.</a:t>
            </a:r>
          </a:p>
          <a:p>
            <a:r>
              <a:rPr lang="en-GB" sz="2400" i="0" dirty="0">
                <a:solidFill>
                  <a:srgbClr val="0D0D0D"/>
                </a:solidFill>
                <a:effectLst/>
                <a:latin typeface="Arial" panose="020B0604020202020204" pitchFamily="34" charset="0"/>
                <a:cs typeface="Arial" panose="020B0604020202020204" pitchFamily="34" charset="0"/>
              </a:rPr>
              <a:t>Skill Development </a:t>
            </a:r>
          </a:p>
          <a:p>
            <a:r>
              <a:rPr lang="en-GB" sz="2400" i="0" dirty="0">
                <a:solidFill>
                  <a:srgbClr val="0D0D0D"/>
                </a:solidFill>
                <a:effectLst/>
                <a:latin typeface="Arial" panose="020B0604020202020204" pitchFamily="34" charset="0"/>
                <a:cs typeface="Arial" panose="020B0604020202020204" pitchFamily="34" charset="0"/>
              </a:rPr>
              <a:t>Stress Management</a:t>
            </a:r>
          </a:p>
          <a:p>
            <a:r>
              <a:rPr lang="en-GB" sz="2400" i="0" dirty="0">
                <a:solidFill>
                  <a:srgbClr val="0D0D0D"/>
                </a:solidFill>
                <a:effectLst/>
                <a:latin typeface="Arial" panose="020B0604020202020204" pitchFamily="34" charset="0"/>
                <a:cs typeface="Arial" panose="020B0604020202020204" pitchFamily="34" charset="0"/>
              </a:rPr>
              <a:t>Healthy Habits Formation</a:t>
            </a:r>
          </a:p>
          <a:p>
            <a:r>
              <a:rPr lang="en-GB" sz="2400" i="0" dirty="0">
                <a:solidFill>
                  <a:srgbClr val="0D0D0D"/>
                </a:solidFill>
                <a:effectLst/>
                <a:latin typeface="Arial" panose="020B0604020202020204" pitchFamily="34" charset="0"/>
                <a:cs typeface="Arial" panose="020B0604020202020204" pitchFamily="34" charset="0"/>
              </a:rPr>
              <a:t>Cultural and Diversity Celebration</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568817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D6D26D0-6A86-A169-B3F8-39D975A79866}"/>
              </a:ext>
            </a:extLst>
          </p:cNvPr>
          <p:cNvSpPr>
            <a:spLocks noGrp="1"/>
          </p:cNvSpPr>
          <p:nvPr>
            <p:ph type="ctrTitle"/>
          </p:nvPr>
        </p:nvSpPr>
        <p:spPr>
          <a:xfrm>
            <a:off x="0" y="0"/>
            <a:ext cx="4743450" cy="1114426"/>
          </a:xfrm>
        </p:spPr>
        <p:txBody>
          <a:bodyPr/>
          <a:lstStyle/>
          <a:p>
            <a:pPr algn="l"/>
            <a:r>
              <a:rPr lang="en-GB" dirty="0"/>
              <a:t>Gantt chart</a:t>
            </a:r>
          </a:p>
        </p:txBody>
      </p:sp>
      <p:pic>
        <p:nvPicPr>
          <p:cNvPr id="9" name="Picture 8">
            <a:extLst>
              <a:ext uri="{FF2B5EF4-FFF2-40B4-BE49-F238E27FC236}">
                <a16:creationId xmlns:a16="http://schemas.microsoft.com/office/drawing/2014/main" id="{7324D7E8-7E51-DA6D-C7EE-9BBB8428460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9062" y="981076"/>
            <a:ext cx="11953875" cy="5876924"/>
          </a:xfrm>
          <a:prstGeom prst="rect">
            <a:avLst/>
          </a:prstGeom>
        </p:spPr>
      </p:pic>
    </p:spTree>
    <p:extLst>
      <p:ext uri="{BB962C8B-B14F-4D97-AF65-F5344CB8AC3E}">
        <p14:creationId xmlns:p14="http://schemas.microsoft.com/office/powerpoint/2010/main" val="34026715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3A0AA-A057-CD4B-385D-07AA63169C24}"/>
              </a:ext>
            </a:extLst>
          </p:cNvPr>
          <p:cNvSpPr>
            <a:spLocks noGrp="1"/>
          </p:cNvSpPr>
          <p:nvPr>
            <p:ph type="title"/>
          </p:nvPr>
        </p:nvSpPr>
        <p:spPr>
          <a:xfrm>
            <a:off x="0" y="18255"/>
            <a:ext cx="2476500" cy="1325563"/>
          </a:xfrm>
        </p:spPr>
        <p:txBody>
          <a:bodyPr/>
          <a:lstStyle/>
          <a:p>
            <a:r>
              <a:rPr lang="en-GB" dirty="0"/>
              <a:t>Reference</a:t>
            </a:r>
          </a:p>
        </p:txBody>
      </p:sp>
      <p:sp>
        <p:nvSpPr>
          <p:cNvPr id="3" name="Content Placeholder 2">
            <a:extLst>
              <a:ext uri="{FF2B5EF4-FFF2-40B4-BE49-F238E27FC236}">
                <a16:creationId xmlns:a16="http://schemas.microsoft.com/office/drawing/2014/main" id="{83490445-8045-78B6-A861-B0182628EEDE}"/>
              </a:ext>
            </a:extLst>
          </p:cNvPr>
          <p:cNvSpPr>
            <a:spLocks noGrp="1"/>
          </p:cNvSpPr>
          <p:nvPr>
            <p:ph idx="1"/>
          </p:nvPr>
        </p:nvSpPr>
        <p:spPr>
          <a:xfrm>
            <a:off x="0" y="952500"/>
            <a:ext cx="12191999" cy="5905500"/>
          </a:xfrm>
        </p:spPr>
        <p:txBody>
          <a:bodyPr>
            <a:noAutofit/>
          </a:bodyPr>
          <a:lstStyle/>
          <a:p>
            <a:pPr marL="0" indent="0" algn="l">
              <a:buNone/>
            </a:pPr>
            <a:r>
              <a:rPr lang="en-GB" sz="1400" b="0" i="0" dirty="0">
                <a:solidFill>
                  <a:srgbClr val="505050"/>
                </a:solidFill>
                <a:effectLst/>
                <a:latin typeface="Arial" panose="020B0604020202020204" pitchFamily="34" charset="0"/>
                <a:cs typeface="Arial" panose="020B0604020202020204" pitchFamily="34" charset="0"/>
              </a:rPr>
              <a:t>J E Bartlett , J W </a:t>
            </a:r>
            <a:r>
              <a:rPr lang="en-GB" sz="1400" b="0" i="0" dirty="0" err="1">
                <a:solidFill>
                  <a:srgbClr val="505050"/>
                </a:solidFill>
                <a:effectLst/>
                <a:latin typeface="Arial" panose="020B0604020202020204" pitchFamily="34" charset="0"/>
                <a:cs typeface="Arial" panose="020B0604020202020204" pitchFamily="34" charset="0"/>
              </a:rPr>
              <a:t>Kotrlik</a:t>
            </a:r>
            <a:r>
              <a:rPr lang="en-GB" sz="1400" b="0" i="0" dirty="0">
                <a:solidFill>
                  <a:srgbClr val="505050"/>
                </a:solidFill>
                <a:effectLst/>
                <a:latin typeface="Arial" panose="020B0604020202020204" pitchFamily="34" charset="0"/>
                <a:cs typeface="Arial" panose="020B0604020202020204" pitchFamily="34" charset="0"/>
              </a:rPr>
              <a:t> , C </a:t>
            </a:r>
            <a:r>
              <a:rPr lang="en-GB" sz="1400" b="0" i="0" dirty="0" err="1">
                <a:solidFill>
                  <a:srgbClr val="505050"/>
                </a:solidFill>
                <a:effectLst/>
                <a:latin typeface="Arial" panose="020B0604020202020204" pitchFamily="34" charset="0"/>
                <a:cs typeface="Arial" panose="020B0604020202020204" pitchFamily="34" charset="0"/>
              </a:rPr>
              <a:t>C</a:t>
            </a:r>
            <a:r>
              <a:rPr lang="en-GB" sz="1400" b="0" i="0" dirty="0">
                <a:solidFill>
                  <a:srgbClr val="505050"/>
                </a:solidFill>
                <a:effectLst/>
                <a:latin typeface="Arial" panose="020B0604020202020204" pitchFamily="34" charset="0"/>
                <a:cs typeface="Arial" panose="020B0604020202020204" pitchFamily="34" charset="0"/>
              </a:rPr>
              <a:t> Higgins</a:t>
            </a:r>
          </a:p>
          <a:p>
            <a:pPr marL="0" indent="0" algn="l">
              <a:buNone/>
            </a:pPr>
            <a:r>
              <a:rPr lang="en-GB" sz="1400" b="0" i="0" dirty="0">
                <a:solidFill>
                  <a:srgbClr val="505050"/>
                </a:solidFill>
                <a:effectLst/>
                <a:latin typeface="Arial" panose="020B0604020202020204" pitchFamily="34" charset="0"/>
                <a:cs typeface="Arial" panose="020B0604020202020204" pitchFamily="34" charset="0"/>
              </a:rPr>
              <a:t>Organizational research: determining appropriate sample size in survey research</a:t>
            </a:r>
          </a:p>
          <a:p>
            <a:pPr marL="0" indent="0" algn="l">
              <a:buNone/>
            </a:pPr>
            <a:r>
              <a:rPr lang="en-GB" sz="1400" b="0" i="0" dirty="0" err="1">
                <a:effectLst/>
                <a:latin typeface="Arial" panose="020B0604020202020204" pitchFamily="34" charset="0"/>
                <a:cs typeface="Arial" panose="020B0604020202020204" pitchFamily="34" charset="0"/>
              </a:rPr>
              <a:t>Splett</a:t>
            </a:r>
            <a:r>
              <a:rPr lang="en-GB" sz="1400" b="0" i="0" dirty="0">
                <a:effectLst/>
                <a:latin typeface="Arial" panose="020B0604020202020204" pitchFamily="34" charset="0"/>
                <a:cs typeface="Arial" panose="020B0604020202020204" pitchFamily="34" charset="0"/>
              </a:rPr>
              <a:t> P and Myers EF, A proposed model of effective nutrition care. J Am Diet Assoc. 2001 Mar;101(3):358-363. 2.</a:t>
            </a:r>
          </a:p>
          <a:p>
            <a:pPr marL="0" indent="0" algn="l">
              <a:buNone/>
            </a:pPr>
            <a:r>
              <a:rPr lang="en-GB" sz="1400" b="0" i="0" dirty="0">
                <a:solidFill>
                  <a:srgbClr val="333333"/>
                </a:solidFill>
                <a:effectLst/>
                <a:latin typeface="Arial" panose="020B0604020202020204" pitchFamily="34" charset="0"/>
                <a:cs typeface="Arial" panose="020B0604020202020204" pitchFamily="34" charset="0"/>
              </a:rPr>
              <a:t>Albert Bandura and Dale H. Schunk, “Cultivating Competence, Self-Efficacy, and Intrinsic Interest through Proximal Self-Motivation,” </a:t>
            </a:r>
            <a:r>
              <a:rPr lang="en-GB" sz="1400" b="0" i="1" dirty="0">
                <a:solidFill>
                  <a:srgbClr val="333333"/>
                </a:solidFill>
                <a:effectLst/>
                <a:latin typeface="Arial" panose="020B0604020202020204" pitchFamily="34" charset="0"/>
                <a:cs typeface="Arial" panose="020B0604020202020204" pitchFamily="34" charset="0"/>
              </a:rPr>
              <a:t>Journal of Personality and Social Psychology</a:t>
            </a:r>
            <a:br>
              <a:rPr lang="en-GB" sz="1400" dirty="0">
                <a:latin typeface="Arial" panose="020B0604020202020204" pitchFamily="34" charset="0"/>
                <a:cs typeface="Arial" panose="020B0604020202020204" pitchFamily="34" charset="0"/>
              </a:rPr>
            </a:br>
            <a:r>
              <a:rPr lang="en-GB" sz="1400" b="0" i="0" dirty="0" err="1">
                <a:solidFill>
                  <a:srgbClr val="222222"/>
                </a:solidFill>
                <a:effectLst/>
                <a:latin typeface="Arial" panose="020B0604020202020204" pitchFamily="34" charset="0"/>
                <a:cs typeface="Arial" panose="020B0604020202020204" pitchFamily="34" charset="0"/>
              </a:rPr>
              <a:t>Mackenbach</a:t>
            </a:r>
            <a:r>
              <a:rPr lang="en-GB" sz="1400" b="0" i="0" dirty="0">
                <a:solidFill>
                  <a:srgbClr val="222222"/>
                </a:solidFill>
                <a:effectLst/>
                <a:latin typeface="Arial" panose="020B0604020202020204" pitchFamily="34" charset="0"/>
                <a:cs typeface="Arial" panose="020B0604020202020204" pitchFamily="34" charset="0"/>
              </a:rPr>
              <a:t> JP, </a:t>
            </a:r>
            <a:r>
              <a:rPr lang="en-GB" sz="1400" b="0" i="0" dirty="0" err="1">
                <a:solidFill>
                  <a:srgbClr val="222222"/>
                </a:solidFill>
                <a:effectLst/>
                <a:latin typeface="Arial" panose="020B0604020202020204" pitchFamily="34" charset="0"/>
                <a:cs typeface="Arial" panose="020B0604020202020204" pitchFamily="34" charset="0"/>
              </a:rPr>
              <a:t>Stirbu</a:t>
            </a:r>
            <a:r>
              <a:rPr lang="en-GB" sz="1400" b="0" i="0" dirty="0">
                <a:solidFill>
                  <a:srgbClr val="222222"/>
                </a:solidFill>
                <a:effectLst/>
                <a:latin typeface="Arial" panose="020B0604020202020204" pitchFamily="34" charset="0"/>
                <a:cs typeface="Arial" panose="020B0604020202020204" pitchFamily="34" charset="0"/>
              </a:rPr>
              <a:t> I, </a:t>
            </a:r>
            <a:r>
              <a:rPr lang="en-GB" sz="1400" b="0" i="0" dirty="0" err="1">
                <a:solidFill>
                  <a:srgbClr val="222222"/>
                </a:solidFill>
                <a:effectLst/>
                <a:latin typeface="Arial" panose="020B0604020202020204" pitchFamily="34" charset="0"/>
                <a:cs typeface="Arial" panose="020B0604020202020204" pitchFamily="34" charset="0"/>
              </a:rPr>
              <a:t>Roskam</a:t>
            </a:r>
            <a:r>
              <a:rPr lang="en-GB" sz="1400" b="0" i="0" dirty="0">
                <a:solidFill>
                  <a:srgbClr val="222222"/>
                </a:solidFill>
                <a:effectLst/>
                <a:latin typeface="Arial" panose="020B0604020202020204" pitchFamily="34" charset="0"/>
                <a:cs typeface="Arial" panose="020B0604020202020204" pitchFamily="34" charset="0"/>
              </a:rPr>
              <a:t> AJR, </a:t>
            </a:r>
            <a:r>
              <a:rPr lang="en-GB" sz="1400" b="0" i="0" dirty="0" err="1">
                <a:solidFill>
                  <a:srgbClr val="222222"/>
                </a:solidFill>
                <a:effectLst/>
                <a:latin typeface="Arial" panose="020B0604020202020204" pitchFamily="34" charset="0"/>
                <a:cs typeface="Arial" panose="020B0604020202020204" pitchFamily="34" charset="0"/>
              </a:rPr>
              <a:t>Schaap</a:t>
            </a:r>
            <a:r>
              <a:rPr lang="en-GB" sz="1400" b="0" i="0" dirty="0">
                <a:solidFill>
                  <a:srgbClr val="222222"/>
                </a:solidFill>
                <a:effectLst/>
                <a:latin typeface="Arial" panose="020B0604020202020204" pitchFamily="34" charset="0"/>
                <a:cs typeface="Arial" panose="020B0604020202020204" pitchFamily="34" charset="0"/>
              </a:rPr>
              <a:t> MM, </a:t>
            </a:r>
            <a:r>
              <a:rPr lang="en-GB" sz="1400" b="0" i="0" dirty="0" err="1">
                <a:solidFill>
                  <a:srgbClr val="222222"/>
                </a:solidFill>
                <a:effectLst/>
                <a:latin typeface="Arial" panose="020B0604020202020204" pitchFamily="34" charset="0"/>
                <a:cs typeface="Arial" panose="020B0604020202020204" pitchFamily="34" charset="0"/>
              </a:rPr>
              <a:t>Menvielle</a:t>
            </a:r>
            <a:r>
              <a:rPr lang="en-GB" sz="1400" b="0" i="0" dirty="0">
                <a:solidFill>
                  <a:srgbClr val="222222"/>
                </a:solidFill>
                <a:effectLst/>
                <a:latin typeface="Arial" panose="020B0604020202020204" pitchFamily="34" charset="0"/>
                <a:cs typeface="Arial" panose="020B0604020202020204" pitchFamily="34" charset="0"/>
              </a:rPr>
              <a:t> G, </a:t>
            </a:r>
            <a:r>
              <a:rPr lang="en-GB" sz="1400" b="0" i="0" dirty="0" err="1">
                <a:solidFill>
                  <a:srgbClr val="222222"/>
                </a:solidFill>
                <a:effectLst/>
                <a:latin typeface="Arial" panose="020B0604020202020204" pitchFamily="34" charset="0"/>
                <a:cs typeface="Arial" panose="020B0604020202020204" pitchFamily="34" charset="0"/>
              </a:rPr>
              <a:t>Leinsalu</a:t>
            </a:r>
            <a:r>
              <a:rPr lang="en-GB" sz="1400" b="0" i="0" dirty="0">
                <a:solidFill>
                  <a:srgbClr val="222222"/>
                </a:solidFill>
                <a:effectLst/>
                <a:latin typeface="Arial" panose="020B0604020202020204" pitchFamily="34" charset="0"/>
                <a:cs typeface="Arial" panose="020B0604020202020204" pitchFamily="34" charset="0"/>
              </a:rPr>
              <a:t> M, Kunst AE: Socioeconomic inequalities in health in 22 European countries</a:t>
            </a:r>
          </a:p>
          <a:p>
            <a:pPr marL="0" indent="0" algn="l">
              <a:buNone/>
            </a:pPr>
            <a:r>
              <a:rPr lang="en-GB" sz="1400" b="0" i="0" dirty="0">
                <a:solidFill>
                  <a:srgbClr val="333333"/>
                </a:solidFill>
                <a:effectLst/>
                <a:latin typeface="Arial" panose="020B0604020202020204" pitchFamily="34" charset="0"/>
                <a:cs typeface="Arial" panose="020B0604020202020204" pitchFamily="34" charset="0"/>
              </a:rPr>
              <a:t>Allen , C. and Nielsen , J. 2002 . </a:t>
            </a:r>
            <a:r>
              <a:rPr lang="en-GB" sz="1400" b="0" i="1" dirty="0">
                <a:solidFill>
                  <a:srgbClr val="333333"/>
                </a:solidFill>
                <a:effectLst/>
                <a:latin typeface="Arial" panose="020B0604020202020204" pitchFamily="34" charset="0"/>
                <a:cs typeface="Arial" panose="020B0604020202020204" pitchFamily="34" charset="0"/>
              </a:rPr>
              <a:t>Summary report on Islamophobia in the EU after 11 September 2001</a:t>
            </a:r>
            <a:r>
              <a:rPr lang="en-GB" sz="1400" b="0" i="0" dirty="0">
                <a:solidFill>
                  <a:srgbClr val="333333"/>
                </a:solidFill>
                <a:effectLst/>
                <a:latin typeface="Arial" panose="020B0604020202020204" pitchFamily="34" charset="0"/>
                <a:cs typeface="Arial" panose="020B0604020202020204" pitchFamily="34" charset="0"/>
              </a:rPr>
              <a:t> , Birmingham : Department of Theology, University of Birmingham.</a:t>
            </a:r>
          </a:p>
          <a:p>
            <a:pPr marL="0" indent="0" algn="l">
              <a:buNone/>
            </a:pPr>
            <a:r>
              <a:rPr lang="en-GB" sz="1400" b="0" i="0" dirty="0">
                <a:solidFill>
                  <a:srgbClr val="333333"/>
                </a:solidFill>
                <a:effectLst/>
                <a:latin typeface="Arial" panose="020B0604020202020204" pitchFamily="34" charset="0"/>
                <a:cs typeface="Arial" panose="020B0604020202020204" pitchFamily="34" charset="0"/>
              </a:rPr>
              <a:t>Strath SJ, Swartz AM, Bassett DR, O'Brien WL, King GA, Ainsworth BE: Evaluation of heart rate as a method for assessing moderate intensity physical activity.</a:t>
            </a:r>
            <a:endParaRPr lang="en-GB" sz="1400" dirty="0">
              <a:solidFill>
                <a:srgbClr val="222222"/>
              </a:solidFill>
              <a:latin typeface="Arial" panose="020B0604020202020204" pitchFamily="34" charset="0"/>
              <a:cs typeface="Arial" panose="020B0604020202020204" pitchFamily="34" charset="0"/>
            </a:endParaRPr>
          </a:p>
          <a:p>
            <a:pPr marL="0" indent="0">
              <a:lnSpc>
                <a:spcPct val="107000"/>
              </a:lnSpc>
              <a:spcAft>
                <a:spcPts val="800"/>
              </a:spcAft>
              <a:buNone/>
            </a:pPr>
            <a:r>
              <a:rPr lang="en-GB" sz="1400" kern="100" dirty="0" err="1">
                <a:effectLst/>
                <a:latin typeface="Arial" panose="020B0604020202020204" pitchFamily="34" charset="0"/>
                <a:ea typeface="Calibri" panose="020F0502020204030204" pitchFamily="34" charset="0"/>
                <a:cs typeface="Arial" panose="020B0604020202020204" pitchFamily="34" charset="0"/>
              </a:rPr>
              <a:t>deJonge</a:t>
            </a:r>
            <a:r>
              <a:rPr lang="en-GB" sz="1400" kern="100" dirty="0">
                <a:effectLst/>
                <a:latin typeface="Arial" panose="020B0604020202020204" pitchFamily="34" charset="0"/>
                <a:ea typeface="Calibri" panose="020F0502020204030204" pitchFamily="34" charset="0"/>
                <a:cs typeface="Arial" panose="020B0604020202020204" pitchFamily="34" charset="0"/>
              </a:rPr>
              <a:t>, M. L., </a:t>
            </a:r>
            <a:r>
              <a:rPr lang="en-GB" sz="1400" kern="100" dirty="0" err="1">
                <a:effectLst/>
                <a:latin typeface="Arial" panose="020B0604020202020204" pitchFamily="34" charset="0"/>
                <a:ea typeface="Calibri" panose="020F0502020204030204" pitchFamily="34" charset="0"/>
                <a:cs typeface="Arial" panose="020B0604020202020204" pitchFamily="34" charset="0"/>
              </a:rPr>
              <a:t>Omran</a:t>
            </a:r>
            <a:r>
              <a:rPr lang="en-GB" sz="1400" kern="100" dirty="0">
                <a:effectLst/>
                <a:latin typeface="Arial" panose="020B0604020202020204" pitchFamily="34" charset="0"/>
                <a:ea typeface="Calibri" panose="020F0502020204030204" pitchFamily="34" charset="0"/>
                <a:cs typeface="Arial" panose="020B0604020202020204" pitchFamily="34" charset="0"/>
              </a:rPr>
              <a:t>, J., Faulkner, G. E., &amp; </a:t>
            </a:r>
            <a:r>
              <a:rPr lang="en-GB" sz="1400" kern="100" dirty="0" err="1">
                <a:effectLst/>
                <a:latin typeface="Arial" panose="020B0604020202020204" pitchFamily="34" charset="0"/>
                <a:ea typeface="Calibri" panose="020F0502020204030204" pitchFamily="34" charset="0"/>
                <a:cs typeface="Arial" panose="020B0604020202020204" pitchFamily="34" charset="0"/>
              </a:rPr>
              <a:t>Sabiston</a:t>
            </a:r>
            <a:r>
              <a:rPr lang="en-GB" sz="1400" kern="100" dirty="0">
                <a:effectLst/>
                <a:latin typeface="Arial" panose="020B0604020202020204" pitchFamily="34" charset="0"/>
                <a:ea typeface="Calibri" panose="020F0502020204030204" pitchFamily="34" charset="0"/>
                <a:cs typeface="Arial" panose="020B0604020202020204" pitchFamily="34" charset="0"/>
              </a:rPr>
              <a:t>, C. M. (2020). University students’ and </a:t>
            </a:r>
            <a:r>
              <a:rPr lang="en-GB" sz="1400" kern="100" dirty="0" err="1">
                <a:effectLst/>
                <a:latin typeface="Arial" panose="020B0604020202020204" pitchFamily="34" charset="0"/>
                <a:ea typeface="Calibri" panose="020F0502020204030204" pitchFamily="34" charset="0"/>
                <a:cs typeface="Arial" panose="020B0604020202020204" pitchFamily="34" charset="0"/>
              </a:rPr>
              <a:t>clinicans</a:t>
            </a:r>
            <a:r>
              <a:rPr lang="en-GB" sz="1400" kern="100" dirty="0">
                <a:effectLst/>
                <a:latin typeface="Arial" panose="020B0604020202020204" pitchFamily="34" charset="0"/>
                <a:ea typeface="Calibri" panose="020F0502020204030204" pitchFamily="34" charset="0"/>
                <a:cs typeface="Arial" panose="020B0604020202020204" pitchFamily="34" charset="0"/>
              </a:rPr>
              <a:t>’ beliefs and attitudes towards physical activity for mental health. Mental Health and Physical Activity, 18(18), Article 100316. https://doi.org/ 10.1016/j.mhpa.2019.100316</a:t>
            </a:r>
          </a:p>
          <a:p>
            <a:pPr marL="0" indent="0">
              <a:lnSpc>
                <a:spcPct val="107000"/>
              </a:lnSpc>
              <a:spcAft>
                <a:spcPts val="800"/>
              </a:spcAft>
              <a:buNone/>
            </a:pPr>
            <a:r>
              <a:rPr lang="en-GB" sz="1400" kern="100" dirty="0">
                <a:effectLst/>
                <a:latin typeface="Arial" panose="020B0604020202020204" pitchFamily="34" charset="0"/>
                <a:ea typeface="Calibri" panose="020F0502020204030204" pitchFamily="34" charset="0"/>
                <a:cs typeface="Arial" panose="020B0604020202020204" pitchFamily="34" charset="0"/>
              </a:rPr>
              <a:t>Hodkinson, P., G. Biesta, and D. James. 2007. “Understanding Learning Cultures.” Educational Review 59 (4): 415– 427. Hodkinson, P., G. Biesta, and D. James. 2008. “Understanding Learning Culturally: Overcoming the Dualism Between Social and Individual Views of Learning.” Vocations and Learning 1 (1): 27–47. Howe, C. 2009. “Expert Support for Group Work in Elementary Science: The Role of Consensus.” In Transformation of Knowledge Through Classroom Interaction, edited by B. Schwarz, T. Dreyfus, and R. </a:t>
            </a:r>
            <a:r>
              <a:rPr lang="en-GB" sz="1400" kern="100" dirty="0" err="1">
                <a:effectLst/>
                <a:latin typeface="Arial" panose="020B0604020202020204" pitchFamily="34" charset="0"/>
                <a:ea typeface="Calibri" panose="020F0502020204030204" pitchFamily="34" charset="0"/>
                <a:cs typeface="Arial" panose="020B0604020202020204" pitchFamily="34" charset="0"/>
              </a:rPr>
              <a:t>Hershkowitz</a:t>
            </a:r>
            <a:r>
              <a:rPr lang="en-GB" sz="1400" kern="100" dirty="0">
                <a:effectLst/>
                <a:latin typeface="Arial" panose="020B0604020202020204" pitchFamily="34" charset="0"/>
                <a:ea typeface="Calibri" panose="020F0502020204030204" pitchFamily="34" charset="0"/>
                <a:cs typeface="Arial" panose="020B0604020202020204" pitchFamily="34" charset="0"/>
              </a:rPr>
              <a:t>, 93–104. London: Routledge.</a:t>
            </a:r>
          </a:p>
          <a:p>
            <a:pPr marL="0" indent="0">
              <a:lnSpc>
                <a:spcPct val="107000"/>
              </a:lnSpc>
              <a:spcAft>
                <a:spcPts val="800"/>
              </a:spcAft>
              <a:buNone/>
            </a:pPr>
            <a:r>
              <a:rPr lang="en-GB" sz="1400" kern="100" dirty="0">
                <a:effectLst/>
                <a:latin typeface="Arial" panose="020B0604020202020204" pitchFamily="34" charset="0"/>
                <a:ea typeface="Calibri" panose="020F0502020204030204" pitchFamily="34" charset="0"/>
                <a:cs typeface="Arial" panose="020B0604020202020204" pitchFamily="34" charset="0"/>
              </a:rPr>
              <a:t>Donnelly, R.A. ( 2004). </a:t>
            </a:r>
            <a:r>
              <a:rPr lang="en-GB" sz="1400" i="1" kern="100" dirty="0">
                <a:effectLst/>
                <a:latin typeface="Arial" panose="020B0604020202020204" pitchFamily="34" charset="0"/>
                <a:ea typeface="Calibri" panose="020F0502020204030204" pitchFamily="34" charset="0"/>
                <a:cs typeface="Arial" panose="020B0604020202020204" pitchFamily="34" charset="0"/>
              </a:rPr>
              <a:t>The complete idiot’s guide to statistics</a:t>
            </a:r>
            <a:r>
              <a:rPr lang="en-GB" sz="1400" kern="100" dirty="0">
                <a:effectLst/>
                <a:latin typeface="Arial" panose="020B0604020202020204" pitchFamily="34" charset="0"/>
                <a:ea typeface="Calibri" panose="020F0502020204030204" pitchFamily="34" charset="0"/>
                <a:cs typeface="Arial" panose="020B0604020202020204" pitchFamily="34" charset="0"/>
              </a:rPr>
              <a:t> (pp. 6-7). New York : Alpha Books.</a:t>
            </a:r>
          </a:p>
          <a:p>
            <a:pPr marL="0" indent="0">
              <a:lnSpc>
                <a:spcPct val="107000"/>
              </a:lnSpc>
              <a:spcAft>
                <a:spcPts val="800"/>
              </a:spcAft>
              <a:buNone/>
            </a:pPr>
            <a:r>
              <a:rPr lang="en-GB" sz="1400" kern="100" dirty="0">
                <a:effectLst/>
                <a:latin typeface="Arial" panose="020B0604020202020204" pitchFamily="34" charset="0"/>
                <a:ea typeface="Calibri" panose="020F0502020204030204" pitchFamily="34" charset="0"/>
                <a:cs typeface="Arial" panose="020B0604020202020204" pitchFamily="34" charset="0"/>
              </a:rPr>
              <a:t>Storm FA, Heller BW, Mazza C. Step detection and activity recognition accuracy of seven physical activity monitors. </a:t>
            </a:r>
            <a:r>
              <a:rPr lang="en-GB" sz="1400" kern="100" dirty="0" err="1">
                <a:effectLst/>
                <a:latin typeface="Arial" panose="020B0604020202020204" pitchFamily="34" charset="0"/>
                <a:ea typeface="Calibri" panose="020F0502020204030204" pitchFamily="34" charset="0"/>
                <a:cs typeface="Arial" panose="020B0604020202020204" pitchFamily="34" charset="0"/>
              </a:rPr>
              <a:t>PLoS</a:t>
            </a:r>
            <a:r>
              <a:rPr lang="en-GB" sz="1400" kern="100" dirty="0">
                <a:effectLst/>
                <a:latin typeface="Arial" panose="020B0604020202020204" pitchFamily="34" charset="0"/>
                <a:ea typeface="Calibri" panose="020F0502020204030204" pitchFamily="34" charset="0"/>
                <a:cs typeface="Arial" panose="020B0604020202020204" pitchFamily="34" charset="0"/>
              </a:rPr>
              <a:t> ONE.</a:t>
            </a:r>
          </a:p>
          <a:p>
            <a:pPr marL="0" indent="0">
              <a:lnSpc>
                <a:spcPct val="107000"/>
              </a:lnSpc>
              <a:spcAft>
                <a:spcPts val="800"/>
              </a:spcAft>
              <a:buNone/>
            </a:pPr>
            <a:r>
              <a:rPr lang="en-GB" sz="1400" kern="100" dirty="0">
                <a:effectLst/>
                <a:latin typeface="Arial" panose="020B0604020202020204" pitchFamily="34" charset="0"/>
                <a:ea typeface="Calibri" panose="020F0502020204030204" pitchFamily="34" charset="0"/>
                <a:cs typeface="Arial" panose="020B0604020202020204" pitchFamily="34" charset="0"/>
              </a:rPr>
              <a:t>Dishman, R.K., Heath, G.W., &amp; Lee, I.M. (2013). </a:t>
            </a:r>
            <a:r>
              <a:rPr lang="en-GB" sz="1400" i="1" kern="100" dirty="0">
                <a:effectLst/>
                <a:latin typeface="Arial" panose="020B0604020202020204" pitchFamily="34" charset="0"/>
                <a:ea typeface="Calibri" panose="020F0502020204030204" pitchFamily="34" charset="0"/>
                <a:cs typeface="Arial" panose="020B0604020202020204" pitchFamily="34" charset="0"/>
              </a:rPr>
              <a:t>Physical activity epidemiology</a:t>
            </a:r>
            <a:r>
              <a:rPr lang="en-GB" sz="1400" kern="100" dirty="0">
                <a:effectLst/>
                <a:latin typeface="Arial" panose="020B0604020202020204" pitchFamily="34" charset="0"/>
                <a:ea typeface="Calibri" panose="020F0502020204030204" pitchFamily="34" charset="0"/>
                <a:cs typeface="Arial" panose="020B0604020202020204" pitchFamily="34" charset="0"/>
              </a:rPr>
              <a:t> (2nd ed.). Human Kinetics.</a:t>
            </a:r>
          </a:p>
        </p:txBody>
      </p:sp>
    </p:spTree>
    <p:extLst>
      <p:ext uri="{BB962C8B-B14F-4D97-AF65-F5344CB8AC3E}">
        <p14:creationId xmlns:p14="http://schemas.microsoft.com/office/powerpoint/2010/main" val="8754030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FB7A294-D632-6E16-8BD3-D25603914F2C}"/>
              </a:ext>
            </a:extLst>
          </p:cNvPr>
          <p:cNvSpPr>
            <a:spLocks noGrp="1"/>
          </p:cNvSpPr>
          <p:nvPr>
            <p:ph idx="1"/>
          </p:nvPr>
        </p:nvSpPr>
        <p:spPr>
          <a:xfrm>
            <a:off x="0" y="0"/>
            <a:ext cx="12192000" cy="6858000"/>
          </a:xfrm>
        </p:spPr>
        <p:txBody>
          <a:bodyPr>
            <a:normAutofit fontScale="92500" lnSpcReduction="20000"/>
          </a:bodyPr>
          <a:lstStyle/>
          <a:p>
            <a:pPr marL="0" indent="0">
              <a:lnSpc>
                <a:spcPct val="107000"/>
              </a:lnSpc>
              <a:spcAft>
                <a:spcPts val="800"/>
              </a:spcAft>
              <a:buNone/>
            </a:pPr>
            <a:r>
              <a:rPr lang="en-GB" sz="1800" kern="100" dirty="0">
                <a:effectLst/>
                <a:latin typeface="Arial" panose="020B0604020202020204" pitchFamily="34" charset="0"/>
                <a:ea typeface="Calibri" panose="020F0502020204030204" pitchFamily="34" charset="0"/>
                <a:cs typeface="Arial" panose="020B0604020202020204" pitchFamily="34" charset="0"/>
              </a:rPr>
              <a:t>Sallis, J.F., &amp; Owen, N. (Eds.). (2015). </a:t>
            </a:r>
            <a:r>
              <a:rPr lang="en-GB" sz="1800" i="1" kern="100" dirty="0">
                <a:effectLst/>
                <a:latin typeface="Arial" panose="020B0604020202020204" pitchFamily="34" charset="0"/>
                <a:ea typeface="Calibri" panose="020F0502020204030204" pitchFamily="34" charset="0"/>
                <a:cs typeface="Arial" panose="020B0604020202020204" pitchFamily="34" charset="0"/>
              </a:rPr>
              <a:t>Physical activity and </a:t>
            </a:r>
            <a:r>
              <a:rPr lang="en-GB" sz="1800" i="1" kern="100" dirty="0" err="1">
                <a:effectLst/>
                <a:latin typeface="Arial" panose="020B0604020202020204" pitchFamily="34" charset="0"/>
                <a:ea typeface="Calibri" panose="020F0502020204030204" pitchFamily="34" charset="0"/>
                <a:cs typeface="Arial" panose="020B0604020202020204" pitchFamily="34" charset="0"/>
              </a:rPr>
              <a:t>behavioral</a:t>
            </a:r>
            <a:r>
              <a:rPr lang="en-GB" sz="1800" i="1" kern="100" dirty="0">
                <a:effectLst/>
                <a:latin typeface="Arial" panose="020B0604020202020204" pitchFamily="34" charset="0"/>
                <a:ea typeface="Calibri" panose="020F0502020204030204" pitchFamily="34" charset="0"/>
                <a:cs typeface="Arial" panose="020B0604020202020204" pitchFamily="34" charset="0"/>
              </a:rPr>
              <a:t> medicine</a:t>
            </a:r>
            <a:r>
              <a:rPr lang="en-GB" sz="1800" kern="100" dirty="0">
                <a:effectLst/>
                <a:latin typeface="Arial" panose="020B0604020202020204" pitchFamily="34" charset="0"/>
                <a:ea typeface="Calibri" panose="020F0502020204030204" pitchFamily="34" charset="0"/>
                <a:cs typeface="Arial" panose="020B0604020202020204" pitchFamily="34" charset="0"/>
              </a:rPr>
              <a:t>. </a:t>
            </a:r>
          </a:p>
          <a:p>
            <a:pPr marL="0" indent="0">
              <a:lnSpc>
                <a:spcPct val="107000"/>
              </a:lnSpc>
              <a:spcAft>
                <a:spcPts val="800"/>
              </a:spcAft>
              <a:buNone/>
            </a:pPr>
            <a:r>
              <a:rPr lang="en-US" sz="1800" kern="100" dirty="0">
                <a:effectLst/>
                <a:latin typeface="Arial" panose="020B0604020202020204" pitchFamily="34" charset="0"/>
                <a:ea typeface="Calibri" panose="020F0502020204030204" pitchFamily="34" charset="0"/>
                <a:cs typeface="Arial" panose="020B0604020202020204" pitchFamily="34" charset="0"/>
              </a:rPr>
              <a:t>Physical activity and all-cause mortality across levels of overall and abdominal adiposity in European men and women: the European Prospective Investigation into Cancer and Nutrition Study (EPIC)</a:t>
            </a:r>
            <a:endParaRPr lang="en-GB" sz="1800" kern="100" dirty="0">
              <a:effectLst/>
              <a:latin typeface="Arial" panose="020B0604020202020204" pitchFamily="34" charset="0"/>
              <a:ea typeface="Calibri" panose="020F0502020204030204" pitchFamily="34" charset="0"/>
              <a:cs typeface="Arial" panose="020B0604020202020204" pitchFamily="34" charset="0"/>
            </a:endParaRPr>
          </a:p>
          <a:p>
            <a:pPr marL="0" lvl="0" indent="0">
              <a:lnSpc>
                <a:spcPct val="107000"/>
              </a:lnSpc>
              <a:spcAft>
                <a:spcPts val="800"/>
              </a:spcAft>
              <a:buNone/>
              <a:tabLst>
                <a:tab pos="457200" algn="l"/>
              </a:tabLst>
            </a:pPr>
            <a:r>
              <a:rPr lang="en-GB" sz="1800" kern="100" dirty="0" err="1">
                <a:effectLst/>
                <a:latin typeface="Arial" panose="020B0604020202020204" pitchFamily="34" charset="0"/>
                <a:ea typeface="Calibri" panose="020F0502020204030204" pitchFamily="34" charset="0"/>
                <a:cs typeface="Arial" panose="020B0604020202020204" pitchFamily="34" charset="0"/>
              </a:rPr>
              <a:t>Amireault</a:t>
            </a:r>
            <a:r>
              <a:rPr lang="en-GB" sz="1800" kern="100" dirty="0">
                <a:effectLst/>
                <a:latin typeface="Arial" panose="020B0604020202020204" pitchFamily="34" charset="0"/>
                <a:ea typeface="Calibri" panose="020F0502020204030204" pitchFamily="34" charset="0"/>
                <a:cs typeface="Arial" panose="020B0604020202020204" pitchFamily="34" charset="0"/>
              </a:rPr>
              <a:t>, S., Godin, G., Lacombe, J., &amp; </a:t>
            </a:r>
            <a:r>
              <a:rPr lang="en-GB" sz="1800" kern="100" dirty="0" err="1">
                <a:effectLst/>
                <a:latin typeface="Arial" panose="020B0604020202020204" pitchFamily="34" charset="0"/>
                <a:ea typeface="Calibri" panose="020F0502020204030204" pitchFamily="34" charset="0"/>
                <a:cs typeface="Arial" panose="020B0604020202020204" pitchFamily="34" charset="0"/>
              </a:rPr>
              <a:t>Sabiston</a:t>
            </a:r>
            <a:r>
              <a:rPr lang="en-GB" sz="1800" kern="100" dirty="0">
                <a:effectLst/>
                <a:latin typeface="Arial" panose="020B0604020202020204" pitchFamily="34" charset="0"/>
                <a:ea typeface="Calibri" panose="020F0502020204030204" pitchFamily="34" charset="0"/>
                <a:cs typeface="Arial" panose="020B0604020202020204" pitchFamily="34" charset="0"/>
              </a:rPr>
              <a:t>, C. M. (2013). The use of the Godin-Shephard Leisure-Time Physical Activity Questionnaire in oncology research: a systematic review. BMC Medical Research Methodology, 13, 135.</a:t>
            </a:r>
          </a:p>
          <a:p>
            <a:pPr marL="0" lvl="0" indent="0">
              <a:lnSpc>
                <a:spcPct val="107000"/>
              </a:lnSpc>
              <a:spcAft>
                <a:spcPts val="800"/>
              </a:spcAft>
              <a:buNone/>
              <a:tabLst>
                <a:tab pos="457200" algn="l"/>
              </a:tabLst>
            </a:pPr>
            <a:r>
              <a:rPr lang="en-GB" sz="1800" kern="100" dirty="0">
                <a:effectLst/>
                <a:latin typeface="Arial" panose="020B0604020202020204" pitchFamily="34" charset="0"/>
                <a:ea typeface="Calibri" panose="020F0502020204030204" pitchFamily="34" charset="0"/>
                <a:cs typeface="Arial" panose="020B0604020202020204" pitchFamily="34" charset="0"/>
              </a:rPr>
              <a:t>Craig, C. L., Marshall, A. L., </a:t>
            </a:r>
            <a:r>
              <a:rPr lang="en-GB" sz="1800" kern="100" dirty="0" err="1">
                <a:effectLst/>
                <a:latin typeface="Arial" panose="020B0604020202020204" pitchFamily="34" charset="0"/>
                <a:ea typeface="Calibri" panose="020F0502020204030204" pitchFamily="34" charset="0"/>
                <a:cs typeface="Arial" panose="020B0604020202020204" pitchFamily="34" charset="0"/>
              </a:rPr>
              <a:t>Sjöström</a:t>
            </a:r>
            <a:r>
              <a:rPr lang="en-GB" sz="1800" kern="100" dirty="0">
                <a:effectLst/>
                <a:latin typeface="Arial" panose="020B0604020202020204" pitchFamily="34" charset="0"/>
                <a:ea typeface="Calibri" panose="020F0502020204030204" pitchFamily="34" charset="0"/>
                <a:cs typeface="Arial" panose="020B0604020202020204" pitchFamily="34" charset="0"/>
              </a:rPr>
              <a:t>, M., Bauman, A. E., Booth, M. L., Ainsworth, B. E., ... &amp; Oja, P. (2003). International physical activity questionnaire: 12-country reliability and validity. Medicine &amp; Science in Sports &amp; Exercise, 35(8), 1381-1395.</a:t>
            </a:r>
          </a:p>
          <a:p>
            <a:pPr marL="0" lvl="0" indent="0">
              <a:lnSpc>
                <a:spcPct val="107000"/>
              </a:lnSpc>
              <a:spcAft>
                <a:spcPts val="800"/>
              </a:spcAft>
              <a:buNone/>
              <a:tabLst>
                <a:tab pos="457200" algn="l"/>
              </a:tabLst>
            </a:pPr>
            <a:r>
              <a:rPr lang="en-GB" sz="1800" kern="100" dirty="0">
                <a:effectLst/>
                <a:latin typeface="Arial" panose="020B0604020202020204" pitchFamily="34" charset="0"/>
                <a:ea typeface="Calibri" panose="020F0502020204030204" pitchFamily="34" charset="0"/>
                <a:cs typeface="Arial" panose="020B0604020202020204" pitchFamily="34" charset="0"/>
              </a:rPr>
              <a:t>Harris, A. H., Cronkite, R., Moos, R., &amp; </a:t>
            </a:r>
            <a:r>
              <a:rPr lang="en-GB" sz="1800" kern="100" dirty="0" err="1">
                <a:effectLst/>
                <a:latin typeface="Arial" panose="020B0604020202020204" pitchFamily="34" charset="0"/>
                <a:ea typeface="Calibri" panose="020F0502020204030204" pitchFamily="34" charset="0"/>
                <a:cs typeface="Arial" panose="020B0604020202020204" pitchFamily="34" charset="0"/>
              </a:rPr>
              <a:t>Molgaard</a:t>
            </a:r>
            <a:r>
              <a:rPr lang="en-GB" sz="1800" kern="100" dirty="0">
                <a:effectLst/>
                <a:latin typeface="Arial" panose="020B0604020202020204" pitchFamily="34" charset="0"/>
                <a:ea typeface="Calibri" panose="020F0502020204030204" pitchFamily="34" charset="0"/>
                <a:cs typeface="Arial" panose="020B0604020202020204" pitchFamily="34" charset="0"/>
              </a:rPr>
              <a:t>, C. (2019). Predictors of physical activity and consequences for health in an aging population. Preventive Medicine, 40(1), 33-41.</a:t>
            </a:r>
          </a:p>
          <a:p>
            <a:pPr marL="0" lvl="0" indent="0">
              <a:lnSpc>
                <a:spcPct val="107000"/>
              </a:lnSpc>
              <a:spcAft>
                <a:spcPts val="800"/>
              </a:spcAft>
              <a:buNone/>
              <a:tabLst>
                <a:tab pos="457200" algn="l"/>
              </a:tabLst>
            </a:pPr>
            <a:r>
              <a:rPr lang="en-GB" sz="1800" kern="100" dirty="0" err="1">
                <a:effectLst/>
                <a:latin typeface="Arial" panose="020B0604020202020204" pitchFamily="34" charset="0"/>
                <a:ea typeface="Calibri" panose="020F0502020204030204" pitchFamily="34" charset="0"/>
                <a:cs typeface="Arial" panose="020B0604020202020204" pitchFamily="34" charset="0"/>
              </a:rPr>
              <a:t>Loprinzi</a:t>
            </a:r>
            <a:r>
              <a:rPr lang="en-GB" sz="1800" kern="100" dirty="0">
                <a:effectLst/>
                <a:latin typeface="Arial" panose="020B0604020202020204" pitchFamily="34" charset="0"/>
                <a:ea typeface="Calibri" panose="020F0502020204030204" pitchFamily="34" charset="0"/>
                <a:cs typeface="Arial" panose="020B0604020202020204" pitchFamily="34" charset="0"/>
              </a:rPr>
              <a:t>, P. D., Cardinal, B. J., </a:t>
            </a:r>
            <a:r>
              <a:rPr lang="en-GB" sz="1800" kern="100" dirty="0" err="1">
                <a:effectLst/>
                <a:latin typeface="Arial" panose="020B0604020202020204" pitchFamily="34" charset="0"/>
                <a:ea typeface="Calibri" panose="020F0502020204030204" pitchFamily="34" charset="0"/>
                <a:cs typeface="Arial" panose="020B0604020202020204" pitchFamily="34" charset="0"/>
              </a:rPr>
              <a:t>Loprinzi</a:t>
            </a:r>
            <a:r>
              <a:rPr lang="en-GB" sz="1800" kern="100" dirty="0">
                <a:effectLst/>
                <a:latin typeface="Arial" panose="020B0604020202020204" pitchFamily="34" charset="0"/>
                <a:ea typeface="Calibri" panose="020F0502020204030204" pitchFamily="34" charset="0"/>
                <a:cs typeface="Arial" panose="020B0604020202020204" pitchFamily="34" charset="0"/>
              </a:rPr>
              <a:t>, K. L., &amp; Lee, H. (2016). Benefits and environmental determinants of physical activity in children and adolescents. Obesity Facts, 9(2), 127-135.</a:t>
            </a:r>
          </a:p>
          <a:p>
            <a:pPr marL="0" lvl="0" indent="0">
              <a:lnSpc>
                <a:spcPct val="107000"/>
              </a:lnSpc>
              <a:spcAft>
                <a:spcPts val="800"/>
              </a:spcAft>
              <a:buNone/>
              <a:tabLst>
                <a:tab pos="457200" algn="l"/>
              </a:tabLst>
            </a:pPr>
            <a:r>
              <a:rPr lang="en-GB" sz="1800" kern="100" dirty="0">
                <a:effectLst/>
                <a:latin typeface="Arial" panose="020B0604020202020204" pitchFamily="34" charset="0"/>
                <a:ea typeface="Calibri" panose="020F0502020204030204" pitchFamily="34" charset="0"/>
                <a:cs typeface="Arial" panose="020B0604020202020204" pitchFamily="34" charset="0"/>
              </a:rPr>
              <a:t>Tang, J., Tang, L., Chen, W., &amp; Chu, F. (2019). Impact of campus environment on physical activity among college students: A systematic review. Journal of American College Health, 67(5), 419-426.</a:t>
            </a:r>
          </a:p>
          <a:p>
            <a:pPr marL="0" lvl="0" indent="0">
              <a:lnSpc>
                <a:spcPct val="107000"/>
              </a:lnSpc>
              <a:spcAft>
                <a:spcPts val="800"/>
              </a:spcAft>
              <a:buNone/>
              <a:tabLst>
                <a:tab pos="457200" algn="l"/>
              </a:tabLst>
            </a:pPr>
            <a:r>
              <a:rPr lang="en-GB" sz="1800" kern="100" dirty="0">
                <a:effectLst/>
                <a:latin typeface="Arial" panose="020B0604020202020204" pitchFamily="34" charset="0"/>
                <a:ea typeface="Calibri" panose="020F0502020204030204" pitchFamily="34" charset="0"/>
                <a:cs typeface="Arial" panose="020B0604020202020204" pitchFamily="34" charset="0"/>
              </a:rPr>
              <a:t>Craig, C. L., Marshall, A. L., </a:t>
            </a:r>
            <a:r>
              <a:rPr lang="en-GB" sz="1800" kern="100" dirty="0" err="1">
                <a:effectLst/>
                <a:latin typeface="Arial" panose="020B0604020202020204" pitchFamily="34" charset="0"/>
                <a:ea typeface="Calibri" panose="020F0502020204030204" pitchFamily="34" charset="0"/>
                <a:cs typeface="Arial" panose="020B0604020202020204" pitchFamily="34" charset="0"/>
              </a:rPr>
              <a:t>Sjöström</a:t>
            </a:r>
            <a:r>
              <a:rPr lang="en-GB" sz="1800" kern="100" dirty="0">
                <a:effectLst/>
                <a:latin typeface="Arial" panose="020B0604020202020204" pitchFamily="34" charset="0"/>
                <a:ea typeface="Calibri" panose="020F0502020204030204" pitchFamily="34" charset="0"/>
                <a:cs typeface="Arial" panose="020B0604020202020204" pitchFamily="34" charset="0"/>
              </a:rPr>
              <a:t>, M., Bauman, A. E., Booth, M. L., Ainsworth, B. E., ... &amp; Oja, P. (2003). International physical activity questionnaire: 12-country reliability and</a:t>
            </a:r>
          </a:p>
          <a:p>
            <a:pPr marL="0" lvl="0" indent="0">
              <a:lnSpc>
                <a:spcPct val="107000"/>
              </a:lnSpc>
              <a:spcAft>
                <a:spcPts val="800"/>
              </a:spcAft>
              <a:buNone/>
              <a:tabLst>
                <a:tab pos="457200" algn="l"/>
              </a:tabLst>
            </a:pPr>
            <a:r>
              <a:rPr lang="en-GB" sz="1800" kern="100" dirty="0">
                <a:effectLst/>
                <a:latin typeface="Arial" panose="020B0604020202020204" pitchFamily="34" charset="0"/>
                <a:ea typeface="Calibri" panose="020F0502020204030204" pitchFamily="34" charset="0"/>
                <a:cs typeface="Arial" panose="020B0604020202020204" pitchFamily="34" charset="0"/>
              </a:rPr>
              <a:t> validity. Medicine &amp; Science in Sports &amp; Exercise, 35(8), 1381-1395.</a:t>
            </a:r>
          </a:p>
          <a:p>
            <a:pPr marL="0" lvl="0" indent="0">
              <a:lnSpc>
                <a:spcPct val="107000"/>
              </a:lnSpc>
              <a:spcAft>
                <a:spcPts val="800"/>
              </a:spcAft>
              <a:buNone/>
              <a:tabLst>
                <a:tab pos="457200" algn="l"/>
              </a:tabLst>
            </a:pPr>
            <a:r>
              <a:rPr lang="en-GB" sz="1800" kern="100" dirty="0">
                <a:effectLst/>
                <a:latin typeface="Arial" panose="020B0604020202020204" pitchFamily="34" charset="0"/>
                <a:ea typeface="Calibri" panose="020F0502020204030204" pitchFamily="34" charset="0"/>
                <a:cs typeface="Arial" panose="020B0604020202020204" pitchFamily="34" charset="0"/>
              </a:rPr>
              <a:t>El </a:t>
            </a:r>
            <a:r>
              <a:rPr lang="en-GB" sz="1800" kern="100" dirty="0" err="1">
                <a:effectLst/>
                <a:latin typeface="Arial" panose="020B0604020202020204" pitchFamily="34" charset="0"/>
                <a:ea typeface="Calibri" panose="020F0502020204030204" pitchFamily="34" charset="0"/>
                <a:cs typeface="Arial" panose="020B0604020202020204" pitchFamily="34" charset="0"/>
              </a:rPr>
              <a:t>Gilany</a:t>
            </a:r>
            <a:r>
              <a:rPr lang="en-GB" sz="1800" kern="100" dirty="0">
                <a:effectLst/>
                <a:latin typeface="Arial" panose="020B0604020202020204" pitchFamily="34" charset="0"/>
                <a:ea typeface="Calibri" panose="020F0502020204030204" pitchFamily="34" charset="0"/>
                <a:cs typeface="Arial" panose="020B0604020202020204" pitchFamily="34" charset="0"/>
              </a:rPr>
              <a:t>, A.H., Badawi, K., El </a:t>
            </a:r>
            <a:r>
              <a:rPr lang="en-GB" sz="1800" kern="100" dirty="0" err="1">
                <a:effectLst/>
                <a:latin typeface="Arial" panose="020B0604020202020204" pitchFamily="34" charset="0"/>
                <a:ea typeface="Calibri" panose="020F0502020204030204" pitchFamily="34" charset="0"/>
                <a:cs typeface="Arial" panose="020B0604020202020204" pitchFamily="34" charset="0"/>
              </a:rPr>
              <a:t>Khawaga</a:t>
            </a:r>
            <a:r>
              <a:rPr lang="en-GB" sz="1800" kern="100" dirty="0">
                <a:effectLst/>
                <a:latin typeface="Arial" panose="020B0604020202020204" pitchFamily="34" charset="0"/>
                <a:ea typeface="Calibri" panose="020F0502020204030204" pitchFamily="34" charset="0"/>
                <a:cs typeface="Arial" panose="020B0604020202020204" pitchFamily="34" charset="0"/>
              </a:rPr>
              <a:t>, G. &amp; </a:t>
            </a:r>
            <a:r>
              <a:rPr lang="en-GB" sz="1800" kern="100" dirty="0" err="1">
                <a:effectLst/>
                <a:latin typeface="Arial" panose="020B0604020202020204" pitchFamily="34" charset="0"/>
                <a:ea typeface="Calibri" panose="020F0502020204030204" pitchFamily="34" charset="0"/>
                <a:cs typeface="Arial" panose="020B0604020202020204" pitchFamily="34" charset="0"/>
              </a:rPr>
              <a:t>Awadalla</a:t>
            </a:r>
            <a:r>
              <a:rPr lang="en-GB" sz="1800" kern="100" dirty="0">
                <a:effectLst/>
                <a:latin typeface="Arial" panose="020B0604020202020204" pitchFamily="34" charset="0"/>
                <a:ea typeface="Calibri" panose="020F0502020204030204" pitchFamily="34" charset="0"/>
                <a:cs typeface="Arial" panose="020B0604020202020204" pitchFamily="34" charset="0"/>
              </a:rPr>
              <a:t>, N. (‎2011)‎. Physical activity profile of students in Mansoura University, Egypt. </a:t>
            </a:r>
            <a:r>
              <a:rPr lang="en-GB" sz="1800" i="1" kern="100" dirty="0">
                <a:effectLst/>
                <a:latin typeface="Arial" panose="020B0604020202020204" pitchFamily="34" charset="0"/>
                <a:ea typeface="Calibri" panose="020F0502020204030204" pitchFamily="34" charset="0"/>
                <a:cs typeface="Arial" panose="020B0604020202020204" pitchFamily="34" charset="0"/>
              </a:rPr>
              <a:t>EMHJ - Eastern Mediterranean Health Journal, 17 (‎8)‎, 694-702, 2011 </a:t>
            </a:r>
            <a:r>
              <a:rPr lang="en-GB" sz="18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https://iris.who.int/handle/10665/118286</a:t>
            </a:r>
            <a:endParaRPr lang="en-GB" sz="1800" kern="1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47834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2DF14C-790E-D1F1-AB96-A4E1F40A7EFA}"/>
              </a:ext>
            </a:extLst>
          </p:cNvPr>
          <p:cNvSpPr>
            <a:spLocks noGrp="1"/>
          </p:cNvSpPr>
          <p:nvPr>
            <p:ph idx="1"/>
          </p:nvPr>
        </p:nvSpPr>
        <p:spPr>
          <a:xfrm>
            <a:off x="0" y="0"/>
            <a:ext cx="12192000" cy="6858000"/>
          </a:xfrm>
        </p:spPr>
        <p:txBody>
          <a:bodyPr>
            <a:normAutofit fontScale="85000" lnSpcReduction="20000"/>
          </a:bodyPr>
          <a:lstStyle/>
          <a:p>
            <a:pPr marL="0" lvl="0" indent="0">
              <a:lnSpc>
                <a:spcPct val="107000"/>
              </a:lnSpc>
              <a:spcAft>
                <a:spcPts val="800"/>
              </a:spcAft>
              <a:buNone/>
              <a:tabLst>
                <a:tab pos="457200" algn="l"/>
              </a:tabLst>
            </a:pPr>
            <a:r>
              <a:rPr lang="en-GB" sz="1800" kern="100" dirty="0" err="1">
                <a:effectLst/>
                <a:latin typeface="Arial" panose="020B0604020202020204" pitchFamily="34" charset="0"/>
                <a:ea typeface="Calibri" panose="020F0502020204030204" pitchFamily="34" charset="0"/>
                <a:cs typeface="Arial" panose="020B0604020202020204" pitchFamily="34" charset="0"/>
              </a:rPr>
              <a:t>Barabasz</a:t>
            </a:r>
            <a:r>
              <a:rPr lang="en-GB" sz="1800" kern="100" dirty="0">
                <a:effectLst/>
                <a:latin typeface="Arial" panose="020B0604020202020204" pitchFamily="34" charset="0"/>
                <a:ea typeface="Calibri" panose="020F0502020204030204" pitchFamily="34" charset="0"/>
                <a:cs typeface="Arial" panose="020B0604020202020204" pitchFamily="34" charset="0"/>
              </a:rPr>
              <a:t> M. Effects of aerobic exercise on transient mood state. Percept Mot Skills. 1991;73:657-658.</a:t>
            </a:r>
          </a:p>
          <a:p>
            <a:pPr marL="0" lvl="0" indent="0">
              <a:lnSpc>
                <a:spcPct val="107000"/>
              </a:lnSpc>
              <a:spcAft>
                <a:spcPts val="800"/>
              </a:spcAft>
              <a:buNone/>
              <a:tabLst>
                <a:tab pos="457200" algn="l"/>
              </a:tabLst>
            </a:pPr>
            <a:r>
              <a:rPr lang="en-GB" sz="1800" kern="100" dirty="0">
                <a:effectLst/>
                <a:latin typeface="Arial" panose="020B0604020202020204" pitchFamily="34" charset="0"/>
                <a:ea typeface="Calibri" panose="020F0502020204030204" pitchFamily="34" charset="0"/>
                <a:cs typeface="Arial" panose="020B0604020202020204" pitchFamily="34" charset="0"/>
              </a:rPr>
              <a:t>Kim SYS, </a:t>
            </a:r>
            <a:r>
              <a:rPr lang="en-GB" sz="1800" kern="100" dirty="0" err="1">
                <a:effectLst/>
                <a:latin typeface="Arial" panose="020B0604020202020204" pitchFamily="34" charset="0"/>
                <a:ea typeface="Calibri" panose="020F0502020204030204" pitchFamily="34" charset="0"/>
                <a:cs typeface="Arial" panose="020B0604020202020204" pitchFamily="34" charset="0"/>
              </a:rPr>
              <a:t>Kwiterovich</a:t>
            </a:r>
            <a:r>
              <a:rPr lang="en-GB" sz="1800" kern="100" dirty="0">
                <a:effectLst/>
                <a:latin typeface="Arial" panose="020B0604020202020204" pitchFamily="34" charset="0"/>
                <a:ea typeface="Calibri" panose="020F0502020204030204" pitchFamily="34" charset="0"/>
                <a:cs typeface="Arial" panose="020B0604020202020204" pitchFamily="34" charset="0"/>
              </a:rPr>
              <a:t> PO. Childhood prevention of adults chronic diseases: rationale and strategies. In: Cheung, LWY, Richmond JB. Child health, nutrition, and physical activity.</a:t>
            </a:r>
          </a:p>
          <a:p>
            <a:pPr marL="0" lvl="0" indent="0">
              <a:lnSpc>
                <a:spcPct val="107000"/>
              </a:lnSpc>
              <a:spcAft>
                <a:spcPts val="800"/>
              </a:spcAft>
              <a:buNone/>
              <a:tabLst>
                <a:tab pos="457200" algn="l"/>
              </a:tabLst>
            </a:pPr>
            <a:r>
              <a:rPr lang="en-GB" sz="1800" kern="100" dirty="0" err="1">
                <a:effectLst/>
                <a:latin typeface="Arial" panose="020B0604020202020204" pitchFamily="34" charset="0"/>
                <a:ea typeface="Calibri" panose="020F0502020204030204" pitchFamily="34" charset="0"/>
                <a:cs typeface="Arial" panose="020B0604020202020204" pitchFamily="34" charset="0"/>
              </a:rPr>
              <a:t>Rodas</a:t>
            </a:r>
            <a:r>
              <a:rPr lang="en-GB" sz="1800" kern="100" dirty="0">
                <a:effectLst/>
                <a:latin typeface="Arial" panose="020B0604020202020204" pitchFamily="34" charset="0"/>
                <a:ea typeface="Calibri" panose="020F0502020204030204" pitchFamily="34" charset="0"/>
                <a:cs typeface="Arial" panose="020B0604020202020204" pitchFamily="34" charset="0"/>
              </a:rPr>
              <a:t> L, </a:t>
            </a:r>
            <a:r>
              <a:rPr lang="en-GB" sz="1800" kern="100" dirty="0" err="1">
                <a:effectLst/>
                <a:latin typeface="Arial" panose="020B0604020202020204" pitchFamily="34" charset="0"/>
                <a:ea typeface="Calibri" panose="020F0502020204030204" pitchFamily="34" charset="0"/>
                <a:cs typeface="Arial" panose="020B0604020202020204" pitchFamily="34" charset="0"/>
              </a:rPr>
              <a:t>Riera-Sampol</a:t>
            </a:r>
            <a:r>
              <a:rPr lang="en-GB" sz="1800" kern="100" dirty="0">
                <a:effectLst/>
                <a:latin typeface="Arial" panose="020B0604020202020204" pitchFamily="34" charset="0"/>
                <a:ea typeface="Calibri" panose="020F0502020204030204" pitchFamily="34" charset="0"/>
                <a:cs typeface="Arial" panose="020B0604020202020204" pitchFamily="34" charset="0"/>
              </a:rPr>
              <a:t> A, </a:t>
            </a:r>
            <a:r>
              <a:rPr lang="en-GB" sz="1800" kern="100" dirty="0" err="1">
                <a:effectLst/>
                <a:latin typeface="Arial" panose="020B0604020202020204" pitchFamily="34" charset="0"/>
                <a:ea typeface="Calibri" panose="020F0502020204030204" pitchFamily="34" charset="0"/>
                <a:cs typeface="Arial" panose="020B0604020202020204" pitchFamily="34" charset="0"/>
              </a:rPr>
              <a:t>Aguilo</a:t>
            </a:r>
            <a:r>
              <a:rPr lang="en-GB" sz="1800" kern="100" dirty="0">
                <a:effectLst/>
                <a:latin typeface="Arial" panose="020B0604020202020204" pitchFamily="34" charset="0"/>
                <a:ea typeface="Calibri" panose="020F0502020204030204" pitchFamily="34" charset="0"/>
                <a:cs typeface="Arial" panose="020B0604020202020204" pitchFamily="34" charset="0"/>
              </a:rPr>
              <a:t> A, Martínez S, </a:t>
            </a:r>
            <a:r>
              <a:rPr lang="en-GB" sz="1800" kern="100" dirty="0" err="1">
                <a:effectLst/>
                <a:latin typeface="Arial" panose="020B0604020202020204" pitchFamily="34" charset="0"/>
                <a:ea typeface="Calibri" panose="020F0502020204030204" pitchFamily="34" charset="0"/>
                <a:cs typeface="Arial" panose="020B0604020202020204" pitchFamily="34" charset="0"/>
              </a:rPr>
              <a:t>Tauler</a:t>
            </a:r>
            <a:r>
              <a:rPr lang="en-GB" sz="1800" kern="100" dirty="0">
                <a:effectLst/>
                <a:latin typeface="Arial" panose="020B0604020202020204" pitchFamily="34" charset="0"/>
                <a:ea typeface="Calibri" panose="020F0502020204030204" pitchFamily="34" charset="0"/>
                <a:cs typeface="Arial" panose="020B0604020202020204" pitchFamily="34" charset="0"/>
              </a:rPr>
              <a:t> P. Effects of Habitual Caffeine Intake, Physical Activity Levels, and Sedentary </a:t>
            </a:r>
            <a:r>
              <a:rPr lang="en-GB" sz="1800" kern="100" dirty="0" err="1">
                <a:effectLst/>
                <a:latin typeface="Arial" panose="020B0604020202020204" pitchFamily="34" charset="0"/>
                <a:ea typeface="Calibri" panose="020F0502020204030204" pitchFamily="34" charset="0"/>
                <a:cs typeface="Arial" panose="020B0604020202020204" pitchFamily="34" charset="0"/>
              </a:rPr>
              <a:t>Behavior</a:t>
            </a:r>
            <a:r>
              <a:rPr lang="en-GB" sz="1800" kern="100" dirty="0">
                <a:effectLst/>
                <a:latin typeface="Arial" panose="020B0604020202020204" pitchFamily="34" charset="0"/>
                <a:ea typeface="Calibri" panose="020F0502020204030204" pitchFamily="34" charset="0"/>
                <a:cs typeface="Arial" panose="020B0604020202020204" pitchFamily="34" charset="0"/>
              </a:rPr>
              <a:t> on the Inflammatory Status in a Healthy Population. Nutrients. </a:t>
            </a:r>
          </a:p>
          <a:p>
            <a:pPr marL="0" lvl="0" indent="0">
              <a:lnSpc>
                <a:spcPct val="107000"/>
              </a:lnSpc>
              <a:spcAft>
                <a:spcPts val="800"/>
              </a:spcAft>
              <a:buNone/>
              <a:tabLst>
                <a:tab pos="457200" algn="l"/>
              </a:tabLst>
            </a:pPr>
            <a:r>
              <a:rPr lang="en-GB" sz="1800" kern="100" dirty="0">
                <a:effectLst/>
                <a:latin typeface="Arial" panose="020B0604020202020204" pitchFamily="34" charset="0"/>
                <a:ea typeface="Calibri" panose="020F0502020204030204" pitchFamily="34" charset="0"/>
                <a:cs typeface="Arial" panose="020B0604020202020204" pitchFamily="34" charset="0"/>
              </a:rPr>
              <a:t>). Physical activity </a:t>
            </a:r>
            <a:r>
              <a:rPr lang="en-GB" sz="1800" kern="100" dirty="0" err="1">
                <a:effectLst/>
                <a:latin typeface="Arial" panose="020B0604020202020204" pitchFamily="34" charset="0"/>
                <a:ea typeface="Calibri" panose="020F0502020204030204" pitchFamily="34" charset="0"/>
                <a:cs typeface="Arial" panose="020B0604020202020204" pitchFamily="34" charset="0"/>
              </a:rPr>
              <a:t>counseling</a:t>
            </a:r>
            <a:r>
              <a:rPr lang="en-GB" sz="1800" kern="100" dirty="0">
                <a:effectLst/>
                <a:latin typeface="Arial" panose="020B0604020202020204" pitchFamily="34" charset="0"/>
                <a:ea typeface="Calibri" panose="020F0502020204030204" pitchFamily="34" charset="0"/>
                <a:cs typeface="Arial" panose="020B0604020202020204" pitchFamily="34" charset="0"/>
              </a:rPr>
              <a:t> in the adult primary care setting: Position statement of the American College of Preventive Medicine.</a:t>
            </a:r>
          </a:p>
          <a:p>
            <a:pPr marL="0" lvl="0" indent="0">
              <a:lnSpc>
                <a:spcPct val="107000"/>
              </a:lnSpc>
              <a:spcAft>
                <a:spcPts val="800"/>
              </a:spcAft>
              <a:buNone/>
              <a:tabLst>
                <a:tab pos="457200" algn="l"/>
              </a:tabLst>
            </a:pPr>
            <a:r>
              <a:rPr lang="en-GB" sz="18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Changes in physical activity, mortality, and incidence of coronary heart disease in older men</a:t>
            </a:r>
            <a:endParaRPr lang="en-GB" sz="1800" kern="100" dirty="0">
              <a:effectLst/>
              <a:latin typeface="Arial" panose="020B0604020202020204" pitchFamily="34" charset="0"/>
              <a:ea typeface="Calibri" panose="020F0502020204030204" pitchFamily="34" charset="0"/>
              <a:cs typeface="Arial" panose="020B0604020202020204" pitchFamily="34" charset="0"/>
            </a:endParaRPr>
          </a:p>
          <a:p>
            <a:pPr marL="0" lvl="0" indent="0">
              <a:lnSpc>
                <a:spcPct val="107000"/>
              </a:lnSpc>
              <a:spcAft>
                <a:spcPts val="800"/>
              </a:spcAft>
              <a:buNone/>
              <a:tabLst>
                <a:tab pos="457200" algn="l"/>
              </a:tabLst>
            </a:pPr>
            <a:r>
              <a:rPr lang="en-GB" sz="1800" kern="100" dirty="0">
                <a:effectLst/>
                <a:latin typeface="Arial" panose="020B0604020202020204" pitchFamily="34" charset="0"/>
                <a:ea typeface="Calibri" panose="020F0502020204030204" pitchFamily="34" charset="0"/>
                <a:cs typeface="Arial" panose="020B0604020202020204" pitchFamily="34" charset="0"/>
              </a:rPr>
              <a:t>J E Bartlett , J W </a:t>
            </a:r>
            <a:r>
              <a:rPr lang="en-GB" sz="1800" kern="100" dirty="0" err="1">
                <a:effectLst/>
                <a:latin typeface="Arial" panose="020B0604020202020204" pitchFamily="34" charset="0"/>
                <a:ea typeface="Calibri" panose="020F0502020204030204" pitchFamily="34" charset="0"/>
                <a:cs typeface="Arial" panose="020B0604020202020204" pitchFamily="34" charset="0"/>
              </a:rPr>
              <a:t>Kotrlik</a:t>
            </a:r>
            <a:r>
              <a:rPr lang="en-GB" sz="1800" kern="100" dirty="0">
                <a:effectLst/>
                <a:latin typeface="Arial" panose="020B0604020202020204" pitchFamily="34" charset="0"/>
                <a:ea typeface="Calibri" panose="020F0502020204030204" pitchFamily="34" charset="0"/>
                <a:cs typeface="Arial" panose="020B0604020202020204" pitchFamily="34" charset="0"/>
              </a:rPr>
              <a:t> , C </a:t>
            </a:r>
            <a:r>
              <a:rPr lang="en-GB" sz="1800" kern="100" dirty="0" err="1">
                <a:effectLst/>
                <a:latin typeface="Arial" panose="020B0604020202020204" pitchFamily="34" charset="0"/>
                <a:ea typeface="Calibri" panose="020F0502020204030204" pitchFamily="34" charset="0"/>
                <a:cs typeface="Arial" panose="020B0604020202020204" pitchFamily="34" charset="0"/>
              </a:rPr>
              <a:t>C</a:t>
            </a:r>
            <a:r>
              <a:rPr lang="en-GB" sz="1800" kern="100" dirty="0">
                <a:effectLst/>
                <a:latin typeface="Arial" panose="020B0604020202020204" pitchFamily="34" charset="0"/>
                <a:ea typeface="Calibri" panose="020F0502020204030204" pitchFamily="34" charset="0"/>
                <a:cs typeface="Arial" panose="020B0604020202020204" pitchFamily="34" charset="0"/>
              </a:rPr>
              <a:t> Higgins</a:t>
            </a:r>
          </a:p>
          <a:p>
            <a:pPr marL="0" lvl="0" indent="0">
              <a:lnSpc>
                <a:spcPct val="107000"/>
              </a:lnSpc>
              <a:spcAft>
                <a:spcPts val="800"/>
              </a:spcAft>
              <a:buNone/>
              <a:tabLst>
                <a:tab pos="457200" algn="l"/>
              </a:tabLst>
            </a:pPr>
            <a:r>
              <a:rPr lang="en-GB" sz="1800" kern="100" dirty="0">
                <a:effectLst/>
                <a:latin typeface="Arial" panose="020B0604020202020204" pitchFamily="34" charset="0"/>
                <a:ea typeface="Calibri" panose="020F0502020204030204" pitchFamily="34" charset="0"/>
                <a:cs typeface="Arial" panose="020B0604020202020204" pitchFamily="34" charset="0"/>
              </a:rPr>
              <a:t>Organizational research: determining appropriate sample size in survey research</a:t>
            </a:r>
          </a:p>
          <a:p>
            <a:pPr marL="0" lvl="0" indent="0">
              <a:lnSpc>
                <a:spcPct val="107000"/>
              </a:lnSpc>
              <a:spcAft>
                <a:spcPts val="800"/>
              </a:spcAft>
              <a:buNone/>
              <a:tabLst>
                <a:tab pos="457200" algn="l"/>
              </a:tabLst>
            </a:pPr>
            <a:r>
              <a:rPr lang="en-GB" sz="1800" kern="100" dirty="0" err="1">
                <a:effectLst/>
                <a:latin typeface="Arial" panose="020B0604020202020204" pitchFamily="34" charset="0"/>
                <a:ea typeface="Calibri" panose="020F0502020204030204" pitchFamily="34" charset="0"/>
                <a:cs typeface="Arial" panose="020B0604020202020204" pitchFamily="34" charset="0"/>
              </a:rPr>
              <a:t>Splett</a:t>
            </a:r>
            <a:r>
              <a:rPr lang="en-GB" sz="1800" kern="100" dirty="0">
                <a:effectLst/>
                <a:latin typeface="Arial" panose="020B0604020202020204" pitchFamily="34" charset="0"/>
                <a:ea typeface="Calibri" panose="020F0502020204030204" pitchFamily="34" charset="0"/>
                <a:cs typeface="Arial" panose="020B0604020202020204" pitchFamily="34" charset="0"/>
              </a:rPr>
              <a:t> P and Myers EF, A proposed model of effective nutrition care. J Am Diet Assoc. 2001 Mar;101(3):358-363. 2.</a:t>
            </a:r>
          </a:p>
          <a:p>
            <a:pPr marL="0" lvl="0" indent="0">
              <a:lnSpc>
                <a:spcPct val="107000"/>
              </a:lnSpc>
              <a:spcAft>
                <a:spcPts val="800"/>
              </a:spcAft>
              <a:buNone/>
              <a:tabLst>
                <a:tab pos="457200" algn="l"/>
              </a:tabLst>
            </a:pPr>
            <a:r>
              <a:rPr lang="en-GB" sz="1800" kern="100" dirty="0">
                <a:effectLst/>
                <a:latin typeface="Arial" panose="020B0604020202020204" pitchFamily="34" charset="0"/>
                <a:ea typeface="Calibri" panose="020F0502020204030204" pitchFamily="34" charset="0"/>
                <a:cs typeface="Arial" panose="020B0604020202020204" pitchFamily="34" charset="0"/>
              </a:rPr>
              <a:t>Albert Bandura and Dale H. Schunk, “Cultivating Competence, Self-Efficacy, and Intrinsic Interest through Proximal Self-Motivation,” </a:t>
            </a:r>
            <a:r>
              <a:rPr lang="en-GB" sz="1800" i="1" kern="100" dirty="0">
                <a:effectLst/>
                <a:latin typeface="Arial" panose="020B0604020202020204" pitchFamily="34" charset="0"/>
                <a:ea typeface="Calibri" panose="020F0502020204030204" pitchFamily="34" charset="0"/>
                <a:cs typeface="Arial" panose="020B0604020202020204" pitchFamily="34" charset="0"/>
              </a:rPr>
              <a:t>Journal of Personality and Social Psychology</a:t>
            </a:r>
            <a:br>
              <a:rPr lang="en-GB" sz="1800" kern="100" dirty="0">
                <a:effectLst/>
                <a:latin typeface="Arial" panose="020B0604020202020204" pitchFamily="34" charset="0"/>
                <a:ea typeface="Calibri" panose="020F0502020204030204" pitchFamily="34" charset="0"/>
                <a:cs typeface="Arial" panose="020B0604020202020204" pitchFamily="34" charset="0"/>
              </a:rPr>
            </a:br>
            <a:r>
              <a:rPr lang="en-GB" sz="1800" kern="100" dirty="0" err="1">
                <a:effectLst/>
                <a:latin typeface="Arial" panose="020B0604020202020204" pitchFamily="34" charset="0"/>
                <a:ea typeface="Calibri" panose="020F0502020204030204" pitchFamily="34" charset="0"/>
                <a:cs typeface="Arial" panose="020B0604020202020204" pitchFamily="34" charset="0"/>
              </a:rPr>
              <a:t>Mackenbach</a:t>
            </a:r>
            <a:r>
              <a:rPr lang="en-GB" sz="1800" kern="100" dirty="0">
                <a:effectLst/>
                <a:latin typeface="Arial" panose="020B0604020202020204" pitchFamily="34" charset="0"/>
                <a:ea typeface="Calibri" panose="020F0502020204030204" pitchFamily="34" charset="0"/>
                <a:cs typeface="Arial" panose="020B0604020202020204" pitchFamily="34" charset="0"/>
              </a:rPr>
              <a:t> JP, </a:t>
            </a:r>
            <a:r>
              <a:rPr lang="en-GB" sz="1800" kern="100" dirty="0" err="1">
                <a:effectLst/>
                <a:latin typeface="Arial" panose="020B0604020202020204" pitchFamily="34" charset="0"/>
                <a:ea typeface="Calibri" panose="020F0502020204030204" pitchFamily="34" charset="0"/>
                <a:cs typeface="Arial" panose="020B0604020202020204" pitchFamily="34" charset="0"/>
              </a:rPr>
              <a:t>Stirbu</a:t>
            </a:r>
            <a:r>
              <a:rPr lang="en-GB" sz="1800" kern="100" dirty="0">
                <a:effectLst/>
                <a:latin typeface="Arial" panose="020B0604020202020204" pitchFamily="34" charset="0"/>
                <a:ea typeface="Calibri" panose="020F0502020204030204" pitchFamily="34" charset="0"/>
                <a:cs typeface="Arial" panose="020B0604020202020204" pitchFamily="34" charset="0"/>
              </a:rPr>
              <a:t> I, </a:t>
            </a:r>
            <a:r>
              <a:rPr lang="en-GB" sz="1800" kern="100" dirty="0" err="1">
                <a:effectLst/>
                <a:latin typeface="Arial" panose="020B0604020202020204" pitchFamily="34" charset="0"/>
                <a:ea typeface="Calibri" panose="020F0502020204030204" pitchFamily="34" charset="0"/>
                <a:cs typeface="Arial" panose="020B0604020202020204" pitchFamily="34" charset="0"/>
              </a:rPr>
              <a:t>Roskam</a:t>
            </a:r>
            <a:r>
              <a:rPr lang="en-GB" sz="1800" kern="100" dirty="0">
                <a:effectLst/>
                <a:latin typeface="Arial" panose="020B0604020202020204" pitchFamily="34" charset="0"/>
                <a:ea typeface="Calibri" panose="020F0502020204030204" pitchFamily="34" charset="0"/>
                <a:cs typeface="Arial" panose="020B0604020202020204" pitchFamily="34" charset="0"/>
              </a:rPr>
              <a:t> AJR, </a:t>
            </a:r>
            <a:r>
              <a:rPr lang="en-GB" sz="1800" kern="100" dirty="0" err="1">
                <a:effectLst/>
                <a:latin typeface="Arial" panose="020B0604020202020204" pitchFamily="34" charset="0"/>
                <a:ea typeface="Calibri" panose="020F0502020204030204" pitchFamily="34" charset="0"/>
                <a:cs typeface="Arial" panose="020B0604020202020204" pitchFamily="34" charset="0"/>
              </a:rPr>
              <a:t>Schaap</a:t>
            </a:r>
            <a:r>
              <a:rPr lang="en-GB" sz="1800" kern="100" dirty="0">
                <a:effectLst/>
                <a:latin typeface="Arial" panose="020B0604020202020204" pitchFamily="34" charset="0"/>
                <a:ea typeface="Calibri" panose="020F0502020204030204" pitchFamily="34" charset="0"/>
                <a:cs typeface="Arial" panose="020B0604020202020204" pitchFamily="34" charset="0"/>
              </a:rPr>
              <a:t> MM, </a:t>
            </a:r>
            <a:r>
              <a:rPr lang="en-GB" sz="1800" kern="100" dirty="0" err="1">
                <a:effectLst/>
                <a:latin typeface="Arial" panose="020B0604020202020204" pitchFamily="34" charset="0"/>
                <a:ea typeface="Calibri" panose="020F0502020204030204" pitchFamily="34" charset="0"/>
                <a:cs typeface="Arial" panose="020B0604020202020204" pitchFamily="34" charset="0"/>
              </a:rPr>
              <a:t>Menvielle</a:t>
            </a:r>
            <a:r>
              <a:rPr lang="en-GB" sz="1800" kern="100" dirty="0">
                <a:effectLst/>
                <a:latin typeface="Arial" panose="020B0604020202020204" pitchFamily="34" charset="0"/>
                <a:ea typeface="Calibri" panose="020F0502020204030204" pitchFamily="34" charset="0"/>
                <a:cs typeface="Arial" panose="020B0604020202020204" pitchFamily="34" charset="0"/>
              </a:rPr>
              <a:t> G, </a:t>
            </a:r>
            <a:r>
              <a:rPr lang="en-GB" sz="1800" kern="100" dirty="0" err="1">
                <a:effectLst/>
                <a:latin typeface="Arial" panose="020B0604020202020204" pitchFamily="34" charset="0"/>
                <a:ea typeface="Calibri" panose="020F0502020204030204" pitchFamily="34" charset="0"/>
                <a:cs typeface="Arial" panose="020B0604020202020204" pitchFamily="34" charset="0"/>
              </a:rPr>
              <a:t>Leinsalu</a:t>
            </a:r>
            <a:r>
              <a:rPr lang="en-GB" sz="1800" kern="100" dirty="0">
                <a:effectLst/>
                <a:latin typeface="Arial" panose="020B0604020202020204" pitchFamily="34" charset="0"/>
                <a:ea typeface="Calibri" panose="020F0502020204030204" pitchFamily="34" charset="0"/>
                <a:cs typeface="Arial" panose="020B0604020202020204" pitchFamily="34" charset="0"/>
              </a:rPr>
              <a:t> M, Kunst AE: Socioeconomic inequalities in health in 22 European countries</a:t>
            </a:r>
          </a:p>
          <a:p>
            <a:pPr marL="0" lvl="0" indent="0">
              <a:lnSpc>
                <a:spcPct val="107000"/>
              </a:lnSpc>
              <a:spcAft>
                <a:spcPts val="800"/>
              </a:spcAft>
              <a:buNone/>
              <a:tabLst>
                <a:tab pos="457200" algn="l"/>
              </a:tabLst>
            </a:pPr>
            <a:r>
              <a:rPr lang="en-GB" sz="1800" kern="100" dirty="0">
                <a:effectLst/>
                <a:latin typeface="Arial" panose="020B0604020202020204" pitchFamily="34" charset="0"/>
                <a:ea typeface="Calibri" panose="020F0502020204030204" pitchFamily="34" charset="0"/>
                <a:cs typeface="Arial" panose="020B0604020202020204" pitchFamily="34" charset="0"/>
              </a:rPr>
              <a:t>Allen , C. and Nielsen , J. 2002 . </a:t>
            </a:r>
            <a:r>
              <a:rPr lang="en-GB" sz="1800" i="1" kern="100" dirty="0">
                <a:effectLst/>
                <a:latin typeface="Arial" panose="020B0604020202020204" pitchFamily="34" charset="0"/>
                <a:ea typeface="Calibri" panose="020F0502020204030204" pitchFamily="34" charset="0"/>
                <a:cs typeface="Arial" panose="020B0604020202020204" pitchFamily="34" charset="0"/>
              </a:rPr>
              <a:t>Summary report on Islamophobia in the EU after 11 September 2001</a:t>
            </a:r>
            <a:r>
              <a:rPr lang="en-GB" sz="1800" kern="100" dirty="0">
                <a:effectLst/>
                <a:latin typeface="Arial" panose="020B0604020202020204" pitchFamily="34" charset="0"/>
                <a:ea typeface="Calibri" panose="020F0502020204030204" pitchFamily="34" charset="0"/>
                <a:cs typeface="Arial" panose="020B0604020202020204" pitchFamily="34" charset="0"/>
              </a:rPr>
              <a:t> , Birmingham : Department of Theology, University of Birmingham.</a:t>
            </a:r>
          </a:p>
          <a:p>
            <a:pPr marL="0" lvl="0" indent="0">
              <a:lnSpc>
                <a:spcPct val="107000"/>
              </a:lnSpc>
              <a:spcAft>
                <a:spcPts val="800"/>
              </a:spcAft>
              <a:buNone/>
              <a:tabLst>
                <a:tab pos="457200" algn="l"/>
              </a:tabLst>
            </a:pPr>
            <a:r>
              <a:rPr lang="en-GB" sz="1800" kern="100" dirty="0">
                <a:effectLst/>
                <a:latin typeface="Arial" panose="020B0604020202020204" pitchFamily="34" charset="0"/>
                <a:ea typeface="Calibri" panose="020F0502020204030204" pitchFamily="34" charset="0"/>
                <a:cs typeface="Arial" panose="020B0604020202020204" pitchFamily="34" charset="0"/>
              </a:rPr>
              <a:t>Strath SJ, Swartz AM, Bassett DR, O'Brien WL, King GA, Ainsworth BE: Evaluation of heart rate as a method for assessing moderate intensity physical activity.</a:t>
            </a:r>
          </a:p>
          <a:p>
            <a:pPr marL="0" indent="0">
              <a:lnSpc>
                <a:spcPct val="107000"/>
              </a:lnSpc>
              <a:spcAft>
                <a:spcPts val="800"/>
              </a:spcAft>
              <a:buNone/>
            </a:pPr>
            <a:r>
              <a:rPr lang="en-GB" sz="1800" kern="100" dirty="0">
                <a:effectLst/>
                <a:latin typeface="Arial" panose="020B0604020202020204" pitchFamily="34" charset="0"/>
                <a:ea typeface="Calibri" panose="020F0502020204030204" pitchFamily="34" charset="0"/>
                <a:cs typeface="Arial" panose="020B0604020202020204" pitchFamily="34" charset="0"/>
              </a:rPr>
              <a:t> </a:t>
            </a: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28991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343</TotalTime>
  <Words>2517</Words>
  <Application>Microsoft Office PowerPoint</Application>
  <PresentationFormat>Widescreen</PresentationFormat>
  <Paragraphs>118</Paragraphs>
  <Slides>18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Calibri</vt:lpstr>
      <vt:lpstr>Calibri Light</vt:lpstr>
      <vt:lpstr>Courier New</vt:lpstr>
      <vt:lpstr>ElsevierSans</vt:lpstr>
      <vt:lpstr>Söhne</vt:lpstr>
      <vt:lpstr>Office Theme</vt:lpstr>
      <vt:lpstr>Presentation on prevalence of physical activity in university student in brimingham</vt:lpstr>
      <vt:lpstr>Introduction</vt:lpstr>
      <vt:lpstr>background</vt:lpstr>
      <vt:lpstr>Proposal of the study</vt:lpstr>
      <vt:lpstr>Rationale of the study</vt:lpstr>
      <vt:lpstr>Interview questions</vt:lpstr>
      <vt:lpstr>Aims of the research is raising awareness of physical activity among youngster.</vt:lpstr>
      <vt:lpstr>Research methodology</vt:lpstr>
      <vt:lpstr>Research design</vt:lpstr>
      <vt:lpstr>Data collection</vt:lpstr>
      <vt:lpstr>Data analysis technique</vt:lpstr>
      <vt:lpstr>Continued data analysis</vt:lpstr>
      <vt:lpstr>Ethical consideration</vt:lpstr>
      <vt:lpstr>Implications and Contributions</vt:lpstr>
      <vt:lpstr>Gantt chart</vt:lpstr>
      <vt:lpstr>Reference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on prevalence of physical activity in university student in brimingham</dc:title>
  <dc:creator>parth dharva</dc:creator>
  <cp:lastModifiedBy>parth dharva</cp:lastModifiedBy>
  <cp:revision>5</cp:revision>
  <dcterms:created xsi:type="dcterms:W3CDTF">2024-02-03T15:24:54Z</dcterms:created>
  <dcterms:modified xsi:type="dcterms:W3CDTF">2024-02-29T20:15:26Z</dcterms:modified>
</cp:coreProperties>
</file>