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3"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7" r:id="rId19"/>
    <p:sldId id="278" r:id="rId20"/>
    <p:sldId id="279" r:id="rId21"/>
    <p:sldId id="280" r:id="rId22"/>
    <p:sldId id="28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p:cViewPr>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12F36A-834D-4419-B7D9-698B64181F8B}" type="datetimeFigureOut">
              <a:rPr lang="en-GB" smtClean="0"/>
              <a:t>25/11/2018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A77B55-6BE6-41CC-9E53-22687FFF5BF8}" type="slidenum">
              <a:rPr lang="en-GB" smtClean="0"/>
              <a:t>‹#›</a:t>
            </a:fld>
            <a:endParaRPr lang="en-GB"/>
          </a:p>
        </p:txBody>
      </p:sp>
    </p:spTree>
    <p:extLst>
      <p:ext uri="{BB962C8B-B14F-4D97-AF65-F5344CB8AC3E}">
        <p14:creationId xmlns:p14="http://schemas.microsoft.com/office/powerpoint/2010/main" val="865890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7B55-6BE6-41CC-9E53-22687FFF5BF8}" type="slidenum">
              <a:rPr lang="en-GB" smtClean="0"/>
              <a:t>13</a:t>
            </a:fld>
            <a:endParaRPr lang="en-GB"/>
          </a:p>
        </p:txBody>
      </p:sp>
    </p:spTree>
    <p:extLst>
      <p:ext uri="{BB962C8B-B14F-4D97-AF65-F5344CB8AC3E}">
        <p14:creationId xmlns:p14="http://schemas.microsoft.com/office/powerpoint/2010/main" val="44245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0A77B55-6BE6-41CC-9E53-22687FFF5BF8}" type="slidenum">
              <a:rPr lang="en-GB" smtClean="0"/>
              <a:t>19</a:t>
            </a:fld>
            <a:endParaRPr lang="en-GB"/>
          </a:p>
        </p:txBody>
      </p:sp>
    </p:spTree>
    <p:extLst>
      <p:ext uri="{BB962C8B-B14F-4D97-AF65-F5344CB8AC3E}">
        <p14:creationId xmlns:p14="http://schemas.microsoft.com/office/powerpoint/2010/main" val="3267931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3460436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850125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64CC31-F05A-48F8-8460-A7BDFFBDDBC2}"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886207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64CC31-F05A-48F8-8460-A7BDFFBDDBC2}"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905949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64CC31-F05A-48F8-8460-A7BDFFBDDBC2}" type="datetimeFigureOut">
              <a:rPr lang="en-GB" smtClean="0"/>
              <a:t>25/11/2018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3338091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64CC31-F05A-48F8-8460-A7BDFFBDDBC2}" type="datetimeFigureOut">
              <a:rPr lang="en-GB" smtClean="0"/>
              <a:t>25/11/2018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56424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64CC31-F05A-48F8-8460-A7BDFFBDDBC2}" type="datetimeFigureOut">
              <a:rPr lang="en-GB" smtClean="0"/>
              <a:t>25/11/2018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164379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4CC31-F05A-48F8-8460-A7BDFFBDDBC2}"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1733257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4CC31-F05A-48F8-8460-A7BDFFBDDBC2}"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4217561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4140965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64CC31-F05A-48F8-8460-A7BDFFBDDBC2}"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81E69-DD55-4230-95EE-BC488EEBB8EE}" type="slidenum">
              <a:rPr lang="en-GB" smtClean="0"/>
              <a:t>‹#›</a:t>
            </a:fld>
            <a:endParaRPr lang="en-GB"/>
          </a:p>
        </p:txBody>
      </p:sp>
    </p:spTree>
    <p:extLst>
      <p:ext uri="{BB962C8B-B14F-4D97-AF65-F5344CB8AC3E}">
        <p14:creationId xmlns:p14="http://schemas.microsoft.com/office/powerpoint/2010/main" val="2579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64CC31-F05A-48F8-8460-A7BDFFBDDBC2}" type="datetimeFigureOut">
              <a:rPr lang="en-GB" smtClean="0"/>
              <a:t>25/11/2018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F81E69-DD55-4230-95EE-BC488EEBB8EE}" type="slidenum">
              <a:rPr lang="en-GB" smtClean="0"/>
              <a:t>‹#›</a:t>
            </a:fld>
            <a:endParaRPr lang="en-GB"/>
          </a:p>
        </p:txBody>
      </p:sp>
    </p:spTree>
    <p:extLst>
      <p:ext uri="{BB962C8B-B14F-4D97-AF65-F5344CB8AC3E}">
        <p14:creationId xmlns:p14="http://schemas.microsoft.com/office/powerpoint/2010/main" val="479900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L&amp;G Movement and the State</a:t>
            </a:r>
            <a:endParaRPr lang="en-GB" dirty="0"/>
          </a:p>
        </p:txBody>
      </p:sp>
      <p:sp>
        <p:nvSpPr>
          <p:cNvPr id="3" name="Subtitle 2"/>
          <p:cNvSpPr>
            <a:spLocks noGrp="1"/>
          </p:cNvSpPr>
          <p:nvPr>
            <p:ph type="subTitle" idx="1"/>
          </p:nvPr>
        </p:nvSpPr>
        <p:spPr/>
        <p:txBody>
          <a:bodyPr/>
          <a:lstStyle/>
          <a:p>
            <a:r>
              <a:rPr lang="en-GB" dirty="0" err="1" smtClean="0"/>
              <a:t>Paternotte</a:t>
            </a:r>
            <a:r>
              <a:rPr lang="en-GB" dirty="0" smtClean="0"/>
              <a:t>, D., Tremblay, M. &amp; Johnson, </a:t>
            </a:r>
            <a:r>
              <a:rPr lang="en-GB" smtClean="0"/>
              <a:t>C.(</a:t>
            </a:r>
            <a:r>
              <a:rPr lang="en-GB" dirty="0" smtClean="0"/>
              <a:t>2011). Abingdon, Oxon: </a:t>
            </a:r>
            <a:r>
              <a:rPr lang="en-GB" dirty="0" err="1" smtClean="0"/>
              <a:t>Ashgate</a:t>
            </a:r>
            <a:r>
              <a:rPr lang="en-GB" dirty="0" smtClean="0"/>
              <a:t> Publishing.</a:t>
            </a:r>
            <a:endParaRPr lang="en-GB" dirty="0"/>
          </a:p>
        </p:txBody>
      </p:sp>
    </p:spTree>
    <p:extLst>
      <p:ext uri="{BB962C8B-B14F-4D97-AF65-F5344CB8AC3E}">
        <p14:creationId xmlns:p14="http://schemas.microsoft.com/office/powerpoint/2010/main" val="5922881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the first time ever</a:t>
            </a:r>
            <a:endParaRPr lang="en-GB" dirty="0"/>
          </a:p>
        </p:txBody>
      </p:sp>
      <p:sp>
        <p:nvSpPr>
          <p:cNvPr id="3" name="Content Placeholder 2"/>
          <p:cNvSpPr>
            <a:spLocks noGrp="1"/>
          </p:cNvSpPr>
          <p:nvPr>
            <p:ph idx="1"/>
          </p:nvPr>
        </p:nvSpPr>
        <p:spPr/>
        <p:txBody>
          <a:bodyPr/>
          <a:lstStyle/>
          <a:p>
            <a:r>
              <a:rPr lang="en-GB" dirty="0" smtClean="0"/>
              <a:t>L&amp;G issues increasingly visible at national and international level.</a:t>
            </a:r>
          </a:p>
          <a:p>
            <a:r>
              <a:rPr lang="en-GB" dirty="0" smtClean="0"/>
              <a:t>In the past considered privileged issues associated with advanced democracies, now discussed throughout the world</a:t>
            </a:r>
          </a:p>
          <a:p>
            <a:r>
              <a:rPr lang="en-GB" dirty="0" smtClean="0"/>
              <a:t>Reflecting an unprecedented globalisation process of sexualities and sexual identities (Altman 2001, </a:t>
            </a:r>
            <a:r>
              <a:rPr lang="en-GB" dirty="0" err="1" smtClean="0"/>
              <a:t>Binnie</a:t>
            </a:r>
            <a:r>
              <a:rPr lang="en-GB" dirty="0" smtClean="0"/>
              <a:t>, 2004)</a:t>
            </a:r>
          </a:p>
          <a:p>
            <a:endParaRPr lang="en-GB" dirty="0"/>
          </a:p>
        </p:txBody>
      </p:sp>
    </p:spTree>
    <p:extLst>
      <p:ext uri="{BB962C8B-B14F-4D97-AF65-F5344CB8AC3E}">
        <p14:creationId xmlns:p14="http://schemas.microsoft.com/office/powerpoint/2010/main" val="1415682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a:t>
            </a:r>
            <a:endParaRPr lang="en-GB" dirty="0"/>
          </a:p>
        </p:txBody>
      </p:sp>
      <p:sp>
        <p:nvSpPr>
          <p:cNvPr id="3" name="Content Placeholder 2"/>
          <p:cNvSpPr>
            <a:spLocks noGrp="1"/>
          </p:cNvSpPr>
          <p:nvPr>
            <p:ph idx="1"/>
          </p:nvPr>
        </p:nvSpPr>
        <p:spPr/>
        <p:txBody>
          <a:bodyPr>
            <a:normAutofit lnSpcReduction="10000"/>
          </a:bodyPr>
          <a:lstStyle/>
          <a:p>
            <a:r>
              <a:rPr lang="en-GB" dirty="0" smtClean="0"/>
              <a:t>‘homosexual’ claims are increasingly institutionalized, as administrations and ministers in charge of LGBT equality are spread in different parts of the world.</a:t>
            </a:r>
          </a:p>
          <a:p>
            <a:r>
              <a:rPr lang="en-GB" dirty="0" smtClean="0"/>
              <a:t>L&amp;G demands being articulated in international and supranational arenas – </a:t>
            </a:r>
            <a:r>
              <a:rPr lang="en-GB" dirty="0" err="1" smtClean="0"/>
              <a:t>eg</a:t>
            </a:r>
            <a:r>
              <a:rPr lang="en-GB" dirty="0" smtClean="0"/>
              <a:t> the Council of Europe, the European Union and the United Nations (Berg, 2004; </a:t>
            </a:r>
            <a:r>
              <a:rPr lang="en-GB" dirty="0" err="1" smtClean="0"/>
              <a:t>Holzhacker</a:t>
            </a:r>
            <a:r>
              <a:rPr lang="en-GB" dirty="0" smtClean="0"/>
              <a:t>, 2007; </a:t>
            </a:r>
            <a:r>
              <a:rPr lang="en-GB" dirty="0" err="1" smtClean="0"/>
              <a:t>Kollman</a:t>
            </a:r>
            <a:r>
              <a:rPr lang="en-GB" dirty="0" smtClean="0"/>
              <a:t> and </a:t>
            </a:r>
            <a:r>
              <a:rPr lang="en-GB" dirty="0" err="1" smtClean="0"/>
              <a:t>Waites</a:t>
            </a:r>
            <a:r>
              <a:rPr lang="en-GB" dirty="0" smtClean="0"/>
              <a:t>, 2009)</a:t>
            </a:r>
            <a:endParaRPr lang="en-GB" dirty="0"/>
          </a:p>
        </p:txBody>
      </p:sp>
    </p:spTree>
    <p:extLst>
      <p:ext uri="{BB962C8B-B14F-4D97-AF65-F5344CB8AC3E}">
        <p14:creationId xmlns:p14="http://schemas.microsoft.com/office/powerpoint/2010/main" val="22551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Brexit</a:t>
            </a:r>
            <a:r>
              <a:rPr lang="en-GB" dirty="0" smtClean="0"/>
              <a:t> and the rise of the ‘Right’</a:t>
            </a:r>
            <a:endParaRPr lang="en-GB" dirty="0"/>
          </a:p>
        </p:txBody>
      </p:sp>
      <p:sp>
        <p:nvSpPr>
          <p:cNvPr id="3" name="Content Placeholder 2"/>
          <p:cNvSpPr>
            <a:spLocks noGrp="1"/>
          </p:cNvSpPr>
          <p:nvPr>
            <p:ph idx="1"/>
          </p:nvPr>
        </p:nvSpPr>
        <p:spPr/>
        <p:txBody>
          <a:bodyPr/>
          <a:lstStyle/>
          <a:p>
            <a:r>
              <a:rPr lang="en-GB" dirty="0" smtClean="0"/>
              <a:t>At the same time there may be a backlash to this gain, and increasing hostile reactions</a:t>
            </a:r>
            <a:r>
              <a:rPr lang="en-GB" dirty="0" smtClean="0"/>
              <a:t>.</a:t>
            </a:r>
          </a:p>
          <a:p>
            <a:r>
              <a:rPr lang="en-GB" dirty="0" smtClean="0"/>
              <a:t>Latin America.</a:t>
            </a:r>
            <a:endParaRPr lang="en-GB" dirty="0" smtClean="0"/>
          </a:p>
          <a:p>
            <a:endParaRPr lang="en-GB" dirty="0"/>
          </a:p>
          <a:p>
            <a:r>
              <a:rPr lang="en-GB" dirty="0" smtClean="0"/>
              <a:t>In response to what has now become a global phenomenon.</a:t>
            </a:r>
          </a:p>
          <a:p>
            <a:r>
              <a:rPr lang="en-GB" dirty="0" smtClean="0"/>
              <a:t>However, the L&amp;G movement is still poorly known (Loc. 167)</a:t>
            </a:r>
            <a:endParaRPr lang="en-GB" dirty="0"/>
          </a:p>
        </p:txBody>
      </p:sp>
    </p:spTree>
    <p:extLst>
      <p:ext uri="{BB962C8B-B14F-4D97-AF65-F5344CB8AC3E}">
        <p14:creationId xmlns:p14="http://schemas.microsoft.com/office/powerpoint/2010/main" val="309611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Embodied in the “state” and the analytical concerns vested in political sciences, which has traditionally also focused on power relations in “ civil society”. </a:t>
            </a:r>
            <a:endParaRPr lang="en-GB" dirty="0" smtClean="0"/>
          </a:p>
          <a:p>
            <a:r>
              <a:rPr lang="en-GB" dirty="0" smtClean="0"/>
              <a:t>Through </a:t>
            </a:r>
            <a:r>
              <a:rPr lang="en-GB" dirty="0" smtClean="0"/>
              <a:t>this challenge to the limits of liberal conceptions of the political, LGBT/queer political studies have expanded what politics is conceived to be both for liberal theory and for the discipline of political science (Blasius, 2000,p.7)</a:t>
            </a:r>
            <a:endParaRPr lang="en-GB" dirty="0"/>
          </a:p>
        </p:txBody>
      </p:sp>
    </p:spTree>
    <p:extLst>
      <p:ext uri="{BB962C8B-B14F-4D97-AF65-F5344CB8AC3E}">
        <p14:creationId xmlns:p14="http://schemas.microsoft.com/office/powerpoint/2010/main" val="3556268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normAutofit fontScale="92500"/>
          </a:bodyPr>
          <a:lstStyle/>
          <a:p>
            <a:r>
              <a:rPr lang="en-GB" dirty="0" smtClean="0"/>
              <a:t>1. L&amp;G movement is newer, involves less people and is less-widely spread over the world than better established movements, such as the women’s or the workers’ movement.</a:t>
            </a:r>
          </a:p>
          <a:p>
            <a:r>
              <a:rPr lang="en-GB" dirty="0" smtClean="0"/>
              <a:t>2. L&amp;G movement is closely associated with intimacy and sexuality, its study may appear as shameful or one that risks questioning or disclosing the sexual preferences of researchers.</a:t>
            </a:r>
            <a:endParaRPr lang="en-GB" dirty="0"/>
          </a:p>
        </p:txBody>
      </p:sp>
    </p:spTree>
    <p:extLst>
      <p:ext uri="{BB962C8B-B14F-4D97-AF65-F5344CB8AC3E}">
        <p14:creationId xmlns:p14="http://schemas.microsoft.com/office/powerpoint/2010/main" val="260320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lnSpcReduction="10000"/>
          </a:bodyPr>
          <a:lstStyle/>
          <a:p>
            <a:r>
              <a:rPr lang="en-GB" dirty="0" smtClean="0"/>
              <a:t>3. the private nature of gay and lesbian claims can brand gay and lesbian issues as an uninteresting or even irrelevant topic in many social sciences and particularly in political science, which is usually defined as the science of the public.</a:t>
            </a:r>
          </a:p>
          <a:p>
            <a:r>
              <a:rPr lang="en-GB" dirty="0" smtClean="0"/>
              <a:t>Feminist research has shown that research interests are shaped by a private/public divide. </a:t>
            </a:r>
            <a:endParaRPr lang="en-GB" dirty="0"/>
          </a:p>
        </p:txBody>
      </p:sp>
    </p:spTree>
    <p:extLst>
      <p:ext uri="{BB962C8B-B14F-4D97-AF65-F5344CB8AC3E}">
        <p14:creationId xmlns:p14="http://schemas.microsoft.com/office/powerpoint/2010/main" val="247585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Blasius</a:t>
            </a:r>
            <a:endParaRPr lang="en-GB" dirty="0"/>
          </a:p>
        </p:txBody>
      </p:sp>
      <p:sp>
        <p:nvSpPr>
          <p:cNvPr id="3" name="Content Placeholder 2"/>
          <p:cNvSpPr>
            <a:spLocks noGrp="1"/>
          </p:cNvSpPr>
          <p:nvPr>
            <p:ph idx="1"/>
          </p:nvPr>
        </p:nvSpPr>
        <p:spPr/>
        <p:txBody>
          <a:bodyPr>
            <a:normAutofit/>
          </a:bodyPr>
          <a:lstStyle/>
          <a:p>
            <a:r>
              <a:rPr lang="en-GB" dirty="0" smtClean="0"/>
              <a:t>‘viewed through the lens of liberalism, sexuality has usually been conceived beyond the purview of state action in a domain of “privacy”. </a:t>
            </a:r>
            <a:endParaRPr lang="en-GB" dirty="0" smtClean="0"/>
          </a:p>
          <a:p>
            <a:r>
              <a:rPr lang="en-GB" dirty="0" smtClean="0"/>
              <a:t>LGBT/queer </a:t>
            </a:r>
            <a:r>
              <a:rPr lang="en-GB" dirty="0" smtClean="0"/>
              <a:t>studies’ focus on the ‘politics of sexuality’ has demonstrated how sexual relations are one dimension through which power relations </a:t>
            </a:r>
            <a:r>
              <a:rPr lang="en-GB" dirty="0" smtClean="0"/>
              <a:t>are enacted</a:t>
            </a:r>
            <a:endParaRPr lang="en-GB" dirty="0"/>
          </a:p>
        </p:txBody>
      </p:sp>
    </p:spTree>
    <p:extLst>
      <p:ext uri="{BB962C8B-B14F-4D97-AF65-F5344CB8AC3E}">
        <p14:creationId xmlns:p14="http://schemas.microsoft.com/office/powerpoint/2010/main" val="20821347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Political science has often been described as traditionally </a:t>
            </a:r>
            <a:r>
              <a:rPr lang="en-GB" dirty="0" err="1" smtClean="0"/>
              <a:t>heteronormative</a:t>
            </a:r>
            <a:r>
              <a:rPr lang="en-GB" dirty="0" smtClean="0"/>
              <a:t>.</a:t>
            </a:r>
          </a:p>
          <a:p>
            <a:r>
              <a:rPr lang="en-GB" dirty="0" smtClean="0"/>
              <a:t>Look at the movement through the lens of its relationship to the state (generally a central issue in debates on social movements)</a:t>
            </a:r>
            <a:endParaRPr lang="en-GB" dirty="0"/>
          </a:p>
        </p:txBody>
      </p:sp>
    </p:spTree>
    <p:extLst>
      <p:ext uri="{BB962C8B-B14F-4D97-AF65-F5344CB8AC3E}">
        <p14:creationId xmlns:p14="http://schemas.microsoft.com/office/powerpoint/2010/main" val="13675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Questions</a:t>
            </a:r>
            <a:endParaRPr lang="en-GB" dirty="0"/>
          </a:p>
        </p:txBody>
      </p:sp>
      <p:sp>
        <p:nvSpPr>
          <p:cNvPr id="3" name="Content Placeholder 2"/>
          <p:cNvSpPr>
            <a:spLocks noGrp="1"/>
          </p:cNvSpPr>
          <p:nvPr>
            <p:ph idx="1"/>
          </p:nvPr>
        </p:nvSpPr>
        <p:spPr/>
        <p:txBody>
          <a:bodyPr/>
          <a:lstStyle/>
          <a:p>
            <a:r>
              <a:rPr lang="en-GB" dirty="0" smtClean="0"/>
              <a:t>1. to what extent is the gay and lesbian movement influenced by the state?</a:t>
            </a:r>
          </a:p>
          <a:p>
            <a:r>
              <a:rPr lang="en-GB" dirty="0" smtClean="0"/>
              <a:t>Need to map the evolution of the relationship between the state and gay and lesbian movements through time ( 60s to now</a:t>
            </a:r>
            <a:r>
              <a:rPr lang="en-GB" dirty="0" smtClean="0"/>
              <a:t>)</a:t>
            </a:r>
          </a:p>
          <a:p>
            <a:r>
              <a:rPr lang="en-GB" dirty="0" smtClean="0"/>
              <a:t>It has been socially constructed (Foucault)</a:t>
            </a:r>
            <a:endParaRPr lang="en-GB" dirty="0"/>
          </a:p>
        </p:txBody>
      </p:sp>
    </p:spTree>
    <p:extLst>
      <p:ext uri="{BB962C8B-B14F-4D97-AF65-F5344CB8AC3E}">
        <p14:creationId xmlns:p14="http://schemas.microsoft.com/office/powerpoint/2010/main" val="347777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2. whether the L&amp;G movement has somehow influenced the state, for instance by altering forms of state regulation.</a:t>
            </a:r>
          </a:p>
          <a:p>
            <a:endParaRPr lang="en-GB" dirty="0"/>
          </a:p>
          <a:p>
            <a:r>
              <a:rPr lang="en-GB" dirty="0" smtClean="0"/>
              <a:t>Diversity of movements and diversity of states. Range of national contexts</a:t>
            </a:r>
            <a:endParaRPr lang="en-GB" dirty="0"/>
          </a:p>
        </p:txBody>
      </p:sp>
    </p:spTree>
    <p:extLst>
      <p:ext uri="{BB962C8B-B14F-4D97-AF65-F5344CB8AC3E}">
        <p14:creationId xmlns:p14="http://schemas.microsoft.com/office/powerpoint/2010/main" val="38998805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in social movements</a:t>
            </a:r>
            <a:endParaRPr lang="en-GB" dirty="0"/>
          </a:p>
        </p:txBody>
      </p:sp>
      <p:sp>
        <p:nvSpPr>
          <p:cNvPr id="3" name="Content Placeholder 2"/>
          <p:cNvSpPr>
            <a:spLocks noGrp="1"/>
          </p:cNvSpPr>
          <p:nvPr>
            <p:ph idx="1"/>
          </p:nvPr>
        </p:nvSpPr>
        <p:spPr/>
        <p:txBody>
          <a:bodyPr>
            <a:normAutofit/>
          </a:bodyPr>
          <a:lstStyle/>
          <a:p>
            <a:r>
              <a:rPr lang="en-GB" dirty="0" smtClean="0"/>
              <a:t>1. the role of the state in constructing citizen identities (</a:t>
            </a:r>
            <a:r>
              <a:rPr lang="en-GB" dirty="0" err="1" smtClean="0"/>
              <a:t>cf</a:t>
            </a:r>
            <a:r>
              <a:rPr lang="en-GB" dirty="0" smtClean="0"/>
              <a:t> Foucault)</a:t>
            </a:r>
          </a:p>
          <a:p>
            <a:r>
              <a:rPr lang="en-GB" dirty="0" smtClean="0"/>
              <a:t>2. the </a:t>
            </a:r>
            <a:r>
              <a:rPr lang="en-GB" dirty="0" err="1" smtClean="0"/>
              <a:t>heteronormative</a:t>
            </a:r>
            <a:r>
              <a:rPr lang="en-GB" dirty="0" smtClean="0"/>
              <a:t> way in which many traditional citizen entitlements and benefits were constructed</a:t>
            </a:r>
          </a:p>
          <a:p>
            <a:r>
              <a:rPr lang="en-GB" dirty="0" smtClean="0"/>
              <a:t>3. the relationship between state and civil society</a:t>
            </a:r>
          </a:p>
        </p:txBody>
      </p:sp>
    </p:spTree>
    <p:extLst>
      <p:ext uri="{BB962C8B-B14F-4D97-AF65-F5344CB8AC3E}">
        <p14:creationId xmlns:p14="http://schemas.microsoft.com/office/powerpoint/2010/main" val="14486649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4. the respective importance of the construction </a:t>
            </a:r>
            <a:r>
              <a:rPr lang="en-GB" dirty="0" smtClean="0"/>
              <a:t>of the </a:t>
            </a:r>
            <a:r>
              <a:rPr lang="en-GB" dirty="0" smtClean="0"/>
              <a:t>judiciary </a:t>
            </a:r>
            <a:r>
              <a:rPr lang="en-GB" dirty="0"/>
              <a:t>versus the role of </a:t>
            </a:r>
            <a:r>
              <a:rPr lang="en-GB" dirty="0" smtClean="0"/>
              <a:t>activism and legislative reform</a:t>
            </a:r>
          </a:p>
          <a:p>
            <a:r>
              <a:rPr lang="en-GB" dirty="0" smtClean="0"/>
              <a:t>5. the role of </a:t>
            </a:r>
            <a:r>
              <a:rPr lang="en-GB" dirty="0" smtClean="0"/>
              <a:t>equality in </a:t>
            </a:r>
            <a:r>
              <a:rPr lang="en-GB" dirty="0" smtClean="0"/>
              <a:t>specific societies</a:t>
            </a:r>
          </a:p>
          <a:p>
            <a:r>
              <a:rPr lang="en-GB" dirty="0" smtClean="0"/>
              <a:t>6. the role of major divisions in society (e.g. race or ethnicity) in providing a political template that influences the outcomes of other struggles</a:t>
            </a:r>
            <a:endParaRPr lang="en-GB" dirty="0"/>
          </a:p>
          <a:p>
            <a:endParaRPr lang="en-GB" dirty="0"/>
          </a:p>
        </p:txBody>
      </p:sp>
    </p:spTree>
    <p:extLst>
      <p:ext uri="{BB962C8B-B14F-4D97-AF65-F5344CB8AC3E}">
        <p14:creationId xmlns:p14="http://schemas.microsoft.com/office/powerpoint/2010/main" val="31567417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7. the political role of religion</a:t>
            </a:r>
          </a:p>
          <a:p>
            <a:r>
              <a:rPr lang="en-GB" dirty="0" smtClean="0"/>
              <a:t>8. conceptions of national identity and their role in resistance to globalization or </a:t>
            </a:r>
            <a:r>
              <a:rPr lang="en-GB" dirty="0" err="1" smtClean="0"/>
              <a:t>transpolitical</a:t>
            </a:r>
            <a:r>
              <a:rPr lang="en-GB" dirty="0" smtClean="0"/>
              <a:t> structures</a:t>
            </a:r>
          </a:p>
          <a:p>
            <a:r>
              <a:rPr lang="en-GB" dirty="0" smtClean="0"/>
              <a:t>9. the nature of the </a:t>
            </a:r>
            <a:r>
              <a:rPr lang="en-GB" dirty="0" smtClean="0"/>
              <a:t>on-going </a:t>
            </a:r>
            <a:r>
              <a:rPr lang="en-GB" dirty="0" smtClean="0"/>
              <a:t>influence of colonialism</a:t>
            </a:r>
          </a:p>
          <a:p>
            <a:r>
              <a:rPr lang="en-GB" dirty="0" smtClean="0"/>
              <a:t>10. the role of health issues in broader social policy debates.</a:t>
            </a:r>
          </a:p>
          <a:p>
            <a:r>
              <a:rPr lang="en-GB" dirty="0" smtClean="0"/>
              <a:t>11. the nature of liberal democracy</a:t>
            </a:r>
            <a:endParaRPr lang="en-GB" dirty="0"/>
          </a:p>
        </p:txBody>
      </p:sp>
    </p:spTree>
    <p:extLst>
      <p:ext uri="{BB962C8B-B14F-4D97-AF65-F5344CB8AC3E}">
        <p14:creationId xmlns:p14="http://schemas.microsoft.com/office/powerpoint/2010/main" val="19253596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and Social Movements </a:t>
            </a:r>
            <a:endParaRPr lang="en-GB" dirty="0"/>
          </a:p>
        </p:txBody>
      </p:sp>
      <p:sp>
        <p:nvSpPr>
          <p:cNvPr id="3" name="Content Placeholder 2"/>
          <p:cNvSpPr>
            <a:spLocks noGrp="1"/>
          </p:cNvSpPr>
          <p:nvPr>
            <p:ph idx="1"/>
          </p:nvPr>
        </p:nvSpPr>
        <p:spPr/>
        <p:txBody>
          <a:bodyPr>
            <a:normAutofit lnSpcReduction="10000"/>
          </a:bodyPr>
          <a:lstStyle/>
          <a:p>
            <a:r>
              <a:rPr lang="en-GB" dirty="0" smtClean="0"/>
              <a:t>A contested Relationship.</a:t>
            </a:r>
          </a:p>
          <a:p>
            <a:r>
              <a:rPr lang="en-GB" dirty="0"/>
              <a:t> </a:t>
            </a:r>
            <a:r>
              <a:rPr lang="en-GB" dirty="0"/>
              <a:t>W</a:t>
            </a:r>
            <a:r>
              <a:rPr lang="en-GB" dirty="0" smtClean="0"/>
              <a:t>hat </a:t>
            </a:r>
            <a:r>
              <a:rPr lang="en-GB" dirty="0" smtClean="0"/>
              <a:t>are social movements?</a:t>
            </a:r>
          </a:p>
          <a:p>
            <a:r>
              <a:rPr lang="en-GB" dirty="0" smtClean="0"/>
              <a:t>Groups of people which interact with the state and political institutions to get access to state resources, and divides political actors between insiders, who participate to institutional politics, and challengers, among which are social movements, who try to get access to them. (L.229)</a:t>
            </a:r>
            <a:endParaRPr lang="en-GB" dirty="0"/>
          </a:p>
        </p:txBody>
      </p:sp>
    </p:spTree>
    <p:extLst>
      <p:ext uri="{BB962C8B-B14F-4D97-AF65-F5344CB8AC3E}">
        <p14:creationId xmlns:p14="http://schemas.microsoft.com/office/powerpoint/2010/main" val="971867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P</a:t>
            </a:r>
            <a:r>
              <a:rPr lang="en-GB" dirty="0" smtClean="0"/>
              <a:t>olitical </a:t>
            </a:r>
            <a:r>
              <a:rPr lang="en-GB" dirty="0" smtClean="0"/>
              <a:t>institutions have a structural effect on social movements.</a:t>
            </a:r>
          </a:p>
          <a:p>
            <a:r>
              <a:rPr lang="en-GB" dirty="0" smtClean="0"/>
              <a:t>They influence both their claims and their </a:t>
            </a:r>
            <a:r>
              <a:rPr lang="en-GB" dirty="0" smtClean="0"/>
              <a:t>strategies</a:t>
            </a:r>
            <a:r>
              <a:rPr lang="en-GB" dirty="0" smtClean="0"/>
              <a:t>, as well as their emergence and successes.</a:t>
            </a:r>
            <a:endParaRPr lang="en-GB" dirty="0"/>
          </a:p>
        </p:txBody>
      </p:sp>
    </p:spTree>
    <p:extLst>
      <p:ext uri="{BB962C8B-B14F-4D97-AF65-F5344CB8AC3E}">
        <p14:creationId xmlns:p14="http://schemas.microsoft.com/office/powerpoint/2010/main" val="14365279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Political institutions also play a part in the birth, the development, the (de)radicalization and the decay of a social movement (Della </a:t>
            </a:r>
            <a:r>
              <a:rPr lang="en-GB" dirty="0" err="1" smtClean="0"/>
              <a:t>Porta</a:t>
            </a:r>
            <a:r>
              <a:rPr lang="en-GB" dirty="0" smtClean="0"/>
              <a:t> and </a:t>
            </a:r>
            <a:r>
              <a:rPr lang="en-GB" dirty="0" err="1" smtClean="0"/>
              <a:t>Diani</a:t>
            </a:r>
            <a:r>
              <a:rPr lang="en-GB" dirty="0" smtClean="0"/>
              <a:t>, 1999, p9-11, 193-194) (Loc.232)</a:t>
            </a:r>
            <a:endParaRPr lang="en-GB" dirty="0"/>
          </a:p>
        </p:txBody>
      </p:sp>
    </p:spTree>
    <p:extLst>
      <p:ext uri="{BB962C8B-B14F-4D97-AF65-F5344CB8AC3E}">
        <p14:creationId xmlns:p14="http://schemas.microsoft.com/office/powerpoint/2010/main" val="3451407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Relationships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International institutions</a:t>
            </a:r>
          </a:p>
          <a:p>
            <a:r>
              <a:rPr lang="en-GB" dirty="0" smtClean="0"/>
              <a:t>Religious institutions</a:t>
            </a:r>
          </a:p>
          <a:p>
            <a:r>
              <a:rPr lang="en-GB" dirty="0" smtClean="0"/>
              <a:t>Transnational influences</a:t>
            </a:r>
          </a:p>
          <a:p>
            <a:r>
              <a:rPr lang="en-GB" dirty="0" smtClean="0"/>
              <a:t>Post colonial influences</a:t>
            </a:r>
          </a:p>
          <a:p>
            <a:r>
              <a:rPr lang="en-GB" dirty="0" smtClean="0"/>
              <a:t>Euro/</a:t>
            </a:r>
            <a:r>
              <a:rPr lang="en-GB" dirty="0"/>
              <a:t>A</a:t>
            </a:r>
            <a:r>
              <a:rPr lang="en-GB" dirty="0" smtClean="0"/>
              <a:t>merican influences</a:t>
            </a:r>
          </a:p>
          <a:p>
            <a:r>
              <a:rPr lang="en-GB" dirty="0" smtClean="0"/>
              <a:t>Eastern development</a:t>
            </a:r>
          </a:p>
          <a:p>
            <a:r>
              <a:rPr lang="en-GB" dirty="0" smtClean="0"/>
              <a:t>All with different forms of state power and systems of governance</a:t>
            </a:r>
          </a:p>
          <a:p>
            <a:r>
              <a:rPr lang="en-GB" dirty="0" smtClean="0"/>
              <a:t>Lesbian and gay movement has developed over time</a:t>
            </a:r>
            <a:endParaRPr lang="en-GB" dirty="0"/>
          </a:p>
        </p:txBody>
      </p:sp>
    </p:spTree>
    <p:extLst>
      <p:ext uri="{BB962C8B-B14F-4D97-AF65-F5344CB8AC3E}">
        <p14:creationId xmlns:p14="http://schemas.microsoft.com/office/powerpoint/2010/main" val="17825120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Historically many gay and lesbian groups have not always considered the state as a primary target, compared to community-building activities and the critiques of other social institutions (the family, religious institutions, </a:t>
            </a:r>
            <a:r>
              <a:rPr lang="en-GB" dirty="0" err="1" smtClean="0"/>
              <a:t>etc</a:t>
            </a:r>
            <a:r>
              <a:rPr lang="en-GB" dirty="0" smtClean="0"/>
              <a:t>).</a:t>
            </a:r>
          </a:p>
          <a:p>
            <a:r>
              <a:rPr lang="en-GB" dirty="0" smtClean="0"/>
              <a:t>Or they addressed the state in a rather conflict-driven way, given that they considered it to be a central agent of their oppression</a:t>
            </a:r>
            <a:endParaRPr lang="en-GB" dirty="0"/>
          </a:p>
        </p:txBody>
      </p:sp>
    </p:spTree>
    <p:extLst>
      <p:ext uri="{BB962C8B-B14F-4D97-AF65-F5344CB8AC3E}">
        <p14:creationId xmlns:p14="http://schemas.microsoft.com/office/powerpoint/2010/main" val="35595098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However, this relationship has altered over time, at least in Western countries. The state is now almost systematically addressed by Western gay and lesbian activists, who often regard it as a key tool and an ally to change gender and sexual relationships through rights and policies. They increasingly collaborate with it, and they sometimes become incorporated into it, either formally by</a:t>
            </a:r>
            <a:endParaRPr lang="en-GB" dirty="0"/>
          </a:p>
        </p:txBody>
      </p:sp>
    </p:spTree>
    <p:extLst>
      <p:ext uri="{BB962C8B-B14F-4D97-AF65-F5344CB8AC3E}">
        <p14:creationId xmlns:p14="http://schemas.microsoft.com/office/powerpoint/2010/main" val="9136656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Participating in advisory bodies, designing and/or implementing policies, or informally through policy networks and personal ties.</a:t>
            </a:r>
          </a:p>
          <a:p>
            <a:r>
              <a:rPr lang="en-GB" dirty="0" smtClean="0"/>
              <a:t>This change appears to be linked to broader transformations in movement strategies, and new meanings about sexual liberation and desirable lesbian and gay lives.</a:t>
            </a:r>
            <a:endParaRPr lang="en-GB" dirty="0"/>
          </a:p>
        </p:txBody>
      </p:sp>
    </p:spTree>
    <p:extLst>
      <p:ext uri="{BB962C8B-B14F-4D97-AF65-F5344CB8AC3E}">
        <p14:creationId xmlns:p14="http://schemas.microsoft.com/office/powerpoint/2010/main" val="4112158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It may also have produced divisions among lesbian and gay groups, for instance with queer activists, and/or have been induced by such divisions.</a:t>
            </a:r>
          </a:p>
          <a:p>
            <a:endParaRPr lang="en-GB" dirty="0"/>
          </a:p>
          <a:p>
            <a:r>
              <a:rPr lang="en-GB" dirty="0" smtClean="0"/>
              <a:t>Be careful not to assume Western perspective (although there are a range of perspectives within that).</a:t>
            </a:r>
            <a:endParaRPr lang="en-GB" dirty="0"/>
          </a:p>
        </p:txBody>
      </p:sp>
    </p:spTree>
    <p:extLst>
      <p:ext uri="{BB962C8B-B14F-4D97-AF65-F5344CB8AC3E}">
        <p14:creationId xmlns:p14="http://schemas.microsoft.com/office/powerpoint/2010/main" val="2717036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612</TotalTime>
  <Words>1094</Words>
  <Application>Microsoft Office PowerPoint</Application>
  <PresentationFormat>On-screen Show (4:3)</PresentationFormat>
  <Paragraphs>73</Paragraphs>
  <Slides>22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L&amp;G Movement and the State</vt:lpstr>
      <vt:lpstr>For the first time ever</vt:lpstr>
      <vt:lpstr>new</vt:lpstr>
      <vt:lpstr>Brexit and the rise of the ‘Right’</vt:lpstr>
      <vt:lpstr>PowerPoint Presentation</vt:lpstr>
      <vt:lpstr>Why?</vt:lpstr>
      <vt:lpstr>Cont.</vt:lpstr>
      <vt:lpstr>Blasius</vt:lpstr>
      <vt:lpstr>PowerPoint Presentation</vt:lpstr>
      <vt:lpstr>2 Questions</vt:lpstr>
      <vt:lpstr>PowerPoint Presentation</vt:lpstr>
      <vt:lpstr>Issues in social movements</vt:lpstr>
      <vt:lpstr>PowerPoint Presentation</vt:lpstr>
      <vt:lpstr>PowerPoint Presentation</vt:lpstr>
      <vt:lpstr>The State and Social Movements </vt:lpstr>
      <vt:lpstr>PowerPoint Presentation</vt:lpstr>
      <vt:lpstr>PowerPoint Presentation</vt:lpstr>
      <vt:lpstr>Changing Relationships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L&amp;G Movement and the State</dc:title>
  <dc:creator>smu</dc:creator>
  <cp:lastModifiedBy>Carol U Hughes</cp:lastModifiedBy>
  <cp:revision>29</cp:revision>
  <dcterms:created xsi:type="dcterms:W3CDTF">2016-08-19T08:47:14Z</dcterms:created>
  <dcterms:modified xsi:type="dcterms:W3CDTF">2018-11-25T14:46:06Z</dcterms:modified>
</cp:coreProperties>
</file>