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331" r:id="rId3"/>
    <p:sldId id="258" r:id="rId4"/>
    <p:sldId id="333" r:id="rId5"/>
    <p:sldId id="332" r:id="rId6"/>
    <p:sldId id="335" r:id="rId7"/>
    <p:sldId id="334" r:id="rId8"/>
    <p:sldId id="337" r:id="rId9"/>
    <p:sldId id="338" r:id="rId10"/>
    <p:sldId id="340" r:id="rId11"/>
    <p:sldId id="341" r:id="rId12"/>
    <p:sldId id="342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35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619403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ephencovey.com/7habits/7habits-habit6.php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dawsonera-com.ezproxy.uwtsd.ac.uk/readonline/9780071490283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rha.mb.ca/staff/collaborativecare/files/Resource-TeamExercise-3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BMSK4002 </a:t>
            </a:r>
            <a:endParaRPr lang="en-GB" altLang="en-US" dirty="0" smtClean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chemeClr val="tx1"/>
                </a:solidFill>
              </a:rPr>
              <a:t>Effective Team Working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and </a:t>
            </a:r>
            <a:r>
              <a:rPr lang="en-US" dirty="0" smtClean="0">
                <a:solidFill>
                  <a:schemeClr val="tx1"/>
                </a:solidFill>
              </a:rPr>
              <a:t>Communication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Week 1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Introduction to module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 smtClean="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What we will discuss</a:t>
            </a:r>
            <a:endParaRPr lang="en-GB" altLang="en-US" dirty="0" smtClean="0"/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r>
              <a:rPr lang="en-US" sz="2800" dirty="0"/>
              <a:t>ground rules</a:t>
            </a:r>
          </a:p>
          <a:p>
            <a:r>
              <a:rPr lang="en-US" sz="2800" dirty="0" smtClean="0"/>
              <a:t>teaching approach</a:t>
            </a:r>
          </a:p>
          <a:p>
            <a:r>
              <a:rPr lang="en-US" sz="2800" dirty="0"/>
              <a:t>university sessions</a:t>
            </a:r>
          </a:p>
          <a:p>
            <a:r>
              <a:rPr lang="en-US" sz="2800" dirty="0" smtClean="0"/>
              <a:t>Moodle</a:t>
            </a:r>
          </a:p>
          <a:p>
            <a:r>
              <a:rPr lang="en-US" sz="2800" dirty="0" smtClean="0"/>
              <a:t>your </a:t>
            </a:r>
            <a:r>
              <a:rPr lang="en-US" sz="2800" dirty="0"/>
              <a:t>notes</a:t>
            </a:r>
          </a:p>
          <a:p>
            <a:endParaRPr lang="en-US" sz="2800" dirty="0" smtClean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 smtClean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Ground </a:t>
            </a:r>
            <a:r>
              <a:rPr lang="en-US" dirty="0"/>
              <a:t>rules</a:t>
            </a:r>
            <a:endParaRPr lang="en-GB" altLang="en-US" dirty="0" smtClean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196752"/>
            <a:ext cx="8229600" cy="3916363"/>
          </a:xfrm>
        </p:spPr>
        <p:txBody>
          <a:bodyPr/>
          <a:lstStyle/>
          <a:p>
            <a:r>
              <a:rPr lang="en-US" sz="2800" dirty="0" smtClean="0"/>
              <a:t>your </a:t>
            </a:r>
            <a:r>
              <a:rPr lang="en-US" sz="2800" dirty="0"/>
              <a:t>independent study time</a:t>
            </a:r>
          </a:p>
          <a:p>
            <a:r>
              <a:rPr lang="en-US" sz="2800" dirty="0"/>
              <a:t>classroom start time</a:t>
            </a:r>
          </a:p>
          <a:p>
            <a:r>
              <a:rPr lang="en-US" sz="2800" dirty="0"/>
              <a:t>classroom finish time</a:t>
            </a:r>
          </a:p>
          <a:p>
            <a:r>
              <a:rPr lang="en-US" sz="2800" dirty="0"/>
              <a:t>mobile phones</a:t>
            </a:r>
          </a:p>
          <a:p>
            <a:r>
              <a:rPr lang="en-US" sz="2800" dirty="0"/>
              <a:t>listening to others</a:t>
            </a:r>
          </a:p>
          <a:p>
            <a:r>
              <a:rPr lang="en-US" sz="2800" dirty="0"/>
              <a:t>lecturer’s role conducting sessions</a:t>
            </a:r>
          </a:p>
          <a:p>
            <a:r>
              <a:rPr lang="en-US" sz="2800" dirty="0"/>
              <a:t>respect for others</a:t>
            </a:r>
          </a:p>
          <a:p>
            <a:r>
              <a:rPr lang="en-US" sz="2800" dirty="0"/>
              <a:t>the attendance register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 smtClean="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Learning outcomes</a:t>
            </a:r>
            <a:endParaRPr lang="en-GB" altLang="en-US" dirty="0" smtClean="0"/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23528" y="1268413"/>
            <a:ext cx="8641085" cy="4176712"/>
          </a:xfrm>
        </p:spPr>
        <p:txBody>
          <a:bodyPr/>
          <a:lstStyle/>
          <a:p>
            <a:pPr marL="0" lvl="0" indent="0">
              <a:buNone/>
            </a:pPr>
            <a:r>
              <a:rPr lang="en-GB" sz="2800" dirty="0" smtClean="0"/>
              <a:t>On completion of the module, </a:t>
            </a:r>
            <a:r>
              <a:rPr lang="en-GB" sz="2800" dirty="0"/>
              <a:t>students will be able </a:t>
            </a:r>
            <a:r>
              <a:rPr lang="en-GB" sz="2800" dirty="0" smtClean="0"/>
              <a:t>to:</a:t>
            </a:r>
            <a:endParaRPr lang="en-GB" sz="2800" dirty="0"/>
          </a:p>
          <a:p>
            <a:pPr lvl="0"/>
            <a:r>
              <a:rPr lang="en-GB" sz="2800" dirty="0"/>
              <a:t>apply the main theories relating to group dynamics, team working and communication to their own workplace examples; </a:t>
            </a:r>
          </a:p>
          <a:p>
            <a:pPr lvl="0"/>
            <a:r>
              <a:rPr lang="en-GB" sz="2800" dirty="0"/>
              <a:t>prepare and deliver a short presentation within a team working context.</a:t>
            </a: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400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229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2000 words</a:t>
            </a:r>
          </a:p>
          <a:p>
            <a:r>
              <a:rPr lang="en-GB" dirty="0" smtClean="0"/>
              <a:t>Task - see assignment brief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45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Working </a:t>
            </a:r>
            <a:r>
              <a:rPr lang="en-GB" sz="2400" dirty="0"/>
              <a:t>collaboratively: shared ownership, responsibility and issues related to confidentiality. </a:t>
            </a:r>
          </a:p>
          <a:p>
            <a:r>
              <a:rPr lang="en-GB" sz="2400" dirty="0" smtClean="0"/>
              <a:t>Negotiating </a:t>
            </a:r>
            <a:r>
              <a:rPr lang="en-GB" sz="2400" dirty="0"/>
              <a:t>and developing ideas. </a:t>
            </a:r>
          </a:p>
          <a:p>
            <a:r>
              <a:rPr lang="en-GB" sz="2400" dirty="0" smtClean="0"/>
              <a:t>Group </a:t>
            </a:r>
            <a:r>
              <a:rPr lang="en-GB" sz="2400" dirty="0"/>
              <a:t>dynamics theories. </a:t>
            </a:r>
          </a:p>
          <a:p>
            <a:r>
              <a:rPr lang="en-GB" sz="2400" dirty="0" smtClean="0"/>
              <a:t>Theories </a:t>
            </a:r>
            <a:r>
              <a:rPr lang="en-GB" sz="2400" dirty="0"/>
              <a:t>of team structures, such as Belbin. </a:t>
            </a:r>
          </a:p>
          <a:p>
            <a:r>
              <a:rPr lang="en-GB" sz="2400" dirty="0" smtClean="0"/>
              <a:t>Group </a:t>
            </a:r>
            <a:r>
              <a:rPr lang="en-GB" sz="2400" dirty="0"/>
              <a:t>strategies: shared objectives, group agreements, meaningful schedules and effective delegation. </a:t>
            </a:r>
          </a:p>
          <a:p>
            <a:r>
              <a:rPr lang="en-GB" sz="2400" dirty="0" smtClean="0"/>
              <a:t>Inter-personal </a:t>
            </a:r>
            <a:r>
              <a:rPr lang="en-GB" sz="2400" dirty="0"/>
              <a:t>communication including: body language, active listening, personal </a:t>
            </a:r>
            <a:endParaRPr lang="en-GB" sz="2400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8566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Presentation </a:t>
            </a:r>
            <a:r>
              <a:rPr lang="en-GB" sz="2400" dirty="0"/>
              <a:t>and context </a:t>
            </a:r>
            <a:r>
              <a:rPr lang="en-GB" sz="2400" dirty="0" smtClean="0"/>
              <a:t>awareness</a:t>
            </a:r>
          </a:p>
          <a:p>
            <a:r>
              <a:rPr lang="en-GB" sz="2400" dirty="0" smtClean="0"/>
              <a:t>Written </a:t>
            </a:r>
            <a:r>
              <a:rPr lang="en-GB" sz="2400" dirty="0"/>
              <a:t>communication: formats and structures. </a:t>
            </a:r>
          </a:p>
          <a:p>
            <a:r>
              <a:rPr lang="en-GB" sz="2400" dirty="0" smtClean="0"/>
              <a:t>Strategies </a:t>
            </a:r>
            <a:r>
              <a:rPr lang="en-GB" sz="2400" dirty="0"/>
              <a:t>for improving clarity of expression, grammar, syntax and punctuation; </a:t>
            </a:r>
          </a:p>
          <a:p>
            <a:r>
              <a:rPr lang="en-GB" sz="2400" dirty="0" smtClean="0"/>
              <a:t>Presentation </a:t>
            </a:r>
            <a:r>
              <a:rPr lang="en-GB" sz="2400" dirty="0"/>
              <a:t>formats and structures. </a:t>
            </a:r>
          </a:p>
          <a:p>
            <a:r>
              <a:rPr lang="en-GB" sz="2400" dirty="0" smtClean="0"/>
              <a:t>Communication </a:t>
            </a:r>
            <a:r>
              <a:rPr lang="en-GB" sz="2400" dirty="0"/>
              <a:t>with an audience using visual and electronic resources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7336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Core texts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Maund</a:t>
            </a:r>
            <a:r>
              <a:rPr lang="en-US" dirty="0" smtClean="0"/>
              <a:t>, </a:t>
            </a:r>
            <a:r>
              <a:rPr lang="en-US" dirty="0" err="1" smtClean="0"/>
              <a:t>Schriek</a:t>
            </a:r>
            <a:r>
              <a:rPr lang="en-US" dirty="0" smtClean="0"/>
              <a:t>, </a:t>
            </a:r>
            <a:r>
              <a:rPr lang="en-US" dirty="0" err="1" smtClean="0"/>
              <a:t>Tinkler</a:t>
            </a:r>
            <a:r>
              <a:rPr lang="en-US" dirty="0" smtClean="0"/>
              <a:t> 2017</a:t>
            </a:r>
          </a:p>
          <a:p>
            <a:r>
              <a:rPr lang="en-US" u="sng" dirty="0"/>
              <a:t>Certificate in Higher Education: Skills for the Workplace Student Yearbook</a:t>
            </a:r>
            <a:r>
              <a:rPr lang="en-GB" dirty="0" smtClean="0">
                <a:effectLst/>
              </a:rPr>
              <a:t> 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Morgan 2016</a:t>
            </a:r>
          </a:p>
          <a:p>
            <a:r>
              <a:rPr lang="en-US" u="sng" dirty="0"/>
              <a:t>The Business Student’s Guide to Study and Employability</a:t>
            </a:r>
            <a:r>
              <a:rPr lang="en-GB" dirty="0" smtClean="0">
                <a:effectLst/>
              </a:rPr>
              <a:t> 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11 ‘further’ references</a:t>
            </a:r>
          </a:p>
          <a:p>
            <a:r>
              <a:rPr lang="en-US" dirty="0" smtClean="0"/>
              <a:t>(</a:t>
            </a:r>
            <a:r>
              <a:rPr lang="en-US" dirty="0" err="1" smtClean="0"/>
              <a:t>eg</a:t>
            </a:r>
            <a:r>
              <a:rPr lang="en-US" dirty="0" smtClean="0"/>
              <a:t>. Seven Habits, Covey 2016)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188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The 7 Habits of Highly Effective People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US" sz="2400" dirty="0" smtClean="0"/>
              <a:t>Be </a:t>
            </a:r>
            <a:r>
              <a:rPr lang="en-US" sz="2400" dirty="0" smtClean="0"/>
              <a:t>proactive</a:t>
            </a:r>
          </a:p>
          <a:p>
            <a:r>
              <a:rPr lang="en-US" sz="2400" dirty="0" smtClean="0"/>
              <a:t>Begin with the end in mind</a:t>
            </a:r>
          </a:p>
          <a:p>
            <a:r>
              <a:rPr lang="en-US" sz="2400" dirty="0" smtClean="0"/>
              <a:t>First things First</a:t>
            </a:r>
          </a:p>
          <a:p>
            <a:r>
              <a:rPr lang="en-US" sz="2400" dirty="0" smtClean="0"/>
              <a:t>Think </a:t>
            </a:r>
            <a:r>
              <a:rPr lang="en-US" sz="2400" dirty="0" smtClean="0"/>
              <a:t>Win-Win</a:t>
            </a:r>
          </a:p>
          <a:p>
            <a:r>
              <a:rPr lang="en-US" sz="2400" dirty="0"/>
              <a:t>Seek first to understand then to be understood</a:t>
            </a:r>
          </a:p>
          <a:p>
            <a:r>
              <a:rPr lang="en-US" sz="2400" dirty="0" err="1"/>
              <a:t>Synergise</a:t>
            </a:r>
            <a:endParaRPr lang="en-US" sz="2400" dirty="0"/>
          </a:p>
          <a:p>
            <a:r>
              <a:rPr lang="en-US" sz="2400" dirty="0"/>
              <a:t>Sharpen the Saw…</a:t>
            </a:r>
          </a:p>
          <a:p>
            <a:pPr marL="0" indent="0">
              <a:buNone/>
            </a:pPr>
            <a:endParaRPr lang="en-US" sz="1800" dirty="0" smtClean="0">
              <a:hlinkClick r:id="rId2"/>
            </a:endParaRPr>
          </a:p>
          <a:p>
            <a:pPr marL="0" indent="0">
              <a:buNone/>
            </a:pPr>
            <a:r>
              <a:rPr lang="en-US" sz="1800" dirty="0" smtClean="0">
                <a:hlinkClick r:id="rId2"/>
              </a:rPr>
              <a:t>https</a:t>
            </a:r>
            <a:r>
              <a:rPr lang="en-US" sz="1800" dirty="0">
                <a:hlinkClick r:id="rId2"/>
              </a:rPr>
              <a:t>://www.stephencovey.com/7habits/7habits-habit6.php</a:t>
            </a:r>
            <a:endParaRPr lang="en-US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2438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https://www-dawsonera-com.ezproxy.uwtsd.ac.uk/readonline/</a:t>
            </a:r>
            <a:r>
              <a:rPr lang="en-US" dirty="0" smtClean="0">
                <a:hlinkClick r:id="rId2"/>
              </a:rPr>
              <a:t>9780071490283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9266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Icebreaker Bingo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http://www.wrha.mb.ca/staff/collaborativecare/files/Resource-TeamExercise-3.</a:t>
            </a:r>
            <a:r>
              <a:rPr lang="en-US" dirty="0" smtClean="0">
                <a:hlinkClick r:id="rId2"/>
              </a:rPr>
              <a:t>pdf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632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Icebreaker Bingo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6BDFD-BFA1-BD4B-82E0-467D7F121448}" type="slidenum">
              <a:rPr lang="en-US" smtClean="0"/>
              <a:t>12</a:t>
            </a:fld>
            <a:endParaRPr lang="en-US"/>
          </a:p>
        </p:txBody>
      </p:sp>
      <p:pic>
        <p:nvPicPr>
          <p:cNvPr id="5" name="Picture 4" descr="people_bingo.tif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" y="0"/>
            <a:ext cx="76839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2159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792</TotalTime>
  <Words>290</Words>
  <Application>Microsoft Office PowerPoint</Application>
  <PresentationFormat>On-screen Show (4:3)</PresentationFormat>
  <Paragraphs>81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Myriad Pro</vt:lpstr>
      <vt:lpstr>Verdana</vt:lpstr>
      <vt:lpstr>20140311PresentationUWTSDTemplate</vt:lpstr>
      <vt:lpstr>BMSK4002 </vt:lpstr>
      <vt:lpstr>What we will discuss</vt:lpstr>
      <vt:lpstr>Ground rules</vt:lpstr>
      <vt:lpstr>Learning outcomes</vt:lpstr>
      <vt:lpstr>Assignment</vt:lpstr>
      <vt:lpstr>Module content</vt:lpstr>
      <vt:lpstr>Module content</vt:lpstr>
      <vt:lpstr>Core texts</vt:lpstr>
      <vt:lpstr>The 7 Habits of Highly Effective People</vt:lpstr>
      <vt:lpstr>PowerPoint Presentation</vt:lpstr>
      <vt:lpstr>Icebreaker Bingo</vt:lpstr>
      <vt:lpstr>Icebreaker Bingo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45</cp:revision>
  <cp:lastPrinted>2018-07-09T15:27:01Z</cp:lastPrinted>
  <dcterms:created xsi:type="dcterms:W3CDTF">2002-10-07T19:43:58Z</dcterms:created>
  <dcterms:modified xsi:type="dcterms:W3CDTF">2018-07-26T12:15:53Z</dcterms:modified>
</cp:coreProperties>
</file>