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77" r:id="rId3"/>
    <p:sldMasterId id="2147483688" r:id="rId4"/>
  </p:sldMasterIdLst>
  <p:notesMasterIdLst>
    <p:notesMasterId r:id="rId17"/>
  </p:notesMasterIdLst>
  <p:sldIdLst>
    <p:sldId id="257" r:id="rId5"/>
    <p:sldId id="256" r:id="rId6"/>
    <p:sldId id="308" r:id="rId7"/>
    <p:sldId id="309" r:id="rId8"/>
    <p:sldId id="258" r:id="rId9"/>
    <p:sldId id="259" r:id="rId10"/>
    <p:sldId id="260" r:id="rId11"/>
    <p:sldId id="261" r:id="rId12"/>
    <p:sldId id="262" r:id="rId13"/>
    <p:sldId id="263"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308"/>
            <p14:sldId id="309"/>
            <p14:sldId id="258"/>
            <p14:sldId id="259"/>
            <p14:sldId id="260"/>
            <p14:sldId id="261"/>
            <p14:sldId id="262"/>
            <p14:sldId id="263"/>
            <p14:sldId id="264"/>
            <p14:sldId id="265"/>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11CB4-D951-4FC1-B1E0-9A6C8360427B}" v="8" dt="2026-10-22T09:56:58.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13B4-364A-57FB-8AB9-A6F77EEA1D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3FC6A-78E5-A2DD-EC98-07EC53711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A6433B-A86C-418B-734C-6A2055C2015F}"/>
              </a:ext>
            </a:extLst>
          </p:cNvPr>
          <p:cNvSpPr>
            <a:spLocks noGrp="1"/>
          </p:cNvSpPr>
          <p:nvPr>
            <p:ph type="dt" sz="half" idx="10"/>
          </p:nvPr>
        </p:nvSpPr>
        <p:spPr/>
        <p:txBody>
          <a:bodyPr/>
          <a:lstStyle/>
          <a:p>
            <a:fld id="{6924DECE-925F-40BB-A610-91DD68AA377E}" type="datetimeFigureOut">
              <a:rPr lang="en-GB" smtClean="0"/>
              <a:t>22/10/2026</a:t>
            </a:fld>
            <a:endParaRPr lang="en-GB"/>
          </a:p>
        </p:txBody>
      </p:sp>
      <p:sp>
        <p:nvSpPr>
          <p:cNvPr id="5" name="Footer Placeholder 4">
            <a:extLst>
              <a:ext uri="{FF2B5EF4-FFF2-40B4-BE49-F238E27FC236}">
                <a16:creationId xmlns:a16="http://schemas.microsoft.com/office/drawing/2014/main" id="{2B63DAE7-FF4B-25D3-899B-AB19FBD4F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6D2C-0625-B76C-4B18-A947F5CDA512}"/>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452271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41E8-84A9-6070-220F-EB59F9A83C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D4B9A9-4ADA-67C6-B86A-CD5873003E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D8EF80-83CD-5918-6E06-481B2D7815D4}"/>
              </a:ext>
            </a:extLst>
          </p:cNvPr>
          <p:cNvSpPr>
            <a:spLocks noGrp="1"/>
          </p:cNvSpPr>
          <p:nvPr>
            <p:ph type="dt" sz="half" idx="10"/>
          </p:nvPr>
        </p:nvSpPr>
        <p:spPr/>
        <p:txBody>
          <a:bodyPr/>
          <a:lstStyle/>
          <a:p>
            <a:fld id="{6017CA97-18E7-4FF4-A32C-4EF864A31774}" type="datetimeFigureOut">
              <a:rPr lang="en-GB" smtClean="0"/>
              <a:t>22/10/2026</a:t>
            </a:fld>
            <a:endParaRPr lang="en-GB"/>
          </a:p>
        </p:txBody>
      </p:sp>
      <p:sp>
        <p:nvSpPr>
          <p:cNvPr id="5" name="Footer Placeholder 4">
            <a:extLst>
              <a:ext uri="{FF2B5EF4-FFF2-40B4-BE49-F238E27FC236}">
                <a16:creationId xmlns:a16="http://schemas.microsoft.com/office/drawing/2014/main" id="{5A6817BC-B48E-C27D-831D-99D2744E6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A970CF-A402-6886-ADA9-D786739E1E9D}"/>
              </a:ext>
            </a:extLst>
          </p:cNvPr>
          <p:cNvSpPr>
            <a:spLocks noGrp="1"/>
          </p:cNvSpPr>
          <p:nvPr>
            <p:ph type="sldNum" sz="quarter" idx="12"/>
          </p:nvPr>
        </p:nvSpPr>
        <p:spPr/>
        <p:txBody>
          <a:bodyPr/>
          <a:lstStyle/>
          <a:p>
            <a:fld id="{DE73842D-7753-42FA-8E20-CCE2810527FA}" type="slidenum">
              <a:rPr lang="en-GB" smtClean="0"/>
              <a:t>‹#›</a:t>
            </a:fld>
            <a:endParaRPr lang="en-GB"/>
          </a:p>
        </p:txBody>
      </p:sp>
    </p:spTree>
    <p:extLst>
      <p:ext uri="{BB962C8B-B14F-4D97-AF65-F5344CB8AC3E}">
        <p14:creationId xmlns:p14="http://schemas.microsoft.com/office/powerpoint/2010/main" val="2799196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22/10/2026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7" r:id="rId3"/>
    <p:sldLayoutId id="21474837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9FA92-B067-ED08-6FDE-7AA94B0CB8BC}"/>
              </a:ext>
            </a:extLst>
          </p:cNvPr>
          <p:cNvSpPr>
            <a:spLocks noGrp="1"/>
          </p:cNvSpPr>
          <p:nvPr>
            <p:ph type="ctrTitle"/>
          </p:nvPr>
        </p:nvSpPr>
        <p:spPr/>
        <p:txBody>
          <a:bodyPr/>
          <a:lstStyle/>
          <a:p>
            <a:r>
              <a:rPr lang="en-GB" dirty="0"/>
              <a:t>Principles into Practice</a:t>
            </a:r>
            <a:br>
              <a:rPr lang="en-GB" dirty="0"/>
            </a:br>
            <a:r>
              <a:rPr lang="en-GB" dirty="0"/>
              <a:t>Module Overview</a:t>
            </a:r>
          </a:p>
        </p:txBody>
      </p:sp>
      <p:sp>
        <p:nvSpPr>
          <p:cNvPr id="3" name="Subtitle 2">
            <a:extLst>
              <a:ext uri="{FF2B5EF4-FFF2-40B4-BE49-F238E27FC236}">
                <a16:creationId xmlns:a16="http://schemas.microsoft.com/office/drawing/2014/main" id="{2409CA5A-14D8-38B8-8AE7-3FF82AA0922D}"/>
              </a:ext>
            </a:extLst>
          </p:cNvPr>
          <p:cNvSpPr>
            <a:spLocks noGrp="1"/>
          </p:cNvSpPr>
          <p:nvPr>
            <p:ph type="subTitle" idx="1"/>
          </p:nvPr>
        </p:nvSpPr>
        <p:spPr/>
        <p:txBody>
          <a:bodyPr/>
          <a:lstStyle/>
          <a:p>
            <a:r>
              <a:rPr lang="en-GB" dirty="0"/>
              <a:t>ECYW5009</a:t>
            </a:r>
          </a:p>
        </p:txBody>
      </p:sp>
    </p:spTree>
    <p:extLst>
      <p:ext uri="{BB962C8B-B14F-4D97-AF65-F5344CB8AC3E}">
        <p14:creationId xmlns:p14="http://schemas.microsoft.com/office/powerpoint/2010/main" val="1541980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46594-1FE9-6497-7624-216595A2335A}"/>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663A7C00-AB0A-AEE0-C52F-8BCA56EAE87B}"/>
              </a:ext>
            </a:extLst>
          </p:cNvPr>
          <p:cNvSpPr>
            <a:spLocks noGrp="1"/>
          </p:cNvSpPr>
          <p:nvPr>
            <p:ph idx="1"/>
          </p:nvPr>
        </p:nvSpPr>
        <p:spPr/>
        <p:txBody>
          <a:bodyPr/>
          <a:lstStyle/>
          <a:p>
            <a:r>
              <a:rPr lang="en-US" dirty="0"/>
              <a:t>To enable students to acquire skills, knowledge and enthusiasm relating to promoting youth work practice in a range of stimulating and challenging outdoor environments.</a:t>
            </a:r>
            <a:endParaRPr lang="en-GB" dirty="0"/>
          </a:p>
          <a:p>
            <a:pPr marL="0" indent="0">
              <a:buNone/>
            </a:pPr>
            <a:r>
              <a:rPr lang="en-US" dirty="0"/>
              <a:t> </a:t>
            </a:r>
            <a:endParaRPr lang="en-GB" dirty="0"/>
          </a:p>
          <a:p>
            <a:r>
              <a:rPr lang="en-US" dirty="0"/>
              <a:t>To promote knowledge and understanding of the benefits of learning in outdoor environments and the potential impact on young people’s personal development and wellbeing.</a:t>
            </a:r>
            <a:endParaRPr lang="en-GB" dirty="0"/>
          </a:p>
          <a:p>
            <a:pPr marL="0" indent="0">
              <a:buNone/>
            </a:pPr>
            <a:endParaRPr lang="en-GB" dirty="0"/>
          </a:p>
        </p:txBody>
      </p:sp>
    </p:spTree>
    <p:extLst>
      <p:ext uri="{BB962C8B-B14F-4D97-AF65-F5344CB8AC3E}">
        <p14:creationId xmlns:p14="http://schemas.microsoft.com/office/powerpoint/2010/main" val="3671408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705CE-1A0E-B8E5-69A9-2482A515F637}"/>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74E5355B-F916-C122-EECE-D36D8E3659C8}"/>
              </a:ext>
            </a:extLst>
          </p:cNvPr>
          <p:cNvSpPr>
            <a:spLocks noGrp="1"/>
          </p:cNvSpPr>
          <p:nvPr>
            <p:ph idx="1"/>
          </p:nvPr>
        </p:nvSpPr>
        <p:spPr/>
        <p:txBody>
          <a:bodyPr/>
          <a:lstStyle/>
          <a:p>
            <a:r>
              <a:rPr lang="en-US" dirty="0"/>
              <a:t>To highlight an awareness of environmental education and sustainability and their relevance to youth work practice.</a:t>
            </a:r>
            <a:endParaRPr lang="en-GB" dirty="0"/>
          </a:p>
          <a:p>
            <a:pPr marL="0" indent="0">
              <a:buNone/>
            </a:pPr>
            <a:r>
              <a:rPr lang="en-US" dirty="0"/>
              <a:t> </a:t>
            </a:r>
            <a:endParaRPr lang="en-GB" dirty="0"/>
          </a:p>
          <a:p>
            <a:r>
              <a:rPr lang="en-GB" dirty="0"/>
              <a:t>To develop a greater understanding of and commitment to sustainable development (local and global issues) in the context of youth work, and to explore the youth work skills required to support young people’s activism in relation to climate change.</a:t>
            </a:r>
          </a:p>
          <a:p>
            <a:endParaRPr lang="en-GB" dirty="0"/>
          </a:p>
        </p:txBody>
      </p:sp>
    </p:spTree>
    <p:extLst>
      <p:ext uri="{BB962C8B-B14F-4D97-AF65-F5344CB8AC3E}">
        <p14:creationId xmlns:p14="http://schemas.microsoft.com/office/powerpoint/2010/main" val="186345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48CDE-FEE2-6919-1D6D-8D686622C37B}"/>
              </a:ext>
            </a:extLst>
          </p:cNvPr>
          <p:cNvSpPr>
            <a:spLocks noGrp="1"/>
          </p:cNvSpPr>
          <p:nvPr>
            <p:ph type="title"/>
          </p:nvPr>
        </p:nvSpPr>
        <p:spPr>
          <a:xfrm>
            <a:off x="838200" y="72045"/>
            <a:ext cx="10515600" cy="1618644"/>
          </a:xfrm>
        </p:spPr>
        <p:txBody>
          <a:bodyPr>
            <a:normAutofit fontScale="90000"/>
          </a:bodyPr>
          <a:lstStyle/>
          <a:p>
            <a:r>
              <a:rPr lang="en-GB" dirty="0"/>
              <a:t>Learning Outcomes:  Upon the successful completion of this module, the student should be able to:</a:t>
            </a:r>
          </a:p>
        </p:txBody>
      </p:sp>
      <p:sp>
        <p:nvSpPr>
          <p:cNvPr id="3" name="Content Placeholder 2">
            <a:extLst>
              <a:ext uri="{FF2B5EF4-FFF2-40B4-BE49-F238E27FC236}">
                <a16:creationId xmlns:a16="http://schemas.microsoft.com/office/drawing/2014/main" id="{AD42409A-09E2-6199-768F-36FBE98D49E2}"/>
              </a:ext>
            </a:extLst>
          </p:cNvPr>
          <p:cNvSpPr>
            <a:spLocks noGrp="1"/>
          </p:cNvSpPr>
          <p:nvPr>
            <p:ph idx="1"/>
          </p:nvPr>
        </p:nvSpPr>
        <p:spPr/>
        <p:txBody>
          <a:bodyPr/>
          <a:lstStyle/>
          <a:p>
            <a:pPr lvl="0" hangingPunct="0"/>
            <a:r>
              <a:rPr lang="en-US" dirty="0"/>
              <a:t>Evaluate the principles and practice of providing young people with challenging outdoor learning environments which support holistic learning, curiosity, discovery, exploration and experimentation; </a:t>
            </a:r>
            <a:endParaRPr lang="en-GB" dirty="0"/>
          </a:p>
          <a:p>
            <a:pPr lvl="0" hangingPunct="0"/>
            <a:r>
              <a:rPr lang="en-US" dirty="0" err="1"/>
              <a:t>Analyse</a:t>
            </a:r>
            <a:r>
              <a:rPr lang="en-US" dirty="0"/>
              <a:t> approaches to working with young people in the outdoors within the context of the principles and values of youth work;</a:t>
            </a:r>
            <a:endParaRPr lang="en-GB" dirty="0"/>
          </a:p>
          <a:p>
            <a:pPr lvl="0"/>
            <a:r>
              <a:rPr lang="en-GB" dirty="0"/>
              <a:t>Demonstrate a critical understanding of the history and relevance of outdoor education to youth work practice;</a:t>
            </a:r>
          </a:p>
          <a:p>
            <a:endParaRPr lang="en-GB" dirty="0"/>
          </a:p>
        </p:txBody>
      </p:sp>
    </p:spTree>
    <p:extLst>
      <p:ext uri="{BB962C8B-B14F-4D97-AF65-F5344CB8AC3E}">
        <p14:creationId xmlns:p14="http://schemas.microsoft.com/office/powerpoint/2010/main" val="3340961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9F7B-5291-191E-CA6C-F60B3AB2521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A739AD73-572C-D80D-4665-29612EC21111}"/>
              </a:ext>
            </a:extLst>
          </p:cNvPr>
          <p:cNvSpPr>
            <a:spLocks noGrp="1"/>
          </p:cNvSpPr>
          <p:nvPr>
            <p:ph idx="1"/>
          </p:nvPr>
        </p:nvSpPr>
        <p:spPr/>
        <p:txBody>
          <a:bodyPr>
            <a:normAutofit/>
          </a:bodyPr>
          <a:lstStyle/>
          <a:p>
            <a:pPr lvl="0" hangingPunct="0"/>
            <a:r>
              <a:rPr lang="en-GB" dirty="0"/>
              <a:t>Demonstrate knowledge and capacity of the education for sustainable development and global youth work (ESDGYW) agenda in relation to youth work practice. </a:t>
            </a:r>
          </a:p>
          <a:p>
            <a:pPr lvl="0" hangingPunct="0"/>
            <a:r>
              <a:rPr lang="en-GB" dirty="0"/>
              <a:t>Understand how youth work incorporates many of the principles which are implied in the notion of ESDGYW and activism. </a:t>
            </a:r>
          </a:p>
          <a:p>
            <a:pPr lvl="0"/>
            <a:r>
              <a:rPr lang="en-GB" dirty="0"/>
              <a:t>Demonstrate a critical understanding of the theoretical frameworks which apply to youth work in the outdoor environment.</a:t>
            </a:r>
          </a:p>
          <a:p>
            <a:endParaRPr lang="en-GB" dirty="0"/>
          </a:p>
        </p:txBody>
      </p:sp>
    </p:spTree>
    <p:extLst>
      <p:ext uri="{BB962C8B-B14F-4D97-AF65-F5344CB8AC3E}">
        <p14:creationId xmlns:p14="http://schemas.microsoft.com/office/powerpoint/2010/main" val="2489081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353EA-AF0D-B7BF-D6CA-2DA3B1288487}"/>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F5A800A8-7FBB-DC31-318F-C745DA1686C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474901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1A24-B423-CDBC-F243-5B10DD9AA558}"/>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82F98847-D15F-F380-EF57-5C45243C7679}"/>
              </a:ext>
            </a:extLst>
          </p:cNvPr>
          <p:cNvSpPr>
            <a:spLocks noGrp="1"/>
          </p:cNvSpPr>
          <p:nvPr>
            <p:ph idx="1"/>
          </p:nvPr>
        </p:nvSpPr>
        <p:spPr/>
        <p:txBody>
          <a:bodyPr>
            <a:normAutofit/>
          </a:bodyPr>
          <a:lstStyle/>
          <a:p>
            <a:pPr lvl="0" hangingPunct="0"/>
            <a:r>
              <a:rPr lang="en-US" dirty="0"/>
              <a:t>An overview of the value of diverse outdoor environments for young people’s holistic learning and development, including discussion of influential theorists, authors and pedagogies, such as , Maslow,  Dewey, Hahn, Baden Powell, Forest Schools, the Duke of Edinburgh’s Award Scheme, micro- adventures;</a:t>
            </a:r>
            <a:endParaRPr lang="en-GB" dirty="0"/>
          </a:p>
          <a:p>
            <a:r>
              <a:rPr lang="en-US" dirty="0"/>
              <a:t>Exploration of relevant and pertinent national and international frameworks and policy contexts when developing innovative and holistic approaches to youth work practice in the outdoor environment</a:t>
            </a:r>
            <a:endParaRPr lang="en-GB" dirty="0"/>
          </a:p>
        </p:txBody>
      </p:sp>
    </p:spTree>
    <p:extLst>
      <p:ext uri="{BB962C8B-B14F-4D97-AF65-F5344CB8AC3E}">
        <p14:creationId xmlns:p14="http://schemas.microsoft.com/office/powerpoint/2010/main" val="279444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851CA-2D64-21F9-3080-C8C18E6610B6}"/>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8698C348-0B1F-64A0-F82B-3E56A61C7821}"/>
              </a:ext>
            </a:extLst>
          </p:cNvPr>
          <p:cNvSpPr>
            <a:spLocks noGrp="1"/>
          </p:cNvSpPr>
          <p:nvPr>
            <p:ph idx="1"/>
          </p:nvPr>
        </p:nvSpPr>
        <p:spPr/>
        <p:txBody>
          <a:bodyPr>
            <a:normAutofit/>
          </a:bodyPr>
          <a:lstStyle/>
          <a:p>
            <a:pPr lvl="0" hangingPunct="0"/>
            <a:r>
              <a:rPr lang="en-GB" dirty="0"/>
              <a:t>Introduction and critical appraisal of the principles and definitions of sustainability, education for sustainable development and global youth work (ESDGYW). </a:t>
            </a:r>
          </a:p>
          <a:p>
            <a:pPr lvl="0" hangingPunct="0"/>
            <a:r>
              <a:rPr lang="en-GB" dirty="0"/>
              <a:t>Exploration of the principles and values of youth work and how they can promote ESDGYW and activism with young people. </a:t>
            </a:r>
          </a:p>
          <a:p>
            <a:pPr lvl="0" hangingPunct="0"/>
            <a:r>
              <a:rPr lang="en-US" dirty="0"/>
              <a:t>An exploration of the benefits of outdoor learning upon the cognitive development of young people;</a:t>
            </a:r>
            <a:endParaRPr lang="en-GB" dirty="0"/>
          </a:p>
          <a:p>
            <a:endParaRPr lang="en-GB" dirty="0"/>
          </a:p>
        </p:txBody>
      </p:sp>
    </p:spTree>
    <p:extLst>
      <p:ext uri="{BB962C8B-B14F-4D97-AF65-F5344CB8AC3E}">
        <p14:creationId xmlns:p14="http://schemas.microsoft.com/office/powerpoint/2010/main" val="4152622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9041-30EA-7EE4-B5DA-053297D480D8}"/>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A913570C-8D59-A336-C323-4CCB710F4A0E}"/>
              </a:ext>
            </a:extLst>
          </p:cNvPr>
          <p:cNvSpPr>
            <a:spLocks noGrp="1"/>
          </p:cNvSpPr>
          <p:nvPr>
            <p:ph idx="1"/>
          </p:nvPr>
        </p:nvSpPr>
        <p:spPr/>
        <p:txBody>
          <a:bodyPr/>
          <a:lstStyle/>
          <a:p>
            <a:pPr lvl="0"/>
            <a:r>
              <a:rPr lang="en-GB" dirty="0"/>
              <a:t>An evaluation of the potential impact of engaging in youth work practice in the outdoors on the physical, emotional and psychological wellbeing of young people;</a:t>
            </a:r>
          </a:p>
          <a:p>
            <a:r>
              <a:rPr lang="en-GB" dirty="0"/>
              <a:t> </a:t>
            </a:r>
          </a:p>
          <a:p>
            <a:pPr lvl="0"/>
            <a:r>
              <a:rPr lang="en-GB" dirty="0"/>
              <a:t>An understanding of the National Occupational Standards and their application to youth work in the outdoors;</a:t>
            </a:r>
          </a:p>
          <a:p>
            <a:endParaRPr lang="en-GB" dirty="0"/>
          </a:p>
        </p:txBody>
      </p:sp>
    </p:spTree>
    <p:extLst>
      <p:ext uri="{BB962C8B-B14F-4D97-AF65-F5344CB8AC3E}">
        <p14:creationId xmlns:p14="http://schemas.microsoft.com/office/powerpoint/2010/main" val="3740614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F38C-C5C5-BA58-CE74-D57E9C62FF6B}"/>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C1E6AE43-99BF-0091-F902-F1E9AB19E61A}"/>
              </a:ext>
            </a:extLst>
          </p:cNvPr>
          <p:cNvSpPr>
            <a:spLocks noGrp="1"/>
          </p:cNvSpPr>
          <p:nvPr>
            <p:ph idx="1"/>
          </p:nvPr>
        </p:nvSpPr>
        <p:spPr/>
        <p:txBody>
          <a:bodyPr/>
          <a:lstStyle/>
          <a:p>
            <a:pPr lvl="0"/>
            <a:r>
              <a:rPr lang="en-GB" dirty="0"/>
              <a:t>An understanding of the legislative context, including health and safety requirements, and ethical considerations, which apply to working with young people in outdoor settings; </a:t>
            </a:r>
          </a:p>
          <a:p>
            <a:pPr hangingPunct="0"/>
            <a:r>
              <a:rPr lang="en-GB" dirty="0"/>
              <a:t> </a:t>
            </a:r>
          </a:p>
          <a:p>
            <a:pPr lvl="0"/>
            <a:r>
              <a:rPr lang="en-GB" dirty="0"/>
              <a:t>The role of reflective practice for developing self and professional practice as applied to outdoor education, in our ongoing work with young people in other settings.</a:t>
            </a:r>
          </a:p>
          <a:p>
            <a:pPr marL="0" indent="0">
              <a:buNone/>
            </a:pPr>
            <a:endParaRPr lang="en-GB" dirty="0"/>
          </a:p>
        </p:txBody>
      </p:sp>
    </p:spTree>
    <p:extLst>
      <p:ext uri="{BB962C8B-B14F-4D97-AF65-F5344CB8AC3E}">
        <p14:creationId xmlns:p14="http://schemas.microsoft.com/office/powerpoint/2010/main" val="30099432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524</Words>
  <Application>Microsoft Office PowerPoint</Application>
  <PresentationFormat>Widescreen</PresentationFormat>
  <Paragraphs>34</Paragraphs>
  <Slides>12</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12</vt:i4>
      </vt:variant>
    </vt:vector>
  </HeadingPairs>
  <TitlesOfParts>
    <vt:vector size="20" baseType="lpstr">
      <vt:lpstr>Aptos</vt:lpstr>
      <vt:lpstr>Arial</vt:lpstr>
      <vt:lpstr>Calibri</vt:lpstr>
      <vt:lpstr>Calibri Light</vt:lpstr>
      <vt:lpstr>UWTSD Holding Page</vt:lpstr>
      <vt:lpstr>UWTSD Title Page 1</vt:lpstr>
      <vt:lpstr>UWTSD Text 2</vt:lpstr>
      <vt:lpstr>UWTSD Logo Variations place image in Background</vt:lpstr>
      <vt:lpstr>PowerPoint Presentation</vt:lpstr>
      <vt:lpstr>PowerPoint Presentation</vt:lpstr>
      <vt:lpstr>Principles into Practice Module Overview</vt:lpstr>
      <vt:lpstr>Module Aims</vt:lpstr>
      <vt:lpstr>Module Aims</vt:lpstr>
      <vt:lpstr>Learning Outcomes:  Upon the successful completion of this module, the student should be able to:</vt:lpstr>
      <vt:lpstr>Learning Outcomes:</vt:lpstr>
      <vt:lpstr>Learning Outcomes</vt:lpstr>
      <vt:lpstr>Indicative Content</vt:lpstr>
      <vt:lpstr>Indicative Content</vt:lpstr>
      <vt:lpstr>Indicative content</vt:lpstr>
      <vt:lpstr>Indicative Content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2026-10-22T09:57:41Z</dcterms:modified>
</cp:coreProperties>
</file>