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80" r:id="rId25"/>
    <p:sldId id="281" r:id="rId26"/>
    <p:sldId id="282" r:id="rId27"/>
    <p:sldId id="283" r:id="rId28"/>
    <p:sldId id="284"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4341" autoAdjust="0"/>
  </p:normalViewPr>
  <p:slideViewPr>
    <p:cSldViewPr snapToGrid="0">
      <p:cViewPr varScale="1">
        <p:scale>
          <a:sx n="72" d="100"/>
          <a:sy n="72" d="100"/>
        </p:scale>
        <p:origin x="52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BE4D4A-AECF-42AC-B1C1-C08A7FF09E5A}" type="datetimeFigureOut">
              <a:rPr lang="en-GB" smtClean="0"/>
              <a:t>16/02/2018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37C2D9-A3EB-4224-8E30-CCF6333B196E}" type="slidenum">
              <a:rPr lang="en-GB" smtClean="0"/>
              <a:t>‹#›</a:t>
            </a:fld>
            <a:endParaRPr lang="en-GB"/>
          </a:p>
        </p:txBody>
      </p:sp>
    </p:spTree>
    <p:extLst>
      <p:ext uri="{BB962C8B-B14F-4D97-AF65-F5344CB8AC3E}">
        <p14:creationId xmlns:p14="http://schemas.microsoft.com/office/powerpoint/2010/main" val="2111797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Development - LMX theory first described by </a:t>
            </a:r>
            <a:r>
              <a:rPr lang="en-GB" dirty="0" err="1"/>
              <a:t>Dansereau</a:t>
            </a:r>
            <a:r>
              <a:rPr lang="en-GB" dirty="0"/>
              <a:t>, </a:t>
            </a:r>
            <a:r>
              <a:rPr lang="en-GB" dirty="0" err="1"/>
              <a:t>Graen</a:t>
            </a:r>
            <a:r>
              <a:rPr lang="en-GB" dirty="0"/>
              <a:t>, &amp; </a:t>
            </a:r>
            <a:r>
              <a:rPr lang="en-GB" dirty="0" err="1"/>
              <a:t>Haga</a:t>
            </a:r>
            <a:r>
              <a:rPr lang="en-GB" dirty="0"/>
              <a:t> (1975); </a:t>
            </a:r>
            <a:r>
              <a:rPr lang="en-GB" dirty="0" err="1"/>
              <a:t>Graen</a:t>
            </a:r>
            <a:r>
              <a:rPr lang="en-GB" dirty="0"/>
              <a:t> &amp; Cashman (1975); and </a:t>
            </a:r>
            <a:r>
              <a:rPr lang="en-GB" dirty="0" err="1"/>
              <a:t>Graen</a:t>
            </a:r>
            <a:r>
              <a:rPr lang="en-GB" dirty="0"/>
              <a:t> (1976)</a:t>
            </a:r>
          </a:p>
          <a:p>
            <a:r>
              <a:rPr lang="en-GB" dirty="0"/>
              <a:t>Revisions - Theory has undergone a number of revisions since its inception and continues to be of interest to researchers</a:t>
            </a:r>
          </a:p>
          <a:p>
            <a:r>
              <a:rPr lang="en-GB" dirty="0"/>
              <a:t>Assumption - LMX theory challenges the assumption that leaders treat followers in a collective way, as a group.</a:t>
            </a:r>
          </a:p>
          <a:p>
            <a:r>
              <a:rPr lang="en-GB" dirty="0"/>
              <a:t>LMX - Directed attention to the differences that might exist between the leader and each of his/her followers</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3</a:t>
            </a:fld>
            <a:endParaRPr lang="en-GB"/>
          </a:p>
        </p:txBody>
      </p:sp>
    </p:spTree>
    <p:extLst>
      <p:ext uri="{BB962C8B-B14F-4D97-AF65-F5344CB8AC3E}">
        <p14:creationId xmlns:p14="http://schemas.microsoft.com/office/powerpoint/2010/main" val="1746619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states that two types of relationships develop and it categorizes the relationships into two subgroups. The in-group is the leader's inner circle.</a:t>
            </a:r>
          </a:p>
          <a:p>
            <a:endParaRPr lang="en-GB" dirty="0"/>
          </a:p>
          <a:p>
            <a:r>
              <a:rPr lang="en-GB" dirty="0"/>
              <a:t>The name of the model reflects its focus on two people (a dyad) and the facts that the position of the leader is above that of the subordinate in terms of authority in the organization (vertical) and that there is interrelated </a:t>
            </a:r>
            <a:r>
              <a:rPr lang="en-GB" dirty="0" err="1"/>
              <a:t>behavior</a:t>
            </a:r>
            <a:r>
              <a:rPr lang="en-GB" dirty="0"/>
              <a:t> between them (linkage). The basic premise of VDL is that leaders develop separate exchange relationships with each subordinate.</a:t>
            </a:r>
          </a:p>
          <a:p>
            <a:endParaRPr lang="en-GB" dirty="0"/>
          </a:p>
          <a:p>
            <a:r>
              <a:rPr lang="en-GB" dirty="0"/>
              <a:t>Makes the dyadic relationship – recognizes the inter-relationship between leaders and followers.</a:t>
            </a:r>
          </a:p>
          <a:p>
            <a:endParaRPr lang="en-GB" dirty="0"/>
          </a:p>
          <a:p>
            <a:r>
              <a:rPr lang="en-GB" dirty="0"/>
              <a:t>Directed researchers attention to the differences that might exist between the leader and each of the leaders followers – so not viewing the followers as a group or in a collective way.</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4</a:t>
            </a:fld>
            <a:endParaRPr lang="en-GB"/>
          </a:p>
        </p:txBody>
      </p:sp>
    </p:spTree>
    <p:extLst>
      <p:ext uri="{BB962C8B-B14F-4D97-AF65-F5344CB8AC3E}">
        <p14:creationId xmlns:p14="http://schemas.microsoft.com/office/powerpoint/2010/main" val="470075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studies of LMX called- </a:t>
            </a:r>
            <a:r>
              <a:rPr lang="en-GB" dirty="0" err="1"/>
              <a:t>Vetrtical</a:t>
            </a:r>
            <a:r>
              <a:rPr lang="en-GB" dirty="0"/>
              <a:t> Dyad Linkage ~(VDL)</a:t>
            </a:r>
          </a:p>
          <a:p>
            <a:pPr marL="171450" indent="-171450">
              <a:buFont typeface="Arial" panose="020B0604020202020204" pitchFamily="34" charset="0"/>
              <a:buChar char="•"/>
            </a:pPr>
            <a:r>
              <a:rPr lang="en-GB" dirty="0"/>
              <a:t>Focus on the vertical </a:t>
            </a:r>
            <a:r>
              <a:rPr lang="en-GB" dirty="0" err="1"/>
              <a:t>linkeages</a:t>
            </a:r>
            <a:r>
              <a:rPr lang="en-GB" dirty="0"/>
              <a:t> leaders formed with each of their followers</a:t>
            </a:r>
          </a:p>
          <a:p>
            <a:pPr marL="171450" indent="-171450">
              <a:buFont typeface="Arial" panose="020B0604020202020204" pitchFamily="34" charset="0"/>
              <a:buChar char="•"/>
            </a:pPr>
            <a:r>
              <a:rPr lang="en-GB" dirty="0"/>
              <a:t>Leaders relationship to a work unit viewed as a series of vertical dyads</a:t>
            </a:r>
          </a:p>
        </p:txBody>
      </p:sp>
      <p:sp>
        <p:nvSpPr>
          <p:cNvPr id="4" name="Slide Number Placeholder 3"/>
          <p:cNvSpPr>
            <a:spLocks noGrp="1"/>
          </p:cNvSpPr>
          <p:nvPr>
            <p:ph type="sldNum" sz="quarter" idx="10"/>
          </p:nvPr>
        </p:nvSpPr>
        <p:spPr/>
        <p:txBody>
          <a:bodyPr/>
          <a:lstStyle/>
          <a:p>
            <a:fld id="{C337C2D9-A3EB-4224-8E30-CCF6333B196E}" type="slidenum">
              <a:rPr lang="en-GB" smtClean="0"/>
              <a:t>5</a:t>
            </a:fld>
            <a:endParaRPr lang="en-GB"/>
          </a:p>
        </p:txBody>
      </p:sp>
    </p:spTree>
    <p:extLst>
      <p:ext uri="{BB962C8B-B14F-4D97-AF65-F5344CB8AC3E}">
        <p14:creationId xmlns:p14="http://schemas.microsoft.com/office/powerpoint/2010/main" val="2716211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receive more information, influence, confidence and concern than the out group</a:t>
            </a:r>
          </a:p>
          <a:p>
            <a:endParaRPr lang="en-GB" dirty="0"/>
          </a:p>
          <a:p>
            <a:r>
              <a:rPr lang="en-GB" dirty="0"/>
              <a:t>Researchers found two general types of linkages (or relationships)—those based on</a:t>
            </a:r>
          </a:p>
          <a:p>
            <a:r>
              <a:rPr lang="en-GB" dirty="0"/>
              <a:t>Expanded/negotiated role responsibilities (extra-roles) = in-group</a:t>
            </a:r>
          </a:p>
          <a:p>
            <a:r>
              <a:rPr lang="en-GB" dirty="0"/>
              <a:t>Relationships marked by mutual trust, respect, liking, and reciprocal influence</a:t>
            </a:r>
          </a:p>
          <a:p>
            <a:r>
              <a:rPr lang="en-GB" dirty="0"/>
              <a:t>Receive more information, influence, confidence, and concern than out-group members</a:t>
            </a:r>
          </a:p>
          <a:p>
            <a:r>
              <a:rPr lang="en-GB" dirty="0"/>
              <a:t>Formal employment contract (defined-roles) = out-group</a:t>
            </a:r>
          </a:p>
          <a:p>
            <a:r>
              <a:rPr lang="en-GB" dirty="0"/>
              <a:t>Relationships marked by formal communication based on job descriptions</a:t>
            </a:r>
          </a:p>
          <a:p>
            <a:endParaRPr lang="en-GB" dirty="0"/>
          </a:p>
          <a:p>
            <a:endParaRPr lang="en-GB" dirty="0"/>
          </a:p>
          <a:p>
            <a:r>
              <a:rPr lang="en-GB" dirty="0"/>
              <a:t>In-group/out-group status based on how well follower works with the leader and how well the leader works with the follower</a:t>
            </a:r>
          </a:p>
          <a:p>
            <a:r>
              <a:rPr lang="en-GB" dirty="0"/>
              <a:t>How followers involve themselves in expanding their role responsibilities with the leader determines whether they become in-group or out-group participants</a:t>
            </a:r>
          </a:p>
          <a:p>
            <a:r>
              <a:rPr lang="en-GB" dirty="0"/>
              <a:t>Becoming part of the in-group involves follower negotiations in performing activities beyond the formal job description</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6</a:t>
            </a:fld>
            <a:endParaRPr lang="en-GB"/>
          </a:p>
        </p:txBody>
      </p:sp>
    </p:spTree>
    <p:extLst>
      <p:ext uri="{BB962C8B-B14F-4D97-AF65-F5344CB8AC3E}">
        <p14:creationId xmlns:p14="http://schemas.microsoft.com/office/powerpoint/2010/main" val="2877764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 research primarily addressed differences between in-groups and out-groups; later research addressed how LMX theory was related to organizational effectiveness</a:t>
            </a:r>
          </a:p>
          <a:p>
            <a:r>
              <a:rPr lang="en-GB" dirty="0"/>
              <a:t>Later research focus on the quality of leader–member exchanges resulting in positive outcomes for</a:t>
            </a:r>
          </a:p>
          <a:p>
            <a:r>
              <a:rPr lang="en-GB" dirty="0"/>
              <a:t>Leaders</a:t>
            </a:r>
          </a:p>
          <a:p>
            <a:r>
              <a:rPr lang="en-GB" dirty="0"/>
              <a:t>Followers</a:t>
            </a:r>
          </a:p>
          <a:p>
            <a:r>
              <a:rPr lang="en-GB" dirty="0"/>
              <a:t>Groups</a:t>
            </a:r>
          </a:p>
          <a:p>
            <a:r>
              <a:rPr lang="en-GB" dirty="0"/>
              <a:t>Organizations in general</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7</a:t>
            </a:fld>
            <a:endParaRPr lang="en-GB"/>
          </a:p>
        </p:txBody>
      </p:sp>
    </p:spTree>
    <p:extLst>
      <p:ext uri="{BB962C8B-B14F-4D97-AF65-F5344CB8AC3E}">
        <p14:creationId xmlns:p14="http://schemas.microsoft.com/office/powerpoint/2010/main" val="9892509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Grestner</a:t>
            </a:r>
            <a:r>
              <a:rPr lang="en-GB" dirty="0"/>
              <a:t> and Day (1997) </a:t>
            </a:r>
          </a:p>
          <a:p>
            <a:pPr marL="171450" indent="-171450">
              <a:buFont typeface="Arial" panose="020B0604020202020204" pitchFamily="34" charset="0"/>
              <a:buChar char="•"/>
            </a:pPr>
            <a:r>
              <a:rPr lang="en-GB" dirty="0"/>
              <a:t>LMX consistently related</a:t>
            </a:r>
            <a:r>
              <a:rPr lang="en-GB" baseline="0" dirty="0"/>
              <a:t> to member job performance, overall satisfaction, supervisor satisfaction, commitment, role conflict and clarity, turnover intentions.</a:t>
            </a:r>
          </a:p>
          <a:p>
            <a:pPr marL="171450" indent="-171450">
              <a:buFont typeface="Arial" panose="020B0604020202020204" pitchFamily="34" charset="0"/>
              <a:buChar char="•"/>
            </a:pPr>
            <a:r>
              <a:rPr lang="en-GB" baseline="0" dirty="0"/>
              <a:t>Support for psychometric properties of LMX </a:t>
            </a:r>
            <a:r>
              <a:rPr lang="en-GB" baseline="0" dirty="0" err="1"/>
              <a:t>Questionairre</a:t>
            </a:r>
            <a:r>
              <a:rPr lang="en-GB" baseline="0" dirty="0"/>
              <a:t>.</a:t>
            </a:r>
          </a:p>
          <a:p>
            <a:pPr marL="171450" indent="-171450">
              <a:buFont typeface="Arial" panose="020B0604020202020204" pitchFamily="34" charset="0"/>
              <a:buChar char="•"/>
            </a:pPr>
            <a:r>
              <a:rPr lang="en-GB" baseline="0" dirty="0" err="1"/>
              <a:t>Ilies</a:t>
            </a:r>
            <a:r>
              <a:rPr lang="en-GB" baseline="0" dirty="0"/>
              <a:t>, </a:t>
            </a:r>
            <a:r>
              <a:rPr lang="en-GB" baseline="0" dirty="0" err="1"/>
              <a:t>Nahrang</a:t>
            </a:r>
            <a:r>
              <a:rPr lang="en-GB" baseline="0" dirty="0"/>
              <a:t> and </a:t>
            </a:r>
            <a:r>
              <a:rPr lang="en-GB" baseline="0" dirty="0" err="1"/>
              <a:t>Morgeson</a:t>
            </a:r>
            <a:r>
              <a:rPr lang="en-GB" baseline="0" dirty="0"/>
              <a:t> (2007)</a:t>
            </a:r>
          </a:p>
          <a:p>
            <a:pPr marL="171450" indent="-171450">
              <a:buFont typeface="Arial" panose="020B0604020202020204" pitchFamily="34" charset="0"/>
              <a:buChar char="•"/>
            </a:pPr>
            <a:r>
              <a:rPr lang="en-GB" baseline="0" dirty="0"/>
              <a:t>Meta analysis of 51 research studies</a:t>
            </a:r>
          </a:p>
          <a:p>
            <a:pPr marL="171450" indent="-171450">
              <a:buFont typeface="Arial" panose="020B0604020202020204" pitchFamily="34" charset="0"/>
              <a:buChar char="•"/>
            </a:pPr>
            <a:r>
              <a:rPr lang="en-GB" baseline="0" dirty="0"/>
              <a:t>Positive relationship between LMX quality and citizenship behaviours.</a:t>
            </a:r>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8</a:t>
            </a:fld>
            <a:endParaRPr lang="en-GB"/>
          </a:p>
        </p:txBody>
      </p:sp>
    </p:spTree>
    <p:extLst>
      <p:ext uri="{BB962C8B-B14F-4D97-AF65-F5344CB8AC3E}">
        <p14:creationId xmlns:p14="http://schemas.microsoft.com/office/powerpoint/2010/main" val="4102117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prescriptive approach to leadership that emphasizes that a leader should develop high-quality exchanges with all of her or his followers, rather than just a few.</a:t>
            </a:r>
          </a:p>
          <a:p>
            <a:endParaRPr lang="en-GB" dirty="0"/>
          </a:p>
          <a:p>
            <a:r>
              <a:rPr lang="en-GB" dirty="0"/>
              <a:t> Three phases of leadership making which develop over time:</a:t>
            </a:r>
          </a:p>
          <a:p>
            <a:r>
              <a:rPr lang="en-GB" dirty="0"/>
              <a:t>		(a) stranger phase</a:t>
            </a:r>
          </a:p>
          <a:p>
            <a:r>
              <a:rPr lang="en-GB" dirty="0"/>
              <a:t>		(b) acquaintance phase</a:t>
            </a:r>
          </a:p>
          <a:p>
            <a:r>
              <a:rPr lang="en-GB" dirty="0"/>
              <a:t>		(c) mature partnership phase</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9</a:t>
            </a:fld>
            <a:endParaRPr lang="en-GB"/>
          </a:p>
        </p:txBody>
      </p:sp>
    </p:spTree>
    <p:extLst>
      <p:ext uri="{BB962C8B-B14F-4D97-AF65-F5344CB8AC3E}">
        <p14:creationId xmlns:p14="http://schemas.microsoft.com/office/powerpoint/2010/main" val="1180048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10</a:t>
            </a:fld>
            <a:endParaRPr lang="en-GB"/>
          </a:p>
        </p:txBody>
      </p:sp>
    </p:spTree>
    <p:extLst>
      <p:ext uri="{BB962C8B-B14F-4D97-AF65-F5344CB8AC3E}">
        <p14:creationId xmlns:p14="http://schemas.microsoft.com/office/powerpoint/2010/main" val="39553327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LMX theory works in two ways: It describes leadership and it prescribes leadership</a:t>
            </a:r>
          </a:p>
          <a:p>
            <a:r>
              <a:rPr lang="en-GB" dirty="0"/>
              <a:t>In both -  the central concept is the dyadic relationship</a:t>
            </a:r>
            <a:br>
              <a:rPr lang="en-GB" dirty="0"/>
            </a:br>
            <a:endParaRPr lang="en-GB" dirty="0"/>
          </a:p>
          <a:p>
            <a:r>
              <a:rPr lang="en-GB" dirty="0"/>
              <a:t>	Descriptively:</a:t>
            </a:r>
          </a:p>
          <a:p>
            <a:r>
              <a:rPr lang="en-GB" dirty="0"/>
              <a:t>It suggests that it is important to recognize the existence of in-groups &amp; out-groups within an organization</a:t>
            </a:r>
          </a:p>
          <a:p>
            <a:r>
              <a:rPr lang="en-GB" dirty="0"/>
              <a:t>Significant differences in how goals are accomplished using in-groups vs. out-groups</a:t>
            </a:r>
          </a:p>
          <a:p>
            <a:r>
              <a:rPr lang="en-GB" dirty="0"/>
              <a:t>Relevant differences in in-group vs. out-group </a:t>
            </a:r>
            <a:r>
              <a:rPr lang="en-GB" dirty="0" err="1"/>
              <a:t>behaviors</a:t>
            </a:r>
            <a:endParaRPr lang="en-GB" dirty="0"/>
          </a:p>
          <a:p>
            <a:endParaRPr lang="en-GB" dirty="0"/>
          </a:p>
          <a:p>
            <a:r>
              <a:rPr lang="en-GB" dirty="0"/>
              <a:t>Best understood within the Leadership–Making Model </a:t>
            </a:r>
          </a:p>
          <a:p>
            <a:r>
              <a:rPr lang="en-GB" dirty="0"/>
              <a:t>(</a:t>
            </a:r>
            <a:r>
              <a:rPr lang="en-GB" dirty="0" err="1"/>
              <a:t>Graen</a:t>
            </a:r>
            <a:r>
              <a:rPr lang="en-GB" dirty="0"/>
              <a:t> &amp; </a:t>
            </a:r>
            <a:r>
              <a:rPr lang="en-GB" dirty="0" err="1"/>
              <a:t>Uhl</a:t>
            </a:r>
            <a:r>
              <a:rPr lang="en-GB" dirty="0"/>
              <a:t>-Bien, 1995)</a:t>
            </a:r>
          </a:p>
          <a:p>
            <a:r>
              <a:rPr lang="en-GB" dirty="0"/>
              <a:t>Leader forms special relationships with all followers</a:t>
            </a:r>
          </a:p>
          <a:p>
            <a:r>
              <a:rPr lang="en-GB" dirty="0"/>
              <a:t>Leader should offer each follower an opportunity for new roles/responsibilities</a:t>
            </a:r>
          </a:p>
          <a:p>
            <a:r>
              <a:rPr lang="en-GB" dirty="0"/>
              <a:t>Leader should nurture high-quality exchanges with all followers</a:t>
            </a:r>
          </a:p>
          <a:p>
            <a:r>
              <a:rPr lang="en-GB" dirty="0"/>
              <a:t>Rather than concentrating on differences, leader focuses on ways to build trust &amp; respect with all followers, resulting in entire work group becoming an in-group</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11</a:t>
            </a:fld>
            <a:endParaRPr lang="en-GB"/>
          </a:p>
        </p:txBody>
      </p:sp>
    </p:spTree>
    <p:extLst>
      <p:ext uri="{BB962C8B-B14F-4D97-AF65-F5344CB8AC3E}">
        <p14:creationId xmlns:p14="http://schemas.microsoft.com/office/powerpoint/2010/main" val="25150594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Strengths:</a:t>
            </a:r>
          </a:p>
          <a:p>
            <a:r>
              <a:rPr lang="en-GB" dirty="0"/>
              <a:t>LMX theory validates our experience of how people within organizations relate to one another and the leader</a:t>
            </a:r>
          </a:p>
          <a:p>
            <a:r>
              <a:rPr lang="en-GB" dirty="0"/>
              <a:t>LMX theory is the only leadership approach that makes the dyadic relationship the </a:t>
            </a:r>
            <a:r>
              <a:rPr lang="en-GB" dirty="0" err="1"/>
              <a:t>centerpiece</a:t>
            </a:r>
            <a:r>
              <a:rPr lang="en-GB" dirty="0"/>
              <a:t> of the leadership process</a:t>
            </a:r>
          </a:p>
          <a:p>
            <a:r>
              <a:rPr lang="en-GB" dirty="0"/>
              <a:t>LMX theory directs our attention to the importance of communication in leadership</a:t>
            </a:r>
          </a:p>
          <a:p>
            <a:r>
              <a:rPr lang="en-GB" dirty="0"/>
              <a:t>Solid research foundation on how the practice of LMX theory is related to positive organizational outcomes</a:t>
            </a:r>
          </a:p>
          <a:p>
            <a:endParaRPr lang="en-GB" dirty="0"/>
          </a:p>
          <a:p>
            <a:r>
              <a:rPr lang="en-GB" dirty="0"/>
              <a:t>Criticisms:</a:t>
            </a:r>
          </a:p>
          <a:p>
            <a:pPr eaLnBrk="1" hangingPunct="1">
              <a:lnSpc>
                <a:spcPct val="90000"/>
              </a:lnSpc>
              <a:spcBef>
                <a:spcPct val="60000"/>
              </a:spcBef>
              <a:buClr>
                <a:srgbClr val="0070C0"/>
              </a:buClr>
            </a:pPr>
            <a:r>
              <a:rPr lang="en-US" sz="2400" dirty="0">
                <a:latin typeface="+mn-lt"/>
              </a:rPr>
              <a:t>Inadvertently supports the development of privileged groups in the workplace; </a:t>
            </a:r>
            <a:r>
              <a:rPr lang="en-US" sz="2400" i="1" dirty="0">
                <a:latin typeface="+mn-lt"/>
              </a:rPr>
              <a:t>appears unfair and discriminatory</a:t>
            </a:r>
            <a:endParaRPr lang="en-US" sz="2400" dirty="0">
              <a:latin typeface="+mn-lt"/>
            </a:endParaRPr>
          </a:p>
          <a:p>
            <a:pPr eaLnBrk="1" hangingPunct="1">
              <a:lnSpc>
                <a:spcPct val="90000"/>
              </a:lnSpc>
              <a:spcBef>
                <a:spcPct val="60000"/>
              </a:spcBef>
              <a:buClr>
                <a:srgbClr val="0070C0"/>
              </a:buClr>
            </a:pPr>
            <a:r>
              <a:rPr lang="en-US" sz="2400" dirty="0">
                <a:latin typeface="+mn-lt"/>
              </a:rPr>
              <a:t>The </a:t>
            </a:r>
            <a:r>
              <a:rPr lang="en-US" sz="2400" i="1" dirty="0">
                <a:latin typeface="+mn-lt"/>
              </a:rPr>
              <a:t>basic theoretical ideas</a:t>
            </a:r>
            <a:r>
              <a:rPr lang="en-US" sz="2400" dirty="0">
                <a:latin typeface="+mn-lt"/>
              </a:rPr>
              <a:t> of LMX are not fully developed</a:t>
            </a:r>
          </a:p>
          <a:p>
            <a:pPr lvl="1" eaLnBrk="1" hangingPunct="1">
              <a:lnSpc>
                <a:spcPct val="90000"/>
              </a:lnSpc>
              <a:spcBef>
                <a:spcPct val="0"/>
              </a:spcBef>
              <a:buClr>
                <a:srgbClr val="0070C0"/>
              </a:buClr>
              <a:buFontTx/>
              <a:buChar char="•"/>
            </a:pPr>
            <a:r>
              <a:rPr lang="en-US" altLang="zh-TW" sz="2000" i="1" dirty="0">
                <a:solidFill>
                  <a:schemeClr val="tx1"/>
                </a:solidFill>
                <a:ea typeface="新細明體" pitchFamily="18" charset="-120"/>
              </a:rPr>
              <a:t>How are high-quality leader–member exchanges  created?  </a:t>
            </a:r>
          </a:p>
          <a:p>
            <a:pPr lvl="1" eaLnBrk="1" hangingPunct="1">
              <a:lnSpc>
                <a:spcPct val="90000"/>
              </a:lnSpc>
              <a:spcBef>
                <a:spcPct val="0"/>
              </a:spcBef>
              <a:buClr>
                <a:srgbClr val="0070C0"/>
              </a:buClr>
              <a:buFontTx/>
              <a:buChar char="•"/>
            </a:pPr>
            <a:r>
              <a:rPr lang="en-US" altLang="zh-TW" sz="2000" i="1" dirty="0">
                <a:solidFill>
                  <a:schemeClr val="tx1"/>
                </a:solidFill>
                <a:ea typeface="新細明體" pitchFamily="18" charset="-120"/>
              </a:rPr>
              <a:t>What are the means to achieve building trust, respect, and obligation? What are the guidelines?</a:t>
            </a:r>
            <a:endParaRPr lang="en-US" sz="2000" dirty="0">
              <a:solidFill>
                <a:schemeClr val="tx1"/>
              </a:solidFill>
            </a:endParaRPr>
          </a:p>
          <a:p>
            <a:pPr eaLnBrk="1" hangingPunct="1">
              <a:lnSpc>
                <a:spcPct val="90000"/>
              </a:lnSpc>
              <a:spcBef>
                <a:spcPct val="60000"/>
              </a:spcBef>
              <a:buClr>
                <a:srgbClr val="0070C0"/>
              </a:buClr>
            </a:pPr>
            <a:r>
              <a:rPr lang="en-US" sz="2400" dirty="0">
                <a:latin typeface="+mn-lt"/>
              </a:rPr>
              <a:t>Because of </a:t>
            </a:r>
            <a:r>
              <a:rPr lang="en-US" sz="2400" i="1" dirty="0">
                <a:latin typeface="+mn-lt"/>
              </a:rPr>
              <a:t>various scales and levels of analysis,</a:t>
            </a:r>
            <a:r>
              <a:rPr lang="en-US" sz="2400" dirty="0">
                <a:latin typeface="+mn-lt"/>
              </a:rPr>
              <a:t> measurement of leader–member exchanges is being questioned</a:t>
            </a:r>
          </a:p>
          <a:p>
            <a:endParaRPr lang="en-GB" dirty="0"/>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12</a:t>
            </a:fld>
            <a:endParaRPr lang="en-GB"/>
          </a:p>
        </p:txBody>
      </p:sp>
    </p:spTree>
    <p:extLst>
      <p:ext uri="{BB962C8B-B14F-4D97-AF65-F5344CB8AC3E}">
        <p14:creationId xmlns:p14="http://schemas.microsoft.com/office/powerpoint/2010/main" val="687876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idea as we have noted is to enhance followers performance  and satisfaction by focusing on motivation.</a:t>
            </a:r>
          </a:p>
          <a:p>
            <a:endParaRPr lang="en-GB" dirty="0"/>
          </a:p>
          <a:p>
            <a:r>
              <a:rPr lang="en-GB" dirty="0"/>
              <a:t>In the situational approach we considered that leaders have to adapt to the developmental level of followers.  </a:t>
            </a:r>
          </a:p>
          <a:p>
            <a:r>
              <a:rPr lang="en-GB" dirty="0"/>
              <a:t>In contrast path-goal theory looks at the relationship between leader style and the characteristics of the followers and the org setting.</a:t>
            </a:r>
          </a:p>
          <a:p>
            <a:endParaRPr lang="en-GB" dirty="0"/>
          </a:p>
          <a:p>
            <a:r>
              <a:rPr lang="en-GB" dirty="0"/>
              <a:t>The importance is to use a leadership style that meets followers motivations.</a:t>
            </a:r>
          </a:p>
          <a:p>
            <a:r>
              <a:rPr lang="en-GB" dirty="0"/>
              <a:t>It is important that the leaders chooses </a:t>
            </a:r>
            <a:r>
              <a:rPr lang="en-GB" dirty="0" err="1"/>
              <a:t>behaviorus</a:t>
            </a:r>
            <a:r>
              <a:rPr lang="en-GB" dirty="0"/>
              <a:t> that complement of are a supplement to what is missing in the work org.</a:t>
            </a:r>
          </a:p>
          <a:p>
            <a:endParaRPr lang="en-GB" dirty="0"/>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16</a:t>
            </a:fld>
            <a:endParaRPr lang="en-GB"/>
          </a:p>
        </p:txBody>
      </p:sp>
    </p:spTree>
    <p:extLst>
      <p:ext uri="{BB962C8B-B14F-4D97-AF65-F5344CB8AC3E}">
        <p14:creationId xmlns:p14="http://schemas.microsoft.com/office/powerpoint/2010/main" val="1017343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 try to enhance followers goals and achievement (</a:t>
            </a:r>
            <a:r>
              <a:rPr lang="en-GB" dirty="0" err="1"/>
              <a:t>Indvik</a:t>
            </a:r>
            <a:r>
              <a:rPr lang="en-GB" dirty="0"/>
              <a:t>, 1986), by providing information or rewards in the work </a:t>
            </a:r>
            <a:r>
              <a:rPr lang="en-GB" dirty="0" err="1"/>
              <a:t>env</a:t>
            </a:r>
            <a:r>
              <a:rPr lang="en-GB" dirty="0"/>
              <a:t>.</a:t>
            </a:r>
          </a:p>
          <a:p>
            <a:r>
              <a:rPr lang="en-GB" dirty="0"/>
              <a:t>Leaders need to provide the followers with the elements they think followers need to reach their goals.</a:t>
            </a:r>
          </a:p>
          <a:p>
            <a:endParaRPr lang="en-GB" dirty="0"/>
          </a:p>
          <a:p>
            <a:r>
              <a:rPr lang="en-GB" dirty="0"/>
              <a:t>House and Mitchell (1974) suggested leadership generate motivation when it increase the kinds of payoffs that followers receive from the work.</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17</a:t>
            </a:fld>
            <a:endParaRPr lang="en-GB"/>
          </a:p>
        </p:txBody>
      </p:sp>
    </p:spTree>
    <p:extLst>
      <p:ext uri="{BB962C8B-B14F-4D97-AF65-F5344CB8AC3E}">
        <p14:creationId xmlns:p14="http://schemas.microsoft.com/office/powerpoint/2010/main" val="547289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Conditions when Leadership generates motivation </a:t>
            </a:r>
          </a:p>
          <a:p>
            <a:r>
              <a:rPr lang="en-GB" dirty="0"/>
              <a:t>Increase payoffs</a:t>
            </a:r>
          </a:p>
          <a:p>
            <a:r>
              <a:rPr lang="en-GB" dirty="0"/>
              <a:t>Clear goals</a:t>
            </a:r>
          </a:p>
          <a:p>
            <a:r>
              <a:rPr lang="en-GB" dirty="0"/>
              <a:t>Removes obstacles</a:t>
            </a:r>
          </a:p>
          <a:p>
            <a:r>
              <a:rPr lang="en-GB" dirty="0"/>
              <a:t>satisfying</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18</a:t>
            </a:fld>
            <a:endParaRPr lang="en-GB"/>
          </a:p>
        </p:txBody>
      </p:sp>
    </p:spTree>
    <p:extLst>
      <p:ext uri="{BB962C8B-B14F-4D97-AF65-F5344CB8AC3E}">
        <p14:creationId xmlns:p14="http://schemas.microsoft.com/office/powerpoint/2010/main" val="21274733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Explained to explain how leaders can help followers along the path to their goals by selecting specific behaviours that are best for followers needs and to the situation in which they are working.</a:t>
            </a:r>
          </a:p>
          <a:p>
            <a:r>
              <a:rPr lang="en-GB" dirty="0"/>
              <a:t>Motivation is rationalized from the view of the expectancy theory of motivation Vroom 1964.</a:t>
            </a:r>
          </a:p>
          <a:p>
            <a:endParaRPr lang="en-GB" dirty="0"/>
          </a:p>
          <a:p>
            <a:r>
              <a:rPr lang="en-GB" dirty="0"/>
              <a:t>Followers will be motivated if they think they are capable of performing their work.</a:t>
            </a:r>
          </a:p>
          <a:p>
            <a:r>
              <a:rPr lang="en-GB" dirty="0"/>
              <a:t>If they believe their efforts are worthwhile.</a:t>
            </a:r>
          </a:p>
          <a:p>
            <a:r>
              <a:rPr lang="en-GB" dirty="0"/>
              <a:t>If the Payoffs are worthwhile.</a:t>
            </a:r>
          </a:p>
          <a:p>
            <a:endParaRPr lang="en-GB" dirty="0"/>
          </a:p>
          <a:p>
            <a:r>
              <a:rPr lang="en-GB" dirty="0"/>
              <a:t>In expectancy theory – leaders need to know the goads of the followers and the rewards associated with the goals.</a:t>
            </a:r>
          </a:p>
          <a:p>
            <a:r>
              <a:rPr lang="en-GB" dirty="0"/>
              <a:t>It is complex and </a:t>
            </a:r>
            <a:r>
              <a:rPr lang="en-GB" dirty="0" err="1"/>
              <a:t>nneeds</a:t>
            </a:r>
            <a:r>
              <a:rPr lang="en-GB" dirty="0"/>
              <a:t> to be broken into smaller parts.</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19</a:t>
            </a:fld>
            <a:endParaRPr lang="en-GB"/>
          </a:p>
        </p:txBody>
      </p:sp>
    </p:spTree>
    <p:extLst>
      <p:ext uri="{BB962C8B-B14F-4D97-AF65-F5344CB8AC3E}">
        <p14:creationId xmlns:p14="http://schemas.microsoft.com/office/powerpoint/2010/main" val="37678474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model suggests that each type of leader </a:t>
            </a:r>
            <a:r>
              <a:rPr lang="en-GB" dirty="0" err="1"/>
              <a:t>behavior</a:t>
            </a:r>
            <a:r>
              <a:rPr lang="en-GB" dirty="0"/>
              <a:t> has a different kind of impact on followers motivation.</a:t>
            </a:r>
          </a:p>
          <a:p>
            <a:r>
              <a:rPr lang="en-GB" dirty="0"/>
              <a:t>Whether a particular leader </a:t>
            </a:r>
            <a:r>
              <a:rPr lang="en-GB" dirty="0" err="1"/>
              <a:t>behavior</a:t>
            </a:r>
            <a:r>
              <a:rPr lang="en-GB" dirty="0"/>
              <a:t> is motivating to followers is contingent on the follower characteristics and the tasks set.</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20</a:t>
            </a:fld>
            <a:endParaRPr lang="en-GB"/>
          </a:p>
        </p:txBody>
      </p:sp>
    </p:spTree>
    <p:extLst>
      <p:ext uri="{BB962C8B-B14F-4D97-AF65-F5344CB8AC3E}">
        <p14:creationId xmlns:p14="http://schemas.microsoft.com/office/powerpoint/2010/main" val="39602044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21</a:t>
            </a:fld>
            <a:endParaRPr lang="en-GB"/>
          </a:p>
        </p:txBody>
      </p:sp>
    </p:spTree>
    <p:extLst>
      <p:ext uri="{BB962C8B-B14F-4D97-AF65-F5344CB8AC3E}">
        <p14:creationId xmlns:p14="http://schemas.microsoft.com/office/powerpoint/2010/main" val="11350163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Strong need for affiliation</a:t>
            </a:r>
          </a:p>
          <a:p>
            <a:r>
              <a:rPr lang="en-GB" dirty="0"/>
              <a:t>Friendly and concerned leadership is a source of satisfaction</a:t>
            </a:r>
          </a:p>
          <a:p>
            <a:r>
              <a:rPr lang="en-GB" dirty="0"/>
              <a:t>Supportive Leadership</a:t>
            </a:r>
          </a:p>
          <a:p>
            <a:r>
              <a:rPr lang="en-GB" dirty="0"/>
              <a:t>Preference for Structure </a:t>
            </a:r>
          </a:p>
          <a:p>
            <a:r>
              <a:rPr lang="en-GB" dirty="0"/>
              <a:t>Dogmatic &amp; authoritarian </a:t>
            </a:r>
          </a:p>
          <a:p>
            <a:r>
              <a:rPr lang="en-GB" dirty="0"/>
              <a:t>Leadership provides psychological structure, task clarity, &amp; greater sense of certainty in work setting</a:t>
            </a:r>
          </a:p>
          <a:p>
            <a:r>
              <a:rPr lang="en-GB" dirty="0"/>
              <a:t>Directive Leadership</a:t>
            </a:r>
          </a:p>
          <a:p>
            <a:r>
              <a:rPr lang="en-GB" dirty="0"/>
              <a:t>AS an example these characteristics as well as others determine the degree to which followers find the </a:t>
            </a:r>
            <a:r>
              <a:rPr lang="en-GB" dirty="0" err="1"/>
              <a:t>behavior</a:t>
            </a:r>
            <a:r>
              <a:rPr lang="en-GB" dirty="0"/>
              <a:t> of a leader an immediate source of satisfaction.</a:t>
            </a:r>
          </a:p>
          <a:p>
            <a:endParaRPr lang="en-GB" dirty="0"/>
          </a:p>
          <a:p>
            <a:r>
              <a:rPr lang="en-GB" dirty="0"/>
              <a:t>Followers who have a strong need for affiliation prefer supportive leadership – where leaderships is a source of satisfaction.</a:t>
            </a:r>
          </a:p>
          <a:p>
            <a:endParaRPr lang="en-GB" dirty="0"/>
          </a:p>
          <a:p>
            <a:r>
              <a:rPr lang="en-GB" dirty="0"/>
              <a:t>Desire for Control</a:t>
            </a:r>
          </a:p>
          <a:p>
            <a:r>
              <a:rPr lang="en-GB" dirty="0"/>
              <a:t>Internal locus of control</a:t>
            </a:r>
          </a:p>
          <a:p>
            <a:r>
              <a:rPr lang="en-GB" dirty="0"/>
              <a:t>Leadership that allows followers to feel in charge of their work &amp; makes them an integral part of the decision-making process</a:t>
            </a:r>
          </a:p>
          <a:p>
            <a:r>
              <a:rPr lang="en-GB" dirty="0"/>
              <a:t>Participative Leadership</a:t>
            </a:r>
          </a:p>
          <a:p>
            <a:r>
              <a:rPr lang="en-GB" dirty="0"/>
              <a:t>External locus of control</a:t>
            </a:r>
          </a:p>
          <a:p>
            <a:r>
              <a:rPr lang="en-GB" dirty="0"/>
              <a:t>Leadership that parallels followers’ feelings that outside forces control their circumstances</a:t>
            </a:r>
          </a:p>
          <a:p>
            <a:r>
              <a:rPr lang="en-GB" dirty="0"/>
              <a:t>Directive Leadership</a:t>
            </a:r>
          </a:p>
          <a:p>
            <a:endParaRPr lang="en-GB" dirty="0"/>
          </a:p>
          <a:p>
            <a:r>
              <a:rPr lang="en-GB" dirty="0"/>
              <a:t>Perception of their own ability – specific task</a:t>
            </a:r>
          </a:p>
          <a:p>
            <a:r>
              <a:rPr lang="en-GB" dirty="0"/>
              <a:t>As perception of ability and competence goes up, need for highly directive leadership goes down </a:t>
            </a:r>
          </a:p>
          <a:p>
            <a:r>
              <a:rPr lang="en-GB" dirty="0"/>
              <a:t>Directive leadership may become redundant, possibly excessively controlling	</a:t>
            </a:r>
          </a:p>
        </p:txBody>
      </p:sp>
      <p:sp>
        <p:nvSpPr>
          <p:cNvPr id="4" name="Slide Number Placeholder 3"/>
          <p:cNvSpPr>
            <a:spLocks noGrp="1"/>
          </p:cNvSpPr>
          <p:nvPr>
            <p:ph type="sldNum" sz="quarter" idx="10"/>
          </p:nvPr>
        </p:nvSpPr>
        <p:spPr/>
        <p:txBody>
          <a:bodyPr/>
          <a:lstStyle/>
          <a:p>
            <a:fld id="{C337C2D9-A3EB-4224-8E30-CCF6333B196E}" type="slidenum">
              <a:rPr lang="en-GB" smtClean="0"/>
              <a:t>22</a:t>
            </a:fld>
            <a:endParaRPr lang="en-GB"/>
          </a:p>
        </p:txBody>
      </p:sp>
    </p:spTree>
    <p:extLst>
      <p:ext uri="{BB962C8B-B14F-4D97-AF65-F5344CB8AC3E}">
        <p14:creationId xmlns:p14="http://schemas.microsoft.com/office/powerpoint/2010/main" val="355583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Affected by how the task is designed.</a:t>
            </a:r>
          </a:p>
          <a:p>
            <a:r>
              <a:rPr lang="en-GB" dirty="0"/>
              <a:t>Build role responsibility.</a:t>
            </a:r>
          </a:p>
          <a:p>
            <a:r>
              <a:rPr lang="en-GB" dirty="0"/>
              <a:t>Leaders need to provide what is missing in the </a:t>
            </a:r>
            <a:r>
              <a:rPr lang="en-GB" dirty="0" err="1"/>
              <a:t>env</a:t>
            </a:r>
            <a:r>
              <a:rPr lang="en-GB" dirty="0"/>
              <a:t>.</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23</a:t>
            </a:fld>
            <a:endParaRPr lang="en-GB"/>
          </a:p>
        </p:txBody>
      </p:sp>
    </p:spTree>
    <p:extLst>
      <p:ext uri="{BB962C8B-B14F-4D97-AF65-F5344CB8AC3E}">
        <p14:creationId xmlns:p14="http://schemas.microsoft.com/office/powerpoint/2010/main" val="25880858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25</a:t>
            </a:fld>
            <a:endParaRPr lang="en-GB"/>
          </a:p>
        </p:txBody>
      </p:sp>
    </p:spTree>
    <p:extLst>
      <p:ext uri="{BB962C8B-B14F-4D97-AF65-F5344CB8AC3E}">
        <p14:creationId xmlns:p14="http://schemas.microsoft.com/office/powerpoint/2010/main" val="6854514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Illustrate how leadership </a:t>
            </a:r>
            <a:r>
              <a:rPr lang="en-GB" dirty="0" err="1"/>
              <a:t>behavior</a:t>
            </a:r>
            <a:r>
              <a:rPr lang="en-GB" dirty="0"/>
              <a:t> are related to followers a d task characteristics.</a:t>
            </a:r>
          </a:p>
          <a:p>
            <a:endParaRPr lang="en-GB" dirty="0"/>
          </a:p>
          <a:p>
            <a:r>
              <a:rPr lang="en-GB" dirty="0"/>
              <a:t>In summary the model aims to recognize that leaders need to attend to the needs of followers.</a:t>
            </a:r>
          </a:p>
          <a:p>
            <a:endParaRPr lang="en-GB" dirty="0"/>
          </a:p>
          <a:p>
            <a:r>
              <a:rPr lang="en-GB" dirty="0"/>
              <a:t>Leaders need to help confront obstacles.</a:t>
            </a:r>
          </a:p>
          <a:p>
            <a:r>
              <a:rPr lang="en-GB" dirty="0"/>
              <a:t>Leaders need to provide </a:t>
            </a:r>
            <a:r>
              <a:rPr lang="en-GB" dirty="0" err="1"/>
              <a:t>follwers</a:t>
            </a:r>
            <a:r>
              <a:rPr lang="en-GB" dirty="0"/>
              <a:t> </a:t>
            </a:r>
            <a:r>
              <a:rPr lang="en-GB" dirty="0" err="1"/>
              <a:t>owork</a:t>
            </a:r>
            <a:r>
              <a:rPr lang="en-GB" dirty="0"/>
              <a:t> with defined goals.</a:t>
            </a:r>
          </a:p>
          <a:p>
            <a:endParaRPr lang="en-GB" dirty="0"/>
          </a:p>
          <a:p>
            <a:r>
              <a:rPr lang="en-GB" dirty="0"/>
              <a:t> The leader’s job is to help followers reach their goals by directing, guiding, and coaching them along the way</a:t>
            </a:r>
          </a:p>
          <a:p>
            <a:r>
              <a:rPr lang="en-GB" dirty="0"/>
              <a:t> Leaders must evaluate task and follower characteristics and adapt leadership style to these</a:t>
            </a:r>
          </a:p>
          <a:p>
            <a:r>
              <a:rPr lang="en-GB" dirty="0"/>
              <a:t> The theory suggests which style is most appropriate for specific characteristics</a:t>
            </a:r>
          </a:p>
          <a:p>
            <a:endParaRPr lang="en-GB" dirty="0"/>
          </a:p>
        </p:txBody>
      </p:sp>
      <p:sp>
        <p:nvSpPr>
          <p:cNvPr id="4" name="Slide Number Placeholder 3"/>
          <p:cNvSpPr>
            <a:spLocks noGrp="1"/>
          </p:cNvSpPr>
          <p:nvPr>
            <p:ph type="sldNum" sz="quarter" idx="10"/>
          </p:nvPr>
        </p:nvSpPr>
        <p:spPr/>
        <p:txBody>
          <a:bodyPr/>
          <a:lstStyle/>
          <a:p>
            <a:fld id="{C337C2D9-A3EB-4224-8E30-CCF6333B196E}" type="slidenum">
              <a:rPr lang="en-GB" smtClean="0"/>
              <a:t>26</a:t>
            </a:fld>
            <a:endParaRPr lang="en-GB"/>
          </a:p>
        </p:txBody>
      </p:sp>
    </p:spTree>
    <p:extLst>
      <p:ext uri="{BB962C8B-B14F-4D97-AF65-F5344CB8AC3E}">
        <p14:creationId xmlns:p14="http://schemas.microsoft.com/office/powerpoint/2010/main" val="16444106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2/16/2018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2/16/2018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27D19-2021-4DE7-93A7-9554024EB55A}"/>
              </a:ext>
            </a:extLst>
          </p:cNvPr>
          <p:cNvSpPr>
            <a:spLocks noGrp="1"/>
          </p:cNvSpPr>
          <p:nvPr>
            <p:ph type="ctrTitle"/>
          </p:nvPr>
        </p:nvSpPr>
        <p:spPr/>
        <p:txBody>
          <a:bodyPr/>
          <a:lstStyle/>
          <a:p>
            <a:r>
              <a:rPr lang="en-GB" dirty="0"/>
              <a:t>Leadership and management, Theory and practice</a:t>
            </a:r>
          </a:p>
        </p:txBody>
      </p:sp>
      <p:sp>
        <p:nvSpPr>
          <p:cNvPr id="3" name="Subtitle 2">
            <a:extLst>
              <a:ext uri="{FF2B5EF4-FFF2-40B4-BE49-F238E27FC236}">
                <a16:creationId xmlns:a16="http://schemas.microsoft.com/office/drawing/2014/main" id="{A3B5D967-A1B1-4A7B-8ECF-7A6820D0C3C0}"/>
              </a:ext>
            </a:extLst>
          </p:cNvPr>
          <p:cNvSpPr>
            <a:spLocks noGrp="1"/>
          </p:cNvSpPr>
          <p:nvPr>
            <p:ph type="subTitle" idx="1"/>
          </p:nvPr>
        </p:nvSpPr>
        <p:spPr/>
        <p:txBody>
          <a:bodyPr/>
          <a:lstStyle/>
          <a:p>
            <a:r>
              <a:rPr lang="en-GB" dirty="0"/>
              <a:t>Leader-Member exchange theory</a:t>
            </a:r>
          </a:p>
          <a:p>
            <a:r>
              <a:rPr lang="en-GB" dirty="0"/>
              <a:t>Path-goal theory</a:t>
            </a:r>
          </a:p>
          <a:p>
            <a:endParaRPr lang="en-GB" dirty="0"/>
          </a:p>
        </p:txBody>
      </p:sp>
    </p:spTree>
    <p:extLst>
      <p:ext uri="{BB962C8B-B14F-4D97-AF65-F5344CB8AC3E}">
        <p14:creationId xmlns:p14="http://schemas.microsoft.com/office/powerpoint/2010/main" val="3852810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2E755-C0D0-4D25-942E-4FAE451D9F25}"/>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4472E4B8-4B5C-4273-856C-18816E08E98E}"/>
              </a:ext>
            </a:extLst>
          </p:cNvPr>
          <p:cNvSpPr>
            <a:spLocks noGrp="1"/>
          </p:cNvSpPr>
          <p:nvPr>
            <p:ph sz="quarter" idx="13"/>
          </p:nvPr>
        </p:nvSpPr>
        <p:spPr/>
        <p:txBody>
          <a:bodyPr/>
          <a:lstStyle/>
          <a:p>
            <a:r>
              <a:rPr lang="en-GB" dirty="0"/>
              <a:t>To understand and describe Leader-member exchange theory</a:t>
            </a:r>
          </a:p>
          <a:p>
            <a:r>
              <a:rPr lang="en-GB" dirty="0"/>
              <a:t>Analyse how </a:t>
            </a:r>
            <a:r>
              <a:rPr lang="en-GB" dirty="0" err="1"/>
              <a:t>lmx</a:t>
            </a:r>
            <a:r>
              <a:rPr lang="en-GB" dirty="0"/>
              <a:t> theory approach works</a:t>
            </a:r>
          </a:p>
          <a:p>
            <a:r>
              <a:rPr lang="en-GB" dirty="0"/>
              <a:t>Apply strengths and criticisms to </a:t>
            </a:r>
            <a:r>
              <a:rPr lang="en-GB" dirty="0" err="1"/>
              <a:t>lmx</a:t>
            </a:r>
            <a:r>
              <a:rPr lang="en-GB" dirty="0"/>
              <a:t> theory</a:t>
            </a:r>
          </a:p>
          <a:p>
            <a:r>
              <a:rPr lang="en-GB" dirty="0"/>
              <a:t>Understand and describe path-goal theory</a:t>
            </a:r>
          </a:p>
          <a:p>
            <a:r>
              <a:rPr lang="en-GB" dirty="0"/>
              <a:t>Criticise the strengths and criticisms of path-goal theory</a:t>
            </a:r>
          </a:p>
          <a:p>
            <a:endParaRPr lang="en-GB" dirty="0"/>
          </a:p>
        </p:txBody>
      </p:sp>
    </p:spTree>
    <p:extLst>
      <p:ext uri="{BB962C8B-B14F-4D97-AF65-F5344CB8AC3E}">
        <p14:creationId xmlns:p14="http://schemas.microsoft.com/office/powerpoint/2010/main" val="1575590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AC0F7-E55D-4166-8A86-42A596A9839E}"/>
              </a:ext>
            </a:extLst>
          </p:cNvPr>
          <p:cNvSpPr>
            <a:spLocks noGrp="1"/>
          </p:cNvSpPr>
          <p:nvPr>
            <p:ph type="title"/>
          </p:nvPr>
        </p:nvSpPr>
        <p:spPr>
          <a:xfrm>
            <a:off x="913774" y="2447317"/>
            <a:ext cx="10364451" cy="1596177"/>
          </a:xfrm>
        </p:spPr>
        <p:txBody>
          <a:bodyPr/>
          <a:lstStyle/>
          <a:p>
            <a:r>
              <a:rPr lang="en-GB" dirty="0"/>
              <a:t>Leader-member exchange theory (</a:t>
            </a:r>
            <a:r>
              <a:rPr lang="en-GB" dirty="0" err="1"/>
              <a:t>lmx</a:t>
            </a:r>
            <a:r>
              <a:rPr lang="en-GB" dirty="0"/>
              <a:t>)</a:t>
            </a:r>
          </a:p>
        </p:txBody>
      </p:sp>
      <p:sp>
        <p:nvSpPr>
          <p:cNvPr id="4" name="Rectangle 3">
            <a:extLst>
              <a:ext uri="{FF2B5EF4-FFF2-40B4-BE49-F238E27FC236}">
                <a16:creationId xmlns:a16="http://schemas.microsoft.com/office/drawing/2014/main" id="{B0F2303B-2DE9-478F-9146-08C0874147F3}"/>
              </a:ext>
            </a:extLst>
          </p:cNvPr>
          <p:cNvSpPr/>
          <p:nvPr/>
        </p:nvSpPr>
        <p:spPr>
          <a:xfrm>
            <a:off x="8500533" y="1218329"/>
            <a:ext cx="3273778" cy="15917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Conceptualizes leadership as a PROCESS that is centred on the interactions between a leader and followers</a:t>
            </a:r>
          </a:p>
        </p:txBody>
      </p:sp>
      <p:sp>
        <p:nvSpPr>
          <p:cNvPr id="5" name="Rectangle 4">
            <a:extLst>
              <a:ext uri="{FF2B5EF4-FFF2-40B4-BE49-F238E27FC236}">
                <a16:creationId xmlns:a16="http://schemas.microsoft.com/office/drawing/2014/main" id="{F4A6AFBB-602C-4AD5-A348-16CAEEBD2C68}"/>
              </a:ext>
            </a:extLst>
          </p:cNvPr>
          <p:cNvSpPr/>
          <p:nvPr/>
        </p:nvSpPr>
        <p:spPr>
          <a:xfrm>
            <a:off x="474132" y="4549422"/>
            <a:ext cx="4041423" cy="21561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Some theories focus on leaders;</a:t>
            </a:r>
          </a:p>
          <a:p>
            <a:pPr algn="ctr"/>
            <a:r>
              <a:rPr lang="en-GB" dirty="0"/>
              <a:t>Trait approach, skills approach and style approach</a:t>
            </a:r>
          </a:p>
          <a:p>
            <a:pPr algn="ctr"/>
            <a:r>
              <a:rPr lang="en-GB" dirty="0"/>
              <a:t>Other theories focus on the follower and the context;</a:t>
            </a:r>
          </a:p>
          <a:p>
            <a:pPr algn="ctr"/>
            <a:r>
              <a:rPr lang="en-GB" dirty="0"/>
              <a:t>Situational leadership, contingency theory and Path Goal Theory</a:t>
            </a:r>
          </a:p>
        </p:txBody>
      </p:sp>
      <p:sp>
        <p:nvSpPr>
          <p:cNvPr id="6" name="Rectangle: Rounded Corners 5">
            <a:extLst>
              <a:ext uri="{FF2B5EF4-FFF2-40B4-BE49-F238E27FC236}">
                <a16:creationId xmlns:a16="http://schemas.microsoft.com/office/drawing/2014/main" id="{957502DF-B7FF-4AB0-914B-0C1EF9ABFC54}"/>
              </a:ext>
            </a:extLst>
          </p:cNvPr>
          <p:cNvSpPr/>
          <p:nvPr/>
        </p:nvSpPr>
        <p:spPr>
          <a:xfrm>
            <a:off x="4515555" y="377306"/>
            <a:ext cx="3522133" cy="168204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LMX Theory was first described by Dansereau, </a:t>
            </a:r>
            <a:r>
              <a:rPr lang="en-GB" dirty="0" err="1"/>
              <a:t>Graen</a:t>
            </a:r>
            <a:r>
              <a:rPr lang="en-GB" dirty="0"/>
              <a:t> and </a:t>
            </a:r>
            <a:r>
              <a:rPr lang="en-GB" dirty="0" err="1"/>
              <a:t>Haga</a:t>
            </a:r>
            <a:r>
              <a:rPr lang="en-GB" dirty="0"/>
              <a:t> (1975), </a:t>
            </a:r>
            <a:r>
              <a:rPr lang="en-GB" dirty="0" err="1"/>
              <a:t>Graen</a:t>
            </a:r>
            <a:r>
              <a:rPr lang="en-GB" dirty="0"/>
              <a:t> and Cashman (1975) and </a:t>
            </a:r>
            <a:r>
              <a:rPr lang="en-GB" dirty="0" err="1"/>
              <a:t>Graen</a:t>
            </a:r>
            <a:r>
              <a:rPr lang="en-GB" dirty="0"/>
              <a:t> (1976) </a:t>
            </a:r>
          </a:p>
        </p:txBody>
      </p:sp>
      <p:sp>
        <p:nvSpPr>
          <p:cNvPr id="7" name="Rectangle: Rounded Corners 6">
            <a:extLst>
              <a:ext uri="{FF2B5EF4-FFF2-40B4-BE49-F238E27FC236}">
                <a16:creationId xmlns:a16="http://schemas.microsoft.com/office/drawing/2014/main" id="{03B30708-48A5-4F9D-B591-6695716AA7AD}"/>
              </a:ext>
            </a:extLst>
          </p:cNvPr>
          <p:cNvSpPr/>
          <p:nvPr/>
        </p:nvSpPr>
        <p:spPr>
          <a:xfrm>
            <a:off x="7123289" y="4043494"/>
            <a:ext cx="3014133" cy="15961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theory has undergone a number of revisions since its inception and continues to be of interest to researchers</a:t>
            </a:r>
          </a:p>
        </p:txBody>
      </p:sp>
      <p:sp>
        <p:nvSpPr>
          <p:cNvPr id="8" name="Rectangle: Rounded Corners 7">
            <a:extLst>
              <a:ext uri="{FF2B5EF4-FFF2-40B4-BE49-F238E27FC236}">
                <a16:creationId xmlns:a16="http://schemas.microsoft.com/office/drawing/2014/main" id="{29FFE813-C33D-40A8-A638-74186BC7615E}"/>
              </a:ext>
            </a:extLst>
          </p:cNvPr>
          <p:cNvSpPr/>
          <p:nvPr/>
        </p:nvSpPr>
        <p:spPr>
          <a:xfrm>
            <a:off x="632178" y="989579"/>
            <a:ext cx="3273778" cy="18204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LMX Theory challenges the assumption that leaders treat followers in a collective way, as a group</a:t>
            </a:r>
          </a:p>
        </p:txBody>
      </p:sp>
    </p:spTree>
    <p:extLst>
      <p:ext uri="{BB962C8B-B14F-4D97-AF65-F5344CB8AC3E}">
        <p14:creationId xmlns:p14="http://schemas.microsoft.com/office/powerpoint/2010/main" val="3396576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descr="A picture containing electronics&#10;&#10;Description generated with high confidence">
            <a:extLst>
              <a:ext uri="{FF2B5EF4-FFF2-40B4-BE49-F238E27FC236}">
                <a16:creationId xmlns:a16="http://schemas.microsoft.com/office/drawing/2014/main" id="{25496B42-CC46-4183-B481-887CD3E8C72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A picture containing pool ball&#10;&#10;Description generated with high confidence">
            <a:extLst>
              <a:ext uri="{FF2B5EF4-FFF2-40B4-BE49-F238E27FC236}">
                <a16:creationId xmlns:a16="http://schemas.microsoft.com/office/drawing/2014/main" id="{E2758CE0-F916-4DCE-88D1-71430BE441B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7E2BA2D5-46A3-46C0-98C9-A072D543B3A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2E61A0D-9E8F-459B-9EF8-DD66410E02E0}"/>
              </a:ext>
            </a:extLst>
          </p:cNvPr>
          <p:cNvPicPr>
            <a:picLocks noChangeAspect="1"/>
          </p:cNvPicPr>
          <p:nvPr/>
        </p:nvPicPr>
        <p:blipFill>
          <a:blip r:embed="rId5"/>
          <a:stretch>
            <a:fillRect/>
          </a:stretch>
        </p:blipFill>
        <p:spPr>
          <a:xfrm>
            <a:off x="960120" y="1179668"/>
            <a:ext cx="6002432" cy="449603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5" name="Picture 14" descr="A picture containing pool ball&#10;&#10;Description generated with high confidence">
            <a:extLst>
              <a:ext uri="{FF2B5EF4-FFF2-40B4-BE49-F238E27FC236}">
                <a16:creationId xmlns:a16="http://schemas.microsoft.com/office/drawing/2014/main" id="{3573895B-DA42-4260-AE1E-182BA4123286}"/>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A667230-4A71-4707-961D-9ABDAEDFA33B}"/>
              </a:ext>
            </a:extLst>
          </p:cNvPr>
          <p:cNvSpPr>
            <a:spLocks noGrp="1"/>
          </p:cNvSpPr>
          <p:nvPr>
            <p:ph type="title"/>
          </p:nvPr>
        </p:nvSpPr>
        <p:spPr>
          <a:xfrm>
            <a:off x="7570382" y="957486"/>
            <a:ext cx="3707844" cy="3131913"/>
          </a:xfrm>
        </p:spPr>
        <p:txBody>
          <a:bodyPr vert="horz" lIns="91440" tIns="45720" rIns="91440" bIns="45720" rtlCol="0" anchor="b">
            <a:normAutofit/>
          </a:bodyPr>
          <a:lstStyle/>
          <a:p>
            <a:r>
              <a:rPr lang="en-US" sz="4400"/>
              <a:t>Dyadic relationship</a:t>
            </a:r>
          </a:p>
        </p:txBody>
      </p:sp>
      <p:cxnSp>
        <p:nvCxnSpPr>
          <p:cNvPr id="6" name="Straight Arrow Connector 5">
            <a:extLst>
              <a:ext uri="{FF2B5EF4-FFF2-40B4-BE49-F238E27FC236}">
                <a16:creationId xmlns:a16="http://schemas.microsoft.com/office/drawing/2014/main" id="{D8C23C82-D548-4AC9-BDE9-8A3C8F26EBA3}"/>
              </a:ext>
            </a:extLst>
          </p:cNvPr>
          <p:cNvCxnSpPr/>
          <p:nvPr/>
        </p:nvCxnSpPr>
        <p:spPr>
          <a:xfrm flipH="1">
            <a:off x="4259179" y="1179668"/>
            <a:ext cx="3994484" cy="2129016"/>
          </a:xfrm>
          <a:prstGeom prst="straightConnector1">
            <a:avLst/>
          </a:prstGeom>
          <a:ln>
            <a:headEnd type="none" w="med" len="med"/>
            <a:tailEnd type="arrow" w="med" len="med"/>
          </a:ln>
        </p:spPr>
        <p:style>
          <a:lnRef idx="3">
            <a:schemeClr val="accent5"/>
          </a:lnRef>
          <a:fillRef idx="0">
            <a:schemeClr val="accent5"/>
          </a:fillRef>
          <a:effectRef idx="2">
            <a:schemeClr val="accent5"/>
          </a:effectRef>
          <a:fontRef idx="minor">
            <a:schemeClr val="tx1"/>
          </a:fontRef>
        </p:style>
      </p:cxnSp>
      <p:sp>
        <p:nvSpPr>
          <p:cNvPr id="7" name="Rectangle: Rounded Corners 6">
            <a:extLst>
              <a:ext uri="{FF2B5EF4-FFF2-40B4-BE49-F238E27FC236}">
                <a16:creationId xmlns:a16="http://schemas.microsoft.com/office/drawing/2014/main" id="{34D890BF-CE0F-415F-B7BF-26553EE765D6}"/>
              </a:ext>
            </a:extLst>
          </p:cNvPr>
          <p:cNvSpPr/>
          <p:nvPr/>
        </p:nvSpPr>
        <p:spPr>
          <a:xfrm>
            <a:off x="8253663" y="469232"/>
            <a:ext cx="3164305" cy="20213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LMX Theory makes the dyadic relationship between leaders and followers the focal point of the leadership process</a:t>
            </a:r>
          </a:p>
        </p:txBody>
      </p:sp>
    </p:spTree>
    <p:extLst>
      <p:ext uri="{BB962C8B-B14F-4D97-AF65-F5344CB8AC3E}">
        <p14:creationId xmlns:p14="http://schemas.microsoft.com/office/powerpoint/2010/main" val="2279487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Connector 1">
            <a:extLst>
              <a:ext uri="{FF2B5EF4-FFF2-40B4-BE49-F238E27FC236}">
                <a16:creationId xmlns:a16="http://schemas.microsoft.com/office/drawing/2014/main" id="{A5789F70-4FE1-4154-83BB-1F60AABB9001}"/>
              </a:ext>
            </a:extLst>
          </p:cNvPr>
          <p:cNvSpPr/>
          <p:nvPr/>
        </p:nvSpPr>
        <p:spPr>
          <a:xfrm>
            <a:off x="4530482" y="577516"/>
            <a:ext cx="1371600" cy="1371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t>
            </a:r>
          </a:p>
        </p:txBody>
      </p:sp>
      <p:sp>
        <p:nvSpPr>
          <p:cNvPr id="3" name="Flowchart: Connector 2">
            <a:extLst>
              <a:ext uri="{FF2B5EF4-FFF2-40B4-BE49-F238E27FC236}">
                <a16:creationId xmlns:a16="http://schemas.microsoft.com/office/drawing/2014/main" id="{124C7DBA-97A9-44AA-A72E-B4C6A50F70F6}"/>
              </a:ext>
            </a:extLst>
          </p:cNvPr>
          <p:cNvSpPr/>
          <p:nvPr/>
        </p:nvSpPr>
        <p:spPr>
          <a:xfrm>
            <a:off x="4614703" y="3429000"/>
            <a:ext cx="1371600" cy="1371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a:t>
            </a:r>
          </a:p>
        </p:txBody>
      </p:sp>
      <p:cxnSp>
        <p:nvCxnSpPr>
          <p:cNvPr id="5" name="Straight Arrow Connector 4">
            <a:extLst>
              <a:ext uri="{FF2B5EF4-FFF2-40B4-BE49-F238E27FC236}">
                <a16:creationId xmlns:a16="http://schemas.microsoft.com/office/drawing/2014/main" id="{2E7BFE59-490C-49EE-9AEB-3B8C0AEA1A50}"/>
              </a:ext>
            </a:extLst>
          </p:cNvPr>
          <p:cNvCxnSpPr>
            <a:cxnSpLocks/>
          </p:cNvCxnSpPr>
          <p:nvPr/>
        </p:nvCxnSpPr>
        <p:spPr>
          <a:xfrm>
            <a:off x="4884821" y="2141621"/>
            <a:ext cx="0" cy="122722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7" name="Straight Arrow Connector 6">
            <a:extLst>
              <a:ext uri="{FF2B5EF4-FFF2-40B4-BE49-F238E27FC236}">
                <a16:creationId xmlns:a16="http://schemas.microsoft.com/office/drawing/2014/main" id="{A76CB897-E60A-426E-AD94-21BEAB8E9C00}"/>
              </a:ext>
            </a:extLst>
          </p:cNvPr>
          <p:cNvCxnSpPr>
            <a:cxnSpLocks/>
          </p:cNvCxnSpPr>
          <p:nvPr/>
        </p:nvCxnSpPr>
        <p:spPr>
          <a:xfrm flipV="1">
            <a:off x="5510463" y="2093495"/>
            <a:ext cx="0" cy="122722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1C171393-D2F7-4693-A0C1-BDBECBD47AC7}"/>
              </a:ext>
            </a:extLst>
          </p:cNvPr>
          <p:cNvCxnSpPr/>
          <p:nvPr/>
        </p:nvCxnSpPr>
        <p:spPr>
          <a:xfrm>
            <a:off x="2538663" y="2598821"/>
            <a:ext cx="212959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5E90AFF-5A77-4E8F-9280-1AE91BCE1E98}"/>
              </a:ext>
            </a:extLst>
          </p:cNvPr>
          <p:cNvSpPr/>
          <p:nvPr/>
        </p:nvSpPr>
        <p:spPr>
          <a:xfrm>
            <a:off x="721895" y="2310063"/>
            <a:ext cx="1852859" cy="7218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Dyadic Relationship</a:t>
            </a:r>
          </a:p>
        </p:txBody>
      </p:sp>
      <p:pic>
        <p:nvPicPr>
          <p:cNvPr id="13" name="Picture 12">
            <a:extLst>
              <a:ext uri="{FF2B5EF4-FFF2-40B4-BE49-F238E27FC236}">
                <a16:creationId xmlns:a16="http://schemas.microsoft.com/office/drawing/2014/main" id="{0AF2BC7D-9277-4D25-AA5B-C934D94BF945}"/>
              </a:ext>
            </a:extLst>
          </p:cNvPr>
          <p:cNvPicPr>
            <a:picLocks noChangeAspect="1"/>
          </p:cNvPicPr>
          <p:nvPr/>
        </p:nvPicPr>
        <p:blipFill>
          <a:blip r:embed="rId3"/>
          <a:stretch>
            <a:fillRect/>
          </a:stretch>
        </p:blipFill>
        <p:spPr>
          <a:xfrm>
            <a:off x="6895278" y="778341"/>
            <a:ext cx="1390008" cy="4194412"/>
          </a:xfrm>
          <a:prstGeom prst="rect">
            <a:avLst/>
          </a:prstGeom>
        </p:spPr>
      </p:pic>
      <p:sp>
        <p:nvSpPr>
          <p:cNvPr id="14" name="Flowchart: Connector 13">
            <a:extLst>
              <a:ext uri="{FF2B5EF4-FFF2-40B4-BE49-F238E27FC236}">
                <a16:creationId xmlns:a16="http://schemas.microsoft.com/office/drawing/2014/main" id="{1A60670D-3207-43E7-98B6-7D2B935057A1}"/>
              </a:ext>
            </a:extLst>
          </p:cNvPr>
          <p:cNvSpPr/>
          <p:nvPr/>
        </p:nvSpPr>
        <p:spPr>
          <a:xfrm>
            <a:off x="8803827" y="625642"/>
            <a:ext cx="1371600" cy="1371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t>
            </a:r>
          </a:p>
        </p:txBody>
      </p:sp>
      <p:sp>
        <p:nvSpPr>
          <p:cNvPr id="15" name="Flowchart: Connector 14">
            <a:extLst>
              <a:ext uri="{FF2B5EF4-FFF2-40B4-BE49-F238E27FC236}">
                <a16:creationId xmlns:a16="http://schemas.microsoft.com/office/drawing/2014/main" id="{9BE8AF26-732D-441A-AB36-CEDD9FD40314}"/>
              </a:ext>
            </a:extLst>
          </p:cNvPr>
          <p:cNvSpPr/>
          <p:nvPr/>
        </p:nvSpPr>
        <p:spPr>
          <a:xfrm>
            <a:off x="8803827" y="3429000"/>
            <a:ext cx="1371600" cy="13716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a:t>
            </a:r>
          </a:p>
        </p:txBody>
      </p:sp>
      <p:cxnSp>
        <p:nvCxnSpPr>
          <p:cNvPr id="16" name="Straight Arrow Connector 15">
            <a:extLst>
              <a:ext uri="{FF2B5EF4-FFF2-40B4-BE49-F238E27FC236}">
                <a16:creationId xmlns:a16="http://schemas.microsoft.com/office/drawing/2014/main" id="{274A242F-FAA1-4858-A6F1-100ACF327AF7}"/>
              </a:ext>
            </a:extLst>
          </p:cNvPr>
          <p:cNvCxnSpPr>
            <a:cxnSpLocks/>
          </p:cNvCxnSpPr>
          <p:nvPr/>
        </p:nvCxnSpPr>
        <p:spPr>
          <a:xfrm>
            <a:off x="9140711" y="2093495"/>
            <a:ext cx="0" cy="122722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584DE1FB-D18F-4EE2-A964-C39ECE3C3435}"/>
              </a:ext>
            </a:extLst>
          </p:cNvPr>
          <p:cNvCxnSpPr>
            <a:cxnSpLocks/>
          </p:cNvCxnSpPr>
          <p:nvPr/>
        </p:nvCxnSpPr>
        <p:spPr>
          <a:xfrm flipV="1">
            <a:off x="9718227" y="2093495"/>
            <a:ext cx="0" cy="122722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0DAD0663-A0F7-4817-9925-2C285A859938}"/>
              </a:ext>
            </a:extLst>
          </p:cNvPr>
          <p:cNvSpPr txBox="1"/>
          <p:nvPr/>
        </p:nvSpPr>
        <p:spPr>
          <a:xfrm>
            <a:off x="6233541" y="5081037"/>
            <a:ext cx="3360821" cy="830997"/>
          </a:xfrm>
          <a:prstGeom prst="rect">
            <a:avLst/>
          </a:prstGeom>
          <a:noFill/>
        </p:spPr>
        <p:txBody>
          <a:bodyPr wrap="square" rtlCol="0">
            <a:spAutoFit/>
          </a:bodyPr>
          <a:lstStyle/>
          <a:p>
            <a:r>
              <a:rPr lang="en-GB" sz="4800" dirty="0"/>
              <a:t>Work Unit</a:t>
            </a:r>
          </a:p>
        </p:txBody>
      </p:sp>
      <p:sp>
        <p:nvSpPr>
          <p:cNvPr id="19" name="Oval 18">
            <a:extLst>
              <a:ext uri="{FF2B5EF4-FFF2-40B4-BE49-F238E27FC236}">
                <a16:creationId xmlns:a16="http://schemas.microsoft.com/office/drawing/2014/main" id="{78E85706-0A1E-4C02-9A60-6EF9B880DDD5}"/>
              </a:ext>
            </a:extLst>
          </p:cNvPr>
          <p:cNvSpPr/>
          <p:nvPr/>
        </p:nvSpPr>
        <p:spPr>
          <a:xfrm>
            <a:off x="481263" y="4463716"/>
            <a:ext cx="4049219" cy="2093490"/>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err="1"/>
              <a:t>Vetical</a:t>
            </a:r>
            <a:r>
              <a:rPr lang="en-GB" dirty="0"/>
              <a:t> Dyad Linkage (VDL)</a:t>
            </a:r>
          </a:p>
          <a:p>
            <a:pPr algn="ctr"/>
            <a:r>
              <a:rPr lang="en-GB" dirty="0"/>
              <a:t>First study of LMX</a:t>
            </a:r>
          </a:p>
        </p:txBody>
      </p:sp>
    </p:spTree>
    <p:extLst>
      <p:ext uri="{BB962C8B-B14F-4D97-AF65-F5344CB8AC3E}">
        <p14:creationId xmlns:p14="http://schemas.microsoft.com/office/powerpoint/2010/main" val="2025534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000"/>
                                        <p:tgtEl>
                                          <p:spTgt spid="13"/>
                                        </p:tgtEl>
                                      </p:cBhvr>
                                    </p:animEffect>
                                    <p:anim calcmode="lin" valueType="num">
                                      <p:cBhvr>
                                        <p:cTn id="32" dur="1000" fill="hold"/>
                                        <p:tgtEl>
                                          <p:spTgt spid="13"/>
                                        </p:tgtEl>
                                        <p:attrNameLst>
                                          <p:attrName>ppt_x</p:attrName>
                                        </p:attrNameLst>
                                      </p:cBhvr>
                                      <p:tavLst>
                                        <p:tav tm="0">
                                          <p:val>
                                            <p:strVal val="#ppt_x"/>
                                          </p:val>
                                        </p:tav>
                                        <p:tav tm="100000">
                                          <p:val>
                                            <p:strVal val="#ppt_x"/>
                                          </p:val>
                                        </p:tav>
                                      </p:tavLst>
                                    </p:anim>
                                    <p:anim calcmode="lin" valueType="num">
                                      <p:cBhvr>
                                        <p:cTn id="3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animEffect transition="in" filter="fade">
                                      <p:cBhvr>
                                        <p:cTn id="38" dur="1000"/>
                                        <p:tgtEl>
                                          <p:spTgt spid="14"/>
                                        </p:tgtEl>
                                      </p:cBhvr>
                                    </p:animEffect>
                                    <p:anim calcmode="lin" valueType="num">
                                      <p:cBhvr>
                                        <p:cTn id="39" dur="1000" fill="hold"/>
                                        <p:tgtEl>
                                          <p:spTgt spid="14"/>
                                        </p:tgtEl>
                                        <p:attrNameLst>
                                          <p:attrName>ppt_x</p:attrName>
                                        </p:attrNameLst>
                                      </p:cBhvr>
                                      <p:tavLst>
                                        <p:tav tm="0">
                                          <p:val>
                                            <p:strVal val="#ppt_x"/>
                                          </p:val>
                                        </p:tav>
                                        <p:tav tm="100000">
                                          <p:val>
                                            <p:strVal val="#ppt_x"/>
                                          </p:val>
                                        </p:tav>
                                      </p:tavLst>
                                    </p:anim>
                                    <p:anim calcmode="lin" valueType="num">
                                      <p:cBhvr>
                                        <p:cTn id="40" dur="1000" fill="hold"/>
                                        <p:tgtEl>
                                          <p:spTgt spid="14"/>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Effect transition="in" filter="fade">
                                      <p:cBhvr>
                                        <p:cTn id="43" dur="1000"/>
                                        <p:tgtEl>
                                          <p:spTgt spid="15"/>
                                        </p:tgtEl>
                                      </p:cBhvr>
                                    </p:animEffect>
                                    <p:anim calcmode="lin" valueType="num">
                                      <p:cBhvr>
                                        <p:cTn id="44" dur="1000" fill="hold"/>
                                        <p:tgtEl>
                                          <p:spTgt spid="15"/>
                                        </p:tgtEl>
                                        <p:attrNameLst>
                                          <p:attrName>ppt_x</p:attrName>
                                        </p:attrNameLst>
                                      </p:cBhvr>
                                      <p:tavLst>
                                        <p:tav tm="0">
                                          <p:val>
                                            <p:strVal val="#ppt_x"/>
                                          </p:val>
                                        </p:tav>
                                        <p:tav tm="100000">
                                          <p:val>
                                            <p:strVal val="#ppt_x"/>
                                          </p:val>
                                        </p:tav>
                                      </p:tavLst>
                                    </p:anim>
                                    <p:anim calcmode="lin" valueType="num">
                                      <p:cBhvr>
                                        <p:cTn id="45" dur="1000" fill="hold"/>
                                        <p:tgtEl>
                                          <p:spTgt spid="15"/>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fade">
                                      <p:cBhvr>
                                        <p:cTn id="48" dur="1000"/>
                                        <p:tgtEl>
                                          <p:spTgt spid="16"/>
                                        </p:tgtEl>
                                      </p:cBhvr>
                                    </p:animEffect>
                                    <p:anim calcmode="lin" valueType="num">
                                      <p:cBhvr>
                                        <p:cTn id="49" dur="1000" fill="hold"/>
                                        <p:tgtEl>
                                          <p:spTgt spid="16"/>
                                        </p:tgtEl>
                                        <p:attrNameLst>
                                          <p:attrName>ppt_x</p:attrName>
                                        </p:attrNameLst>
                                      </p:cBhvr>
                                      <p:tavLst>
                                        <p:tav tm="0">
                                          <p:val>
                                            <p:strVal val="#ppt_x"/>
                                          </p:val>
                                        </p:tav>
                                        <p:tav tm="100000">
                                          <p:val>
                                            <p:strVal val="#ppt_x"/>
                                          </p:val>
                                        </p:tav>
                                      </p:tavLst>
                                    </p:anim>
                                    <p:anim calcmode="lin" valueType="num">
                                      <p:cBhvr>
                                        <p:cTn id="50" dur="1000" fill="hold"/>
                                        <p:tgtEl>
                                          <p:spTgt spid="16"/>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17"/>
                                        </p:tgtEl>
                                        <p:attrNameLst>
                                          <p:attrName>style.visibility</p:attrName>
                                        </p:attrNameLst>
                                      </p:cBhvr>
                                      <p:to>
                                        <p:strVal val="visible"/>
                                      </p:to>
                                    </p:set>
                                    <p:animEffect transition="in" filter="fade">
                                      <p:cBhvr>
                                        <p:cTn id="53" dur="1000"/>
                                        <p:tgtEl>
                                          <p:spTgt spid="17"/>
                                        </p:tgtEl>
                                      </p:cBhvr>
                                    </p:animEffect>
                                    <p:anim calcmode="lin" valueType="num">
                                      <p:cBhvr>
                                        <p:cTn id="54" dur="1000" fill="hold"/>
                                        <p:tgtEl>
                                          <p:spTgt spid="17"/>
                                        </p:tgtEl>
                                        <p:attrNameLst>
                                          <p:attrName>ppt_x</p:attrName>
                                        </p:attrNameLst>
                                      </p:cBhvr>
                                      <p:tavLst>
                                        <p:tav tm="0">
                                          <p:val>
                                            <p:strVal val="#ppt_x"/>
                                          </p:val>
                                        </p:tav>
                                        <p:tav tm="100000">
                                          <p:val>
                                            <p:strVal val="#ppt_x"/>
                                          </p:val>
                                        </p:tav>
                                      </p:tavLst>
                                    </p:anim>
                                    <p:anim calcmode="lin" valueType="num">
                                      <p:cBhvr>
                                        <p:cTn id="5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18">
                                            <p:txEl>
                                              <p:pRg st="0" end="0"/>
                                            </p:txEl>
                                          </p:spTgt>
                                        </p:tgtEl>
                                        <p:attrNameLst>
                                          <p:attrName>style.visibility</p:attrName>
                                        </p:attrNameLst>
                                      </p:cBhvr>
                                      <p:to>
                                        <p:strVal val="visible"/>
                                      </p:to>
                                    </p:set>
                                    <p:animEffect transition="in" filter="fade">
                                      <p:cBhvr>
                                        <p:cTn id="60" dur="1000"/>
                                        <p:tgtEl>
                                          <p:spTgt spid="18">
                                            <p:txEl>
                                              <p:pRg st="0" end="0"/>
                                            </p:txEl>
                                          </p:spTgt>
                                        </p:tgtEl>
                                      </p:cBhvr>
                                    </p:animEffect>
                                    <p:anim calcmode="lin" valueType="num">
                                      <p:cBhvr>
                                        <p:cTn id="61"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62" dur="1000" fill="hold"/>
                                        <p:tgtEl>
                                          <p:spTgt spid="1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12"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FB836E-DBE0-4DB3-86C1-49743F2778E1}"/>
              </a:ext>
            </a:extLst>
          </p:cNvPr>
          <p:cNvSpPr txBox="1"/>
          <p:nvPr/>
        </p:nvSpPr>
        <p:spPr>
          <a:xfrm>
            <a:off x="132346" y="168442"/>
            <a:ext cx="12059653" cy="646331"/>
          </a:xfrm>
          <a:prstGeom prst="rect">
            <a:avLst/>
          </a:prstGeom>
          <a:noFill/>
        </p:spPr>
        <p:txBody>
          <a:bodyPr wrap="square" rtlCol="0">
            <a:spAutoFit/>
          </a:bodyPr>
          <a:lstStyle/>
          <a:p>
            <a:r>
              <a:rPr lang="en-GB" sz="3600" dirty="0"/>
              <a:t>In/Out Groups…researchers found 2 general types of linkages;</a:t>
            </a:r>
          </a:p>
        </p:txBody>
      </p:sp>
      <p:sp>
        <p:nvSpPr>
          <p:cNvPr id="3" name="Rectangle 2">
            <a:extLst>
              <a:ext uri="{FF2B5EF4-FFF2-40B4-BE49-F238E27FC236}">
                <a16:creationId xmlns:a16="http://schemas.microsoft.com/office/drawing/2014/main" id="{7CA8D4AA-5AF5-4B62-A3D7-1DF3E84F8108}"/>
              </a:ext>
            </a:extLst>
          </p:cNvPr>
          <p:cNvSpPr/>
          <p:nvPr/>
        </p:nvSpPr>
        <p:spPr>
          <a:xfrm>
            <a:off x="1311442" y="1227221"/>
            <a:ext cx="3982453" cy="4716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IN</a:t>
            </a:r>
            <a:r>
              <a:rPr lang="en-GB" dirty="0">
                <a:solidFill>
                  <a:schemeClr val="tx1"/>
                </a:solidFill>
              </a:rPr>
              <a:t>:</a:t>
            </a: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r>
              <a:rPr lang="en-GB" dirty="0">
                <a:solidFill>
                  <a:schemeClr val="tx1"/>
                </a:solidFill>
              </a:rPr>
              <a:t>Expanded/negotiated role responsibilities (extra roles)</a:t>
            </a:r>
          </a:p>
          <a:p>
            <a:pPr algn="ctr"/>
            <a:endParaRPr lang="en-GB" dirty="0">
              <a:solidFill>
                <a:schemeClr val="tx1"/>
              </a:solidFill>
            </a:endParaRPr>
          </a:p>
          <a:p>
            <a:pPr algn="ctr"/>
            <a:r>
              <a:rPr lang="en-GB" dirty="0">
                <a:solidFill>
                  <a:srgbClr val="FF0000"/>
                </a:solidFill>
              </a:rPr>
              <a:t>MUTUAL TRUST, RESPECT, LIKING AND RECIPROCAL INFLUENCE</a:t>
            </a: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p>
        </p:txBody>
      </p:sp>
      <p:sp>
        <p:nvSpPr>
          <p:cNvPr id="4" name="Rectangle 3">
            <a:extLst>
              <a:ext uri="{FF2B5EF4-FFF2-40B4-BE49-F238E27FC236}">
                <a16:creationId xmlns:a16="http://schemas.microsoft.com/office/drawing/2014/main" id="{8B607E9A-CAD7-4B52-92B1-1A7767FD0D3C}"/>
              </a:ext>
            </a:extLst>
          </p:cNvPr>
          <p:cNvSpPr/>
          <p:nvPr/>
        </p:nvSpPr>
        <p:spPr>
          <a:xfrm>
            <a:off x="6745705" y="1227220"/>
            <a:ext cx="3982453" cy="4716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rPr>
              <a:t>OUT:</a:t>
            </a: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dirty="0">
              <a:solidFill>
                <a:schemeClr val="tx1"/>
              </a:solidFill>
            </a:endParaRPr>
          </a:p>
          <a:p>
            <a:pPr algn="ctr"/>
            <a:r>
              <a:rPr lang="en-GB" dirty="0">
                <a:solidFill>
                  <a:schemeClr val="tx1"/>
                </a:solidFill>
              </a:rPr>
              <a:t>Formal employment contract (defined roles)</a:t>
            </a:r>
          </a:p>
          <a:p>
            <a:pPr algn="ctr"/>
            <a:endParaRPr lang="en-GB" dirty="0">
              <a:solidFill>
                <a:schemeClr val="tx1"/>
              </a:solidFill>
            </a:endParaRPr>
          </a:p>
          <a:p>
            <a:pPr algn="ctr"/>
            <a:r>
              <a:rPr lang="en-GB" dirty="0">
                <a:solidFill>
                  <a:schemeClr val="tx1"/>
                </a:solidFill>
              </a:rPr>
              <a:t>Relationships marked by formal communication based on job descriptions</a:t>
            </a:r>
            <a:endParaRPr lang="en-GB" dirty="0">
              <a:solidFill>
                <a:schemeClr val="accent5"/>
              </a:solidFill>
            </a:endParaRPr>
          </a:p>
          <a:p>
            <a:pPr algn="ctr"/>
            <a:endParaRPr lang="en-GB" dirty="0">
              <a:solidFill>
                <a:schemeClr val="tx1"/>
              </a:solidFill>
            </a:endParaRPr>
          </a:p>
          <a:p>
            <a:pPr algn="ctr"/>
            <a:endParaRPr lang="en-GB" dirty="0">
              <a:solidFill>
                <a:schemeClr val="tx1"/>
              </a:solidFill>
            </a:endParaRPr>
          </a:p>
        </p:txBody>
      </p:sp>
      <p:pic>
        <p:nvPicPr>
          <p:cNvPr id="5" name="Picture 4">
            <a:extLst>
              <a:ext uri="{FF2B5EF4-FFF2-40B4-BE49-F238E27FC236}">
                <a16:creationId xmlns:a16="http://schemas.microsoft.com/office/drawing/2014/main" id="{817AD165-285A-4A19-A405-9D85AFB56A1E}"/>
              </a:ext>
            </a:extLst>
          </p:cNvPr>
          <p:cNvPicPr>
            <a:picLocks noChangeAspect="1"/>
          </p:cNvPicPr>
          <p:nvPr/>
        </p:nvPicPr>
        <p:blipFill>
          <a:blip r:embed="rId3"/>
          <a:stretch>
            <a:fillRect/>
          </a:stretch>
        </p:blipFill>
        <p:spPr>
          <a:xfrm>
            <a:off x="1463842" y="1452562"/>
            <a:ext cx="3635995" cy="2217070"/>
          </a:xfrm>
          <a:prstGeom prst="rect">
            <a:avLst/>
          </a:prstGeom>
        </p:spPr>
      </p:pic>
      <p:pic>
        <p:nvPicPr>
          <p:cNvPr id="6" name="Picture 5">
            <a:extLst>
              <a:ext uri="{FF2B5EF4-FFF2-40B4-BE49-F238E27FC236}">
                <a16:creationId xmlns:a16="http://schemas.microsoft.com/office/drawing/2014/main" id="{9224E20E-832F-47C1-AB8B-6953FA012B50}"/>
              </a:ext>
            </a:extLst>
          </p:cNvPr>
          <p:cNvPicPr>
            <a:picLocks noChangeAspect="1"/>
          </p:cNvPicPr>
          <p:nvPr/>
        </p:nvPicPr>
        <p:blipFill>
          <a:blip r:embed="rId4"/>
          <a:stretch>
            <a:fillRect/>
          </a:stretch>
        </p:blipFill>
        <p:spPr>
          <a:xfrm>
            <a:off x="7626619" y="1667666"/>
            <a:ext cx="2503821" cy="2362913"/>
          </a:xfrm>
          <a:prstGeom prst="rect">
            <a:avLst/>
          </a:prstGeom>
        </p:spPr>
      </p:pic>
    </p:spTree>
    <p:extLst>
      <p:ext uri="{BB962C8B-B14F-4D97-AF65-F5344CB8AC3E}">
        <p14:creationId xmlns:p14="http://schemas.microsoft.com/office/powerpoint/2010/main" val="3541396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5496B42-CC46-4183-B481-887CD3E8C72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765E2D7E-B7BD-404F-9F71-D6620D37B90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6E3254AE-C4CD-426D-A6E8-7FA13B0F889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06C43AB-D9AF-457E-9F62-0044EF651CB7}"/>
              </a:ext>
            </a:extLst>
          </p:cNvPr>
          <p:cNvPicPr>
            <a:picLocks noChangeAspect="1"/>
          </p:cNvPicPr>
          <p:nvPr/>
        </p:nvPicPr>
        <p:blipFill>
          <a:blip r:embed="rId5"/>
          <a:stretch>
            <a:fillRect/>
          </a:stretch>
        </p:blipFill>
        <p:spPr>
          <a:xfrm>
            <a:off x="6417734" y="2491963"/>
            <a:ext cx="4770219" cy="3174363"/>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5" name="Picture 14">
            <a:extLst>
              <a:ext uri="{FF2B5EF4-FFF2-40B4-BE49-F238E27FC236}">
                <a16:creationId xmlns:a16="http://schemas.microsoft.com/office/drawing/2014/main" id="{F5C53434-A0C7-4A81-8EB0-D460DAD9BB6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B41ACA8-5E0F-44F6-AEBB-2ED11ABD9CC5}"/>
              </a:ext>
            </a:extLst>
          </p:cNvPr>
          <p:cNvSpPr>
            <a:spLocks noGrp="1"/>
          </p:cNvSpPr>
          <p:nvPr>
            <p:ph type="title"/>
          </p:nvPr>
        </p:nvSpPr>
        <p:spPr>
          <a:xfrm>
            <a:off x="913775" y="618517"/>
            <a:ext cx="10364451" cy="1596177"/>
          </a:xfrm>
        </p:spPr>
        <p:txBody>
          <a:bodyPr vert="horz" lIns="91440" tIns="45720" rIns="91440" bIns="45720" rtlCol="0" anchor="ctr">
            <a:normAutofit/>
          </a:bodyPr>
          <a:lstStyle/>
          <a:p>
            <a:r>
              <a:rPr lang="en-US" u="sng" dirty="0"/>
              <a:t>Group ACTIVITY</a:t>
            </a:r>
          </a:p>
        </p:txBody>
      </p:sp>
      <p:sp>
        <p:nvSpPr>
          <p:cNvPr id="3" name="TextBox 2">
            <a:extLst>
              <a:ext uri="{FF2B5EF4-FFF2-40B4-BE49-F238E27FC236}">
                <a16:creationId xmlns:a16="http://schemas.microsoft.com/office/drawing/2014/main" id="{B1F0ABB7-A3AA-440E-A9C3-1777C6AE44FE}"/>
              </a:ext>
            </a:extLst>
          </p:cNvPr>
          <p:cNvSpPr txBox="1"/>
          <p:nvPr/>
        </p:nvSpPr>
        <p:spPr>
          <a:xfrm>
            <a:off x="913774" y="2367092"/>
            <a:ext cx="4860493" cy="3424107"/>
          </a:xfrm>
          <a:prstGeom prst="rect">
            <a:avLst/>
          </a:prstGeom>
        </p:spPr>
        <p:txBody>
          <a:bodyPr vert="horz" lIns="91440" tIns="45720" rIns="91440" bIns="45720" rtlCol="0">
            <a:normAutofit/>
          </a:bodyPr>
          <a:lstStyle/>
          <a:p>
            <a:pPr indent="-228600" defTabSz="914400">
              <a:lnSpc>
                <a:spcPct val="120000"/>
              </a:lnSpc>
              <a:spcAft>
                <a:spcPts val="600"/>
              </a:spcAft>
              <a:buClr>
                <a:schemeClr val="tx1"/>
              </a:buClr>
              <a:buFont typeface="Arial" panose="020B0604020202020204" pitchFamily="34" charset="0"/>
              <a:buChar char="•"/>
            </a:pPr>
            <a:r>
              <a:rPr lang="en-US" cap="all"/>
              <a:t>What could the impact of high quality leader-member exchange have on the following;</a:t>
            </a:r>
          </a:p>
          <a:p>
            <a:pPr indent="-228600" defTabSz="914400">
              <a:lnSpc>
                <a:spcPct val="120000"/>
              </a:lnSpc>
              <a:spcAft>
                <a:spcPts val="600"/>
              </a:spcAft>
              <a:buClr>
                <a:schemeClr val="tx1"/>
              </a:buClr>
              <a:buFont typeface="Arial" panose="020B0604020202020204" pitchFamily="34" charset="0"/>
              <a:buChar char="•"/>
            </a:pPr>
            <a:endParaRPr lang="en-US" cap="all"/>
          </a:p>
          <a:p>
            <a:pPr marL="285750" indent="-228600" defTabSz="914400">
              <a:lnSpc>
                <a:spcPct val="120000"/>
              </a:lnSpc>
              <a:spcAft>
                <a:spcPts val="600"/>
              </a:spcAft>
              <a:buClr>
                <a:schemeClr val="tx1"/>
              </a:buClr>
              <a:buFont typeface="Arial" panose="020B0604020202020204" pitchFamily="34" charset="0"/>
              <a:buChar char="•"/>
            </a:pPr>
            <a:r>
              <a:rPr lang="en-US" cap="all"/>
              <a:t>The Leaders</a:t>
            </a:r>
          </a:p>
          <a:p>
            <a:pPr marL="285750" indent="-228600" defTabSz="914400">
              <a:lnSpc>
                <a:spcPct val="120000"/>
              </a:lnSpc>
              <a:spcAft>
                <a:spcPts val="600"/>
              </a:spcAft>
              <a:buClr>
                <a:schemeClr val="tx1"/>
              </a:buClr>
              <a:buFont typeface="Arial" panose="020B0604020202020204" pitchFamily="34" charset="0"/>
              <a:buChar char="•"/>
            </a:pPr>
            <a:r>
              <a:rPr lang="en-US" cap="all"/>
              <a:t>The Followers</a:t>
            </a:r>
          </a:p>
          <a:p>
            <a:pPr marL="285750" indent="-228600" defTabSz="914400">
              <a:lnSpc>
                <a:spcPct val="120000"/>
              </a:lnSpc>
              <a:spcAft>
                <a:spcPts val="600"/>
              </a:spcAft>
              <a:buClr>
                <a:schemeClr val="tx1"/>
              </a:buClr>
              <a:buFont typeface="Arial" panose="020B0604020202020204" pitchFamily="34" charset="0"/>
              <a:buChar char="•"/>
            </a:pPr>
            <a:r>
              <a:rPr lang="en-US" cap="all"/>
              <a:t>The Groups</a:t>
            </a:r>
          </a:p>
          <a:p>
            <a:pPr marL="285750" indent="-228600" defTabSz="914400">
              <a:lnSpc>
                <a:spcPct val="120000"/>
              </a:lnSpc>
              <a:spcAft>
                <a:spcPts val="600"/>
              </a:spcAft>
              <a:buClr>
                <a:schemeClr val="tx1"/>
              </a:buClr>
              <a:buFont typeface="Arial" panose="020B0604020202020204" pitchFamily="34" charset="0"/>
              <a:buChar char="•"/>
            </a:pPr>
            <a:r>
              <a:rPr lang="en-US" cap="all"/>
              <a:t>The organisation in general</a:t>
            </a:r>
          </a:p>
        </p:txBody>
      </p:sp>
      <p:pic>
        <p:nvPicPr>
          <p:cNvPr id="5" name="Picture 4">
            <a:extLst>
              <a:ext uri="{FF2B5EF4-FFF2-40B4-BE49-F238E27FC236}">
                <a16:creationId xmlns:a16="http://schemas.microsoft.com/office/drawing/2014/main" id="{6F2626A1-21DC-49CA-AC9D-9FD4DDF41DB5}"/>
              </a:ext>
            </a:extLst>
          </p:cNvPr>
          <p:cNvPicPr>
            <a:picLocks noChangeAspect="1"/>
          </p:cNvPicPr>
          <p:nvPr/>
        </p:nvPicPr>
        <p:blipFill>
          <a:blip r:embed="rId6"/>
          <a:stretch>
            <a:fillRect/>
          </a:stretch>
        </p:blipFill>
        <p:spPr>
          <a:xfrm>
            <a:off x="8802843" y="210203"/>
            <a:ext cx="2143125" cy="2143125"/>
          </a:xfrm>
          <a:prstGeom prst="rect">
            <a:avLst/>
          </a:prstGeom>
        </p:spPr>
      </p:pic>
    </p:spTree>
    <p:extLst>
      <p:ext uri="{BB962C8B-B14F-4D97-AF65-F5344CB8AC3E}">
        <p14:creationId xmlns:p14="http://schemas.microsoft.com/office/powerpoint/2010/main" val="1144954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2AC17-D8BE-4269-B909-9B0EE1FC1156}"/>
              </a:ext>
            </a:extLst>
          </p:cNvPr>
          <p:cNvSpPr>
            <a:spLocks noGrp="1"/>
          </p:cNvSpPr>
          <p:nvPr>
            <p:ph type="title"/>
          </p:nvPr>
        </p:nvSpPr>
        <p:spPr/>
        <p:txBody>
          <a:bodyPr/>
          <a:lstStyle/>
          <a:p>
            <a:r>
              <a:rPr lang="en-GB" dirty="0"/>
              <a:t>Later studies (</a:t>
            </a:r>
            <a:r>
              <a:rPr lang="en-GB" dirty="0" err="1"/>
              <a:t>Graen</a:t>
            </a:r>
            <a:r>
              <a:rPr lang="en-GB" dirty="0"/>
              <a:t> &amp; </a:t>
            </a:r>
            <a:r>
              <a:rPr lang="en-GB" dirty="0" err="1"/>
              <a:t>Uhl</a:t>
            </a:r>
            <a:r>
              <a:rPr lang="en-GB" dirty="0"/>
              <a:t>-Bien, 1995)</a:t>
            </a:r>
          </a:p>
        </p:txBody>
      </p:sp>
      <p:sp>
        <p:nvSpPr>
          <p:cNvPr id="3" name="Content Placeholder 2">
            <a:extLst>
              <a:ext uri="{FF2B5EF4-FFF2-40B4-BE49-F238E27FC236}">
                <a16:creationId xmlns:a16="http://schemas.microsoft.com/office/drawing/2014/main" id="{C400B43B-FED7-4EAF-853D-E8A58E3ACE1F}"/>
              </a:ext>
            </a:extLst>
          </p:cNvPr>
          <p:cNvSpPr>
            <a:spLocks noGrp="1"/>
          </p:cNvSpPr>
          <p:nvPr>
            <p:ph sz="quarter" idx="13"/>
          </p:nvPr>
        </p:nvSpPr>
        <p:spPr>
          <a:xfrm>
            <a:off x="913774" y="2006145"/>
            <a:ext cx="10363826" cy="4382624"/>
          </a:xfrm>
        </p:spPr>
        <p:txBody>
          <a:bodyPr>
            <a:normAutofit fontScale="92500" lnSpcReduction="20000"/>
          </a:bodyPr>
          <a:lstStyle/>
          <a:p>
            <a:r>
              <a:rPr lang="en-GB" dirty="0"/>
              <a:t>Researchers found that high-quality leader-member exchanges resulted in:</a:t>
            </a:r>
          </a:p>
          <a:p>
            <a:pPr>
              <a:buFont typeface="Courier New" panose="02070309020205020404" pitchFamily="49" charset="0"/>
              <a:buChar char="o"/>
            </a:pPr>
            <a:r>
              <a:rPr lang="en-GB" dirty="0"/>
              <a:t>Less employee turnover</a:t>
            </a:r>
          </a:p>
          <a:p>
            <a:pPr>
              <a:buFont typeface="Courier New" panose="02070309020205020404" pitchFamily="49" charset="0"/>
              <a:buChar char="o"/>
            </a:pPr>
            <a:r>
              <a:rPr lang="en-GB" dirty="0"/>
              <a:t>More positive performance evaluations</a:t>
            </a:r>
          </a:p>
          <a:p>
            <a:pPr>
              <a:buFont typeface="Courier New" panose="02070309020205020404" pitchFamily="49" charset="0"/>
              <a:buChar char="o"/>
            </a:pPr>
            <a:r>
              <a:rPr lang="en-GB" dirty="0"/>
              <a:t>Higher frequency of promotions</a:t>
            </a:r>
          </a:p>
          <a:p>
            <a:pPr>
              <a:buFont typeface="Courier New" panose="02070309020205020404" pitchFamily="49" charset="0"/>
              <a:buChar char="o"/>
            </a:pPr>
            <a:r>
              <a:rPr lang="en-GB" dirty="0"/>
              <a:t>Greater organisational commitment</a:t>
            </a:r>
          </a:p>
          <a:p>
            <a:pPr>
              <a:buFont typeface="Courier New" panose="02070309020205020404" pitchFamily="49" charset="0"/>
              <a:buChar char="o"/>
            </a:pPr>
            <a:r>
              <a:rPr lang="en-GB" dirty="0"/>
              <a:t>More desirable work assignments </a:t>
            </a:r>
          </a:p>
          <a:p>
            <a:pPr>
              <a:buFont typeface="Courier New" panose="02070309020205020404" pitchFamily="49" charset="0"/>
              <a:buChar char="o"/>
            </a:pPr>
            <a:r>
              <a:rPr lang="en-GB" dirty="0"/>
              <a:t>Better job attitudes</a:t>
            </a:r>
          </a:p>
          <a:p>
            <a:pPr>
              <a:buFont typeface="Courier New" panose="02070309020205020404" pitchFamily="49" charset="0"/>
              <a:buChar char="o"/>
            </a:pPr>
            <a:r>
              <a:rPr lang="en-GB" dirty="0"/>
              <a:t>More attention and support from the leader</a:t>
            </a:r>
          </a:p>
          <a:p>
            <a:pPr>
              <a:buFont typeface="Courier New" panose="02070309020205020404" pitchFamily="49" charset="0"/>
              <a:buChar char="o"/>
            </a:pPr>
            <a:r>
              <a:rPr lang="en-GB" dirty="0"/>
              <a:t>Greater participation</a:t>
            </a:r>
          </a:p>
          <a:p>
            <a:pPr>
              <a:buFont typeface="Courier New" panose="02070309020205020404" pitchFamily="49" charset="0"/>
              <a:buChar char="o"/>
            </a:pPr>
            <a:r>
              <a:rPr lang="en-GB" dirty="0"/>
              <a:t>Faster career progress</a:t>
            </a:r>
          </a:p>
          <a:p>
            <a:pPr>
              <a:buFont typeface="Courier New" panose="02070309020205020404" pitchFamily="49" charset="0"/>
              <a:buChar char="o"/>
            </a:pPr>
            <a:endParaRPr lang="en-GB" dirty="0"/>
          </a:p>
        </p:txBody>
      </p:sp>
    </p:spTree>
    <p:extLst>
      <p:ext uri="{BB962C8B-B14F-4D97-AF65-F5344CB8AC3E}">
        <p14:creationId xmlns:p14="http://schemas.microsoft.com/office/powerpoint/2010/main" val="3155133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Making (</a:t>
            </a:r>
            <a:r>
              <a:rPr lang="en-GB" dirty="0" err="1"/>
              <a:t>graen</a:t>
            </a:r>
            <a:r>
              <a:rPr lang="en-GB" dirty="0"/>
              <a:t> &amp; </a:t>
            </a:r>
            <a:r>
              <a:rPr lang="en-GB" dirty="0" err="1"/>
              <a:t>uhl-bien</a:t>
            </a:r>
            <a:r>
              <a:rPr lang="en-GB" dirty="0"/>
              <a:t>, 1995)</a:t>
            </a:r>
          </a:p>
        </p:txBody>
      </p:sp>
      <p:sp>
        <p:nvSpPr>
          <p:cNvPr id="3" name="TextBox 2"/>
          <p:cNvSpPr txBox="1"/>
          <p:nvPr/>
        </p:nvSpPr>
        <p:spPr>
          <a:xfrm>
            <a:off x="4378569" y="1570892"/>
            <a:ext cx="3434862" cy="769441"/>
          </a:xfrm>
          <a:prstGeom prst="rect">
            <a:avLst/>
          </a:prstGeom>
          <a:noFill/>
        </p:spPr>
        <p:txBody>
          <a:bodyPr wrap="square" rtlCol="0">
            <a:spAutoFit/>
          </a:bodyPr>
          <a:lstStyle/>
          <a:p>
            <a:r>
              <a:rPr lang="en-GB" sz="4400" dirty="0"/>
              <a:t>Activity</a:t>
            </a:r>
          </a:p>
        </p:txBody>
      </p:sp>
      <p:sp>
        <p:nvSpPr>
          <p:cNvPr id="4" name="TextBox 3"/>
          <p:cNvSpPr txBox="1"/>
          <p:nvPr/>
        </p:nvSpPr>
        <p:spPr>
          <a:xfrm>
            <a:off x="1488831" y="2813538"/>
            <a:ext cx="8253046" cy="2585323"/>
          </a:xfrm>
          <a:prstGeom prst="rect">
            <a:avLst/>
          </a:prstGeom>
          <a:noFill/>
        </p:spPr>
        <p:txBody>
          <a:bodyPr wrap="square" rtlCol="0">
            <a:spAutoFit/>
          </a:bodyPr>
          <a:lstStyle/>
          <a:p>
            <a:r>
              <a:rPr lang="en-GB" dirty="0" err="1"/>
              <a:t>Graen</a:t>
            </a:r>
            <a:r>
              <a:rPr lang="en-GB" dirty="0"/>
              <a:t> and </a:t>
            </a:r>
            <a:r>
              <a:rPr lang="en-GB" dirty="0" err="1"/>
              <a:t>Uhl</a:t>
            </a:r>
            <a:r>
              <a:rPr lang="en-GB" dirty="0"/>
              <a:t>-Bien identified that there were three phases of leadership making which develop over time:</a:t>
            </a:r>
          </a:p>
          <a:p>
            <a:endParaRPr lang="en-GB" dirty="0"/>
          </a:p>
          <a:p>
            <a:pPr marL="342900" indent="-342900">
              <a:buFont typeface="+mj-lt"/>
              <a:buAutoNum type="arabicPeriod"/>
            </a:pPr>
            <a:r>
              <a:rPr lang="en-GB" dirty="0"/>
              <a:t>Stranger Phase</a:t>
            </a:r>
          </a:p>
          <a:p>
            <a:pPr marL="342900" indent="-342900">
              <a:buFont typeface="+mj-lt"/>
              <a:buAutoNum type="arabicPeriod"/>
            </a:pPr>
            <a:r>
              <a:rPr lang="en-GB" dirty="0"/>
              <a:t>Acquaintance Phase</a:t>
            </a:r>
          </a:p>
          <a:p>
            <a:pPr marL="342900" indent="-342900">
              <a:buFont typeface="+mj-lt"/>
              <a:buAutoNum type="arabicPeriod"/>
            </a:pPr>
            <a:r>
              <a:rPr lang="en-GB" dirty="0"/>
              <a:t>Mature partnership Phase</a:t>
            </a:r>
          </a:p>
          <a:p>
            <a:pPr marL="342900" indent="-342900">
              <a:buFont typeface="+mj-lt"/>
              <a:buAutoNum type="arabicPeriod"/>
            </a:pPr>
            <a:endParaRPr lang="en-GB" dirty="0"/>
          </a:p>
          <a:p>
            <a:r>
              <a:rPr lang="en-GB" dirty="0"/>
              <a:t>In groups, match the statements with each phase. Discuss within the group </a:t>
            </a:r>
            <a:r>
              <a:rPr lang="en-GB" dirty="0">
                <a:solidFill>
                  <a:srgbClr val="FF0000"/>
                </a:solidFill>
              </a:rPr>
              <a:t>why </a:t>
            </a:r>
            <a:r>
              <a:rPr lang="en-GB" dirty="0"/>
              <a:t>you think they belong in that phase.</a:t>
            </a:r>
          </a:p>
        </p:txBody>
      </p:sp>
      <p:pic>
        <p:nvPicPr>
          <p:cNvPr id="5" name="Picture 4"/>
          <p:cNvPicPr>
            <a:picLocks noChangeAspect="1"/>
          </p:cNvPicPr>
          <p:nvPr/>
        </p:nvPicPr>
        <p:blipFill>
          <a:blip r:embed="rId3"/>
          <a:stretch>
            <a:fillRect/>
          </a:stretch>
        </p:blipFill>
        <p:spPr>
          <a:xfrm>
            <a:off x="9875593" y="2540244"/>
            <a:ext cx="2124075" cy="2152650"/>
          </a:xfrm>
          <a:prstGeom prst="rect">
            <a:avLst/>
          </a:prstGeom>
        </p:spPr>
      </p:pic>
    </p:spTree>
    <p:extLst>
      <p:ext uri="{BB962C8B-B14F-4D97-AF65-F5344CB8AC3E}">
        <p14:creationId xmlns:p14="http://schemas.microsoft.com/office/powerpoint/2010/main" val="1210095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6518" y="0"/>
            <a:ext cx="4701580" cy="604969"/>
          </a:xfrm>
        </p:spPr>
        <p:txBody>
          <a:bodyPr/>
          <a:lstStyle/>
          <a:p>
            <a:r>
              <a:rPr lang="en-GB" dirty="0"/>
              <a:t>Leadership Making</a:t>
            </a:r>
          </a:p>
        </p:txBody>
      </p:sp>
      <p:sp>
        <p:nvSpPr>
          <p:cNvPr id="3" name="Text Placeholder 2"/>
          <p:cNvSpPr>
            <a:spLocks noGrp="1"/>
          </p:cNvSpPr>
          <p:nvPr>
            <p:ph type="body" idx="1"/>
          </p:nvPr>
        </p:nvSpPr>
        <p:spPr>
          <a:xfrm>
            <a:off x="713009" y="769092"/>
            <a:ext cx="3298976" cy="576262"/>
          </a:xfrm>
        </p:spPr>
        <p:txBody>
          <a:bodyPr/>
          <a:lstStyle/>
          <a:p>
            <a:r>
              <a:rPr lang="en-GB" u="sng" dirty="0">
                <a:solidFill>
                  <a:srgbClr val="0070C0"/>
                </a:solidFill>
              </a:rPr>
              <a:t>Phase 1: Stranger </a:t>
            </a:r>
          </a:p>
        </p:txBody>
      </p:sp>
      <p:sp>
        <p:nvSpPr>
          <p:cNvPr id="4" name="Text Placeholder 3"/>
          <p:cNvSpPr>
            <a:spLocks noGrp="1"/>
          </p:cNvSpPr>
          <p:nvPr>
            <p:ph type="body" sz="half" idx="15"/>
          </p:nvPr>
        </p:nvSpPr>
        <p:spPr>
          <a:xfrm>
            <a:off x="211015" y="1552954"/>
            <a:ext cx="4001735" cy="5164369"/>
          </a:xfrm>
        </p:spPr>
        <p:txBody>
          <a:bodyPr>
            <a:normAutofit fontScale="70000" lnSpcReduction="20000"/>
          </a:bodyPr>
          <a:lstStyle/>
          <a:p>
            <a:pPr marL="173038" indent="-173038" eaLnBrk="0" hangingPunct="0">
              <a:spcAft>
                <a:spcPts val="1200"/>
              </a:spcAft>
              <a:buClr>
                <a:srgbClr val="0070C0"/>
              </a:buClr>
              <a:buFont typeface="Wingdings 2" pitchFamily="18" charset="2"/>
              <a:buChar char="÷"/>
              <a:defRPr/>
            </a:pPr>
            <a:r>
              <a:rPr lang="en-US" sz="2600" dirty="0">
                <a:cs typeface="Calibri" pitchFamily="34" charset="0"/>
              </a:rPr>
              <a:t>Interactions within the leader-follower dyad are generally rule bound</a:t>
            </a:r>
          </a:p>
          <a:p>
            <a:pPr eaLnBrk="0" hangingPunct="0">
              <a:spcAft>
                <a:spcPts val="1200"/>
              </a:spcAft>
              <a:buClr>
                <a:srgbClr val="0070C0"/>
              </a:buClr>
              <a:buFont typeface="Wingdings 2" pitchFamily="18" charset="2"/>
              <a:buChar char="÷"/>
              <a:defRPr/>
            </a:pPr>
            <a:r>
              <a:rPr lang="en-US" sz="2600" dirty="0">
                <a:cs typeface="Calibri" pitchFamily="34" charset="0"/>
              </a:rPr>
              <a:t> Rely on contractual relationships</a:t>
            </a:r>
          </a:p>
          <a:p>
            <a:pPr marL="173038" indent="-173038" eaLnBrk="0" hangingPunct="0">
              <a:spcAft>
                <a:spcPts val="1200"/>
              </a:spcAft>
              <a:buClr>
                <a:srgbClr val="0070C0"/>
              </a:buClr>
              <a:buFont typeface="Wingdings 2" pitchFamily="18" charset="2"/>
              <a:buChar char="÷"/>
              <a:defRPr/>
            </a:pPr>
            <a:r>
              <a:rPr lang="en-US" sz="2600" dirty="0">
                <a:cs typeface="Calibri" pitchFamily="34" charset="0"/>
              </a:rPr>
              <a:t> Relate to each other within prescribed  organizational roles</a:t>
            </a:r>
          </a:p>
          <a:p>
            <a:pPr eaLnBrk="0" hangingPunct="0">
              <a:spcAft>
                <a:spcPts val="1200"/>
              </a:spcAft>
              <a:buClr>
                <a:srgbClr val="0070C0"/>
              </a:buClr>
              <a:buFont typeface="Wingdings 2" pitchFamily="18" charset="2"/>
              <a:buChar char="÷"/>
              <a:defRPr/>
            </a:pPr>
            <a:r>
              <a:rPr lang="en-US" sz="2600" dirty="0">
                <a:cs typeface="Calibri" pitchFamily="34" charset="0"/>
              </a:rPr>
              <a:t> Experience lower-quality exchanges</a:t>
            </a:r>
          </a:p>
          <a:p>
            <a:pPr marL="231775" indent="-231775" eaLnBrk="0" hangingPunct="0">
              <a:spcAft>
                <a:spcPts val="1200"/>
              </a:spcAft>
              <a:buClr>
                <a:srgbClr val="0070C0"/>
              </a:buClr>
              <a:buFont typeface="Wingdings 2" pitchFamily="18" charset="2"/>
              <a:buChar char="÷"/>
              <a:defRPr/>
            </a:pPr>
            <a:r>
              <a:rPr lang="en-US" sz="2600" dirty="0">
                <a:cs typeface="Calibri" pitchFamily="34" charset="0"/>
              </a:rPr>
              <a:t>Motives of follower directed toward self-interest rather than good of the group</a:t>
            </a:r>
          </a:p>
          <a:p>
            <a:endParaRPr lang="en-GB" dirty="0"/>
          </a:p>
        </p:txBody>
      </p:sp>
      <p:sp>
        <p:nvSpPr>
          <p:cNvPr id="5" name="Text Placeholder 4"/>
          <p:cNvSpPr>
            <a:spLocks noGrp="1"/>
          </p:cNvSpPr>
          <p:nvPr>
            <p:ph type="body" sz="quarter" idx="3"/>
          </p:nvPr>
        </p:nvSpPr>
        <p:spPr>
          <a:xfrm>
            <a:off x="4453178" y="769092"/>
            <a:ext cx="3291521" cy="576262"/>
          </a:xfrm>
        </p:spPr>
        <p:txBody>
          <a:bodyPr/>
          <a:lstStyle/>
          <a:p>
            <a:r>
              <a:rPr lang="en-GB" u="sng" dirty="0">
                <a:solidFill>
                  <a:srgbClr val="0070C0"/>
                </a:solidFill>
              </a:rPr>
              <a:t>Phase 2: Acquaintance</a:t>
            </a:r>
          </a:p>
        </p:txBody>
      </p:sp>
      <p:sp>
        <p:nvSpPr>
          <p:cNvPr id="6" name="Text Placeholder 5"/>
          <p:cNvSpPr>
            <a:spLocks noGrp="1"/>
          </p:cNvSpPr>
          <p:nvPr>
            <p:ph type="body" sz="half" idx="16"/>
          </p:nvPr>
        </p:nvSpPr>
        <p:spPr>
          <a:xfrm>
            <a:off x="4114800" y="1374061"/>
            <a:ext cx="4163298" cy="5343262"/>
          </a:xfrm>
        </p:spPr>
        <p:txBody>
          <a:bodyPr>
            <a:normAutofit/>
          </a:bodyPr>
          <a:lstStyle/>
          <a:p>
            <a:pPr marL="231775" indent="-231775" eaLnBrk="0" hangingPunct="0">
              <a:buClr>
                <a:srgbClr val="0070C0"/>
              </a:buClr>
              <a:buFont typeface="Wingdings 2" pitchFamily="18" charset="2"/>
              <a:buChar char="÷"/>
              <a:defRPr/>
            </a:pPr>
            <a:r>
              <a:rPr lang="en-US" dirty="0">
                <a:cs typeface="Calibri" pitchFamily="34" charset="0"/>
              </a:rPr>
              <a:t>Begins with an “offer” by leader/follower for improved career-oriented social exchanges </a:t>
            </a:r>
          </a:p>
          <a:p>
            <a:pPr eaLnBrk="0" hangingPunct="0">
              <a:buClr>
                <a:srgbClr val="0070C0"/>
              </a:buClr>
              <a:buFont typeface="Wingdings 2" pitchFamily="18" charset="2"/>
              <a:buChar char="÷"/>
              <a:defRPr/>
            </a:pPr>
            <a:r>
              <a:rPr lang="en-US" dirty="0">
                <a:cs typeface="Calibri" pitchFamily="34" charset="0"/>
              </a:rPr>
              <a:t> Testing period for both, assessing whether </a:t>
            </a:r>
          </a:p>
          <a:p>
            <a:pPr lvl="1" eaLnBrk="0" hangingPunct="0">
              <a:buClr>
                <a:srgbClr val="0070C0"/>
              </a:buClr>
              <a:buSzPct val="80000"/>
              <a:buFont typeface="Wingdings 2" pitchFamily="18" charset="2"/>
              <a:buChar char="®"/>
              <a:defRPr/>
            </a:pPr>
            <a:r>
              <a:rPr lang="en-US" sz="1400" dirty="0">
                <a:cs typeface="Calibri" pitchFamily="34" charset="0"/>
              </a:rPr>
              <a:t> the follower is interested in taking on new roles </a:t>
            </a:r>
          </a:p>
          <a:p>
            <a:pPr lvl="1" eaLnBrk="0" hangingPunct="0">
              <a:buClr>
                <a:srgbClr val="0070C0"/>
              </a:buClr>
              <a:buSzPct val="80000"/>
              <a:buFont typeface="Wingdings 2" pitchFamily="18" charset="2"/>
              <a:buChar char="®"/>
              <a:defRPr/>
            </a:pPr>
            <a:r>
              <a:rPr lang="en-US" sz="1400" dirty="0">
                <a:cs typeface="Calibri" pitchFamily="34" charset="0"/>
              </a:rPr>
              <a:t> leader is willing to provide new challenges</a:t>
            </a:r>
          </a:p>
          <a:p>
            <a:pPr eaLnBrk="0" hangingPunct="0">
              <a:buClr>
                <a:srgbClr val="0070C0"/>
              </a:buClr>
              <a:buFont typeface="Wingdings 2" pitchFamily="18" charset="2"/>
              <a:buChar char="÷"/>
              <a:defRPr/>
            </a:pPr>
            <a:endParaRPr lang="en-US" dirty="0">
              <a:cs typeface="Calibri" pitchFamily="34" charset="0"/>
            </a:endParaRPr>
          </a:p>
          <a:p>
            <a:pPr marL="231775" indent="-231775" eaLnBrk="0" hangingPunct="0">
              <a:buClr>
                <a:srgbClr val="0070C0"/>
              </a:buClr>
              <a:buFont typeface="Wingdings 2" pitchFamily="18" charset="2"/>
              <a:buChar char="÷"/>
              <a:defRPr/>
            </a:pPr>
            <a:r>
              <a:rPr lang="en-US" dirty="0">
                <a:cs typeface="Calibri" pitchFamily="34" charset="0"/>
              </a:rPr>
              <a:t>Shift in dyad from formalized interactions to new ways of relating</a:t>
            </a:r>
          </a:p>
          <a:p>
            <a:pPr marL="231775" indent="-231775" eaLnBrk="0" hangingPunct="0">
              <a:buClr>
                <a:srgbClr val="0070C0"/>
              </a:buClr>
              <a:buFont typeface="Wingdings 2" pitchFamily="18" charset="2"/>
              <a:buChar char="÷"/>
              <a:defRPr/>
            </a:pPr>
            <a:r>
              <a:rPr lang="en-US" dirty="0">
                <a:cs typeface="Calibri" pitchFamily="34" charset="0"/>
              </a:rPr>
              <a:t>Quality of exchanges improves along with greater trust &amp; respect</a:t>
            </a:r>
          </a:p>
          <a:p>
            <a:pPr eaLnBrk="0" hangingPunct="0">
              <a:buClr>
                <a:srgbClr val="0070C0"/>
              </a:buClr>
              <a:buFont typeface="Wingdings 2" pitchFamily="18" charset="2"/>
              <a:buChar char="÷"/>
              <a:defRPr/>
            </a:pPr>
            <a:r>
              <a:rPr lang="en-US" dirty="0">
                <a:cs typeface="Calibri" pitchFamily="34" charset="0"/>
              </a:rPr>
              <a:t> Less focus on self-interest, more on goals of the group</a:t>
            </a:r>
          </a:p>
        </p:txBody>
      </p:sp>
      <p:sp>
        <p:nvSpPr>
          <p:cNvPr id="7" name="Text Placeholder 6"/>
          <p:cNvSpPr>
            <a:spLocks noGrp="1"/>
          </p:cNvSpPr>
          <p:nvPr>
            <p:ph type="body" sz="quarter" idx="13"/>
          </p:nvPr>
        </p:nvSpPr>
        <p:spPr>
          <a:xfrm>
            <a:off x="8612804" y="678969"/>
            <a:ext cx="3304928" cy="576262"/>
          </a:xfrm>
        </p:spPr>
        <p:txBody>
          <a:bodyPr/>
          <a:lstStyle/>
          <a:p>
            <a:r>
              <a:rPr lang="en-GB" u="sng" dirty="0">
                <a:solidFill>
                  <a:srgbClr val="0070C0"/>
                </a:solidFill>
              </a:rPr>
              <a:t>Phase 3: mature Partnership</a:t>
            </a:r>
          </a:p>
        </p:txBody>
      </p:sp>
      <p:sp>
        <p:nvSpPr>
          <p:cNvPr id="8" name="Text Placeholder 7"/>
          <p:cNvSpPr>
            <a:spLocks noGrp="1"/>
          </p:cNvSpPr>
          <p:nvPr>
            <p:ph type="body" sz="half" idx="17"/>
          </p:nvPr>
        </p:nvSpPr>
        <p:spPr>
          <a:xfrm>
            <a:off x="8116535" y="1255231"/>
            <a:ext cx="3993403" cy="5602769"/>
          </a:xfrm>
        </p:spPr>
        <p:txBody>
          <a:bodyPr>
            <a:noAutofit/>
          </a:bodyPr>
          <a:lstStyle/>
          <a:p>
            <a:pPr eaLnBrk="0" hangingPunct="0">
              <a:spcAft>
                <a:spcPts val="600"/>
              </a:spcAft>
              <a:buClr>
                <a:srgbClr val="0070C0"/>
              </a:buClr>
              <a:buFont typeface="Wingdings 2" pitchFamily="18" charset="2"/>
              <a:buChar char="÷"/>
              <a:defRPr/>
            </a:pPr>
            <a:r>
              <a:rPr lang="en-US" sz="1600" dirty="0">
                <a:cs typeface="Calibri" pitchFamily="34" charset="0"/>
              </a:rPr>
              <a:t>Marked by high-quality  leader–member exchanges</a:t>
            </a:r>
          </a:p>
          <a:p>
            <a:pPr marL="231775" indent="-231775" eaLnBrk="0" hangingPunct="0">
              <a:spcAft>
                <a:spcPts val="600"/>
              </a:spcAft>
              <a:buClr>
                <a:srgbClr val="0070C0"/>
              </a:buClr>
              <a:buFont typeface="Wingdings 2" pitchFamily="18" charset="2"/>
              <a:buChar char="÷"/>
              <a:defRPr/>
            </a:pPr>
            <a:r>
              <a:rPr lang="en-US" sz="1600" dirty="0">
                <a:cs typeface="Calibri" pitchFamily="34" charset="0"/>
              </a:rPr>
              <a:t>Experience high degree of mutual trust, respect, and obligation toward each other</a:t>
            </a:r>
          </a:p>
          <a:p>
            <a:pPr eaLnBrk="0" hangingPunct="0">
              <a:spcAft>
                <a:spcPts val="600"/>
              </a:spcAft>
              <a:buClr>
                <a:srgbClr val="0070C0"/>
              </a:buClr>
              <a:buFont typeface="Wingdings 2" pitchFamily="18" charset="2"/>
              <a:buChar char="÷"/>
              <a:defRPr/>
            </a:pPr>
            <a:r>
              <a:rPr lang="en-US" sz="1600" dirty="0">
                <a:cs typeface="Calibri" pitchFamily="34" charset="0"/>
              </a:rPr>
              <a:t> Tested relationship and found it dependable</a:t>
            </a:r>
          </a:p>
          <a:p>
            <a:pPr eaLnBrk="0" hangingPunct="0">
              <a:spcAft>
                <a:spcPts val="600"/>
              </a:spcAft>
              <a:buClr>
                <a:srgbClr val="0070C0"/>
              </a:buClr>
              <a:buFont typeface="Wingdings 2" pitchFamily="18" charset="2"/>
              <a:buChar char="÷"/>
              <a:defRPr/>
            </a:pPr>
            <a:r>
              <a:rPr lang="en-US" sz="1600" dirty="0">
                <a:cs typeface="Calibri" pitchFamily="34" charset="0"/>
              </a:rPr>
              <a:t> High degree of reciprocity between leaders and subordinates</a:t>
            </a:r>
          </a:p>
          <a:p>
            <a:pPr eaLnBrk="0" hangingPunct="0">
              <a:spcAft>
                <a:spcPts val="600"/>
              </a:spcAft>
              <a:buClr>
                <a:srgbClr val="0070C0"/>
              </a:buClr>
              <a:buFont typeface="Wingdings 2" pitchFamily="18" charset="2"/>
              <a:buChar char="÷"/>
              <a:defRPr/>
            </a:pPr>
            <a:r>
              <a:rPr lang="en-US" sz="1600" dirty="0">
                <a:cs typeface="Calibri" pitchFamily="34" charset="0"/>
              </a:rPr>
              <a:t> May depend on each other for favors and special assistance</a:t>
            </a:r>
          </a:p>
          <a:p>
            <a:pPr eaLnBrk="0" hangingPunct="0">
              <a:spcAft>
                <a:spcPts val="600"/>
              </a:spcAft>
              <a:buClr>
                <a:srgbClr val="0070C0"/>
              </a:buClr>
              <a:buFont typeface="Wingdings 2" pitchFamily="18" charset="2"/>
              <a:buChar char="÷"/>
              <a:defRPr/>
            </a:pPr>
            <a:r>
              <a:rPr lang="en-US" sz="1600" dirty="0">
                <a:cs typeface="Calibri" pitchFamily="34" charset="0"/>
              </a:rPr>
              <a:t> Highly developed patterns of relating that produce positive</a:t>
            </a:r>
          </a:p>
          <a:p>
            <a:pPr marL="231775" indent="-231775" eaLnBrk="0" hangingPunct="0">
              <a:spcAft>
                <a:spcPts val="600"/>
              </a:spcAft>
              <a:buClr>
                <a:srgbClr val="0070C0"/>
              </a:buClr>
              <a:buFont typeface="Wingdings 2" pitchFamily="18" charset="2"/>
              <a:buChar char="÷"/>
              <a:defRPr/>
            </a:pPr>
            <a:r>
              <a:rPr lang="en-US" sz="1600" dirty="0">
                <a:cs typeface="Calibri" pitchFamily="34" charset="0"/>
              </a:rPr>
              <a:t>  outcomes for both themselves &amp; the organization</a:t>
            </a:r>
          </a:p>
        </p:txBody>
      </p:sp>
    </p:spTree>
    <p:extLst>
      <p:ext uri="{BB962C8B-B14F-4D97-AF65-F5344CB8AC3E}">
        <p14:creationId xmlns:p14="http://schemas.microsoft.com/office/powerpoint/2010/main" val="297174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57297"/>
            <a:ext cx="10364451" cy="928647"/>
          </a:xfrm>
        </p:spPr>
        <p:txBody>
          <a:bodyPr/>
          <a:lstStyle/>
          <a:p>
            <a:r>
              <a:rPr lang="en-GB" dirty="0"/>
              <a:t>How does </a:t>
            </a:r>
            <a:r>
              <a:rPr lang="en-GB" dirty="0" err="1"/>
              <a:t>lmx</a:t>
            </a:r>
            <a:r>
              <a:rPr lang="en-GB" dirty="0"/>
              <a:t> theory approach work?</a:t>
            </a:r>
          </a:p>
        </p:txBody>
      </p:sp>
      <p:sp>
        <p:nvSpPr>
          <p:cNvPr id="3" name="Rectangle 2">
            <a:extLst>
              <a:ext uri="{FF2B5EF4-FFF2-40B4-BE49-F238E27FC236}">
                <a16:creationId xmlns:a16="http://schemas.microsoft.com/office/drawing/2014/main" id="{3161C734-A679-48EA-9C49-A9928D6DB64A}"/>
              </a:ext>
            </a:extLst>
          </p:cNvPr>
          <p:cNvSpPr/>
          <p:nvPr/>
        </p:nvSpPr>
        <p:spPr>
          <a:xfrm>
            <a:off x="913774" y="1982450"/>
            <a:ext cx="6096000" cy="1446550"/>
          </a:xfrm>
          <a:prstGeom prst="rect">
            <a:avLst/>
          </a:prstGeom>
        </p:spPr>
        <p:txBody>
          <a:bodyPr>
            <a:spAutoFit/>
          </a:bodyPr>
          <a:lstStyle/>
          <a:p>
            <a:pPr>
              <a:spcBef>
                <a:spcPct val="0"/>
              </a:spcBef>
              <a:buClr>
                <a:srgbClr val="0070C0"/>
              </a:buClr>
            </a:pPr>
            <a:r>
              <a:rPr lang="en-US" altLang="zh-TW" sz="2400" b="1" dirty="0">
                <a:cs typeface="Calibri" pitchFamily="34" charset="0"/>
                <a:sym typeface="Wingdings" pitchFamily="2" charset="2"/>
              </a:rPr>
              <a:t>LMX theory works in two ways: It describes leadership and it prescribes leadership</a:t>
            </a:r>
          </a:p>
          <a:p>
            <a:pPr lvl="1">
              <a:spcBef>
                <a:spcPct val="0"/>
              </a:spcBef>
              <a:buClr>
                <a:srgbClr val="0070C0"/>
              </a:buClr>
              <a:buSzPct val="75000"/>
            </a:pPr>
            <a:r>
              <a:rPr lang="en-US" altLang="zh-TW" sz="2000" b="1" dirty="0">
                <a:cs typeface="Calibri" pitchFamily="34" charset="0"/>
                <a:sym typeface="Wingdings" pitchFamily="2" charset="2"/>
              </a:rPr>
              <a:t>In both -  the central concept is the dyadic relationship</a:t>
            </a:r>
            <a:endParaRPr lang="en-GB" dirty="0"/>
          </a:p>
        </p:txBody>
      </p:sp>
      <p:sp>
        <p:nvSpPr>
          <p:cNvPr id="4" name="Rectangle 3">
            <a:extLst>
              <a:ext uri="{FF2B5EF4-FFF2-40B4-BE49-F238E27FC236}">
                <a16:creationId xmlns:a16="http://schemas.microsoft.com/office/drawing/2014/main" id="{50ABB677-A92C-461F-891D-13EE5CEDE80D}"/>
              </a:ext>
            </a:extLst>
          </p:cNvPr>
          <p:cNvSpPr/>
          <p:nvPr/>
        </p:nvSpPr>
        <p:spPr>
          <a:xfrm>
            <a:off x="742121" y="4086952"/>
            <a:ext cx="6096000" cy="1785104"/>
          </a:xfrm>
          <a:prstGeom prst="rect">
            <a:avLst/>
          </a:prstGeom>
        </p:spPr>
        <p:txBody>
          <a:bodyPr>
            <a:spAutoFit/>
          </a:bodyPr>
          <a:lstStyle/>
          <a:p>
            <a:pPr>
              <a:spcBef>
                <a:spcPct val="0"/>
              </a:spcBef>
              <a:buClr>
                <a:srgbClr val="0070C0"/>
              </a:buClr>
            </a:pPr>
            <a:r>
              <a:rPr lang="en-US" altLang="zh-TW" sz="2000" b="1" dirty="0">
                <a:cs typeface="Calibri" pitchFamily="34" charset="0"/>
                <a:sym typeface="Wingdings" pitchFamily="2" charset="2"/>
              </a:rPr>
              <a:t>Descriptively</a:t>
            </a:r>
            <a:r>
              <a:rPr lang="en-US" altLang="zh-TW" sz="2000" b="1" i="1" dirty="0">
                <a:cs typeface="Calibri" pitchFamily="34" charset="0"/>
                <a:sym typeface="Wingdings" pitchFamily="2" charset="2"/>
              </a:rPr>
              <a:t>:</a:t>
            </a:r>
          </a:p>
          <a:p>
            <a:pPr>
              <a:spcBef>
                <a:spcPct val="0"/>
              </a:spcBef>
              <a:buClr>
                <a:srgbClr val="0070C0"/>
              </a:buClr>
            </a:pPr>
            <a:r>
              <a:rPr lang="en-US" altLang="zh-TW" dirty="0">
                <a:cs typeface="Calibri" pitchFamily="34" charset="0"/>
                <a:sym typeface="Wingdings" pitchFamily="2" charset="2"/>
              </a:rPr>
              <a:t>It suggests that it is important to recognize the existence of in-groups &amp; out-groups within an organization</a:t>
            </a:r>
          </a:p>
          <a:p>
            <a:pPr>
              <a:buClr>
                <a:srgbClr val="0070C0"/>
              </a:buClr>
            </a:pPr>
            <a:r>
              <a:rPr lang="en-US" dirty="0">
                <a:ea typeface="新細明體" pitchFamily="18" charset="-120"/>
                <a:cs typeface="Calibri" pitchFamily="34" charset="0"/>
              </a:rPr>
              <a:t>Significant differences in how goals are accomplished using in-groups vs. out-groups</a:t>
            </a:r>
          </a:p>
          <a:p>
            <a:pPr>
              <a:buClr>
                <a:srgbClr val="0070C0"/>
              </a:buClr>
            </a:pPr>
            <a:r>
              <a:rPr lang="en-US" dirty="0">
                <a:ea typeface="新細明體" pitchFamily="18" charset="-120"/>
                <a:cs typeface="Calibri" pitchFamily="34" charset="0"/>
              </a:rPr>
              <a:t>Relevant differences in in-group vs. out-group behaviors</a:t>
            </a:r>
          </a:p>
        </p:txBody>
      </p:sp>
      <p:sp>
        <p:nvSpPr>
          <p:cNvPr id="5" name="Rectangle 4">
            <a:extLst>
              <a:ext uri="{FF2B5EF4-FFF2-40B4-BE49-F238E27FC236}">
                <a16:creationId xmlns:a16="http://schemas.microsoft.com/office/drawing/2014/main" id="{76463BBE-7A54-4C12-939C-92D77AD0A154}"/>
              </a:ext>
            </a:extLst>
          </p:cNvPr>
          <p:cNvSpPr/>
          <p:nvPr/>
        </p:nvSpPr>
        <p:spPr>
          <a:xfrm>
            <a:off x="7487477" y="1818361"/>
            <a:ext cx="4704523" cy="4647426"/>
          </a:xfrm>
          <a:prstGeom prst="rect">
            <a:avLst/>
          </a:prstGeom>
        </p:spPr>
        <p:txBody>
          <a:bodyPr wrap="square">
            <a:spAutoFit/>
          </a:bodyPr>
          <a:lstStyle/>
          <a:p>
            <a:pPr marL="347663" indent="-290513">
              <a:buClr>
                <a:srgbClr val="0070C0"/>
              </a:buClr>
            </a:pPr>
            <a:r>
              <a:rPr lang="en-US" sz="2400" b="1" dirty="0">
                <a:ea typeface="Calibri" pitchFamily="34" charset="0"/>
                <a:cs typeface="Calibri" pitchFamily="34" charset="0"/>
              </a:rPr>
              <a:t>Prescriptively:</a:t>
            </a:r>
          </a:p>
          <a:p>
            <a:pPr marL="347663" indent="-290513">
              <a:buClr>
                <a:srgbClr val="0070C0"/>
              </a:buClr>
            </a:pPr>
            <a:r>
              <a:rPr lang="en-US" sz="2400" dirty="0">
                <a:ea typeface="Calibri" pitchFamily="34" charset="0"/>
                <a:cs typeface="Calibri" pitchFamily="34" charset="0"/>
              </a:rPr>
              <a:t>Best understood within the </a:t>
            </a:r>
            <a:r>
              <a:rPr lang="en-US" sz="2400" i="1" dirty="0">
                <a:solidFill>
                  <a:srgbClr val="006699"/>
                </a:solidFill>
                <a:ea typeface="Calibri" pitchFamily="34" charset="0"/>
                <a:cs typeface="Calibri" pitchFamily="34" charset="0"/>
              </a:rPr>
              <a:t>Leadership–Making Model </a:t>
            </a:r>
          </a:p>
          <a:p>
            <a:pPr marL="347663" indent="-290513">
              <a:buClr>
                <a:srgbClr val="0070C0"/>
              </a:buClr>
            </a:pPr>
            <a:r>
              <a:rPr lang="en-US" sz="2400" i="1" dirty="0">
                <a:ea typeface="Calibri" pitchFamily="34" charset="0"/>
                <a:cs typeface="Calibri" pitchFamily="34" charset="0"/>
              </a:rPr>
              <a:t>(</a:t>
            </a:r>
            <a:r>
              <a:rPr lang="en-US" sz="2400" i="1" dirty="0" err="1">
                <a:ea typeface="Calibri" pitchFamily="34" charset="0"/>
                <a:cs typeface="Calibri" pitchFamily="34" charset="0"/>
              </a:rPr>
              <a:t>Graen</a:t>
            </a:r>
            <a:r>
              <a:rPr lang="en-US" sz="2400" i="1" dirty="0">
                <a:ea typeface="Calibri" pitchFamily="34" charset="0"/>
                <a:cs typeface="Calibri" pitchFamily="34" charset="0"/>
              </a:rPr>
              <a:t> &amp; </a:t>
            </a:r>
            <a:r>
              <a:rPr lang="en-US" sz="2400" i="1" dirty="0" err="1">
                <a:ea typeface="Calibri" pitchFamily="34" charset="0"/>
                <a:cs typeface="Calibri" pitchFamily="34" charset="0"/>
              </a:rPr>
              <a:t>Uhl</a:t>
            </a:r>
            <a:r>
              <a:rPr lang="en-US" sz="2400" i="1" dirty="0">
                <a:ea typeface="Calibri" pitchFamily="34" charset="0"/>
                <a:cs typeface="Calibri" pitchFamily="34" charset="0"/>
              </a:rPr>
              <a:t>-Bien, 1995)</a:t>
            </a:r>
            <a:endParaRPr lang="en-US" sz="2400" dirty="0">
              <a:ea typeface="Calibri" pitchFamily="34" charset="0"/>
              <a:cs typeface="Calibri" pitchFamily="34" charset="0"/>
            </a:endParaRPr>
          </a:p>
          <a:p>
            <a:pPr marL="347663" lvl="1" indent="-290513">
              <a:buClr>
                <a:srgbClr val="0070C0"/>
              </a:buClr>
            </a:pPr>
            <a:r>
              <a:rPr lang="en-US" sz="2000" dirty="0">
                <a:ea typeface="Calibri" pitchFamily="34" charset="0"/>
                <a:cs typeface="Calibri" pitchFamily="34" charset="0"/>
              </a:rPr>
              <a:t>Leader forms special relationships with all followers</a:t>
            </a:r>
          </a:p>
          <a:p>
            <a:pPr marL="347663" lvl="1" indent="-290513">
              <a:buClr>
                <a:srgbClr val="0070C0"/>
              </a:buClr>
            </a:pPr>
            <a:r>
              <a:rPr lang="en-US" sz="2000" dirty="0">
                <a:ea typeface="Calibri" pitchFamily="34" charset="0"/>
                <a:cs typeface="Calibri" pitchFamily="34" charset="0"/>
              </a:rPr>
              <a:t>Leader should offer each follower an opportunity for new roles/responsibilities</a:t>
            </a:r>
          </a:p>
          <a:p>
            <a:pPr marL="347663" lvl="1" indent="-290513">
              <a:buClr>
                <a:srgbClr val="0070C0"/>
              </a:buClr>
            </a:pPr>
            <a:r>
              <a:rPr lang="en-US" sz="2000" dirty="0">
                <a:ea typeface="Calibri" pitchFamily="34" charset="0"/>
                <a:cs typeface="Calibri" pitchFamily="34" charset="0"/>
              </a:rPr>
              <a:t>Leader should nurture high-quality exchanges with all followers</a:t>
            </a:r>
          </a:p>
          <a:p>
            <a:pPr marL="347663" lvl="1" indent="-290513">
              <a:buClr>
                <a:srgbClr val="0070C0"/>
              </a:buClr>
            </a:pPr>
            <a:r>
              <a:rPr lang="en-US" sz="2000" dirty="0">
                <a:ea typeface="Calibri" pitchFamily="34" charset="0"/>
                <a:cs typeface="Calibri" pitchFamily="34" charset="0"/>
              </a:rPr>
              <a:t>Rather than concentrating on differences, leader focuses on ways to build trust &amp; respect with </a:t>
            </a:r>
            <a:r>
              <a:rPr lang="en-US" sz="2000" u="sng" dirty="0">
                <a:ea typeface="Calibri" pitchFamily="34" charset="0"/>
                <a:cs typeface="Calibri" pitchFamily="34" charset="0"/>
              </a:rPr>
              <a:t>all</a:t>
            </a:r>
            <a:r>
              <a:rPr lang="en-US" sz="2000" dirty="0">
                <a:ea typeface="Calibri" pitchFamily="34" charset="0"/>
                <a:cs typeface="Calibri" pitchFamily="34" charset="0"/>
              </a:rPr>
              <a:t> followers, resulting in entire work group becoming an in-group</a:t>
            </a:r>
          </a:p>
        </p:txBody>
      </p:sp>
    </p:spTree>
    <p:extLst>
      <p:ext uri="{BB962C8B-B14F-4D97-AF65-F5344CB8AC3E}">
        <p14:creationId xmlns:p14="http://schemas.microsoft.com/office/powerpoint/2010/main" val="17208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pic>
        <p:nvPicPr>
          <p:cNvPr id="3" name="Picture 2"/>
          <p:cNvPicPr>
            <a:picLocks noChangeAspect="1"/>
          </p:cNvPicPr>
          <p:nvPr/>
        </p:nvPicPr>
        <p:blipFill>
          <a:blip r:embed="rId3"/>
          <a:stretch>
            <a:fillRect/>
          </a:stretch>
        </p:blipFill>
        <p:spPr>
          <a:xfrm>
            <a:off x="574432" y="2089637"/>
            <a:ext cx="5069864" cy="2848619"/>
          </a:xfrm>
          <a:prstGeom prst="rect">
            <a:avLst/>
          </a:prstGeom>
        </p:spPr>
      </p:pic>
      <p:sp>
        <p:nvSpPr>
          <p:cNvPr id="4" name="TextBox 3"/>
          <p:cNvSpPr txBox="1"/>
          <p:nvPr/>
        </p:nvSpPr>
        <p:spPr>
          <a:xfrm>
            <a:off x="5983639" y="1992923"/>
            <a:ext cx="5880115" cy="1938992"/>
          </a:xfrm>
          <a:prstGeom prst="rect">
            <a:avLst/>
          </a:prstGeom>
          <a:noFill/>
        </p:spPr>
        <p:txBody>
          <a:bodyPr wrap="square" rtlCol="0">
            <a:spAutoFit/>
          </a:bodyPr>
          <a:lstStyle/>
          <a:p>
            <a:r>
              <a:rPr lang="en-GB" sz="4000" dirty="0"/>
              <a:t>In groups, consider what the strengths and criticisms may be of LMX theory approach</a:t>
            </a:r>
          </a:p>
        </p:txBody>
      </p:sp>
      <p:pic>
        <p:nvPicPr>
          <p:cNvPr id="5" name="Picture 4"/>
          <p:cNvPicPr>
            <a:picLocks noChangeAspect="1"/>
          </p:cNvPicPr>
          <p:nvPr/>
        </p:nvPicPr>
        <p:blipFill>
          <a:blip r:embed="rId4"/>
          <a:stretch>
            <a:fillRect/>
          </a:stretch>
        </p:blipFill>
        <p:spPr>
          <a:xfrm>
            <a:off x="8447575" y="4069006"/>
            <a:ext cx="2143125" cy="2143125"/>
          </a:xfrm>
          <a:prstGeom prst="rect">
            <a:avLst/>
          </a:prstGeom>
        </p:spPr>
      </p:pic>
    </p:spTree>
    <p:extLst>
      <p:ext uri="{BB962C8B-B14F-4D97-AF65-F5344CB8AC3E}">
        <p14:creationId xmlns:p14="http://schemas.microsoft.com/office/powerpoint/2010/main" val="2439250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Application:</a:t>
            </a:r>
            <a:br>
              <a:rPr lang="en-GB" dirty="0"/>
            </a:br>
            <a:endParaRPr lang="en-GB" dirty="0"/>
          </a:p>
        </p:txBody>
      </p:sp>
      <p:sp>
        <p:nvSpPr>
          <p:cNvPr id="4" name="Rectangle 3"/>
          <p:cNvSpPr/>
          <p:nvPr/>
        </p:nvSpPr>
        <p:spPr>
          <a:xfrm>
            <a:off x="483326" y="1787069"/>
            <a:ext cx="11612880" cy="3631763"/>
          </a:xfrm>
          <a:prstGeom prst="rect">
            <a:avLst/>
          </a:prstGeom>
        </p:spPr>
        <p:txBody>
          <a:bodyPr wrap="square">
            <a:spAutoFit/>
          </a:bodyPr>
          <a:lstStyle/>
          <a:p>
            <a:pPr marL="342900" lvl="0" indent="-342900" defTabSz="914400" fontAlgn="base">
              <a:spcBef>
                <a:spcPct val="0"/>
              </a:spcBef>
              <a:spcAft>
                <a:spcPts val="1200"/>
              </a:spcAft>
              <a:buClr>
                <a:srgbClr val="0070C0"/>
              </a:buClr>
              <a:buSzPct val="85000"/>
              <a:buFont typeface="Wingdings 2" pitchFamily="18" charset="2"/>
              <a:buChar char="÷"/>
            </a:pPr>
            <a:r>
              <a:rPr lang="en-US" sz="2000" dirty="0">
                <a:solidFill>
                  <a:prstClr val="black"/>
                </a:solidFill>
                <a:latin typeface="Arial"/>
              </a:rPr>
              <a:t>Applicable to all levels of management and different types of organizations</a:t>
            </a:r>
          </a:p>
          <a:p>
            <a:pPr marL="342900" lvl="0" indent="-342900" defTabSz="914400" fontAlgn="base">
              <a:spcBef>
                <a:spcPct val="0"/>
              </a:spcBef>
              <a:spcAft>
                <a:spcPts val="1200"/>
              </a:spcAft>
              <a:buClr>
                <a:srgbClr val="0070C0"/>
              </a:buClr>
              <a:buSzPct val="85000"/>
              <a:buFont typeface="Wingdings 2" pitchFamily="18" charset="2"/>
              <a:buChar char="÷"/>
            </a:pPr>
            <a:r>
              <a:rPr lang="en-US" sz="2000" dirty="0">
                <a:solidFill>
                  <a:prstClr val="black"/>
                </a:solidFill>
                <a:latin typeface="Arial"/>
              </a:rPr>
              <a:t>Directs managers to assess their leadership from a relationship perspective</a:t>
            </a:r>
          </a:p>
          <a:p>
            <a:pPr marL="342900" lvl="0" indent="-342900" defTabSz="914400" fontAlgn="base">
              <a:spcBef>
                <a:spcPct val="0"/>
              </a:spcBef>
              <a:spcAft>
                <a:spcPts val="1200"/>
              </a:spcAft>
              <a:buClr>
                <a:srgbClr val="0070C0"/>
              </a:buClr>
              <a:buSzPct val="85000"/>
              <a:buFont typeface="Wingdings 2" pitchFamily="18" charset="2"/>
              <a:buChar char="÷"/>
            </a:pPr>
            <a:r>
              <a:rPr lang="en-US" sz="2000" dirty="0">
                <a:solidFill>
                  <a:prstClr val="black"/>
                </a:solidFill>
                <a:latin typeface="Arial"/>
              </a:rPr>
              <a:t>Sensitizes managers to how in-groups and out-groups develop within their work units</a:t>
            </a:r>
          </a:p>
          <a:p>
            <a:pPr marL="342900" lvl="0" indent="-342900" defTabSz="914400" fontAlgn="base">
              <a:spcBef>
                <a:spcPct val="0"/>
              </a:spcBef>
              <a:spcAft>
                <a:spcPts val="1200"/>
              </a:spcAft>
              <a:buClr>
                <a:srgbClr val="0070C0"/>
              </a:buClr>
              <a:buSzPct val="85000"/>
              <a:buFont typeface="Wingdings 2" pitchFamily="18" charset="2"/>
              <a:buChar char="÷"/>
            </a:pPr>
            <a:r>
              <a:rPr lang="en-US" sz="2000" dirty="0">
                <a:solidFill>
                  <a:prstClr val="black"/>
                </a:solidFill>
                <a:latin typeface="Arial"/>
              </a:rPr>
              <a:t>Can be used to explain how CEOs strategically develop special relationships with select individuals in upper management</a:t>
            </a:r>
          </a:p>
          <a:p>
            <a:pPr marL="342900" lvl="0" indent="-342900" defTabSz="914400" fontAlgn="base">
              <a:spcBef>
                <a:spcPct val="0"/>
              </a:spcBef>
              <a:spcAft>
                <a:spcPts val="1200"/>
              </a:spcAft>
              <a:buClr>
                <a:srgbClr val="0070C0"/>
              </a:buClr>
              <a:buSzPct val="85000"/>
              <a:buFont typeface="Wingdings 2" pitchFamily="18" charset="2"/>
              <a:buChar char="÷"/>
            </a:pPr>
            <a:r>
              <a:rPr lang="en-US" sz="2000" dirty="0">
                <a:solidFill>
                  <a:prstClr val="black"/>
                </a:solidFill>
                <a:latin typeface="Arial"/>
              </a:rPr>
              <a:t>Can be used to explain how individuals create leadership networks at various levels throughout an organization</a:t>
            </a:r>
          </a:p>
          <a:p>
            <a:pPr marL="342900" lvl="0" indent="-342900" defTabSz="914400" fontAlgn="base">
              <a:spcBef>
                <a:spcPct val="0"/>
              </a:spcBef>
              <a:spcAft>
                <a:spcPts val="1200"/>
              </a:spcAft>
              <a:buClr>
                <a:srgbClr val="0070C0"/>
              </a:buClr>
              <a:buSzPct val="85000"/>
              <a:buFont typeface="Wingdings 2" pitchFamily="18" charset="2"/>
              <a:buChar char="÷"/>
            </a:pPr>
            <a:r>
              <a:rPr lang="en-US" sz="2000" dirty="0">
                <a:solidFill>
                  <a:prstClr val="black"/>
                </a:solidFill>
                <a:latin typeface="Arial"/>
              </a:rPr>
              <a:t>Can be applied in different types of organizations—volunteer, business, education, and government settings</a:t>
            </a:r>
          </a:p>
        </p:txBody>
      </p:sp>
    </p:spTree>
    <p:extLst>
      <p:ext uri="{BB962C8B-B14F-4D97-AF65-F5344CB8AC3E}">
        <p14:creationId xmlns:p14="http://schemas.microsoft.com/office/powerpoint/2010/main" val="14711094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Break</a:t>
            </a:r>
          </a:p>
        </p:txBody>
      </p:sp>
      <p:pic>
        <p:nvPicPr>
          <p:cNvPr id="4" name="Picture 3"/>
          <p:cNvPicPr>
            <a:picLocks noChangeAspect="1"/>
          </p:cNvPicPr>
          <p:nvPr/>
        </p:nvPicPr>
        <p:blipFill>
          <a:blip r:embed="rId2"/>
          <a:stretch>
            <a:fillRect/>
          </a:stretch>
        </p:blipFill>
        <p:spPr>
          <a:xfrm>
            <a:off x="8423638" y="850416"/>
            <a:ext cx="2686050" cy="1704975"/>
          </a:xfrm>
          <a:prstGeom prst="rect">
            <a:avLst/>
          </a:prstGeom>
        </p:spPr>
      </p:pic>
    </p:spTree>
    <p:extLst>
      <p:ext uri="{BB962C8B-B14F-4D97-AF65-F5344CB8AC3E}">
        <p14:creationId xmlns:p14="http://schemas.microsoft.com/office/powerpoint/2010/main" val="1472785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Path goal theory</a:t>
            </a:r>
          </a:p>
        </p:txBody>
      </p:sp>
    </p:spTree>
    <p:extLst>
      <p:ext uri="{BB962C8B-B14F-4D97-AF65-F5344CB8AC3E}">
        <p14:creationId xmlns:p14="http://schemas.microsoft.com/office/powerpoint/2010/main" val="1373026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2914" y="2395066"/>
            <a:ext cx="3910775" cy="1406226"/>
          </a:xfrm>
        </p:spPr>
        <p:txBody>
          <a:bodyPr/>
          <a:lstStyle/>
          <a:p>
            <a:r>
              <a:rPr lang="en-GB" dirty="0"/>
              <a:t>path-goal theory</a:t>
            </a:r>
          </a:p>
        </p:txBody>
      </p:sp>
      <p:sp>
        <p:nvSpPr>
          <p:cNvPr id="3" name="Rectangle 2"/>
          <p:cNvSpPr/>
          <p:nvPr/>
        </p:nvSpPr>
        <p:spPr>
          <a:xfrm>
            <a:off x="7968342" y="796834"/>
            <a:ext cx="2899954" cy="20639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Centres on how leaders motivate followers to accomplish designated goals</a:t>
            </a:r>
          </a:p>
        </p:txBody>
      </p:sp>
      <p:sp>
        <p:nvSpPr>
          <p:cNvPr id="4" name="Rectangle 3"/>
          <p:cNvSpPr/>
          <p:nvPr/>
        </p:nvSpPr>
        <p:spPr>
          <a:xfrm>
            <a:off x="627017" y="4480560"/>
            <a:ext cx="3670663" cy="19071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Emphasizes the relationship between;</a:t>
            </a:r>
          </a:p>
          <a:p>
            <a:pPr algn="ctr"/>
            <a:endParaRPr lang="en-GB" dirty="0"/>
          </a:p>
          <a:p>
            <a:pPr algn="ctr"/>
            <a:r>
              <a:rPr lang="en-GB" dirty="0"/>
              <a:t>The leaders style</a:t>
            </a:r>
          </a:p>
          <a:p>
            <a:pPr algn="ctr"/>
            <a:r>
              <a:rPr lang="en-GB" dirty="0"/>
              <a:t>The characteristics of the followers</a:t>
            </a:r>
          </a:p>
          <a:p>
            <a:pPr algn="ctr"/>
            <a:r>
              <a:rPr lang="en-GB" dirty="0"/>
              <a:t>The work setting </a:t>
            </a:r>
          </a:p>
          <a:p>
            <a:pPr algn="ctr"/>
            <a:endParaRPr lang="en-GB" dirty="0"/>
          </a:p>
        </p:txBody>
      </p:sp>
      <p:sp>
        <p:nvSpPr>
          <p:cNvPr id="5" name="Rectangle 4"/>
          <p:cNvSpPr/>
          <p:nvPr/>
        </p:nvSpPr>
        <p:spPr>
          <a:xfrm>
            <a:off x="1005840" y="796834"/>
            <a:ext cx="3291840" cy="19463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Bef>
                <a:spcPct val="0"/>
              </a:spcBef>
              <a:spcAft>
                <a:spcPts val="1800"/>
              </a:spcAft>
              <a:buClr>
                <a:srgbClr val="0070C0"/>
              </a:buClr>
            </a:pPr>
            <a:r>
              <a:rPr lang="en-US" dirty="0"/>
              <a:t>Goal - To enhance employee performance and satisfaction by focusing on employee motivation</a:t>
            </a:r>
          </a:p>
        </p:txBody>
      </p:sp>
      <p:sp>
        <p:nvSpPr>
          <p:cNvPr id="6" name="Rectangle 5">
            <a:extLst>
              <a:ext uri="{FF2B5EF4-FFF2-40B4-BE49-F238E27FC236}">
                <a16:creationId xmlns:a16="http://schemas.microsoft.com/office/drawing/2014/main" id="{24401860-5EEF-4AB5-A8EA-22ADA853629D}"/>
              </a:ext>
            </a:extLst>
          </p:cNvPr>
          <p:cNvSpPr/>
          <p:nvPr/>
        </p:nvSpPr>
        <p:spPr>
          <a:xfrm>
            <a:off x="6096000" y="3801292"/>
            <a:ext cx="5468983" cy="24802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Motivational Principles (Based on Expectancy Theory)- Followers will be motivated if they believe:</a:t>
            </a:r>
          </a:p>
          <a:p>
            <a:pPr marL="285750" indent="-285750" algn="ctr">
              <a:buFont typeface="Arial" panose="020B0604020202020204" pitchFamily="34" charset="0"/>
              <a:buChar char="•"/>
            </a:pPr>
            <a:r>
              <a:rPr lang="en-GB" dirty="0"/>
              <a:t>They are capable of performing their work</a:t>
            </a:r>
          </a:p>
          <a:p>
            <a:pPr marL="285750" indent="-285750" algn="ctr">
              <a:buFont typeface="Arial" panose="020B0604020202020204" pitchFamily="34" charset="0"/>
              <a:buChar char="•"/>
            </a:pPr>
            <a:r>
              <a:rPr lang="en-GB" dirty="0"/>
              <a:t>That their efforts will result in a certain outcome</a:t>
            </a:r>
          </a:p>
          <a:p>
            <a:pPr marL="285750" indent="-285750" algn="ctr">
              <a:buFont typeface="Arial" panose="020B0604020202020204" pitchFamily="34" charset="0"/>
              <a:buChar char="•"/>
            </a:pPr>
            <a:r>
              <a:rPr lang="en-GB" dirty="0"/>
              <a:t>That the pay-offs for doing their work are </a:t>
            </a:r>
            <a:r>
              <a:rPr lang="en-GB" dirty="0" err="1"/>
              <a:t>worthwile</a:t>
            </a:r>
            <a:endParaRPr lang="en-GB" dirty="0"/>
          </a:p>
        </p:txBody>
      </p:sp>
    </p:spTree>
    <p:extLst>
      <p:ext uri="{BB962C8B-B14F-4D97-AF65-F5344CB8AC3E}">
        <p14:creationId xmlns:p14="http://schemas.microsoft.com/office/powerpoint/2010/main" val="1457968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882F6-4319-4F93-B76A-C57D266BB4E5}"/>
              </a:ext>
            </a:extLst>
          </p:cNvPr>
          <p:cNvSpPr>
            <a:spLocks noGrp="1"/>
          </p:cNvSpPr>
          <p:nvPr>
            <p:ph type="title"/>
          </p:nvPr>
        </p:nvSpPr>
        <p:spPr/>
        <p:txBody>
          <a:bodyPr/>
          <a:lstStyle/>
          <a:p>
            <a:r>
              <a:rPr lang="en-GB" dirty="0"/>
              <a:t>Challenge to leader</a:t>
            </a:r>
          </a:p>
        </p:txBody>
      </p:sp>
      <p:sp>
        <p:nvSpPr>
          <p:cNvPr id="3" name="Content Placeholder 2">
            <a:extLst>
              <a:ext uri="{FF2B5EF4-FFF2-40B4-BE49-F238E27FC236}">
                <a16:creationId xmlns:a16="http://schemas.microsoft.com/office/drawing/2014/main" id="{CF3EBD8B-C9A3-4763-94F1-E4437940567E}"/>
              </a:ext>
            </a:extLst>
          </p:cNvPr>
          <p:cNvSpPr>
            <a:spLocks noGrp="1"/>
          </p:cNvSpPr>
          <p:nvPr>
            <p:ph sz="quarter" idx="13"/>
          </p:nvPr>
        </p:nvSpPr>
        <p:spPr/>
        <p:txBody>
          <a:bodyPr>
            <a:normAutofit fontScale="92500"/>
          </a:bodyPr>
          <a:lstStyle/>
          <a:p>
            <a:pPr>
              <a:spcBef>
                <a:spcPct val="0"/>
              </a:spcBef>
              <a:spcAft>
                <a:spcPts val="2400"/>
              </a:spcAft>
              <a:buClr>
                <a:srgbClr val="0070C0"/>
              </a:buClr>
              <a:buFont typeface="Wingdings" panose="05000000000000000000" pitchFamily="2" charset="2"/>
              <a:buChar char="q"/>
            </a:pPr>
            <a:r>
              <a:rPr lang="en-US" sz="2400" dirty="0"/>
              <a:t>Use a leadership style that best meets followers’ motivational needs</a:t>
            </a:r>
          </a:p>
          <a:p>
            <a:pPr marL="342900" lvl="1" indent="-342900">
              <a:spcBef>
                <a:spcPct val="0"/>
              </a:spcBef>
              <a:spcAft>
                <a:spcPts val="2400"/>
              </a:spcAft>
              <a:buClr>
                <a:srgbClr val="0070C0"/>
              </a:buClr>
              <a:buSzPct val="85000"/>
              <a:buFont typeface="Wingdings" panose="05000000000000000000" pitchFamily="2" charset="2"/>
              <a:buChar char="q"/>
            </a:pPr>
            <a:r>
              <a:rPr lang="en-US" sz="2400" dirty="0"/>
              <a:t> choose behaviors that complement or supplement what is missing in the work setting</a:t>
            </a:r>
          </a:p>
          <a:p>
            <a:pPr marL="342900" lvl="1" indent="-342900">
              <a:spcBef>
                <a:spcPct val="0"/>
              </a:spcBef>
              <a:spcAft>
                <a:spcPts val="2400"/>
              </a:spcAft>
              <a:buClr>
                <a:srgbClr val="0070C0"/>
              </a:buClr>
              <a:buSzPct val="85000"/>
              <a:buFont typeface="Wingdings" panose="05000000000000000000" pitchFamily="2" charset="2"/>
              <a:buChar char="q"/>
            </a:pPr>
            <a:r>
              <a:rPr lang="en-US" sz="2400" dirty="0"/>
              <a:t> enhance goal attainment by providing information or rewards</a:t>
            </a:r>
          </a:p>
          <a:p>
            <a:pPr marL="342900" lvl="1" indent="-342900">
              <a:spcBef>
                <a:spcPct val="0"/>
              </a:spcBef>
              <a:spcAft>
                <a:spcPts val="2400"/>
              </a:spcAft>
              <a:buClr>
                <a:srgbClr val="0070C0"/>
              </a:buClr>
              <a:buSzPct val="85000"/>
              <a:buFont typeface="Wingdings" panose="05000000000000000000" pitchFamily="2" charset="2"/>
              <a:buChar char="q"/>
            </a:pPr>
            <a:r>
              <a:rPr lang="en-US" sz="2400" dirty="0"/>
              <a:t> provide followers with the elements they need to reach their goals</a:t>
            </a:r>
          </a:p>
          <a:p>
            <a:endParaRPr lang="en-GB" dirty="0"/>
          </a:p>
        </p:txBody>
      </p:sp>
    </p:spTree>
    <p:extLst>
      <p:ext uri="{BB962C8B-B14F-4D97-AF65-F5344CB8AC3E}">
        <p14:creationId xmlns:p14="http://schemas.microsoft.com/office/powerpoint/2010/main" val="3342673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EA037-8BFD-4CD9-B3E8-5F54673ED1D5}"/>
              </a:ext>
            </a:extLst>
          </p:cNvPr>
          <p:cNvSpPr>
            <a:spLocks noGrp="1"/>
          </p:cNvSpPr>
          <p:nvPr>
            <p:ph type="title"/>
          </p:nvPr>
        </p:nvSpPr>
        <p:spPr/>
        <p:txBody>
          <a:bodyPr/>
          <a:lstStyle/>
          <a:p>
            <a:r>
              <a:rPr lang="en-GB" dirty="0"/>
              <a:t>Conditions of leadership motivation</a:t>
            </a:r>
          </a:p>
        </p:txBody>
      </p:sp>
      <p:sp>
        <p:nvSpPr>
          <p:cNvPr id="3" name="Content Placeholder 2">
            <a:extLst>
              <a:ext uri="{FF2B5EF4-FFF2-40B4-BE49-F238E27FC236}">
                <a16:creationId xmlns:a16="http://schemas.microsoft.com/office/drawing/2014/main" id="{23A89F0C-7086-4BA8-8151-8614BC515B49}"/>
              </a:ext>
            </a:extLst>
          </p:cNvPr>
          <p:cNvSpPr>
            <a:spLocks noGrp="1"/>
          </p:cNvSpPr>
          <p:nvPr>
            <p:ph sz="quarter" idx="13"/>
          </p:nvPr>
        </p:nvSpPr>
        <p:spPr/>
        <p:txBody>
          <a:bodyPr/>
          <a:lstStyle/>
          <a:p>
            <a:pPr>
              <a:buFont typeface="Wingdings" panose="05000000000000000000" pitchFamily="2" charset="2"/>
              <a:buChar char="q"/>
            </a:pPr>
            <a:r>
              <a:rPr lang="en-GB" sz="2400" dirty="0"/>
              <a:t>It increases the number and kinds of payoffs followers receive from their work</a:t>
            </a:r>
          </a:p>
          <a:p>
            <a:pPr>
              <a:buFont typeface="Wingdings" panose="05000000000000000000" pitchFamily="2" charset="2"/>
              <a:buChar char="q"/>
            </a:pPr>
            <a:r>
              <a:rPr lang="en-GB" sz="2400" dirty="0"/>
              <a:t>Makes the path to the goal clear and easy to travel through with coaching and direction</a:t>
            </a:r>
          </a:p>
          <a:p>
            <a:pPr>
              <a:buFont typeface="Wingdings" panose="05000000000000000000" pitchFamily="2" charset="2"/>
              <a:buChar char="q"/>
            </a:pPr>
            <a:r>
              <a:rPr lang="en-GB" sz="2400" dirty="0"/>
              <a:t>Removes obstacles and roadblocks to attaining the goal</a:t>
            </a:r>
          </a:p>
          <a:p>
            <a:pPr>
              <a:buFont typeface="Wingdings" panose="05000000000000000000" pitchFamily="2" charset="2"/>
              <a:buChar char="q"/>
            </a:pPr>
            <a:r>
              <a:rPr lang="en-GB" sz="2400" dirty="0"/>
              <a:t> Makes the work itself more personally satisfying</a:t>
            </a:r>
          </a:p>
          <a:p>
            <a:endParaRPr lang="en-GB" dirty="0"/>
          </a:p>
        </p:txBody>
      </p:sp>
    </p:spTree>
    <p:extLst>
      <p:ext uri="{BB962C8B-B14F-4D97-AF65-F5344CB8AC3E}">
        <p14:creationId xmlns:p14="http://schemas.microsoft.com/office/powerpoint/2010/main" val="35278925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1981535-B5AA-4E0C-ACE5-925CC19B20FE}"/>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BF97D060-AA7E-4411-BA62-28BD1EBD55D6}"/>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Shape 12">
            <a:extLst>
              <a:ext uri="{FF2B5EF4-FFF2-40B4-BE49-F238E27FC236}">
                <a16:creationId xmlns:a16="http://schemas.microsoft.com/office/drawing/2014/main" id="{DDDE267B-E820-4910-868D-BA40CFB936D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9523"/>
            <a:ext cx="10058400" cy="6867522"/>
          </a:xfrm>
          <a:custGeom>
            <a:avLst/>
            <a:gdLst>
              <a:gd name="connsiteX0" fmla="*/ 1263465 w 10058400"/>
              <a:gd name="connsiteY0" fmla="*/ 0 h 6867522"/>
              <a:gd name="connsiteX1" fmla="*/ 8794935 w 10058400"/>
              <a:gd name="connsiteY1" fmla="*/ 0 h 6867522"/>
              <a:gd name="connsiteX2" fmla="*/ 8909975 w 10058400"/>
              <a:gd name="connsiteY2" fmla="*/ 132807 h 6867522"/>
              <a:gd name="connsiteX3" fmla="*/ 10058400 w 10058400"/>
              <a:gd name="connsiteY3" fmla="*/ 3331845 h 6867522"/>
              <a:gd name="connsiteX4" fmla="*/ 8751905 w 10058400"/>
              <a:gd name="connsiteY4" fmla="*/ 6713366 h 6867522"/>
              <a:gd name="connsiteX5" fmla="*/ 8604930 w 10058400"/>
              <a:gd name="connsiteY5" fmla="*/ 6867522 h 6867522"/>
              <a:gd name="connsiteX6" fmla="*/ 1453470 w 10058400"/>
              <a:gd name="connsiteY6" fmla="*/ 6867522 h 6867522"/>
              <a:gd name="connsiteX7" fmla="*/ 1306495 w 10058400"/>
              <a:gd name="connsiteY7" fmla="*/ 6713366 h 6867522"/>
              <a:gd name="connsiteX8" fmla="*/ 0 w 10058400"/>
              <a:gd name="connsiteY8" fmla="*/ 3331845 h 6867522"/>
              <a:gd name="connsiteX9" fmla="*/ 1148425 w 10058400"/>
              <a:gd name="connsiteY9" fmla="*/ 132807 h 686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8400" h="6867522">
                <a:moveTo>
                  <a:pt x="1263465" y="0"/>
                </a:moveTo>
                <a:lnTo>
                  <a:pt x="8794935" y="0"/>
                </a:lnTo>
                <a:lnTo>
                  <a:pt x="8909975" y="132807"/>
                </a:lnTo>
                <a:cubicBezTo>
                  <a:pt x="9627420" y="1002149"/>
                  <a:pt x="10058400" y="2116667"/>
                  <a:pt x="10058400" y="3331845"/>
                </a:cubicBezTo>
                <a:cubicBezTo>
                  <a:pt x="10058400" y="4633822"/>
                  <a:pt x="9563653" y="5820244"/>
                  <a:pt x="8751905" y="6713366"/>
                </a:cubicBezTo>
                <a:lnTo>
                  <a:pt x="8604930" y="6867522"/>
                </a:lnTo>
                <a:lnTo>
                  <a:pt x="1453470" y="6867522"/>
                </a:lnTo>
                <a:lnTo>
                  <a:pt x="1306495" y="6713366"/>
                </a:lnTo>
                <a:cubicBezTo>
                  <a:pt x="494747" y="5820244"/>
                  <a:pt x="0" y="4633822"/>
                  <a:pt x="0" y="3331845"/>
                </a:cubicBezTo>
                <a:cubicBezTo>
                  <a:pt x="0" y="2116667"/>
                  <a:pt x="430980" y="1002149"/>
                  <a:pt x="1148425" y="132807"/>
                </a:cubicBezTo>
                <a:close/>
              </a:path>
            </a:pathLst>
          </a:cu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5" name="Picture 14">
            <a:extLst>
              <a:ext uri="{FF2B5EF4-FFF2-40B4-BE49-F238E27FC236}">
                <a16:creationId xmlns:a16="http://schemas.microsoft.com/office/drawing/2014/main" id="{FF3E25D7-C2F8-445D-AA42-C1163028DA68}"/>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A81A321B-7BA5-4F5A-936C-CB00A3991E43}"/>
              </a:ext>
            </a:extLst>
          </p:cNvPr>
          <p:cNvPicPr>
            <a:picLocks noChangeAspect="1"/>
          </p:cNvPicPr>
          <p:nvPr/>
        </p:nvPicPr>
        <p:blipFill>
          <a:blip r:embed="rId5"/>
          <a:stretch>
            <a:fillRect/>
          </a:stretch>
        </p:blipFill>
        <p:spPr>
          <a:xfrm>
            <a:off x="2226364" y="1503711"/>
            <a:ext cx="8106483" cy="3850578"/>
          </a:xfrm>
          <a:prstGeom prst="rect">
            <a:avLst/>
          </a:prstGeom>
        </p:spPr>
      </p:pic>
    </p:spTree>
    <p:extLst>
      <p:ext uri="{BB962C8B-B14F-4D97-AF65-F5344CB8AC3E}">
        <p14:creationId xmlns:p14="http://schemas.microsoft.com/office/powerpoint/2010/main" val="3697394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935250F-9475-4A7C-BD20-F3DD2BCA321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1">
            <a:extLst>
              <a:ext uri="{FF2B5EF4-FFF2-40B4-BE49-F238E27FC236}">
                <a16:creationId xmlns:a16="http://schemas.microsoft.com/office/drawing/2014/main" id="{CCE9F723-9A0F-4D08-A318-9BECBA07DEE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3" y="321733"/>
            <a:ext cx="11548531" cy="6214534"/>
          </a:xfrm>
          <a:prstGeom prst="roundRect">
            <a:avLst>
              <a:gd name="adj" fmla="val 8642"/>
            </a:avLst>
          </a:pr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CC751CDD-D58E-46E4-9537-5DD051D62B43}"/>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 name="Picture 1">
            <a:extLst>
              <a:ext uri="{FF2B5EF4-FFF2-40B4-BE49-F238E27FC236}">
                <a16:creationId xmlns:a16="http://schemas.microsoft.com/office/drawing/2014/main" id="{D366B9E6-D5D1-43FF-A8C8-93EE79ECEB55}"/>
              </a:ext>
            </a:extLst>
          </p:cNvPr>
          <p:cNvPicPr>
            <a:picLocks noChangeAspect="1"/>
          </p:cNvPicPr>
          <p:nvPr/>
        </p:nvPicPr>
        <p:blipFill>
          <a:blip r:embed="rId4"/>
          <a:stretch>
            <a:fillRect/>
          </a:stretch>
        </p:blipFill>
        <p:spPr>
          <a:xfrm>
            <a:off x="2704224" y="965201"/>
            <a:ext cx="6783550" cy="4918074"/>
          </a:xfrm>
          <a:prstGeom prst="rect">
            <a:avLst/>
          </a:prstGeom>
        </p:spPr>
      </p:pic>
      <p:sp>
        <p:nvSpPr>
          <p:cNvPr id="3" name="Arrow: Right 2">
            <a:extLst>
              <a:ext uri="{FF2B5EF4-FFF2-40B4-BE49-F238E27FC236}">
                <a16:creationId xmlns:a16="http://schemas.microsoft.com/office/drawing/2014/main" id="{90947A7D-4326-4326-A943-28EBF15DD548}"/>
              </a:ext>
            </a:extLst>
          </p:cNvPr>
          <p:cNvSpPr/>
          <p:nvPr/>
        </p:nvSpPr>
        <p:spPr>
          <a:xfrm>
            <a:off x="1245704" y="2107096"/>
            <a:ext cx="3591339" cy="543339"/>
          </a:xfrm>
          <a:prstGeom prst="rightArrow">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B6F365C7-FC6A-4D43-8F91-A1C8A1FEB803}"/>
              </a:ext>
            </a:extLst>
          </p:cNvPr>
          <p:cNvSpPr/>
          <p:nvPr/>
        </p:nvSpPr>
        <p:spPr>
          <a:xfrm rot="10800000">
            <a:off x="7629663" y="3296350"/>
            <a:ext cx="2179844" cy="457565"/>
          </a:xfrm>
          <a:prstGeom prst="rightArrow">
            <a:avLst>
              <a:gd name="adj1" fmla="val 64607"/>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57687738-50FE-49D1-8726-9970679CD5DF}"/>
              </a:ext>
            </a:extLst>
          </p:cNvPr>
          <p:cNvSpPr/>
          <p:nvPr/>
        </p:nvSpPr>
        <p:spPr>
          <a:xfrm>
            <a:off x="1762539" y="3875527"/>
            <a:ext cx="2799799" cy="543339"/>
          </a:xfrm>
          <a:prstGeom prst="righ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377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descr="A picture containing electronics&#10;&#10;Description generated with high confidence">
            <a:extLst>
              <a:ext uri="{FF2B5EF4-FFF2-40B4-BE49-F238E27FC236}">
                <a16:creationId xmlns:a16="http://schemas.microsoft.com/office/drawing/2014/main" id="{25496B42-CC46-4183-B481-887CD3E8C72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765E2D7E-B7BD-404F-9F71-D6620D37B90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446F2B05-D14A-46C1-B94D-81BAFA34CA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 up of a clock&#10;&#10;Description generated with high confidence">
            <a:extLst>
              <a:ext uri="{FF2B5EF4-FFF2-40B4-BE49-F238E27FC236}">
                <a16:creationId xmlns:a16="http://schemas.microsoft.com/office/drawing/2014/main" id="{B80D087F-79E4-4669-9048-7BAF80E46DD5}"/>
              </a:ext>
            </a:extLst>
          </p:cNvPr>
          <p:cNvPicPr>
            <a:picLocks noChangeAspect="1"/>
          </p:cNvPicPr>
          <p:nvPr/>
        </p:nvPicPr>
        <p:blipFill>
          <a:blip r:embed="rId5"/>
          <a:stretch>
            <a:fillRect/>
          </a:stretch>
        </p:blipFill>
        <p:spPr>
          <a:xfrm>
            <a:off x="643464" y="1391854"/>
            <a:ext cx="3995592" cy="404934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5" name="Picture 14">
            <a:extLst>
              <a:ext uri="{FF2B5EF4-FFF2-40B4-BE49-F238E27FC236}">
                <a16:creationId xmlns:a16="http://schemas.microsoft.com/office/drawing/2014/main" id="{DC21F734-A85A-4FEA-8CB8-6C72B8195C37}"/>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22996CA-5008-4A5D-AE4E-A06C99A4931F}"/>
              </a:ext>
            </a:extLst>
          </p:cNvPr>
          <p:cNvSpPr>
            <a:spLocks noGrp="1"/>
          </p:cNvSpPr>
          <p:nvPr>
            <p:ph type="title"/>
          </p:nvPr>
        </p:nvSpPr>
        <p:spPr>
          <a:xfrm>
            <a:off x="5282520" y="618517"/>
            <a:ext cx="5855416" cy="1596177"/>
          </a:xfrm>
        </p:spPr>
        <p:txBody>
          <a:bodyPr vert="horz" lIns="91440" tIns="45720" rIns="91440" bIns="45720" rtlCol="0" anchor="ctr">
            <a:normAutofit/>
          </a:bodyPr>
          <a:lstStyle/>
          <a:p>
            <a:r>
              <a:rPr lang="en-US"/>
              <a:t>Activity…Leader behaviours</a:t>
            </a:r>
          </a:p>
        </p:txBody>
      </p:sp>
      <p:sp>
        <p:nvSpPr>
          <p:cNvPr id="3" name="TextBox 2">
            <a:extLst>
              <a:ext uri="{FF2B5EF4-FFF2-40B4-BE49-F238E27FC236}">
                <a16:creationId xmlns:a16="http://schemas.microsoft.com/office/drawing/2014/main" id="{AE7B8AC8-BE66-43D5-901C-5C6E63ED6D55}"/>
              </a:ext>
            </a:extLst>
          </p:cNvPr>
          <p:cNvSpPr txBox="1"/>
          <p:nvPr/>
        </p:nvSpPr>
        <p:spPr>
          <a:xfrm>
            <a:off x="5282520" y="2367092"/>
            <a:ext cx="5855415" cy="3847444"/>
          </a:xfrm>
          <a:prstGeom prst="rect">
            <a:avLst/>
          </a:prstGeom>
        </p:spPr>
        <p:txBody>
          <a:bodyPr vert="horz" lIns="91440" tIns="45720" rIns="91440" bIns="45720" rtlCol="0">
            <a:normAutofit/>
          </a:bodyPr>
          <a:lstStyle/>
          <a:p>
            <a:pPr indent="-228600" defTabSz="914400">
              <a:lnSpc>
                <a:spcPct val="120000"/>
              </a:lnSpc>
              <a:spcAft>
                <a:spcPts val="600"/>
              </a:spcAft>
              <a:buClr>
                <a:schemeClr val="tx1"/>
              </a:buClr>
              <a:buFont typeface="Arial" panose="020B0604020202020204" pitchFamily="34" charset="0"/>
              <a:buChar char="•"/>
            </a:pPr>
            <a:r>
              <a:rPr lang="en-US" cap="all"/>
              <a:t>In groups, discuss all of the leader behaviours and arrange them into the four types of leadership;</a:t>
            </a:r>
          </a:p>
          <a:p>
            <a:pPr marL="342900" indent="-228600" defTabSz="914400">
              <a:lnSpc>
                <a:spcPct val="120000"/>
              </a:lnSpc>
              <a:spcAft>
                <a:spcPts val="600"/>
              </a:spcAft>
              <a:buClr>
                <a:schemeClr val="tx1"/>
              </a:buClr>
              <a:buFont typeface="Arial" panose="020B0604020202020204" pitchFamily="34" charset="0"/>
              <a:buChar char="•"/>
            </a:pPr>
            <a:r>
              <a:rPr lang="en-US" cap="all"/>
              <a:t>Directive Leadership</a:t>
            </a:r>
          </a:p>
          <a:p>
            <a:pPr marL="342900" indent="-228600" defTabSz="914400">
              <a:lnSpc>
                <a:spcPct val="120000"/>
              </a:lnSpc>
              <a:spcAft>
                <a:spcPts val="600"/>
              </a:spcAft>
              <a:buClr>
                <a:schemeClr val="tx1"/>
              </a:buClr>
              <a:buFont typeface="Arial" panose="020B0604020202020204" pitchFamily="34" charset="0"/>
              <a:buChar char="•"/>
            </a:pPr>
            <a:r>
              <a:rPr lang="en-US" cap="all"/>
              <a:t>Supportive Leadership</a:t>
            </a:r>
          </a:p>
          <a:p>
            <a:pPr marL="342900" indent="-228600" defTabSz="914400">
              <a:lnSpc>
                <a:spcPct val="120000"/>
              </a:lnSpc>
              <a:spcAft>
                <a:spcPts val="600"/>
              </a:spcAft>
              <a:buClr>
                <a:schemeClr val="tx1"/>
              </a:buClr>
              <a:buFont typeface="Arial" panose="020B0604020202020204" pitchFamily="34" charset="0"/>
              <a:buChar char="•"/>
            </a:pPr>
            <a:r>
              <a:rPr lang="en-US" cap="all"/>
              <a:t>Participative Leadership</a:t>
            </a:r>
          </a:p>
          <a:p>
            <a:pPr marL="342900" indent="-228600" defTabSz="914400">
              <a:lnSpc>
                <a:spcPct val="120000"/>
              </a:lnSpc>
              <a:spcAft>
                <a:spcPts val="600"/>
              </a:spcAft>
              <a:buClr>
                <a:schemeClr val="tx1"/>
              </a:buClr>
              <a:buFont typeface="Arial" panose="020B0604020202020204" pitchFamily="34" charset="0"/>
              <a:buChar char="•"/>
            </a:pPr>
            <a:r>
              <a:rPr lang="en-US" cap="all"/>
              <a:t>Achievement-Oriented Leadership</a:t>
            </a:r>
          </a:p>
        </p:txBody>
      </p:sp>
    </p:spTree>
    <p:extLst>
      <p:ext uri="{BB962C8B-B14F-4D97-AF65-F5344CB8AC3E}">
        <p14:creationId xmlns:p14="http://schemas.microsoft.com/office/powerpoint/2010/main" val="26969697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25496B42-CC46-4183-B481-887CD3E8C72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765E2D7E-B7BD-404F-9F71-D6620D37B909}"/>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3" name="Rectangle 12">
            <a:extLst>
              <a:ext uri="{FF2B5EF4-FFF2-40B4-BE49-F238E27FC236}">
                <a16:creationId xmlns:a16="http://schemas.microsoft.com/office/drawing/2014/main" id="{61210F8D-F7F2-47FC-91CB-247E361A59F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1145D17-07B4-40B1-9BF5-CF3F8FB3A143}"/>
              </a:ext>
            </a:extLst>
          </p:cNvPr>
          <p:cNvPicPr>
            <a:picLocks noChangeAspect="1"/>
          </p:cNvPicPr>
          <p:nvPr/>
        </p:nvPicPr>
        <p:blipFill>
          <a:blip r:embed="rId5"/>
          <a:stretch>
            <a:fillRect/>
          </a:stretch>
        </p:blipFill>
        <p:spPr>
          <a:xfrm>
            <a:off x="783390" y="618518"/>
            <a:ext cx="5172682" cy="517268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5" name="Picture 14">
            <a:extLst>
              <a:ext uri="{FF2B5EF4-FFF2-40B4-BE49-F238E27FC236}">
                <a16:creationId xmlns:a16="http://schemas.microsoft.com/office/drawing/2014/main" id="{41509D60-00A2-43CB-85EE-55A4E714BF9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DF6BF25-7108-4BC9-B57B-E411587A7D9F}"/>
              </a:ext>
            </a:extLst>
          </p:cNvPr>
          <p:cNvSpPr>
            <a:spLocks noGrp="1"/>
          </p:cNvSpPr>
          <p:nvPr>
            <p:ph type="title"/>
          </p:nvPr>
        </p:nvSpPr>
        <p:spPr>
          <a:xfrm>
            <a:off x="6417733" y="618517"/>
            <a:ext cx="4860494" cy="1596177"/>
          </a:xfrm>
        </p:spPr>
        <p:txBody>
          <a:bodyPr vert="horz" lIns="91440" tIns="45720" rIns="91440" bIns="45720" rtlCol="0" anchor="ctr">
            <a:normAutofit/>
          </a:bodyPr>
          <a:lstStyle/>
          <a:p>
            <a:r>
              <a:rPr lang="en-US"/>
              <a:t>Activity…followers characteristics</a:t>
            </a:r>
          </a:p>
        </p:txBody>
      </p:sp>
      <p:sp>
        <p:nvSpPr>
          <p:cNvPr id="3" name="TextBox 2">
            <a:extLst>
              <a:ext uri="{FF2B5EF4-FFF2-40B4-BE49-F238E27FC236}">
                <a16:creationId xmlns:a16="http://schemas.microsoft.com/office/drawing/2014/main" id="{480038B7-45EC-4116-86C0-D9AEA1A839A4}"/>
              </a:ext>
            </a:extLst>
          </p:cNvPr>
          <p:cNvSpPr txBox="1"/>
          <p:nvPr/>
        </p:nvSpPr>
        <p:spPr>
          <a:xfrm>
            <a:off x="6417399" y="2367092"/>
            <a:ext cx="4860201" cy="3424107"/>
          </a:xfrm>
          <a:prstGeom prst="rect">
            <a:avLst/>
          </a:prstGeom>
        </p:spPr>
        <p:txBody>
          <a:bodyPr vert="horz" lIns="91440" tIns="45720" rIns="91440" bIns="45720" rtlCol="0">
            <a:normAutofit/>
          </a:bodyPr>
          <a:lstStyle/>
          <a:p>
            <a:pPr indent="-228600" defTabSz="914400">
              <a:lnSpc>
                <a:spcPct val="120000"/>
              </a:lnSpc>
              <a:spcAft>
                <a:spcPts val="600"/>
              </a:spcAft>
              <a:buClr>
                <a:schemeClr val="tx1"/>
              </a:buClr>
              <a:buFont typeface="Arial" panose="020B0604020202020204" pitchFamily="34" charset="0"/>
              <a:buChar char="•"/>
            </a:pPr>
            <a:r>
              <a:rPr lang="en-US" cap="all"/>
              <a:t>In the same groups, match the Follower characteristics with the relevant Leadership type;</a:t>
            </a:r>
          </a:p>
          <a:p>
            <a:pPr indent="-228600" defTabSz="914400">
              <a:lnSpc>
                <a:spcPct val="120000"/>
              </a:lnSpc>
              <a:spcAft>
                <a:spcPts val="600"/>
              </a:spcAft>
              <a:buClr>
                <a:schemeClr val="tx1"/>
              </a:buClr>
              <a:buFont typeface="Arial" panose="020B0604020202020204" pitchFamily="34" charset="0"/>
              <a:buChar char="•"/>
            </a:pPr>
            <a:endParaRPr lang="en-US" cap="all"/>
          </a:p>
          <a:p>
            <a:pPr indent="-228600" defTabSz="914400">
              <a:lnSpc>
                <a:spcPct val="120000"/>
              </a:lnSpc>
              <a:spcAft>
                <a:spcPts val="600"/>
              </a:spcAft>
              <a:buClr>
                <a:schemeClr val="tx1"/>
              </a:buClr>
              <a:buFont typeface="Arial" panose="020B0604020202020204" pitchFamily="34" charset="0"/>
              <a:buChar char="•"/>
            </a:pPr>
            <a:r>
              <a:rPr lang="en-US" cap="all"/>
              <a:t>Directive, supportive, Participative and Achievement-oriented </a:t>
            </a:r>
          </a:p>
        </p:txBody>
      </p:sp>
    </p:spTree>
    <p:extLst>
      <p:ext uri="{BB962C8B-B14F-4D97-AF65-F5344CB8AC3E}">
        <p14:creationId xmlns:p14="http://schemas.microsoft.com/office/powerpoint/2010/main" val="35101069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4ED17-DA01-4FA4-B704-12A3954338D4}"/>
              </a:ext>
            </a:extLst>
          </p:cNvPr>
          <p:cNvSpPr>
            <a:spLocks noGrp="1"/>
          </p:cNvSpPr>
          <p:nvPr>
            <p:ph type="title"/>
          </p:nvPr>
        </p:nvSpPr>
        <p:spPr/>
        <p:txBody>
          <a:bodyPr/>
          <a:lstStyle/>
          <a:p>
            <a:r>
              <a:rPr lang="en-GB" dirty="0"/>
              <a:t>Task characteristics</a:t>
            </a:r>
          </a:p>
        </p:txBody>
      </p:sp>
      <p:sp>
        <p:nvSpPr>
          <p:cNvPr id="4" name="Rectangle 3">
            <a:extLst>
              <a:ext uri="{FF2B5EF4-FFF2-40B4-BE49-F238E27FC236}">
                <a16:creationId xmlns:a16="http://schemas.microsoft.com/office/drawing/2014/main" id="{5FEDCB5B-549B-4AB6-A9A0-CE93A08400B8}"/>
              </a:ext>
            </a:extLst>
          </p:cNvPr>
          <p:cNvSpPr/>
          <p:nvPr/>
        </p:nvSpPr>
        <p:spPr>
          <a:xfrm>
            <a:off x="821635" y="1760981"/>
            <a:ext cx="10548729" cy="3708708"/>
          </a:xfrm>
          <a:prstGeom prst="rect">
            <a:avLst/>
          </a:prstGeom>
        </p:spPr>
        <p:txBody>
          <a:bodyPr wrap="square">
            <a:spAutoFit/>
          </a:bodyPr>
          <a:lstStyle/>
          <a:p>
            <a:pPr algn="ctr">
              <a:spcAft>
                <a:spcPts val="3000"/>
              </a:spcAft>
              <a:buClr>
                <a:srgbClr val="0070C0"/>
              </a:buClr>
              <a:buSzPct val="85000"/>
            </a:pPr>
            <a:r>
              <a:rPr lang="en-US" sz="4000" dirty="0"/>
              <a:t>COMPONENTS:</a:t>
            </a:r>
          </a:p>
          <a:p>
            <a:pPr marL="342900" indent="-342900">
              <a:spcAft>
                <a:spcPts val="3000"/>
              </a:spcAft>
              <a:buClr>
                <a:srgbClr val="0070C0"/>
              </a:buClr>
              <a:buSzPct val="85000"/>
              <a:buFont typeface="Wingdings 2" pitchFamily="18" charset="2"/>
              <a:buChar char="÷"/>
            </a:pPr>
            <a:r>
              <a:rPr lang="en-US" sz="4000" dirty="0"/>
              <a:t>Design of followers’ task</a:t>
            </a:r>
          </a:p>
          <a:p>
            <a:pPr marL="342900" lvl="1" indent="-342900">
              <a:spcAft>
                <a:spcPts val="3000"/>
              </a:spcAft>
              <a:buClr>
                <a:srgbClr val="0070C0"/>
              </a:buClr>
              <a:buSzPct val="85000"/>
              <a:buFont typeface="Wingdings 2" pitchFamily="18" charset="2"/>
              <a:buChar char="÷"/>
            </a:pPr>
            <a:r>
              <a:rPr lang="en-US" sz="4000" dirty="0"/>
              <a:t> Organization’s formal authority system</a:t>
            </a:r>
          </a:p>
          <a:p>
            <a:pPr marL="342900" lvl="1" indent="-342900">
              <a:spcAft>
                <a:spcPts val="3000"/>
              </a:spcAft>
              <a:buClr>
                <a:srgbClr val="0070C0"/>
              </a:buClr>
              <a:buSzPct val="85000"/>
              <a:buFont typeface="Wingdings 2" pitchFamily="18" charset="2"/>
              <a:buChar char="÷"/>
            </a:pPr>
            <a:r>
              <a:rPr lang="en-US" sz="4000" dirty="0"/>
              <a:t> Primary work group of followers</a:t>
            </a:r>
          </a:p>
        </p:txBody>
      </p:sp>
    </p:spTree>
    <p:extLst>
      <p:ext uri="{BB962C8B-B14F-4D97-AF65-F5344CB8AC3E}">
        <p14:creationId xmlns:p14="http://schemas.microsoft.com/office/powerpoint/2010/main" val="36290037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596B5-9313-4C24-AF51-4F4DB0B9F9F3}"/>
              </a:ext>
            </a:extLst>
          </p:cNvPr>
          <p:cNvSpPr>
            <a:spLocks noGrp="1"/>
          </p:cNvSpPr>
          <p:nvPr>
            <p:ph type="title"/>
          </p:nvPr>
        </p:nvSpPr>
        <p:spPr/>
        <p:txBody>
          <a:bodyPr/>
          <a:lstStyle/>
          <a:p>
            <a:r>
              <a:rPr lang="en-GB" dirty="0"/>
              <a:t>Activity…task situations requiring leader involvement</a:t>
            </a:r>
          </a:p>
        </p:txBody>
      </p:sp>
      <p:sp>
        <p:nvSpPr>
          <p:cNvPr id="3" name="TextBox 2">
            <a:extLst>
              <a:ext uri="{FF2B5EF4-FFF2-40B4-BE49-F238E27FC236}">
                <a16:creationId xmlns:a16="http://schemas.microsoft.com/office/drawing/2014/main" id="{0528D747-79A3-4D36-A022-06C753AC4B7C}"/>
              </a:ext>
            </a:extLst>
          </p:cNvPr>
          <p:cNvSpPr txBox="1"/>
          <p:nvPr/>
        </p:nvSpPr>
        <p:spPr>
          <a:xfrm>
            <a:off x="913775" y="2756452"/>
            <a:ext cx="4758155" cy="1754326"/>
          </a:xfrm>
          <a:prstGeom prst="rect">
            <a:avLst/>
          </a:prstGeom>
          <a:noFill/>
        </p:spPr>
        <p:txBody>
          <a:bodyPr wrap="square" rtlCol="0">
            <a:spAutoFit/>
          </a:bodyPr>
          <a:lstStyle/>
          <a:p>
            <a:r>
              <a:rPr lang="en-GB" sz="3600" dirty="0"/>
              <a:t>Match the Task to the relevant leader involvement</a:t>
            </a:r>
          </a:p>
        </p:txBody>
      </p:sp>
      <p:pic>
        <p:nvPicPr>
          <p:cNvPr id="4" name="Picture 3">
            <a:extLst>
              <a:ext uri="{FF2B5EF4-FFF2-40B4-BE49-F238E27FC236}">
                <a16:creationId xmlns:a16="http://schemas.microsoft.com/office/drawing/2014/main" id="{51B7A242-06B6-449D-AD48-A87620045FA6}"/>
              </a:ext>
            </a:extLst>
          </p:cNvPr>
          <p:cNvPicPr>
            <a:picLocks noChangeAspect="1"/>
          </p:cNvPicPr>
          <p:nvPr/>
        </p:nvPicPr>
        <p:blipFill>
          <a:blip r:embed="rId2"/>
          <a:stretch>
            <a:fillRect/>
          </a:stretch>
        </p:blipFill>
        <p:spPr>
          <a:xfrm>
            <a:off x="8080927" y="3209303"/>
            <a:ext cx="2114550" cy="2162175"/>
          </a:xfrm>
          <a:prstGeom prst="rect">
            <a:avLst/>
          </a:prstGeom>
        </p:spPr>
      </p:pic>
    </p:spTree>
    <p:extLst>
      <p:ext uri="{BB962C8B-B14F-4D97-AF65-F5344CB8AC3E}">
        <p14:creationId xmlns:p14="http://schemas.microsoft.com/office/powerpoint/2010/main" val="3857489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165FD-8F8D-46B4-B168-BE8C51664D8E}"/>
              </a:ext>
            </a:extLst>
          </p:cNvPr>
          <p:cNvSpPr>
            <a:spLocks noGrp="1"/>
          </p:cNvSpPr>
          <p:nvPr>
            <p:ph type="title"/>
          </p:nvPr>
        </p:nvSpPr>
        <p:spPr/>
        <p:txBody>
          <a:bodyPr/>
          <a:lstStyle/>
          <a:p>
            <a:r>
              <a:rPr lang="en-GB" dirty="0"/>
              <a:t>Task characteristics; obstacles</a:t>
            </a:r>
          </a:p>
        </p:txBody>
      </p:sp>
      <p:sp>
        <p:nvSpPr>
          <p:cNvPr id="3" name="Content Placeholder 2">
            <a:extLst>
              <a:ext uri="{FF2B5EF4-FFF2-40B4-BE49-F238E27FC236}">
                <a16:creationId xmlns:a16="http://schemas.microsoft.com/office/drawing/2014/main" id="{85010194-A15B-4E79-9C51-8ED1A434C0EA}"/>
              </a:ext>
            </a:extLst>
          </p:cNvPr>
          <p:cNvSpPr>
            <a:spLocks noGrp="1"/>
          </p:cNvSpPr>
          <p:nvPr>
            <p:ph sz="quarter" idx="13"/>
          </p:nvPr>
        </p:nvSpPr>
        <p:spPr/>
        <p:txBody>
          <a:bodyPr>
            <a:normAutofit lnSpcReduction="10000"/>
          </a:bodyPr>
          <a:lstStyle/>
          <a:p>
            <a:pPr>
              <a:spcBef>
                <a:spcPct val="0"/>
              </a:spcBef>
              <a:buClr>
                <a:srgbClr val="0070C0"/>
              </a:buClr>
            </a:pPr>
            <a:r>
              <a:rPr lang="en-US" sz="2400" b="1" dirty="0"/>
              <a:t>Anything in the work setting that gets in the way of followers</a:t>
            </a:r>
          </a:p>
          <a:p>
            <a:pPr marL="736600" lvl="1" indent="-342900">
              <a:spcBef>
                <a:spcPct val="0"/>
              </a:spcBef>
              <a:spcAft>
                <a:spcPts val="1200"/>
              </a:spcAft>
              <a:buClr>
                <a:srgbClr val="0070C0"/>
              </a:buClr>
              <a:buSzPct val="85000"/>
              <a:buFont typeface="Wingdings 2" pitchFamily="18" charset="2"/>
              <a:buChar char="÷"/>
            </a:pPr>
            <a:r>
              <a:rPr lang="en-US" sz="2000" dirty="0"/>
              <a:t>They create excessive uncertainties, frustrations, or threats for followers</a:t>
            </a:r>
          </a:p>
          <a:p>
            <a:pPr marL="736600" lvl="1" indent="-342900">
              <a:spcBef>
                <a:spcPct val="0"/>
              </a:spcBef>
              <a:spcAft>
                <a:spcPts val="1200"/>
              </a:spcAft>
              <a:buClr>
                <a:srgbClr val="0070C0"/>
              </a:buClr>
              <a:buSzPct val="85000"/>
              <a:buFont typeface="Wingdings 2" pitchFamily="18" charset="2"/>
              <a:buChar char="÷"/>
            </a:pPr>
            <a:r>
              <a:rPr lang="en-US" sz="2000" b="1" dirty="0">
                <a:solidFill>
                  <a:srgbClr val="0070C0"/>
                </a:solidFill>
              </a:rPr>
              <a:t>Leader’s responsibility is to help followers by</a:t>
            </a:r>
          </a:p>
          <a:p>
            <a:pPr marL="736600" lvl="1" indent="-342900">
              <a:spcBef>
                <a:spcPct val="0"/>
              </a:spcBef>
              <a:buClr>
                <a:srgbClr val="0070C0"/>
              </a:buClr>
              <a:buSzPct val="85000"/>
              <a:buFont typeface="Wingdings 2" pitchFamily="18" charset="2"/>
              <a:buChar char="÷"/>
            </a:pPr>
            <a:r>
              <a:rPr lang="en-US" sz="2000" dirty="0"/>
              <a:t>Removing the obstacles</a:t>
            </a:r>
          </a:p>
          <a:p>
            <a:pPr marL="736600" lvl="1" indent="-342900">
              <a:spcBef>
                <a:spcPct val="0"/>
              </a:spcBef>
              <a:spcAft>
                <a:spcPts val="1200"/>
              </a:spcAft>
              <a:buClr>
                <a:srgbClr val="0070C0"/>
              </a:buClr>
              <a:buSzPct val="85000"/>
              <a:buFont typeface="Wingdings 2" pitchFamily="18" charset="2"/>
              <a:buChar char="÷"/>
            </a:pPr>
            <a:r>
              <a:rPr lang="en-US" sz="2000" dirty="0"/>
              <a:t>Helping followers around them </a:t>
            </a:r>
          </a:p>
          <a:p>
            <a:pPr>
              <a:spcBef>
                <a:spcPct val="0"/>
              </a:spcBef>
              <a:buClr>
                <a:srgbClr val="0070C0"/>
              </a:buClr>
            </a:pPr>
            <a:r>
              <a:rPr lang="en-US" sz="2400" b="1" dirty="0"/>
              <a:t>Assisting with obstacles will increase </a:t>
            </a:r>
          </a:p>
          <a:p>
            <a:pPr marL="736600" lvl="1" indent="-342900">
              <a:spcBef>
                <a:spcPct val="0"/>
              </a:spcBef>
              <a:buClr>
                <a:srgbClr val="0070C0"/>
              </a:buClr>
              <a:buSzPct val="85000"/>
              <a:buFont typeface="Wingdings 2" pitchFamily="18" charset="2"/>
              <a:buChar char="÷"/>
            </a:pPr>
            <a:r>
              <a:rPr lang="en-US" sz="2000" dirty="0"/>
              <a:t>Followers’ expectations to complete the task</a:t>
            </a:r>
          </a:p>
          <a:p>
            <a:pPr marL="736600" lvl="1" indent="-342900">
              <a:spcBef>
                <a:spcPct val="0"/>
              </a:spcBef>
              <a:buClr>
                <a:srgbClr val="0070C0"/>
              </a:buClr>
              <a:buSzPct val="85000"/>
              <a:buFont typeface="Wingdings 2" pitchFamily="18" charset="2"/>
              <a:buChar char="÷"/>
            </a:pPr>
            <a:r>
              <a:rPr lang="en-US" sz="2000" dirty="0"/>
              <a:t>Their sense of job satisfaction</a:t>
            </a:r>
          </a:p>
          <a:p>
            <a:endParaRPr lang="en-GB" dirty="0"/>
          </a:p>
        </p:txBody>
      </p:sp>
    </p:spTree>
    <p:extLst>
      <p:ext uri="{BB962C8B-B14F-4D97-AF65-F5344CB8AC3E}">
        <p14:creationId xmlns:p14="http://schemas.microsoft.com/office/powerpoint/2010/main" val="9654667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0C1BC1E-153D-4DA3-87A4-314B61BC498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B5A56C3-A6D4-4D92-8AE6-10218C0764F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07039E75-AFE7-4238-916F-25E509ACC662}"/>
              </a:ext>
            </a:extLst>
          </p:cNvPr>
          <p:cNvPicPr>
            <a:picLocks noChangeAspect="1"/>
          </p:cNvPicPr>
          <p:nvPr/>
        </p:nvPicPr>
        <p:blipFill>
          <a:blip r:embed="rId3"/>
          <a:stretch>
            <a:fillRect/>
          </a:stretch>
        </p:blipFill>
        <p:spPr>
          <a:xfrm>
            <a:off x="2293226" y="643467"/>
            <a:ext cx="7605548" cy="5571066"/>
          </a:xfrm>
          <a:prstGeom prst="rect">
            <a:avLst/>
          </a:prstGeom>
        </p:spPr>
      </p:pic>
    </p:spTree>
    <p:extLst>
      <p:ext uri="{BB962C8B-B14F-4D97-AF65-F5344CB8AC3E}">
        <p14:creationId xmlns:p14="http://schemas.microsoft.com/office/powerpoint/2010/main" val="7828570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8" name="Picture 2" descr="A picture containing electronics&#10;&#10;Description generated with high confidence">
            <a:extLst>
              <a:ext uri="{FF2B5EF4-FFF2-40B4-BE49-F238E27FC236}">
                <a16:creationId xmlns:a16="http://schemas.microsoft.com/office/drawing/2014/main" id="{25496B42-CC46-4183-B481-887CD3E8C72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picture containing pool ball&#10;&#10;Description generated with high confidence">
            <a:extLst>
              <a:ext uri="{FF2B5EF4-FFF2-40B4-BE49-F238E27FC236}">
                <a16:creationId xmlns:a16="http://schemas.microsoft.com/office/drawing/2014/main" id="{E2758CE0-F916-4DCE-88D1-71430BE441B2}"/>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Rectangle 11">
            <a:extLst>
              <a:ext uri="{FF2B5EF4-FFF2-40B4-BE49-F238E27FC236}">
                <a16:creationId xmlns:a16="http://schemas.microsoft.com/office/drawing/2014/main" id="{7E2BA2D5-46A3-46C0-98C9-A072D543B3A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ck that is on a white surface&#10;&#10;Description generated with high confidence">
            <a:extLst>
              <a:ext uri="{FF2B5EF4-FFF2-40B4-BE49-F238E27FC236}">
                <a16:creationId xmlns:a16="http://schemas.microsoft.com/office/drawing/2014/main" id="{70B1B9CC-483D-484F-BEBF-F3998ED37E7E}"/>
              </a:ext>
            </a:extLst>
          </p:cNvPr>
          <p:cNvPicPr>
            <a:picLocks noChangeAspect="1"/>
          </p:cNvPicPr>
          <p:nvPr/>
        </p:nvPicPr>
        <p:blipFill>
          <a:blip r:embed="rId4"/>
          <a:stretch>
            <a:fillRect/>
          </a:stretch>
        </p:blipFill>
        <p:spPr>
          <a:xfrm>
            <a:off x="1491139" y="957486"/>
            <a:ext cx="4940394" cy="494039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descr="A picture containing pool ball&#10;&#10;Description generated with high confidence">
            <a:extLst>
              <a:ext uri="{FF2B5EF4-FFF2-40B4-BE49-F238E27FC236}">
                <a16:creationId xmlns:a16="http://schemas.microsoft.com/office/drawing/2014/main" id="{3573895B-DA42-4260-AE1E-182BA4123286}"/>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30103C8-5498-4AFF-A32A-9A23DFAD7AD6}"/>
              </a:ext>
            </a:extLst>
          </p:cNvPr>
          <p:cNvSpPr>
            <a:spLocks noGrp="1"/>
          </p:cNvSpPr>
          <p:nvPr>
            <p:ph type="title"/>
          </p:nvPr>
        </p:nvSpPr>
        <p:spPr>
          <a:xfrm>
            <a:off x="7570382" y="957486"/>
            <a:ext cx="3707844" cy="3131913"/>
          </a:xfrm>
        </p:spPr>
        <p:txBody>
          <a:bodyPr vert="horz" lIns="91440" tIns="45720" rIns="91440" bIns="45720" rtlCol="0" anchor="b">
            <a:normAutofit/>
          </a:bodyPr>
          <a:lstStyle/>
          <a:p>
            <a:r>
              <a:rPr lang="en-US" sz="4100"/>
              <a:t>Activity; strengths and criticisms of path-goal theory</a:t>
            </a:r>
          </a:p>
        </p:txBody>
      </p:sp>
    </p:spTree>
    <p:extLst>
      <p:ext uri="{BB962C8B-B14F-4D97-AF65-F5344CB8AC3E}">
        <p14:creationId xmlns:p14="http://schemas.microsoft.com/office/powerpoint/2010/main" val="2069464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04632-699E-4556-83D1-441E7B61A86E}"/>
              </a:ext>
            </a:extLst>
          </p:cNvPr>
          <p:cNvSpPr>
            <a:spLocks noGrp="1"/>
          </p:cNvSpPr>
          <p:nvPr>
            <p:ph type="title"/>
          </p:nvPr>
        </p:nvSpPr>
        <p:spPr/>
        <p:txBody>
          <a:bodyPr/>
          <a:lstStyle/>
          <a:p>
            <a:r>
              <a:rPr lang="en-GB" dirty="0"/>
              <a:t>Learning objectives</a:t>
            </a:r>
          </a:p>
        </p:txBody>
      </p:sp>
      <p:sp>
        <p:nvSpPr>
          <p:cNvPr id="3" name="Content Placeholder 2">
            <a:extLst>
              <a:ext uri="{FF2B5EF4-FFF2-40B4-BE49-F238E27FC236}">
                <a16:creationId xmlns:a16="http://schemas.microsoft.com/office/drawing/2014/main" id="{2DF21C19-39DE-4B0F-AF2A-5E59F3DE83C6}"/>
              </a:ext>
            </a:extLst>
          </p:cNvPr>
          <p:cNvSpPr>
            <a:spLocks noGrp="1"/>
          </p:cNvSpPr>
          <p:nvPr>
            <p:ph sz="quarter" idx="13"/>
          </p:nvPr>
        </p:nvSpPr>
        <p:spPr/>
        <p:txBody>
          <a:bodyPr/>
          <a:lstStyle/>
          <a:p>
            <a:r>
              <a:rPr lang="en-GB" dirty="0"/>
              <a:t>To understand and describe Leader-member exchange theory</a:t>
            </a:r>
          </a:p>
          <a:p>
            <a:r>
              <a:rPr lang="en-GB" dirty="0"/>
              <a:t>Analyse how </a:t>
            </a:r>
            <a:r>
              <a:rPr lang="en-GB" dirty="0" err="1"/>
              <a:t>lmx</a:t>
            </a:r>
            <a:r>
              <a:rPr lang="en-GB" dirty="0"/>
              <a:t> theory approach works</a:t>
            </a:r>
          </a:p>
          <a:p>
            <a:r>
              <a:rPr lang="en-GB" dirty="0"/>
              <a:t>Apply strengths and criticisms to </a:t>
            </a:r>
            <a:r>
              <a:rPr lang="en-GB" dirty="0" err="1"/>
              <a:t>lmx</a:t>
            </a:r>
            <a:r>
              <a:rPr lang="en-GB" dirty="0"/>
              <a:t> theory</a:t>
            </a:r>
          </a:p>
          <a:p>
            <a:r>
              <a:rPr lang="en-GB" dirty="0"/>
              <a:t>Understand and describe path-goal theory</a:t>
            </a:r>
          </a:p>
          <a:p>
            <a:r>
              <a:rPr lang="en-GB" dirty="0"/>
              <a:t>Criticise the strengths and criticisms of path-goal theory</a:t>
            </a:r>
          </a:p>
          <a:p>
            <a:endParaRPr lang="en-GB" dirty="0"/>
          </a:p>
        </p:txBody>
      </p:sp>
    </p:spTree>
    <p:extLst>
      <p:ext uri="{BB962C8B-B14F-4D97-AF65-F5344CB8AC3E}">
        <p14:creationId xmlns:p14="http://schemas.microsoft.com/office/powerpoint/2010/main" val="52415411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184</TotalTime>
  <Words>2532</Words>
  <Application>Microsoft Office PowerPoint</Application>
  <PresentationFormat>Widescreen</PresentationFormat>
  <Paragraphs>344</Paragraphs>
  <Slides>28</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新細明體</vt:lpstr>
      <vt:lpstr>Arial</vt:lpstr>
      <vt:lpstr>Calibri</vt:lpstr>
      <vt:lpstr>Courier New</vt:lpstr>
      <vt:lpstr>Tw Cen MT</vt:lpstr>
      <vt:lpstr>Wingdings</vt:lpstr>
      <vt:lpstr>Wingdings 2</vt:lpstr>
      <vt:lpstr>Droplet</vt:lpstr>
      <vt:lpstr>Leadership and management, Theory and practice</vt:lpstr>
      <vt:lpstr>Learning objectives</vt:lpstr>
      <vt:lpstr>Leader-member exchange theory (lmx)</vt:lpstr>
      <vt:lpstr>Dyadic relationship</vt:lpstr>
      <vt:lpstr>PowerPoint Presentation</vt:lpstr>
      <vt:lpstr>PowerPoint Presentation</vt:lpstr>
      <vt:lpstr>Group ACTIVITY</vt:lpstr>
      <vt:lpstr>Later studies (Graen &amp; Uhl-Bien, 1995)</vt:lpstr>
      <vt:lpstr>Leadership Making (graen &amp; uhl-bien, 1995)</vt:lpstr>
      <vt:lpstr>Leadership Making</vt:lpstr>
      <vt:lpstr>How does lmx theory approach work?</vt:lpstr>
      <vt:lpstr>activity</vt:lpstr>
      <vt:lpstr>Application: </vt:lpstr>
      <vt:lpstr>Break</vt:lpstr>
      <vt:lpstr>Path goal theory</vt:lpstr>
      <vt:lpstr>path-goal theory</vt:lpstr>
      <vt:lpstr>Challenge to leader</vt:lpstr>
      <vt:lpstr>Conditions of leadership motivation</vt:lpstr>
      <vt:lpstr>PowerPoint Presentation</vt:lpstr>
      <vt:lpstr>PowerPoint Presentation</vt:lpstr>
      <vt:lpstr>Activity…Leader behaviours</vt:lpstr>
      <vt:lpstr>Activity…followers characteristics</vt:lpstr>
      <vt:lpstr>Task characteristics</vt:lpstr>
      <vt:lpstr>Activity…task situations requiring leader involvement</vt:lpstr>
      <vt:lpstr>Task characteristics; obstacles</vt:lpstr>
      <vt:lpstr>PowerPoint Presentation</vt:lpstr>
      <vt:lpstr>Activity; strengths and criticisms of path-goal theory</vt:lpstr>
      <vt:lpstr>Learning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dc:title>
  <dc:creator>Laura James (1401873)</dc:creator>
  <cp:lastModifiedBy>Laura Jayne James</cp:lastModifiedBy>
  <cp:revision>28</cp:revision>
  <dcterms:created xsi:type="dcterms:W3CDTF">2018-02-13T19:19:01Z</dcterms:created>
  <dcterms:modified xsi:type="dcterms:W3CDTF">2018-02-16T13:44:00Z</dcterms:modified>
</cp:coreProperties>
</file>