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28"/>
  </p:notesMasterIdLst>
  <p:handoutMasterIdLst>
    <p:handoutMasterId r:id="rId29"/>
  </p:handoutMasterIdLst>
  <p:sldIdLst>
    <p:sldId id="257" r:id="rId7"/>
    <p:sldId id="256" r:id="rId8"/>
    <p:sldId id="282" r:id="rId9"/>
    <p:sldId id="258" r:id="rId10"/>
    <p:sldId id="262" r:id="rId11"/>
    <p:sldId id="283" r:id="rId12"/>
    <p:sldId id="284" r:id="rId13"/>
    <p:sldId id="285" r:id="rId14"/>
    <p:sldId id="286" r:id="rId15"/>
    <p:sldId id="263" r:id="rId16"/>
    <p:sldId id="288" r:id="rId17"/>
    <p:sldId id="264" r:id="rId18"/>
    <p:sldId id="289" r:id="rId19"/>
    <p:sldId id="265" r:id="rId20"/>
    <p:sldId id="290" r:id="rId21"/>
    <p:sldId id="291" r:id="rId22"/>
    <p:sldId id="292" r:id="rId23"/>
    <p:sldId id="293" r:id="rId24"/>
    <p:sldId id="294" r:id="rId25"/>
    <p:sldId id="295" r:id="rId26"/>
    <p:sldId id="287"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27" autoAdjust="0"/>
    <p:restoredTop sz="94636" autoAdjust="0"/>
  </p:normalViewPr>
  <p:slideViewPr>
    <p:cSldViewPr snapToGrid="0">
      <p:cViewPr varScale="1">
        <p:scale>
          <a:sx n="40" d="100"/>
          <a:sy n="40" d="100"/>
        </p:scale>
        <p:origin x="10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7A1DAC9-A470-489A-84BB-661B9D50E4E1}" type="datetimeFigureOut">
              <a:rPr lang="en-GB" smtClean="0"/>
              <a:t>19/04/2021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8A64175-5B78-4FEB-B0E1-C0A353258EE9}" type="slidenum">
              <a:rPr lang="en-GB" smtClean="0"/>
              <a:t>‹#›</a:t>
            </a:fld>
            <a:endParaRPr lang="en-GB"/>
          </a:p>
        </p:txBody>
      </p:sp>
    </p:spTree>
    <p:extLst>
      <p:ext uri="{BB962C8B-B14F-4D97-AF65-F5344CB8AC3E}">
        <p14:creationId xmlns:p14="http://schemas.microsoft.com/office/powerpoint/2010/main" val="30241099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52C84CA-85E5-4179-BF6D-D0EA3EDBA4B7}" type="datetimeFigureOut">
              <a:rPr lang="en-GB" smtClean="0"/>
              <a:t>19/04/2021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7822C0E-A081-4C63-8944-EE7BAD54BF33}" type="slidenum">
              <a:rPr lang="en-GB" smtClean="0"/>
              <a:t>‹#›</a:t>
            </a:fld>
            <a:endParaRPr lang="en-GB"/>
          </a:p>
        </p:txBody>
      </p:sp>
    </p:spTree>
    <p:extLst>
      <p:ext uri="{BB962C8B-B14F-4D97-AF65-F5344CB8AC3E}">
        <p14:creationId xmlns:p14="http://schemas.microsoft.com/office/powerpoint/2010/main" val="383163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6348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9891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1930219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227099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t>19/04/2021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90617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t>19/04/2021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870528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t>19/04/2021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676355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101261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253426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517146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54143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9315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1953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037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5390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729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43538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37675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197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673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26329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39048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6419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4063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1969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2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00171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67043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76818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91140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57693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83723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3301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t>19/04/2021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t>‹#›</a:t>
            </a:fld>
            <a:endParaRPr lang="en-GB"/>
          </a:p>
        </p:txBody>
      </p:sp>
    </p:spTree>
    <p:extLst>
      <p:ext uri="{BB962C8B-B14F-4D97-AF65-F5344CB8AC3E}">
        <p14:creationId xmlns:p14="http://schemas.microsoft.com/office/powerpoint/2010/main" val="1482339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19/04/2021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572927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solidFill>
                  <a:prstClr val="black">
                    <a:tint val="75000"/>
                  </a:prstClr>
                </a:solidFill>
              </a:rPr>
              <a:pPr/>
              <a:t>19/04/2021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67641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EAEE5005 </a:t>
            </a:r>
            <a:br>
              <a:rPr lang="en-GB" dirty="0"/>
            </a:br>
            <a:r>
              <a:rPr lang="en-GB" dirty="0"/>
              <a:t>EAEE5010</a:t>
            </a:r>
          </a:p>
        </p:txBody>
      </p:sp>
      <p:sp>
        <p:nvSpPr>
          <p:cNvPr id="3" name="Subtitle 2"/>
          <p:cNvSpPr>
            <a:spLocks noGrp="1"/>
          </p:cNvSpPr>
          <p:nvPr>
            <p:ph type="subTitle" idx="1"/>
          </p:nvPr>
        </p:nvSpPr>
        <p:spPr/>
        <p:txBody>
          <a:bodyPr/>
          <a:lstStyle/>
          <a:p>
            <a:r>
              <a:rPr lang="en-GB" dirty="0" err="1">
                <a:solidFill>
                  <a:schemeClr val="bg2"/>
                </a:solidFill>
              </a:rPr>
              <a:t>Darlith</a:t>
            </a:r>
            <a:r>
              <a:rPr lang="en-GB" dirty="0">
                <a:solidFill>
                  <a:schemeClr val="bg2"/>
                </a:solidFill>
              </a:rPr>
              <a:t> 1</a:t>
            </a:r>
          </a:p>
          <a:p>
            <a:r>
              <a:rPr lang="en-GB" dirty="0">
                <a:solidFill>
                  <a:schemeClr val="bg2"/>
                </a:solidFill>
              </a:rPr>
              <a:t>Lecture 1</a:t>
            </a:r>
          </a:p>
          <a:p>
            <a:endParaRPr lang="en-GB" dirty="0"/>
          </a:p>
        </p:txBody>
      </p:sp>
    </p:spTree>
    <p:extLst>
      <p:ext uri="{BB962C8B-B14F-4D97-AF65-F5344CB8AC3E}">
        <p14:creationId xmlns:p14="http://schemas.microsoft.com/office/powerpoint/2010/main" val="3708504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t>Amcanion</a:t>
            </a:r>
            <a:r>
              <a:rPr lang="en-GB" dirty="0"/>
              <a:t> </a:t>
            </a:r>
            <a:r>
              <a:rPr lang="en-GB" dirty="0" err="1"/>
              <a:t>Dysgu</a:t>
            </a:r>
            <a:br>
              <a:rPr lang="en-GB" dirty="0"/>
            </a:br>
            <a:r>
              <a:rPr lang="en-GB" i="1" dirty="0">
                <a:solidFill>
                  <a:schemeClr val="accent1">
                    <a:lumMod val="75000"/>
                  </a:schemeClr>
                </a:solidFill>
              </a:rPr>
              <a:t>Learning Outcomes</a:t>
            </a:r>
          </a:p>
        </p:txBody>
      </p:sp>
      <p:sp>
        <p:nvSpPr>
          <p:cNvPr id="7" name="Content Placeholder 6"/>
          <p:cNvSpPr>
            <a:spLocks noGrp="1"/>
          </p:cNvSpPr>
          <p:nvPr>
            <p:ph sz="half" idx="1"/>
          </p:nvPr>
        </p:nvSpPr>
        <p:spPr/>
        <p:txBody>
          <a:bodyPr>
            <a:normAutofit fontScale="62500" lnSpcReduction="20000"/>
          </a:bodyPr>
          <a:lstStyle/>
          <a:p>
            <a:pPr marL="0" indent="0" algn="just" fontAlgn="base" hangingPunct="0">
              <a:spcAft>
                <a:spcPts val="0"/>
              </a:spcAft>
              <a:buNone/>
            </a:pP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ôl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cwblhau’r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modwl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hwn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llwyddiannus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dylai’r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myfyriwr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allu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dangos</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gallu</a:t>
            </a:r>
            <a:r>
              <a:rPr lang="en-GB" dirty="0">
                <a:effectLst/>
                <a:latin typeface="Arial" panose="020B0604020202020204" pitchFamily="34" charset="0"/>
                <a:ea typeface="Times New Roman" panose="02020603050405020304" pitchFamily="18" charset="0"/>
              </a:rPr>
              <a:t> i:</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ddadansoddi’r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berthynas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rhwng</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rhai</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egwyddorion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datblygiad</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cyfannol</a:t>
            </a:r>
            <a:r>
              <a:rPr lang="en-GB" dirty="0">
                <a:effectLst/>
                <a:latin typeface="Arial" panose="020B0604020202020204" pitchFamily="34" charset="0"/>
                <a:ea typeface="Times New Roman" panose="02020603050405020304" pitchFamily="18" charset="0"/>
              </a:rPr>
              <a:t> plant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blynyddoedd</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cynnar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priodol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cynnwys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mannau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naturiol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awyr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agored</a:t>
            </a:r>
            <a:r>
              <a:rPr lang="en-GB" dirty="0">
                <a:effectLst/>
                <a:latin typeface="Arial" panose="020B0604020202020204" pitchFamily="34" charset="0"/>
                <a:ea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gwerthuso</a:t>
            </a:r>
            <a:r>
              <a:rPr lang="en-GB" dirty="0">
                <a:effectLst/>
                <a:latin typeface="Arial" panose="020B0604020202020204" pitchFamily="34" charset="0"/>
                <a:ea typeface="Times New Roman" panose="02020603050405020304" pitchFamily="18" charset="0"/>
              </a:rPr>
              <a:t> ac </a:t>
            </a:r>
            <a:r>
              <a:rPr lang="en-GB" dirty="0" err="1">
                <a:effectLst/>
                <a:latin typeface="Arial" panose="020B0604020202020204" pitchFamily="34" charset="0"/>
                <a:ea typeface="Times New Roman" panose="02020603050405020304" pitchFamily="18" charset="0"/>
              </a:rPr>
              <a:t>adfyfyrio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rôl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oedolion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wrth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addasadwy</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sy’n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cefnogi</a:t>
            </a:r>
            <a:r>
              <a:rPr lang="en-GB" dirty="0">
                <a:effectLst/>
                <a:latin typeface="Arial" panose="020B0604020202020204" pitchFamily="34" charset="0"/>
                <a:ea typeface="Times New Roman" panose="02020603050405020304" pitchFamily="18" charset="0"/>
              </a:rPr>
              <a:t> plant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fel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meddylwyr</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dysgwyr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cymwys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annibynnol</a:t>
            </a:r>
            <a:r>
              <a:rPr lang="en-GB" dirty="0">
                <a:effectLst/>
                <a:latin typeface="Arial" panose="020B0604020202020204" pitchFamily="34" charset="0"/>
                <a:ea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dadansoddi</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gwerthuso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rhai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o’r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risgiau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manteision</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ddarparu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chwarae</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heriol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blant</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trefnu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eu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gwybodaeth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hyn</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maent</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wedi’i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ddysgu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drwy</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ddefnyddio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amrywiaeth</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adnoddau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gwybodaeth</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chyflwyno’u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gwaith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lefel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briodol</a:t>
            </a:r>
            <a:r>
              <a:rPr lang="en-GB" dirty="0">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pPr marL="0" indent="0" algn="just" fontAlgn="base" hangingPunct="0">
              <a:spcAft>
                <a:spcPts val="0"/>
              </a:spcAft>
              <a:buNone/>
              <a:tabLst>
                <a:tab pos="4686300" algn="l"/>
              </a:tabLst>
            </a:pPr>
            <a:endParaRPr lang="en-GB" dirty="0">
              <a:effectLst/>
              <a:latin typeface="Times New Roman" panose="02020603050405020304" pitchFamily="18" charset="0"/>
              <a:ea typeface="Times New Roman" panose="02020603050405020304" pitchFamily="18" charset="0"/>
            </a:endParaRPr>
          </a:p>
          <a:p>
            <a:endParaRPr lang="en-GB" dirty="0"/>
          </a:p>
        </p:txBody>
      </p:sp>
      <p:sp>
        <p:nvSpPr>
          <p:cNvPr id="8" name="Content Placeholder 7"/>
          <p:cNvSpPr>
            <a:spLocks noGrp="1"/>
          </p:cNvSpPr>
          <p:nvPr>
            <p:ph sz="half" idx="2"/>
          </p:nvPr>
        </p:nvSpPr>
        <p:spPr/>
        <p:txBody>
          <a:bodyPr>
            <a:normAutofit fontScale="62500" lnSpcReduction="20000"/>
          </a:bodyPr>
          <a:lstStyle/>
          <a:p>
            <a:pPr marL="0" indent="0">
              <a:spcAft>
                <a:spcPts val="0"/>
              </a:spcAft>
              <a:buNone/>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 demonstrate the ability to:</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the relationship between some of the principles of young children’s holistic development and provision of appropriate early years environments, including outdoor natural spaces;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evaluate and reflect on the role of adults in providing adaptable environments which support young children as competent, independent thinkers and learners;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and evaluate some of the risks and benefits of providing young children with challenging play environments; </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use of a range of information resources, and present their work at the appropriate level. </a:t>
            </a:r>
          </a:p>
          <a:p>
            <a:pPr marL="0" indent="0">
              <a:buNone/>
            </a:pP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086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NOS</a:t>
            </a:r>
          </a:p>
        </p:txBody>
      </p:sp>
      <p:sp>
        <p:nvSpPr>
          <p:cNvPr id="3" name="Content Placeholder 2"/>
          <p:cNvSpPr>
            <a:spLocks noGrp="1"/>
          </p:cNvSpPr>
          <p:nvPr>
            <p:ph idx="1"/>
          </p:nvPr>
        </p:nvSpPr>
        <p:spPr>
          <a:xfrm>
            <a:off x="783446" y="1321884"/>
            <a:ext cx="10515600" cy="4351338"/>
          </a:xfrm>
        </p:spPr>
        <p:txBody>
          <a:bodyPr>
            <a:normAutofit fontScale="70000" lnSpcReduction="20000"/>
          </a:bodyPr>
          <a:lstStyle/>
          <a:p>
            <a:r>
              <a:rPr lang="en-GB" dirty="0" err="1"/>
              <a:t>Wythnos</a:t>
            </a:r>
            <a:r>
              <a:rPr lang="en-GB" dirty="0"/>
              <a:t> 1 / Week 1-</a:t>
            </a:r>
          </a:p>
          <a:p>
            <a:r>
              <a:rPr lang="en-GB" dirty="0"/>
              <a:t>0401-K56, P11; 0403-K59; 0408-K70, K73, P8; 0409-K70, K72; 0411-K64, K65, K66; 0412-P7, P8, P10; SPW9- K24; Core-K8, K53, K55</a:t>
            </a:r>
          </a:p>
          <a:p>
            <a:endParaRPr lang="en-GB" dirty="0"/>
          </a:p>
          <a:p>
            <a:r>
              <a:rPr lang="en-GB" dirty="0" err="1"/>
              <a:t>Wythnos</a:t>
            </a:r>
            <a:r>
              <a:rPr lang="en-GB" dirty="0"/>
              <a:t> 2 / Week 2-</a:t>
            </a:r>
          </a:p>
          <a:p>
            <a:pPr marL="0" indent="0">
              <a:buNone/>
            </a:pPr>
            <a:r>
              <a:rPr lang="en-GB" dirty="0"/>
              <a:t>0403- K59; 0408-K59, K63, K67, K68, K69,K70, K71, K73, K75, P8;  0409-K70, K72; 0411- K64, K65, K66; 0412- P7, P8, P10; 0042- K41-K50; SPW9-K16, K24; Core K31-K32,K53-K55.</a:t>
            </a:r>
          </a:p>
          <a:p>
            <a:endParaRPr lang="en-GB" dirty="0"/>
          </a:p>
          <a:p>
            <a:r>
              <a:rPr lang="en-GB" dirty="0" err="1"/>
              <a:t>Wythnos</a:t>
            </a:r>
            <a:r>
              <a:rPr lang="en-GB" dirty="0"/>
              <a:t> 3 / Week 3-</a:t>
            </a:r>
          </a:p>
          <a:p>
            <a:pPr marL="0" indent="0">
              <a:buNone/>
            </a:pPr>
            <a:r>
              <a:rPr lang="en-GB" dirty="0"/>
              <a:t>0403-K59 ; 0408- K59, K69, K70, K71, K73, K75, P8, 0409- K70, K72; 0411- K64, K65, K66; 0412-P7, P8, P10; 0042-K41-K50; SPW9-K16, K24; Core-K8, K31, K32, K53, K54, K55</a:t>
            </a:r>
          </a:p>
          <a:p>
            <a:endParaRPr lang="en-GB" dirty="0"/>
          </a:p>
          <a:p>
            <a:r>
              <a:rPr lang="en-GB" dirty="0" err="1"/>
              <a:t>Wythnos</a:t>
            </a:r>
            <a:r>
              <a:rPr lang="en-GB" dirty="0"/>
              <a:t> 4 / Week 4-     0408-K59, K69, K70, K73, K75, P8; 0409-K70, K72; 0411-K64, K65, K66; 0412-P7,P8, P10; 0042-K41-K50; SPW9- K16, K24; Core-K31, K32,K53, K54, K55</a:t>
            </a:r>
          </a:p>
          <a:p>
            <a:endParaRPr lang="en-GB" dirty="0"/>
          </a:p>
          <a:p>
            <a:endParaRPr lang="en-GB" dirty="0"/>
          </a:p>
        </p:txBody>
      </p:sp>
    </p:spTree>
    <p:extLst>
      <p:ext uri="{BB962C8B-B14F-4D97-AF65-F5344CB8AC3E}">
        <p14:creationId xmlns:p14="http://schemas.microsoft.com/office/powerpoint/2010/main" val="401696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Aseiniad</a:t>
            </a:r>
            <a:r>
              <a:rPr lang="en-GB" dirty="0"/>
              <a:t> </a:t>
            </a:r>
            <a:br>
              <a:rPr lang="en-GB" dirty="0"/>
            </a:br>
            <a:r>
              <a:rPr lang="en-GB" i="1" dirty="0">
                <a:solidFill>
                  <a:schemeClr val="accent1">
                    <a:lumMod val="75000"/>
                  </a:schemeClr>
                </a:solidFill>
              </a:rPr>
              <a:t>Assignment</a:t>
            </a:r>
          </a:p>
        </p:txBody>
      </p:sp>
      <p:sp>
        <p:nvSpPr>
          <p:cNvPr id="3" name="Content Placeholder 2"/>
          <p:cNvSpPr>
            <a:spLocks noGrp="1"/>
          </p:cNvSpPr>
          <p:nvPr>
            <p:ph sz="half" idx="1"/>
          </p:nvPr>
        </p:nvSpPr>
        <p:spPr/>
        <p:txBody>
          <a:bodyPr/>
          <a:lstStyle/>
          <a:p>
            <a:r>
              <a:rPr lang="en-GB" dirty="0" err="1"/>
              <a:t>Portffolio</a:t>
            </a:r>
            <a:endParaRPr lang="en-GB" dirty="0"/>
          </a:p>
          <a:p>
            <a:r>
              <a:rPr lang="en-GB" dirty="0"/>
              <a:t>4000 </a:t>
            </a:r>
            <a:r>
              <a:rPr lang="en-GB" dirty="0" err="1"/>
              <a:t>gair</a:t>
            </a:r>
            <a:endParaRPr lang="en-GB" dirty="0"/>
          </a:p>
          <a:p>
            <a:r>
              <a:rPr lang="en-GB" dirty="0" err="1"/>
              <a:t>Dyddiad</a:t>
            </a:r>
            <a:r>
              <a:rPr lang="en-GB" dirty="0"/>
              <a:t> </a:t>
            </a:r>
            <a:r>
              <a:rPr lang="en-GB" dirty="0" err="1"/>
              <a:t>cau</a:t>
            </a:r>
            <a:r>
              <a:rPr lang="en-GB" dirty="0"/>
              <a:t> 14.05.21, 23.59</a:t>
            </a:r>
          </a:p>
          <a:p>
            <a:r>
              <a:rPr lang="en-GB" dirty="0" err="1"/>
              <a:t>Gweler</a:t>
            </a:r>
            <a:r>
              <a:rPr lang="en-GB" dirty="0"/>
              <a:t> </a:t>
            </a:r>
            <a:r>
              <a:rPr lang="en-GB" dirty="0" err="1"/>
              <a:t>Cefnogaeth</a:t>
            </a:r>
            <a:r>
              <a:rPr lang="en-GB" dirty="0"/>
              <a:t> </a:t>
            </a:r>
            <a:r>
              <a:rPr lang="en-GB" dirty="0" err="1"/>
              <a:t>Aseiniad</a:t>
            </a:r>
            <a:r>
              <a:rPr lang="en-GB" dirty="0"/>
              <a:t> </a:t>
            </a:r>
            <a:r>
              <a:rPr lang="en-GB" dirty="0" err="1"/>
              <a:t>sy’n</a:t>
            </a:r>
            <a:r>
              <a:rPr lang="en-GB" dirty="0"/>
              <a:t> </a:t>
            </a:r>
            <a:r>
              <a:rPr lang="en-GB" dirty="0" err="1"/>
              <a:t>dilyn</a:t>
            </a:r>
            <a:endParaRPr lang="en-GB" dirty="0"/>
          </a:p>
        </p:txBody>
      </p:sp>
      <p:sp>
        <p:nvSpPr>
          <p:cNvPr id="4" name="Content Placeholder 3"/>
          <p:cNvSpPr>
            <a:spLocks noGrp="1"/>
          </p:cNvSpPr>
          <p:nvPr>
            <p:ph sz="half" idx="2"/>
          </p:nvPr>
        </p:nvSpPr>
        <p:spPr/>
        <p:txBody>
          <a:bodyPr/>
          <a:lstStyle/>
          <a:p>
            <a:r>
              <a:rPr lang="en-GB" i="1" dirty="0">
                <a:solidFill>
                  <a:schemeClr val="accent1">
                    <a:lumMod val="75000"/>
                  </a:schemeClr>
                </a:solidFill>
              </a:rPr>
              <a:t>Portfolio</a:t>
            </a:r>
          </a:p>
          <a:p>
            <a:r>
              <a:rPr lang="en-GB" i="1" dirty="0">
                <a:solidFill>
                  <a:schemeClr val="accent1">
                    <a:lumMod val="75000"/>
                  </a:schemeClr>
                </a:solidFill>
              </a:rPr>
              <a:t>4000 words</a:t>
            </a:r>
          </a:p>
          <a:p>
            <a:r>
              <a:rPr lang="en-GB" i="1" dirty="0">
                <a:solidFill>
                  <a:schemeClr val="accent1">
                    <a:lumMod val="75000"/>
                  </a:schemeClr>
                </a:solidFill>
              </a:rPr>
              <a:t>Hand in </a:t>
            </a:r>
            <a:r>
              <a:rPr lang="en-GB" i="1">
                <a:solidFill>
                  <a:schemeClr val="accent1">
                    <a:lumMod val="75000"/>
                  </a:schemeClr>
                </a:solidFill>
              </a:rPr>
              <a:t>date  14.05.21, </a:t>
            </a:r>
            <a:r>
              <a:rPr lang="en-GB" i="1" dirty="0">
                <a:solidFill>
                  <a:schemeClr val="accent1">
                    <a:lumMod val="75000"/>
                  </a:schemeClr>
                </a:solidFill>
              </a:rPr>
              <a:t>23.59</a:t>
            </a:r>
          </a:p>
          <a:p>
            <a:r>
              <a:rPr lang="en-GB" i="1" dirty="0">
                <a:solidFill>
                  <a:schemeClr val="accent1">
                    <a:lumMod val="75000"/>
                  </a:schemeClr>
                </a:solidFill>
              </a:rPr>
              <a:t>See following Assignment Guidance</a:t>
            </a:r>
          </a:p>
        </p:txBody>
      </p:sp>
    </p:spTree>
    <p:extLst>
      <p:ext uri="{BB962C8B-B14F-4D97-AF65-F5344CB8AC3E}">
        <p14:creationId xmlns:p14="http://schemas.microsoft.com/office/powerpoint/2010/main" val="293567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911860"/>
          </a:xfrm>
        </p:spPr>
        <p:txBody>
          <a:bodyPr>
            <a:normAutofit fontScale="90000"/>
          </a:bodyPr>
          <a:lstStyle/>
          <a:p>
            <a:pPr algn="ctr"/>
            <a:r>
              <a:rPr lang="en-GB" sz="3200" b="1" dirty="0" err="1"/>
              <a:t>Portffolio</a:t>
            </a:r>
            <a:br>
              <a:rPr lang="en-GB" sz="3200" b="1" dirty="0"/>
            </a:br>
            <a:r>
              <a:rPr lang="en-GB" sz="3200" b="1" i="1" dirty="0">
                <a:solidFill>
                  <a:schemeClr val="accent1">
                    <a:lumMod val="75000"/>
                  </a:schemeClr>
                </a:solidFill>
              </a:rPr>
              <a:t>Portfolio</a:t>
            </a:r>
          </a:p>
        </p:txBody>
      </p:sp>
      <p:sp>
        <p:nvSpPr>
          <p:cNvPr id="3" name="Content Placeholder 2"/>
          <p:cNvSpPr>
            <a:spLocks noGrp="1"/>
          </p:cNvSpPr>
          <p:nvPr>
            <p:ph sz="half" idx="1"/>
          </p:nvPr>
        </p:nvSpPr>
        <p:spPr>
          <a:xfrm>
            <a:off x="223520" y="853440"/>
            <a:ext cx="5558554" cy="4774883"/>
          </a:xfrm>
        </p:spPr>
        <p:txBody>
          <a:bodyPr>
            <a:noAutofit/>
          </a:bodyPr>
          <a:lstStyle/>
          <a:p>
            <a:pPr marL="0" indent="0">
              <a:buNone/>
            </a:pPr>
            <a:r>
              <a:rPr lang="cy-GB" sz="2400" b="1" dirty="0"/>
              <a:t>Elfen 1</a:t>
            </a:r>
          </a:p>
          <a:p>
            <a:r>
              <a:rPr lang="cy-GB" sz="2200" dirty="0"/>
              <a:t>Dyluniwch ac ysgrifennwch gynllun ar gyfer un profiad y mae plant ifanc dan saith mlwydd oed yn medru penderfynu ymgymryd gyda fel rhan o'u darpariaeth gofal blynyddoedd cynnar.</a:t>
            </a:r>
          </a:p>
          <a:p>
            <a:r>
              <a:rPr lang="cy-GB" sz="2200" dirty="0"/>
              <a:t>Dylech nodi oedran y grŵp dewisol , nifer y plant, y math o ddarpariaeth ac unrhyw wybodaeth berthnasol arall yn y cynllun. </a:t>
            </a:r>
          </a:p>
          <a:p>
            <a:r>
              <a:rPr lang="cy-GB" sz="2200" dirty="0"/>
              <a:t>Rhaid i’r profiad ddigwydd mewn gofod awyr agored neu ofod naturiol. Dylech gynnwys cynllun, rhestr o'r adnoddau sydd eu hangen, gwybodaeth am y meysydd dysgu a datblygiad cyfannol y gall y profiad cefnogi, yn ogystal ag unrhyw gysylltiadau cwricwlaidd neu ddatblygiad sgiliau eraill sy'n briodol. </a:t>
            </a:r>
            <a:r>
              <a:rPr lang="cy-GB" sz="2200" b="1" dirty="0"/>
              <a:t>(tua 700-1000 o eiriau)</a:t>
            </a:r>
            <a:endParaRPr lang="en-GB" sz="2200" dirty="0"/>
          </a:p>
        </p:txBody>
      </p:sp>
      <p:sp>
        <p:nvSpPr>
          <p:cNvPr id="4" name="Content Placeholder 3"/>
          <p:cNvSpPr>
            <a:spLocks noGrp="1"/>
          </p:cNvSpPr>
          <p:nvPr>
            <p:ph sz="half" idx="2"/>
          </p:nvPr>
        </p:nvSpPr>
        <p:spPr>
          <a:xfrm>
            <a:off x="6099650" y="1023909"/>
            <a:ext cx="5655470" cy="5262592"/>
          </a:xfrm>
        </p:spPr>
        <p:txBody>
          <a:bodyPr>
            <a:noAutofit/>
          </a:bodyPr>
          <a:lstStyle/>
          <a:p>
            <a:pPr marL="0" lvl="0" indent="0">
              <a:buNone/>
            </a:pPr>
            <a:r>
              <a:rPr lang="en-GB" sz="2400" b="1" dirty="0">
                <a:solidFill>
                  <a:schemeClr val="accent1"/>
                </a:solidFill>
              </a:rPr>
              <a:t>Component 1</a:t>
            </a:r>
            <a:endParaRPr lang="en-US" sz="2400" b="1" dirty="0">
              <a:solidFill>
                <a:schemeClr val="accent1"/>
              </a:solidFill>
            </a:endParaRPr>
          </a:p>
          <a:p>
            <a:r>
              <a:rPr lang="en-GB" sz="2200" dirty="0">
                <a:solidFill>
                  <a:schemeClr val="accent1"/>
                </a:solidFill>
              </a:rPr>
              <a:t>Design and write a plan for an experience that young children under the age of seven years may decide to undertake as part of their early years care provision. </a:t>
            </a:r>
          </a:p>
          <a:p>
            <a:r>
              <a:rPr lang="en-GB" sz="2200" dirty="0">
                <a:solidFill>
                  <a:schemeClr val="accent1"/>
                </a:solidFill>
              </a:rPr>
              <a:t>You should note the age group chosen, number of children, the type of provision and any other relevant information in the plan. </a:t>
            </a:r>
          </a:p>
          <a:p>
            <a:r>
              <a:rPr lang="en-GB" sz="2200" dirty="0">
                <a:solidFill>
                  <a:schemeClr val="accent1"/>
                </a:solidFill>
              </a:rPr>
              <a:t>The experience must take place in an outdoor or natural space. Include a plan for the experience, a list of the resources required, information on the areas of learning and holistic development the experience may support, as well as any other curriculum or skill development links that are appropriate. </a:t>
            </a:r>
            <a:r>
              <a:rPr lang="en-GB" sz="2200" b="1" dirty="0">
                <a:solidFill>
                  <a:schemeClr val="accent1"/>
                </a:solidFill>
              </a:rPr>
              <a:t>(approx. 700-1000 words)</a:t>
            </a:r>
            <a:endParaRPr lang="en-GB" sz="2200" dirty="0">
              <a:solidFill>
                <a:schemeClr val="accent1"/>
              </a:solidFill>
            </a:endParaRPr>
          </a:p>
          <a:p>
            <a:endParaRPr lang="en-GB" sz="2400" i="1" dirty="0">
              <a:solidFill>
                <a:schemeClr val="accent1"/>
              </a:solidFill>
            </a:endParaRPr>
          </a:p>
        </p:txBody>
      </p:sp>
    </p:spTree>
    <p:extLst>
      <p:ext uri="{BB962C8B-B14F-4D97-AF65-F5344CB8AC3E}">
        <p14:creationId xmlns:p14="http://schemas.microsoft.com/office/powerpoint/2010/main" val="86922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Elfen</a:t>
            </a:r>
            <a:r>
              <a:rPr lang="en-GB" b="1" dirty="0"/>
              <a:t> 1  </a:t>
            </a:r>
            <a:br>
              <a:rPr lang="en-GB" b="1" dirty="0"/>
            </a:br>
            <a:r>
              <a:rPr lang="en-GB" b="1" i="1" dirty="0">
                <a:solidFill>
                  <a:schemeClr val="accent1">
                    <a:lumMod val="75000"/>
                  </a:schemeClr>
                </a:solidFill>
              </a:rPr>
              <a:t>Component 1</a:t>
            </a:r>
            <a:br>
              <a:rPr lang="en-GB" b="1" dirty="0">
                <a:solidFill>
                  <a:schemeClr val="accent1">
                    <a:lumMod val="75000"/>
                  </a:schemeClr>
                </a:solidFill>
              </a:rPr>
            </a:br>
            <a:endParaRPr lang="en-US" b="1" dirty="0">
              <a:solidFill>
                <a:schemeClr val="accent1">
                  <a:lumMod val="75000"/>
                </a:schemeClr>
              </a:solidFill>
            </a:endParaRPr>
          </a:p>
        </p:txBody>
      </p:sp>
      <p:sp>
        <p:nvSpPr>
          <p:cNvPr id="3" name="Content Placeholder 2"/>
          <p:cNvSpPr>
            <a:spLocks noGrp="1"/>
          </p:cNvSpPr>
          <p:nvPr>
            <p:ph sz="half" idx="1"/>
          </p:nvPr>
        </p:nvSpPr>
        <p:spPr>
          <a:xfrm>
            <a:off x="6239408" y="1690688"/>
            <a:ext cx="5228342" cy="4351338"/>
          </a:xfrm>
        </p:spPr>
        <p:txBody>
          <a:bodyPr>
            <a:normAutofit/>
          </a:bodyPr>
          <a:lstStyle/>
          <a:p>
            <a:r>
              <a:rPr lang="en-GB" i="1" dirty="0">
                <a:solidFill>
                  <a:srgbClr val="0070C0"/>
                </a:solidFill>
              </a:rPr>
              <a:t>One outdoor experience plan presented as a concise document a practitioner could work from. </a:t>
            </a:r>
            <a:r>
              <a:rPr lang="en-GB" b="1" i="1" u="sng" dirty="0">
                <a:solidFill>
                  <a:srgbClr val="0070C0"/>
                </a:solidFill>
              </a:rPr>
              <a:t>You can use the template on Moodle</a:t>
            </a:r>
          </a:p>
          <a:p>
            <a:r>
              <a:rPr lang="en-GB" i="1" dirty="0">
                <a:solidFill>
                  <a:srgbClr val="0070C0"/>
                </a:solidFill>
              </a:rPr>
              <a:t>Not academic</a:t>
            </a:r>
          </a:p>
          <a:p>
            <a:r>
              <a:rPr lang="en-GB" i="1" dirty="0">
                <a:solidFill>
                  <a:srgbClr val="0070C0"/>
                </a:solidFill>
              </a:rPr>
              <a:t>Must be outdoors (provides more depth to support assignment criteria)</a:t>
            </a:r>
          </a:p>
          <a:p>
            <a:pPr marL="0" indent="0">
              <a:buNone/>
            </a:pPr>
            <a:r>
              <a:rPr lang="en-GB" i="1" dirty="0">
                <a:solidFill>
                  <a:schemeClr val="accent1">
                    <a:lumMod val="50000"/>
                  </a:schemeClr>
                </a:solidFill>
              </a:rPr>
              <a:t> </a:t>
            </a:r>
            <a:endParaRPr lang="en-US" i="1" dirty="0">
              <a:solidFill>
                <a:schemeClr val="accent1">
                  <a:lumMod val="50000"/>
                </a:schemeClr>
              </a:solidFill>
            </a:endParaRPr>
          </a:p>
        </p:txBody>
      </p:sp>
      <p:sp>
        <p:nvSpPr>
          <p:cNvPr id="4" name="Content Placeholder 3"/>
          <p:cNvSpPr>
            <a:spLocks noGrp="1"/>
          </p:cNvSpPr>
          <p:nvPr>
            <p:ph sz="half" idx="2"/>
          </p:nvPr>
        </p:nvSpPr>
        <p:spPr>
          <a:xfrm>
            <a:off x="611965" y="1598445"/>
            <a:ext cx="5411329" cy="4351338"/>
          </a:xfrm>
        </p:spPr>
        <p:txBody>
          <a:bodyPr>
            <a:normAutofit/>
          </a:bodyPr>
          <a:lstStyle/>
          <a:p>
            <a:r>
              <a:rPr lang="cy-GB" dirty="0"/>
              <a:t>Un cynllun ar gyfer profiad tu allan wedi eu cyflwyno fel dogfen cynnil allai ymarferwyr weithio gyda. </a:t>
            </a:r>
            <a:r>
              <a:rPr lang="cy-GB" b="1" u="sng" dirty="0"/>
              <a:t>Gallwch ddefnyddio’r templed ar Moodle</a:t>
            </a:r>
          </a:p>
          <a:p>
            <a:r>
              <a:rPr lang="cy-GB" dirty="0"/>
              <a:t>Nid yw’n academaidd.</a:t>
            </a:r>
          </a:p>
          <a:p>
            <a:r>
              <a:rPr lang="cy-GB" dirty="0"/>
              <a:t>Gorfod bod tu-allan (mwy o ddyfnder ar gyfer  cefnogi meini prawf yr aseiniad).</a:t>
            </a:r>
          </a:p>
        </p:txBody>
      </p:sp>
    </p:spTree>
    <p:custDataLst>
      <p:tags r:id="rId1"/>
    </p:custDataLst>
    <p:extLst>
      <p:ext uri="{BB962C8B-B14F-4D97-AF65-F5344CB8AC3E}">
        <p14:creationId xmlns:p14="http://schemas.microsoft.com/office/powerpoint/2010/main" val="206572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31166"/>
          </a:xfrm>
        </p:spPr>
        <p:txBody>
          <a:bodyPr>
            <a:normAutofit fontScale="90000"/>
          </a:bodyPr>
          <a:lstStyle/>
          <a:p>
            <a:r>
              <a:rPr lang="en-GB" b="1" dirty="0" err="1"/>
              <a:t>Elfen</a:t>
            </a:r>
            <a:r>
              <a:rPr lang="en-GB" b="1" dirty="0"/>
              <a:t> 1  </a:t>
            </a:r>
            <a:br>
              <a:rPr lang="en-GB" b="1" dirty="0"/>
            </a:br>
            <a:r>
              <a:rPr lang="en-GB" b="1" i="1" dirty="0">
                <a:solidFill>
                  <a:schemeClr val="accent1">
                    <a:lumMod val="75000"/>
                  </a:schemeClr>
                </a:solidFill>
              </a:rPr>
              <a:t>Component 1</a:t>
            </a:r>
            <a:br>
              <a:rPr lang="en-GB" b="1" dirty="0">
                <a:solidFill>
                  <a:schemeClr val="accent1">
                    <a:lumMod val="75000"/>
                  </a:schemeClr>
                </a:solidFill>
              </a:rPr>
            </a:br>
            <a:endParaRPr lang="en-US" b="1" dirty="0"/>
          </a:p>
        </p:txBody>
      </p:sp>
      <p:sp>
        <p:nvSpPr>
          <p:cNvPr id="3" name="Content Placeholder 2"/>
          <p:cNvSpPr>
            <a:spLocks noGrp="1"/>
          </p:cNvSpPr>
          <p:nvPr>
            <p:ph sz="half" idx="1"/>
          </p:nvPr>
        </p:nvSpPr>
        <p:spPr>
          <a:xfrm>
            <a:off x="6289103" y="914400"/>
            <a:ext cx="5181600" cy="6051517"/>
          </a:xfrm>
        </p:spPr>
        <p:txBody>
          <a:bodyPr>
            <a:normAutofit fontScale="92500" lnSpcReduction="20000"/>
          </a:bodyPr>
          <a:lstStyle/>
          <a:p>
            <a:pPr marL="0" indent="0">
              <a:buNone/>
            </a:pPr>
            <a:r>
              <a:rPr lang="en-GB" i="1" dirty="0">
                <a:solidFill>
                  <a:srgbClr val="0070C0"/>
                </a:solidFill>
              </a:rPr>
              <a:t>The plan must include the following information:</a:t>
            </a:r>
          </a:p>
          <a:p>
            <a:r>
              <a:rPr lang="en-GB" i="1" dirty="0">
                <a:solidFill>
                  <a:srgbClr val="0070C0"/>
                </a:solidFill>
              </a:rPr>
              <a:t>Brief outline of experience </a:t>
            </a:r>
          </a:p>
          <a:p>
            <a:r>
              <a:rPr lang="en-US" i="1" dirty="0">
                <a:solidFill>
                  <a:srgbClr val="0070C0"/>
                </a:solidFill>
              </a:rPr>
              <a:t>Age of children</a:t>
            </a:r>
          </a:p>
          <a:p>
            <a:r>
              <a:rPr lang="en-US" i="1" dirty="0">
                <a:solidFill>
                  <a:srgbClr val="0070C0"/>
                </a:solidFill>
              </a:rPr>
              <a:t>How many children the experience is designed for and adult: child ratio</a:t>
            </a:r>
          </a:p>
          <a:p>
            <a:r>
              <a:rPr lang="en-GB" i="1" dirty="0">
                <a:solidFill>
                  <a:srgbClr val="0070C0"/>
                </a:solidFill>
              </a:rPr>
              <a:t>Adult role</a:t>
            </a:r>
            <a:endParaRPr lang="en-US" i="1" dirty="0">
              <a:solidFill>
                <a:srgbClr val="0070C0"/>
              </a:solidFill>
            </a:endParaRPr>
          </a:p>
          <a:p>
            <a:r>
              <a:rPr lang="en-GB" i="1" dirty="0">
                <a:solidFill>
                  <a:srgbClr val="0070C0"/>
                </a:solidFill>
              </a:rPr>
              <a:t>List of resources and number required. This should include resources for the experience and resources for comfort / safety of group </a:t>
            </a:r>
          </a:p>
          <a:p>
            <a:r>
              <a:rPr lang="en-GB" i="1" dirty="0">
                <a:solidFill>
                  <a:srgbClr val="0070C0"/>
                </a:solidFill>
              </a:rPr>
              <a:t>Time scale</a:t>
            </a:r>
          </a:p>
          <a:p>
            <a:r>
              <a:rPr lang="en-GB" i="1" dirty="0">
                <a:solidFill>
                  <a:srgbClr val="0070C0"/>
                </a:solidFill>
              </a:rPr>
              <a:t>Type of environment: woodland, beach, field, local park, school yard, classroom, garden. </a:t>
            </a:r>
            <a:endParaRPr lang="en-US" dirty="0"/>
          </a:p>
          <a:p>
            <a:endParaRPr lang="en-GB" dirty="0"/>
          </a:p>
          <a:p>
            <a:endParaRPr lang="en-GB" dirty="0"/>
          </a:p>
          <a:p>
            <a:endParaRPr lang="en-US" dirty="0"/>
          </a:p>
        </p:txBody>
      </p:sp>
      <p:sp>
        <p:nvSpPr>
          <p:cNvPr id="4" name="Content Placeholder 3"/>
          <p:cNvSpPr>
            <a:spLocks noGrp="1"/>
          </p:cNvSpPr>
          <p:nvPr>
            <p:ph sz="half" idx="2"/>
          </p:nvPr>
        </p:nvSpPr>
        <p:spPr>
          <a:xfrm>
            <a:off x="721297" y="1228409"/>
            <a:ext cx="5181600" cy="5375658"/>
          </a:xfrm>
        </p:spPr>
        <p:txBody>
          <a:bodyPr>
            <a:normAutofit fontScale="92500" lnSpcReduction="20000"/>
          </a:bodyPr>
          <a:lstStyle/>
          <a:p>
            <a:pPr marL="0" indent="0">
              <a:buNone/>
            </a:pPr>
            <a:r>
              <a:rPr lang="cy-GB" dirty="0"/>
              <a:t>Dylai’r cynllun cynnwys y wybodaeth canlynol:</a:t>
            </a:r>
          </a:p>
          <a:p>
            <a:r>
              <a:rPr lang="cy-GB" dirty="0"/>
              <a:t>Braslun byr o’r profiad</a:t>
            </a:r>
          </a:p>
          <a:p>
            <a:r>
              <a:rPr lang="cy-GB" dirty="0"/>
              <a:t>Oedran y plant</a:t>
            </a:r>
          </a:p>
          <a:p>
            <a:r>
              <a:rPr lang="cy-GB" dirty="0"/>
              <a:t>Nifer y plant mae’r profiad ar eu cyfer a’r cymhareb oedolyn: plentyn</a:t>
            </a:r>
          </a:p>
          <a:p>
            <a:r>
              <a:rPr lang="cy-GB" dirty="0"/>
              <a:t>Rôl yr oedolyn</a:t>
            </a:r>
          </a:p>
          <a:p>
            <a:r>
              <a:rPr lang="cy-GB" dirty="0"/>
              <a:t>Rhestr o’r adnoddau a’r nifer sydd angen</a:t>
            </a:r>
          </a:p>
          <a:p>
            <a:r>
              <a:rPr lang="cy-GB" dirty="0"/>
              <a:t>Graddfa amser</a:t>
            </a:r>
          </a:p>
          <a:p>
            <a:r>
              <a:rPr lang="cy-GB" dirty="0"/>
              <a:t>Y math o amgylchedd: coedwig, traeth, cau, parc lleol, iard ysgol</a:t>
            </a:r>
            <a:r>
              <a:rPr lang="cy-GB"/>
              <a:t>, dosbarth, garden.</a:t>
            </a:r>
            <a:endParaRPr lang="cy-GB" dirty="0"/>
          </a:p>
        </p:txBody>
      </p:sp>
    </p:spTree>
    <p:custDataLst>
      <p:tags r:id="rId1"/>
    </p:custDataLst>
    <p:extLst>
      <p:ext uri="{BB962C8B-B14F-4D97-AF65-F5344CB8AC3E}">
        <p14:creationId xmlns:p14="http://schemas.microsoft.com/office/powerpoint/2010/main" val="312177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23" y="30271"/>
            <a:ext cx="10515600" cy="1325563"/>
          </a:xfrm>
        </p:spPr>
        <p:txBody>
          <a:bodyPr>
            <a:normAutofit fontScale="90000"/>
          </a:bodyPr>
          <a:lstStyle/>
          <a:p>
            <a:r>
              <a:rPr lang="en-GB" sz="4000" b="1" dirty="0" err="1"/>
              <a:t>Elfen</a:t>
            </a:r>
            <a:r>
              <a:rPr lang="en-GB" sz="4000" b="1" dirty="0"/>
              <a:t> 1  </a:t>
            </a:r>
            <a:br>
              <a:rPr lang="en-GB" sz="4000" b="1" dirty="0"/>
            </a:br>
            <a:r>
              <a:rPr lang="en-GB" sz="4000" b="1" i="1" dirty="0">
                <a:solidFill>
                  <a:srgbClr val="00B0F0"/>
                </a:solidFill>
              </a:rPr>
              <a:t>Component 1</a:t>
            </a:r>
            <a:br>
              <a:rPr lang="en-GB" sz="4000" b="1" dirty="0"/>
            </a:br>
            <a:endParaRPr lang="en-US" b="1" dirty="0"/>
          </a:p>
        </p:txBody>
      </p:sp>
      <p:sp>
        <p:nvSpPr>
          <p:cNvPr id="3" name="Content Placeholder 2"/>
          <p:cNvSpPr>
            <a:spLocks noGrp="1"/>
          </p:cNvSpPr>
          <p:nvPr>
            <p:ph sz="half" idx="1"/>
          </p:nvPr>
        </p:nvSpPr>
        <p:spPr>
          <a:xfrm>
            <a:off x="6142856" y="1304393"/>
            <a:ext cx="5181600" cy="5401207"/>
          </a:xfrm>
        </p:spPr>
        <p:txBody>
          <a:bodyPr>
            <a:normAutofit/>
          </a:bodyPr>
          <a:lstStyle/>
          <a:p>
            <a:r>
              <a:rPr lang="en-US" dirty="0">
                <a:solidFill>
                  <a:schemeClr val="accent1">
                    <a:lumMod val="75000"/>
                  </a:schemeClr>
                </a:solidFill>
              </a:rPr>
              <a:t>Information on the areas of learning or holistic development the experience may support.</a:t>
            </a:r>
          </a:p>
          <a:p>
            <a:r>
              <a:rPr lang="en-US" sz="2900" dirty="0">
                <a:solidFill>
                  <a:schemeClr val="accent1">
                    <a:lumMod val="75000"/>
                  </a:schemeClr>
                </a:solidFill>
              </a:rPr>
              <a:t>Skill development.</a:t>
            </a:r>
            <a:endParaRPr lang="en-US" dirty="0">
              <a:solidFill>
                <a:schemeClr val="accent1">
                  <a:lumMod val="75000"/>
                </a:schemeClr>
              </a:solidFill>
            </a:endParaRPr>
          </a:p>
          <a:p>
            <a:r>
              <a:rPr lang="en-GB" dirty="0">
                <a:solidFill>
                  <a:schemeClr val="accent1">
                    <a:lumMod val="75000"/>
                  </a:schemeClr>
                </a:solidFill>
              </a:rPr>
              <a:t>This may include fine / gross motor skills linked to the experience.</a:t>
            </a:r>
          </a:p>
          <a:p>
            <a:r>
              <a:rPr lang="en-US" dirty="0">
                <a:solidFill>
                  <a:schemeClr val="accent1">
                    <a:lumMod val="75000"/>
                  </a:schemeClr>
                </a:solidFill>
              </a:rPr>
              <a:t>If appropriate, links to specific curriculum.</a:t>
            </a:r>
          </a:p>
          <a:p>
            <a:r>
              <a:rPr lang="en-GB" dirty="0">
                <a:solidFill>
                  <a:schemeClr val="accent1">
                    <a:lumMod val="75000"/>
                  </a:schemeClr>
                </a:solidFill>
              </a:rPr>
              <a:t>Links to Foundation Phase if age of children is appropriate.</a:t>
            </a:r>
          </a:p>
          <a:p>
            <a:endParaRPr lang="en-US" dirty="0"/>
          </a:p>
        </p:txBody>
      </p:sp>
      <p:sp>
        <p:nvSpPr>
          <p:cNvPr id="4" name="Content Placeholder 3"/>
          <p:cNvSpPr>
            <a:spLocks noGrp="1"/>
          </p:cNvSpPr>
          <p:nvPr>
            <p:ph sz="half" idx="2"/>
          </p:nvPr>
        </p:nvSpPr>
        <p:spPr>
          <a:xfrm>
            <a:off x="210142" y="1204055"/>
            <a:ext cx="5168820" cy="5991915"/>
          </a:xfrm>
        </p:spPr>
        <p:txBody>
          <a:bodyPr>
            <a:normAutofit/>
          </a:bodyPr>
          <a:lstStyle/>
          <a:p>
            <a:r>
              <a:rPr lang="cy-GB" dirty="0"/>
              <a:t>Gwybodaeth am y  meysydd dysgu neu datblygiad holistaidd (cyfannol) mae’r profiad yn cefnogi.</a:t>
            </a:r>
          </a:p>
          <a:p>
            <a:r>
              <a:rPr lang="cy-GB" dirty="0"/>
              <a:t>Datblygiad sgiliau.</a:t>
            </a:r>
          </a:p>
          <a:p>
            <a:r>
              <a:rPr lang="cy-GB" dirty="0"/>
              <a:t>Gallai hwn cynnwys sgiliau caen a sgiliau bras sy’n cysylltu gyda’r profiad.</a:t>
            </a:r>
          </a:p>
          <a:p>
            <a:r>
              <a:rPr lang="cy-GB" dirty="0"/>
              <a:t>Cysylltiad gyda cwricwlwm penodol, os yw’n  addas.</a:t>
            </a:r>
          </a:p>
          <a:p>
            <a:r>
              <a:rPr lang="cy-GB" dirty="0"/>
              <a:t> Cysylltiadau gyda’r Cyfnod Sylfaen os yw oedran y plant yn addas.</a:t>
            </a:r>
          </a:p>
          <a:p>
            <a:endParaRPr lang="en-US" dirty="0"/>
          </a:p>
        </p:txBody>
      </p:sp>
    </p:spTree>
    <p:custDataLst>
      <p:tags r:id="rId1"/>
    </p:custDataLst>
    <p:extLst>
      <p:ext uri="{BB962C8B-B14F-4D97-AF65-F5344CB8AC3E}">
        <p14:creationId xmlns:p14="http://schemas.microsoft.com/office/powerpoint/2010/main" val="2646277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1</a:t>
            </a:r>
            <a:br>
              <a:rPr lang="en-GB" b="1" dirty="0"/>
            </a:br>
            <a:r>
              <a:rPr lang="en-GB" b="1" dirty="0">
                <a:solidFill>
                  <a:srgbClr val="00B0F0"/>
                </a:solidFill>
              </a:rPr>
              <a:t>Component 1</a:t>
            </a:r>
            <a:endParaRPr lang="en-US" b="1" dirty="0">
              <a:solidFill>
                <a:srgbClr val="00B0F0"/>
              </a:solidFill>
            </a:endParaRPr>
          </a:p>
        </p:txBody>
      </p:sp>
      <p:sp>
        <p:nvSpPr>
          <p:cNvPr id="3" name="Content Placeholder 2"/>
          <p:cNvSpPr>
            <a:spLocks noGrp="1"/>
          </p:cNvSpPr>
          <p:nvPr>
            <p:ph sz="half" idx="1"/>
          </p:nvPr>
        </p:nvSpPr>
        <p:spPr>
          <a:xfrm>
            <a:off x="6017907" y="1690688"/>
            <a:ext cx="5181600" cy="4351338"/>
          </a:xfrm>
        </p:spPr>
        <p:txBody>
          <a:bodyPr>
            <a:normAutofit fontScale="77500" lnSpcReduction="20000"/>
          </a:bodyPr>
          <a:lstStyle/>
          <a:p>
            <a:r>
              <a:rPr lang="en-US" i="1" dirty="0">
                <a:solidFill>
                  <a:schemeClr val="accent1">
                    <a:lumMod val="75000"/>
                  </a:schemeClr>
                </a:solidFill>
              </a:rPr>
              <a:t>Links to Education for Sustainable Development and Global Citizenship (ESDGC).</a:t>
            </a:r>
          </a:p>
          <a:p>
            <a:r>
              <a:rPr lang="en-US" i="1" dirty="0">
                <a:solidFill>
                  <a:schemeClr val="accent1">
                    <a:lumMod val="75000"/>
                  </a:schemeClr>
                </a:solidFill>
              </a:rPr>
              <a:t>Think about open ended activities and open ended resources. Remember you are planning  an experience, which on observation may develop skills / learning you did not anticipate.</a:t>
            </a:r>
          </a:p>
          <a:p>
            <a:r>
              <a:rPr lang="en-US" i="1" dirty="0">
                <a:solidFill>
                  <a:schemeClr val="accent1">
                    <a:lumMod val="75000"/>
                  </a:schemeClr>
                </a:solidFill>
              </a:rPr>
              <a:t>Be holistic- one experience may support physical,  language and social development at the same time.</a:t>
            </a:r>
          </a:p>
          <a:p>
            <a:r>
              <a:rPr lang="en-US" i="1" dirty="0">
                <a:solidFill>
                  <a:schemeClr val="accent1">
                    <a:lumMod val="75000"/>
                  </a:schemeClr>
                </a:solidFill>
              </a:rPr>
              <a:t>It may be cross-curricular.</a:t>
            </a:r>
          </a:p>
          <a:p>
            <a:r>
              <a:rPr lang="en-US" i="1" dirty="0">
                <a:solidFill>
                  <a:schemeClr val="accent1">
                    <a:lumMod val="75000"/>
                  </a:schemeClr>
                </a:solidFill>
              </a:rPr>
              <a:t>Using titles and subtitles or presenting work as a table is acceptable.</a:t>
            </a:r>
          </a:p>
          <a:p>
            <a:endParaRPr lang="en-US" i="1" dirty="0">
              <a:solidFill>
                <a:schemeClr val="accent1">
                  <a:lumMod val="75000"/>
                </a:schemeClr>
              </a:solidFill>
            </a:endParaRPr>
          </a:p>
        </p:txBody>
      </p:sp>
      <p:sp>
        <p:nvSpPr>
          <p:cNvPr id="4" name="Content Placeholder 3"/>
          <p:cNvSpPr>
            <a:spLocks noGrp="1"/>
          </p:cNvSpPr>
          <p:nvPr>
            <p:ph sz="half" idx="2"/>
          </p:nvPr>
        </p:nvSpPr>
        <p:spPr>
          <a:xfrm>
            <a:off x="640363" y="1825625"/>
            <a:ext cx="5016422" cy="4351338"/>
          </a:xfrm>
        </p:spPr>
        <p:txBody>
          <a:bodyPr>
            <a:normAutofit fontScale="77500" lnSpcReduction="20000"/>
          </a:bodyPr>
          <a:lstStyle/>
          <a:p>
            <a:r>
              <a:rPr lang="cy-GB" i="1" dirty="0"/>
              <a:t>Cysylltiadau gyda Addysg ar Gyfer Datblygiad Cynaliadwy a Dinasyddiaeth Byd Eang (ADCDF).</a:t>
            </a:r>
          </a:p>
          <a:p>
            <a:r>
              <a:rPr lang="cy-GB" i="1" dirty="0"/>
              <a:t>Meddwl am profiad penagored neu adnoddau penagored. Cofiwch rydych  yn cynllunio profiad byddai efallai gyda arsylwi byddai’n datblygu sgiliau nad oeddech wedi rhagweld.</a:t>
            </a:r>
          </a:p>
          <a:p>
            <a:r>
              <a:rPr lang="cy-GB" i="1" dirty="0"/>
              <a:t>Byddwch yn cyfannol – bydd un profiad yn medru cefnogi datblygiad corfforol, iaith a cymdeithasol ar yr un pryd.</a:t>
            </a:r>
          </a:p>
          <a:p>
            <a:r>
              <a:rPr lang="cy-GB" i="1" dirty="0"/>
              <a:t>Efallai bod yn drawsgwricwlaidd.</a:t>
            </a:r>
          </a:p>
          <a:p>
            <a:r>
              <a:rPr lang="cy-GB" i="1" dirty="0"/>
              <a:t>Mae’n dderbyniol cyflwyno gwaith gyda teitlau / is deitlau neu mewn tabl.</a:t>
            </a:r>
          </a:p>
          <a:p>
            <a:endParaRPr lang="en-US" dirty="0"/>
          </a:p>
        </p:txBody>
      </p:sp>
    </p:spTree>
    <p:extLst>
      <p:ext uri="{BB962C8B-B14F-4D97-AF65-F5344CB8AC3E}">
        <p14:creationId xmlns:p14="http://schemas.microsoft.com/office/powerpoint/2010/main" val="1852210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Portffolio</a:t>
            </a:r>
            <a:br>
              <a:rPr lang="en-GB" dirty="0"/>
            </a:br>
            <a:r>
              <a:rPr lang="en-GB" i="1" dirty="0">
                <a:solidFill>
                  <a:schemeClr val="accent1">
                    <a:lumMod val="75000"/>
                  </a:schemeClr>
                </a:solidFill>
              </a:rPr>
              <a:t>Portfolio</a:t>
            </a:r>
          </a:p>
        </p:txBody>
      </p:sp>
      <p:sp>
        <p:nvSpPr>
          <p:cNvPr id="3" name="Content Placeholder 2"/>
          <p:cNvSpPr>
            <a:spLocks noGrp="1"/>
          </p:cNvSpPr>
          <p:nvPr>
            <p:ph sz="half" idx="1"/>
          </p:nvPr>
        </p:nvSpPr>
        <p:spPr/>
        <p:txBody>
          <a:bodyPr/>
          <a:lstStyle/>
          <a:p>
            <a:pPr marL="0" indent="0">
              <a:buNone/>
            </a:pPr>
            <a:r>
              <a:rPr lang="en-GB" b="1" dirty="0" err="1"/>
              <a:t>Elfen</a:t>
            </a:r>
            <a:r>
              <a:rPr lang="en-GB" b="1" dirty="0"/>
              <a:t> 2</a:t>
            </a:r>
          </a:p>
          <a:p>
            <a:pPr marL="0" indent="0">
              <a:buNone/>
            </a:pPr>
            <a:r>
              <a:rPr lang="cy-GB" dirty="0"/>
              <a:t>Dyfeisiwch </a:t>
            </a:r>
            <a:r>
              <a:rPr lang="cy-GB" b="1" dirty="0"/>
              <a:t>asesiad risg</a:t>
            </a:r>
            <a:r>
              <a:rPr lang="cy-GB" dirty="0"/>
              <a:t> defnyddiol a manwl ar gyfer y profiad </a:t>
            </a:r>
            <a:r>
              <a:rPr lang="cy-GB" b="1" dirty="0"/>
              <a:t>(tua 700 o eiriau)</a:t>
            </a:r>
            <a:endParaRPr lang="en-US" dirty="0"/>
          </a:p>
        </p:txBody>
      </p:sp>
      <p:sp>
        <p:nvSpPr>
          <p:cNvPr id="4" name="Content Placeholder 3"/>
          <p:cNvSpPr>
            <a:spLocks noGrp="1"/>
          </p:cNvSpPr>
          <p:nvPr>
            <p:ph sz="half" idx="2"/>
          </p:nvPr>
        </p:nvSpPr>
        <p:spPr/>
        <p:txBody>
          <a:bodyPr/>
          <a:lstStyle/>
          <a:p>
            <a:pPr marL="0" indent="0">
              <a:buNone/>
            </a:pPr>
            <a:r>
              <a:rPr lang="en-GB" b="1" dirty="0">
                <a:solidFill>
                  <a:schemeClr val="accent1"/>
                </a:solidFill>
              </a:rPr>
              <a:t>Component 2</a:t>
            </a:r>
          </a:p>
          <a:p>
            <a:r>
              <a:rPr lang="en-GB" dirty="0">
                <a:solidFill>
                  <a:schemeClr val="accent1"/>
                </a:solidFill>
              </a:rPr>
              <a:t>Devise a detailed and usable risk assessment for the experience. </a:t>
            </a:r>
            <a:r>
              <a:rPr lang="en-GB" b="1" dirty="0">
                <a:solidFill>
                  <a:schemeClr val="accent1"/>
                </a:solidFill>
              </a:rPr>
              <a:t>(approx. 700 words)</a:t>
            </a:r>
            <a:endParaRPr lang="en-US" dirty="0">
              <a:solidFill>
                <a:schemeClr val="accent1"/>
              </a:solidFill>
            </a:endParaRPr>
          </a:p>
          <a:p>
            <a:endParaRPr lang="en-GB" i="1" dirty="0">
              <a:solidFill>
                <a:schemeClr val="accent1">
                  <a:lumMod val="75000"/>
                </a:schemeClr>
              </a:solidFill>
            </a:endParaRPr>
          </a:p>
        </p:txBody>
      </p:sp>
    </p:spTree>
    <p:extLst>
      <p:ext uri="{BB962C8B-B14F-4D97-AF65-F5344CB8AC3E}">
        <p14:creationId xmlns:p14="http://schemas.microsoft.com/office/powerpoint/2010/main" val="2484937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2 </a:t>
            </a:r>
            <a:br>
              <a:rPr lang="en-GB" b="1" dirty="0"/>
            </a:br>
            <a:r>
              <a:rPr lang="en-GB" b="1" i="1" dirty="0">
                <a:solidFill>
                  <a:schemeClr val="accent1">
                    <a:lumMod val="75000"/>
                  </a:schemeClr>
                </a:solidFill>
              </a:rPr>
              <a:t>Component 2</a:t>
            </a:r>
            <a:endParaRPr lang="en-US" b="1" i="1" dirty="0">
              <a:solidFill>
                <a:schemeClr val="accent1">
                  <a:lumMod val="75000"/>
                </a:schemeClr>
              </a:solidFill>
            </a:endParaRPr>
          </a:p>
        </p:txBody>
      </p:sp>
      <p:sp>
        <p:nvSpPr>
          <p:cNvPr id="3" name="Content Placeholder 2"/>
          <p:cNvSpPr>
            <a:spLocks noGrp="1"/>
          </p:cNvSpPr>
          <p:nvPr>
            <p:ph sz="half" idx="1"/>
          </p:nvPr>
        </p:nvSpPr>
        <p:spPr>
          <a:xfrm>
            <a:off x="6563139" y="1768411"/>
            <a:ext cx="5181600" cy="4351338"/>
          </a:xfrm>
        </p:spPr>
        <p:txBody>
          <a:bodyPr>
            <a:normAutofit fontScale="70000" lnSpcReduction="20000"/>
          </a:bodyPr>
          <a:lstStyle/>
          <a:p>
            <a:r>
              <a:rPr lang="en-GB" i="1" dirty="0">
                <a:solidFill>
                  <a:srgbClr val="0070C0"/>
                </a:solidFill>
              </a:rPr>
              <a:t>Create an appropriate risk assessment for each experience. This involves you filling in a prepared risk assessment template which will be on Moodle.</a:t>
            </a:r>
          </a:p>
          <a:p>
            <a:r>
              <a:rPr lang="en-GB" i="1" dirty="0">
                <a:solidFill>
                  <a:srgbClr val="0070C0"/>
                </a:solidFill>
              </a:rPr>
              <a:t>You are risk assessing the environment and the resources in terms of how they will be used.</a:t>
            </a:r>
          </a:p>
          <a:p>
            <a:pPr marL="0" indent="0">
              <a:buNone/>
            </a:pPr>
            <a:r>
              <a:rPr lang="en-GB" i="1" dirty="0">
                <a:solidFill>
                  <a:srgbClr val="0070C0"/>
                </a:solidFill>
              </a:rPr>
              <a:t>For example- </a:t>
            </a:r>
          </a:p>
          <a:p>
            <a:r>
              <a:rPr lang="en-GB" i="1" dirty="0">
                <a:solidFill>
                  <a:srgbClr val="0070C0"/>
                </a:solidFill>
              </a:rPr>
              <a:t>If you are using wood pieces- assess for risk of scratches or splinters.</a:t>
            </a:r>
          </a:p>
          <a:p>
            <a:r>
              <a:rPr lang="en-GB" i="1" dirty="0">
                <a:solidFill>
                  <a:srgbClr val="0070C0"/>
                </a:solidFill>
              </a:rPr>
              <a:t>If using mud in mud kitchen risk assess for infection of cuts.</a:t>
            </a:r>
          </a:p>
          <a:p>
            <a:r>
              <a:rPr lang="en-GB" i="1" dirty="0">
                <a:solidFill>
                  <a:srgbClr val="0070C0"/>
                </a:solidFill>
              </a:rPr>
              <a:t>Guidance will be given in lectures and a risk assessment template will be provided on Moodle.</a:t>
            </a:r>
          </a:p>
        </p:txBody>
      </p:sp>
      <p:sp>
        <p:nvSpPr>
          <p:cNvPr id="4" name="Content Placeholder 3"/>
          <p:cNvSpPr>
            <a:spLocks noGrp="1"/>
          </p:cNvSpPr>
          <p:nvPr>
            <p:ph sz="half" idx="2"/>
          </p:nvPr>
        </p:nvSpPr>
        <p:spPr>
          <a:xfrm>
            <a:off x="708517" y="1808587"/>
            <a:ext cx="5215206" cy="4351338"/>
          </a:xfrm>
        </p:spPr>
        <p:txBody>
          <a:bodyPr>
            <a:normAutofit fontScale="70000" lnSpcReduction="20000"/>
          </a:bodyPr>
          <a:lstStyle/>
          <a:p>
            <a:r>
              <a:rPr lang="cy-GB" dirty="0"/>
              <a:t>Creu risg asesiad addas ar gyfer y profiad. Mae hwn yn meddwl llenwi mewn templed risg asesu fyd ar Moodle.</a:t>
            </a:r>
          </a:p>
          <a:p>
            <a:r>
              <a:rPr lang="cy-GB" dirty="0"/>
              <a:t>Rydych yn asesu risg yr amgylchedd a’r adnoddau yn ôl sut byddwch yn eu defnyddio.</a:t>
            </a:r>
          </a:p>
          <a:p>
            <a:pPr marL="0" indent="0">
              <a:buNone/>
            </a:pPr>
            <a:r>
              <a:rPr lang="cy-GB" dirty="0"/>
              <a:t>Er enghraifft:-</a:t>
            </a:r>
          </a:p>
          <a:p>
            <a:r>
              <a:rPr lang="cy-GB" dirty="0"/>
              <a:t>Os ydych yn defnyddio darnau o bren- byddwch yn asesu o ran risg crafiadau neu briw.</a:t>
            </a:r>
          </a:p>
          <a:p>
            <a:r>
              <a:rPr lang="cy-GB" dirty="0"/>
              <a:t>Os yn defnyddio gegin fŵd byddwch yn asesu risg haint o briwiau</a:t>
            </a:r>
          </a:p>
          <a:p>
            <a:r>
              <a:rPr lang="cy-GB" dirty="0"/>
              <a:t>Bydd cymorth yn cael ei roi mewn darlithoedd.</a:t>
            </a:r>
          </a:p>
          <a:p>
            <a:r>
              <a:rPr lang="cy-GB" dirty="0"/>
              <a:t>Gallwch hefyd defnyddio’r adnoddau ar Moodle a cheir templed risg asesu ar Moodle.</a:t>
            </a:r>
          </a:p>
          <a:p>
            <a:endParaRPr lang="en-US" dirty="0"/>
          </a:p>
        </p:txBody>
      </p:sp>
    </p:spTree>
    <p:custDataLst>
      <p:tags r:id="rId1"/>
    </p:custDataLst>
    <p:extLst>
      <p:ext uri="{BB962C8B-B14F-4D97-AF65-F5344CB8AC3E}">
        <p14:creationId xmlns:p14="http://schemas.microsoft.com/office/powerpoint/2010/main" val="25112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Portfolio</a:t>
            </a:r>
            <a:br>
              <a:rPr lang="en-GB" dirty="0"/>
            </a:br>
            <a:r>
              <a:rPr lang="en-GB" i="1" dirty="0" err="1">
                <a:solidFill>
                  <a:schemeClr val="accent1">
                    <a:lumMod val="75000"/>
                  </a:schemeClr>
                </a:solidFill>
              </a:rPr>
              <a:t>Portffolio</a:t>
            </a:r>
            <a:endParaRPr lang="en-GB"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marL="0" indent="0">
              <a:buNone/>
            </a:pPr>
            <a:r>
              <a:rPr lang="en-GB" dirty="0" err="1"/>
              <a:t>Elfen</a:t>
            </a:r>
            <a:r>
              <a:rPr lang="en-GB" dirty="0"/>
              <a:t> 3</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dirty="0">
                <a:solidFill>
                  <a:srgbClr val="212121"/>
                </a:solidFill>
                <a:latin typeface="Arial" panose="020B0604020202020204" pitchFamily="34" charset="0"/>
                <a:ea typeface="Times New Roman" panose="02020603050405020304" pitchFamily="18" charset="0"/>
              </a:rPr>
              <a:t>Dyfeisiwch </a:t>
            </a:r>
            <a:r>
              <a:rPr lang="cy-GB" sz="2400" b="1" dirty="0">
                <a:solidFill>
                  <a:srgbClr val="212121"/>
                </a:solidFill>
                <a:latin typeface="Arial" panose="020B0604020202020204" pitchFamily="34" charset="0"/>
                <a:ea typeface="Times New Roman" panose="02020603050405020304" pitchFamily="18" charset="0"/>
              </a:rPr>
              <a:t>archwiliad amgylcheddol</a:t>
            </a:r>
            <a:r>
              <a:rPr lang="cy-GB" sz="2400" dirty="0">
                <a:solidFill>
                  <a:srgbClr val="212121"/>
                </a:solidFill>
                <a:latin typeface="Arial" panose="020B0604020202020204" pitchFamily="34" charset="0"/>
                <a:ea typeface="Times New Roman" panose="02020603050405020304" pitchFamily="18" charset="0"/>
              </a:rPr>
              <a:t> defnyddiol a manwl ar gyfer y profiad. </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b="1" dirty="0">
                <a:solidFill>
                  <a:srgbClr val="212121"/>
                </a:solidFill>
                <a:latin typeface="Arial" panose="020B0604020202020204" pitchFamily="34" charset="0"/>
                <a:ea typeface="Times New Roman" panose="02020603050405020304" pitchFamily="18" charset="0"/>
              </a:rPr>
              <a:t>(tua 300 o eiriau)</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US" sz="2400" dirty="0">
              <a:effectLst/>
              <a:latin typeface="Times New Roman" panose="02020603050405020304" pitchFamily="18" charset="0"/>
              <a:ea typeface="Calibri" panose="020F0502020204030204" pitchFamily="34" charset="0"/>
            </a:endParaRPr>
          </a:p>
        </p:txBody>
      </p:sp>
      <p:sp>
        <p:nvSpPr>
          <p:cNvPr id="4" name="Content Placeholder 3"/>
          <p:cNvSpPr>
            <a:spLocks noGrp="1"/>
          </p:cNvSpPr>
          <p:nvPr>
            <p:ph sz="half" idx="2"/>
          </p:nvPr>
        </p:nvSpPr>
        <p:spPr>
          <a:xfrm>
            <a:off x="6016606" y="1825625"/>
            <a:ext cx="5181600" cy="4351338"/>
          </a:xfrm>
        </p:spPr>
        <p:txBody>
          <a:bodyPr>
            <a:normAutofit/>
          </a:bodyPr>
          <a:lstStyle/>
          <a:p>
            <a:pPr marL="0" indent="0">
              <a:buNone/>
            </a:pPr>
            <a:r>
              <a:rPr lang="en-GB" i="1" dirty="0">
                <a:solidFill>
                  <a:schemeClr val="accent1">
                    <a:lumMod val="75000"/>
                  </a:schemeClr>
                </a:solidFill>
              </a:rPr>
              <a:t>Component 3</a:t>
            </a:r>
          </a:p>
          <a:p>
            <a:pPr marL="0" indent="0">
              <a:buNone/>
            </a:pPr>
            <a:r>
              <a:rPr lang="en-GB" i="1" dirty="0">
                <a:solidFill>
                  <a:schemeClr val="accent1"/>
                </a:solidFill>
              </a:rPr>
              <a:t>Devise a detailed environmental audit for the experience. </a:t>
            </a:r>
          </a:p>
          <a:p>
            <a:pPr marL="0" indent="0">
              <a:buNone/>
            </a:pPr>
            <a:r>
              <a:rPr lang="en-GB" b="1" i="1" dirty="0">
                <a:solidFill>
                  <a:schemeClr val="accent1"/>
                </a:solidFill>
              </a:rPr>
              <a:t>(approx. 300 words)</a:t>
            </a:r>
            <a:endParaRPr lang="en-US" i="1" dirty="0">
              <a:solidFill>
                <a:schemeClr val="accent1"/>
              </a:solidFill>
            </a:endParaRPr>
          </a:p>
        </p:txBody>
      </p:sp>
    </p:spTree>
    <p:extLst>
      <p:ext uri="{BB962C8B-B14F-4D97-AF65-F5344CB8AC3E}">
        <p14:creationId xmlns:p14="http://schemas.microsoft.com/office/powerpoint/2010/main" val="606333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Elfen</a:t>
            </a:r>
            <a:r>
              <a:rPr lang="en-US" b="1" dirty="0"/>
              <a:t> 3 </a:t>
            </a:r>
            <a:br>
              <a:rPr lang="en-US" b="1" dirty="0"/>
            </a:br>
            <a:r>
              <a:rPr lang="en-US" b="1" i="1" dirty="0">
                <a:solidFill>
                  <a:schemeClr val="accent1">
                    <a:lumMod val="75000"/>
                  </a:schemeClr>
                </a:solidFill>
              </a:rPr>
              <a:t>Component 3</a:t>
            </a:r>
          </a:p>
        </p:txBody>
      </p:sp>
      <p:sp>
        <p:nvSpPr>
          <p:cNvPr id="3" name="Content Placeholder 2"/>
          <p:cNvSpPr>
            <a:spLocks noGrp="1"/>
          </p:cNvSpPr>
          <p:nvPr>
            <p:ph sz="half" idx="1"/>
          </p:nvPr>
        </p:nvSpPr>
        <p:spPr>
          <a:xfrm>
            <a:off x="6172200" y="1690688"/>
            <a:ext cx="5181600" cy="4351338"/>
          </a:xfrm>
        </p:spPr>
        <p:txBody>
          <a:bodyPr>
            <a:normAutofit fontScale="85000" lnSpcReduction="20000"/>
          </a:bodyPr>
          <a:lstStyle/>
          <a:p>
            <a:r>
              <a:rPr lang="en-GB" dirty="0">
                <a:solidFill>
                  <a:schemeClr val="accent1">
                    <a:lumMod val="75000"/>
                  </a:schemeClr>
                </a:solidFill>
              </a:rPr>
              <a:t>You also need to produce one environmental audit.</a:t>
            </a:r>
          </a:p>
          <a:p>
            <a:r>
              <a:rPr lang="en-GB" dirty="0">
                <a:solidFill>
                  <a:schemeClr val="accent1">
                    <a:lumMod val="75000"/>
                  </a:schemeClr>
                </a:solidFill>
              </a:rPr>
              <a:t>Guidance will be given in lectures and there will be a template to fill in on Moodle.</a:t>
            </a:r>
          </a:p>
          <a:p>
            <a:r>
              <a:rPr lang="en-GB" dirty="0">
                <a:solidFill>
                  <a:schemeClr val="accent1">
                    <a:lumMod val="75000"/>
                  </a:schemeClr>
                </a:solidFill>
              </a:rPr>
              <a:t>In the activities you would be looking at the natural features such as trees or insects that you want to protect from harm during the experience. Should you encourage children not to kill mini-bugs, or not to damage a rare tree.</a:t>
            </a:r>
          </a:p>
          <a:p>
            <a:r>
              <a:rPr lang="en-GB" dirty="0">
                <a:solidFill>
                  <a:schemeClr val="accent1">
                    <a:lumMod val="75000"/>
                  </a:schemeClr>
                </a:solidFill>
              </a:rPr>
              <a:t>Do you encourage children to recycle any waste or compost extra food / snack material. </a:t>
            </a:r>
            <a:endParaRPr lang="en-US" dirty="0">
              <a:solidFill>
                <a:schemeClr val="accent1">
                  <a:lumMod val="75000"/>
                </a:schemeClr>
              </a:solidFill>
            </a:endParaRPr>
          </a:p>
        </p:txBody>
      </p:sp>
      <p:sp>
        <p:nvSpPr>
          <p:cNvPr id="4" name="Content Placeholder 3"/>
          <p:cNvSpPr>
            <a:spLocks noGrp="1"/>
          </p:cNvSpPr>
          <p:nvPr>
            <p:ph sz="half" idx="2"/>
          </p:nvPr>
        </p:nvSpPr>
        <p:spPr>
          <a:xfrm>
            <a:off x="663081" y="1690688"/>
            <a:ext cx="5181600" cy="4351338"/>
          </a:xfrm>
        </p:spPr>
        <p:txBody>
          <a:bodyPr>
            <a:normAutofit fontScale="85000" lnSpcReduction="20000"/>
          </a:bodyPr>
          <a:lstStyle/>
          <a:p>
            <a:r>
              <a:rPr lang="cy-GB" i="1" dirty="0"/>
              <a:t>Rydych hefyd yn cynhyrchu archwiliad amgylcheddol.</a:t>
            </a:r>
          </a:p>
          <a:p>
            <a:r>
              <a:rPr lang="cy-GB" i="1" dirty="0"/>
              <a:t>Rhoddir arweiniad mewn darlithoedd a fe fydd templed i lewni mewn ar Moodle.</a:t>
            </a:r>
          </a:p>
          <a:p>
            <a:r>
              <a:rPr lang="cy-GB" i="1" dirty="0"/>
              <a:t>Mewn profiadau awyr agored, byddech chi'n edrych ar y nodweddion naturiol megis coed neu bryfed yr ydych am eu hamddiffyn rhag niwed yn ystod y profiad. A ddylech chi annog plant i beidio â lladd trychfilod neu beidio â difrodi coeden prin.</a:t>
            </a:r>
          </a:p>
          <a:p>
            <a:r>
              <a:rPr lang="cy-GB" i="1" dirty="0"/>
              <a:t>Ydych chi'n annog plant i ailgylchu gwastraff neu gompostio deunyddiau bwyd ychwanegol.</a:t>
            </a:r>
          </a:p>
        </p:txBody>
      </p:sp>
    </p:spTree>
    <p:custDataLst>
      <p:tags r:id="rId1"/>
    </p:custDataLst>
    <p:extLst>
      <p:ext uri="{BB962C8B-B14F-4D97-AF65-F5344CB8AC3E}">
        <p14:creationId xmlns:p14="http://schemas.microsoft.com/office/powerpoint/2010/main" val="3719153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0555"/>
          </a:xfrm>
        </p:spPr>
        <p:txBody>
          <a:bodyPr>
            <a:noAutofit/>
          </a:bodyPr>
          <a:lstStyle/>
          <a:p>
            <a:pPr algn="ctr"/>
            <a:r>
              <a:rPr lang="en-GB" sz="3200" b="1" dirty="0"/>
              <a:t>Portfolio</a:t>
            </a:r>
            <a:br>
              <a:rPr lang="en-GB" sz="3200" b="1" dirty="0"/>
            </a:br>
            <a:r>
              <a:rPr lang="en-GB" sz="3200" b="1" i="1" dirty="0" err="1">
                <a:solidFill>
                  <a:schemeClr val="accent1">
                    <a:lumMod val="75000"/>
                  </a:schemeClr>
                </a:solidFill>
              </a:rPr>
              <a:t>Portffolio</a:t>
            </a:r>
            <a:endParaRPr lang="en-GB" sz="3200" b="1" i="1" dirty="0">
              <a:solidFill>
                <a:schemeClr val="accent1">
                  <a:lumMod val="75000"/>
                </a:schemeClr>
              </a:solidFill>
            </a:endParaRPr>
          </a:p>
        </p:txBody>
      </p:sp>
      <p:sp>
        <p:nvSpPr>
          <p:cNvPr id="3" name="Content Placeholder 2"/>
          <p:cNvSpPr>
            <a:spLocks noGrp="1"/>
          </p:cNvSpPr>
          <p:nvPr>
            <p:ph sz="half" idx="1"/>
          </p:nvPr>
        </p:nvSpPr>
        <p:spPr>
          <a:xfrm>
            <a:off x="503741" y="1135487"/>
            <a:ext cx="5516059" cy="5659120"/>
          </a:xfrm>
        </p:spPr>
        <p:txBody>
          <a:bodyPr>
            <a:normAutofit/>
          </a:bodyPr>
          <a:lstStyle/>
          <a:p>
            <a:pPr marL="0" indent="0">
              <a:buNone/>
            </a:pPr>
            <a:r>
              <a:rPr lang="en-GB" sz="2200" b="1" dirty="0" err="1"/>
              <a:t>Elfen</a:t>
            </a:r>
            <a:r>
              <a:rPr lang="en-GB" sz="2200" b="1" dirty="0"/>
              <a:t> 4</a:t>
            </a:r>
          </a:p>
          <a:p>
            <a:r>
              <a:rPr lang="cy-GB" sz="2200" dirty="0"/>
              <a:t>Ysgrifennwch ddarn o waith academaidd gan ddefnyddio llenyddiaeth ddamcaniaethol ac ymchwil i esbonio a gwerthuso pan wnaethoch cynllunio’r profiad yn y ffordd wnaethoch</a:t>
            </a:r>
          </a:p>
          <a:p>
            <a:r>
              <a:rPr lang="cy-GB" sz="2200" dirty="0"/>
              <a:t>Canolbwyntiwch ar rôl yr oedolyn, yr amgylchedd a deddfwriaeth a pholisi sy'n gysylltiedig â materion megis lles, iechyd a diogelwch ac Addysg ar gyfer Datblygu Cynaliadwy a Dinasyddiaeth Fyd-eang. </a:t>
            </a:r>
          </a:p>
          <a:p>
            <a:r>
              <a:rPr lang="cy-GB" sz="2200" dirty="0"/>
              <a:t>Ystyriwch gwelliannau posibl i'r profiad yn y dyfodol. Bydd angen cynnwys cyfeirnodi er mwyn cefnogi eich trafodaeth yn yr adran hon. </a:t>
            </a:r>
            <a:r>
              <a:rPr lang="cy-GB" sz="2200" b="1" dirty="0"/>
              <a:t> (2000 o eiriau +/-10%)</a:t>
            </a:r>
            <a:endParaRPr lang="en-GB" sz="2200" dirty="0"/>
          </a:p>
        </p:txBody>
      </p:sp>
      <p:sp>
        <p:nvSpPr>
          <p:cNvPr id="4" name="Content Placeholder 3"/>
          <p:cNvSpPr>
            <a:spLocks noGrp="1"/>
          </p:cNvSpPr>
          <p:nvPr>
            <p:ph sz="half" idx="2"/>
          </p:nvPr>
        </p:nvSpPr>
        <p:spPr>
          <a:xfrm>
            <a:off x="6176307" y="1135487"/>
            <a:ext cx="5617810" cy="5188657"/>
          </a:xfrm>
        </p:spPr>
        <p:txBody>
          <a:bodyPr>
            <a:noAutofit/>
          </a:bodyPr>
          <a:lstStyle/>
          <a:p>
            <a:pPr marL="0" indent="0">
              <a:buNone/>
            </a:pPr>
            <a:r>
              <a:rPr lang="en-GB" sz="2200" b="1" i="1" dirty="0">
                <a:solidFill>
                  <a:schemeClr val="accent1"/>
                </a:solidFill>
              </a:rPr>
              <a:t>Component 4</a:t>
            </a:r>
            <a:endParaRPr lang="en-US" sz="2200" b="1" i="1" dirty="0">
              <a:solidFill>
                <a:schemeClr val="accent1"/>
              </a:solidFill>
            </a:endParaRPr>
          </a:p>
          <a:p>
            <a:r>
              <a:rPr lang="en-GB" sz="2200" i="1" dirty="0">
                <a:solidFill>
                  <a:schemeClr val="accent1"/>
                </a:solidFill>
              </a:rPr>
              <a:t>Write an academic account using theoretical and research literature to explain and evaluate why you designed the experience in the way you did. </a:t>
            </a:r>
          </a:p>
          <a:p>
            <a:r>
              <a:rPr lang="en-GB" sz="2200" i="1" dirty="0">
                <a:solidFill>
                  <a:schemeClr val="accent1"/>
                </a:solidFill>
              </a:rPr>
              <a:t>Focus on the role of the adult, the environment and legislation and policy linked to issues such as wellbeing, health and safety and Education for Sustainable Development and Global Citizenship. </a:t>
            </a:r>
          </a:p>
          <a:p>
            <a:r>
              <a:rPr lang="en-GB" sz="2200" i="1" dirty="0">
                <a:solidFill>
                  <a:schemeClr val="accent1"/>
                </a:solidFill>
              </a:rPr>
              <a:t>Consider possible future improvements to the experience. This section will need referencing to support your discussion. </a:t>
            </a:r>
            <a:r>
              <a:rPr lang="en-GB" sz="2200" b="1" i="1" dirty="0">
                <a:solidFill>
                  <a:schemeClr val="accent1"/>
                </a:solidFill>
              </a:rPr>
              <a:t>(2000 words +/-10%).</a:t>
            </a:r>
            <a:endParaRPr lang="en-GB" sz="2200" i="1" dirty="0">
              <a:solidFill>
                <a:schemeClr val="accent1"/>
              </a:solidFill>
            </a:endParaRPr>
          </a:p>
          <a:p>
            <a:pPr marL="0" indent="0">
              <a:buNone/>
            </a:pPr>
            <a:endParaRPr lang="en-GB" sz="2200" dirty="0"/>
          </a:p>
        </p:txBody>
      </p:sp>
    </p:spTree>
    <p:extLst>
      <p:ext uri="{BB962C8B-B14F-4D97-AF65-F5344CB8AC3E}">
        <p14:creationId xmlns:p14="http://schemas.microsoft.com/office/powerpoint/2010/main" val="1333640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109" y="217458"/>
            <a:ext cx="10515600" cy="1325563"/>
          </a:xfrm>
        </p:spPr>
        <p:txBody>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837109" y="1893780"/>
            <a:ext cx="5181600" cy="4351338"/>
          </a:xfrm>
        </p:spPr>
        <p:txBody>
          <a:bodyPr/>
          <a:lstStyle/>
          <a:p>
            <a:r>
              <a:rPr lang="en-GB" i="1" dirty="0">
                <a:solidFill>
                  <a:srgbClr val="0070C0"/>
                </a:solidFill>
              </a:rPr>
              <a:t>This section is an academic piece of writing.</a:t>
            </a:r>
          </a:p>
          <a:p>
            <a:r>
              <a:rPr lang="en-GB" i="1" dirty="0">
                <a:solidFill>
                  <a:srgbClr val="0070C0"/>
                </a:solidFill>
              </a:rPr>
              <a:t>You should include links to books, journal articles, reports and appropriate websites or other sources.</a:t>
            </a:r>
          </a:p>
          <a:p>
            <a:r>
              <a:rPr lang="en-GB" i="1" dirty="0">
                <a:solidFill>
                  <a:srgbClr val="0070C0"/>
                </a:solidFill>
              </a:rPr>
              <a:t>This is the section that will give you the best opportunity to gain marks for referencing and reference list.</a:t>
            </a:r>
            <a:endParaRPr lang="en-US" i="1" dirty="0">
              <a:solidFill>
                <a:srgbClr val="0070C0"/>
              </a:solidFill>
            </a:endParaRPr>
          </a:p>
        </p:txBody>
      </p:sp>
      <p:sp>
        <p:nvSpPr>
          <p:cNvPr id="4" name="Content Placeholder 3"/>
          <p:cNvSpPr>
            <a:spLocks noGrp="1"/>
          </p:cNvSpPr>
          <p:nvPr>
            <p:ph sz="half" idx="2"/>
          </p:nvPr>
        </p:nvSpPr>
        <p:spPr>
          <a:xfrm>
            <a:off x="293914" y="1893780"/>
            <a:ext cx="5181600" cy="4351338"/>
          </a:xfrm>
        </p:spPr>
        <p:txBody>
          <a:bodyPr/>
          <a:lstStyle/>
          <a:p>
            <a:r>
              <a:rPr lang="cy-GB" dirty="0"/>
              <a:t>Mae’r elfen yma yn ddarn academaidd o ysgrifen.</a:t>
            </a:r>
          </a:p>
          <a:p>
            <a:r>
              <a:rPr lang="cy-GB" dirty="0"/>
              <a:t>Dylech neud cysylltiadau gyda llyfrau, erthyglau siwrnal, adroddiadau, a gwefannau neu ffynonellau addas eraill.</a:t>
            </a:r>
          </a:p>
          <a:p>
            <a:r>
              <a:rPr lang="cy-GB" dirty="0" err="1"/>
              <a:t>Dyma’r</a:t>
            </a:r>
            <a:r>
              <a:rPr lang="cy-GB" dirty="0"/>
              <a:t> darn fydd yn rhoi’r cyfle gorau i chi gael y marciau ar gyfer cyfeirnodi a rhestr cyfeirnodi.</a:t>
            </a:r>
          </a:p>
          <a:p>
            <a:endParaRPr lang="en-US" dirty="0"/>
          </a:p>
        </p:txBody>
      </p:sp>
    </p:spTree>
    <p:custDataLst>
      <p:tags r:id="rId1"/>
    </p:custDataLst>
    <p:extLst>
      <p:ext uri="{BB962C8B-B14F-4D97-AF65-F5344CB8AC3E}">
        <p14:creationId xmlns:p14="http://schemas.microsoft.com/office/powerpoint/2010/main" val="2174584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365125"/>
            <a:ext cx="10834255" cy="958199"/>
          </a:xfrm>
        </p:spPr>
        <p:txBody>
          <a:bodyPr>
            <a:normAutofit fontScale="90000"/>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739612" y="1376945"/>
            <a:ext cx="5181600" cy="4887548"/>
          </a:xfrm>
        </p:spPr>
        <p:txBody>
          <a:bodyPr>
            <a:noAutofit/>
          </a:bodyPr>
          <a:lstStyle/>
          <a:p>
            <a:r>
              <a:rPr lang="en-GB" sz="2000" i="1" dirty="0">
                <a:solidFill>
                  <a:srgbClr val="0070C0"/>
                </a:solidFill>
              </a:rPr>
              <a:t>Here you discuss the authors that have considered how the environment can influence children's learning and holistic development.</a:t>
            </a:r>
          </a:p>
          <a:p>
            <a:r>
              <a:rPr lang="en-GB" sz="2000" i="1" dirty="0">
                <a:solidFill>
                  <a:srgbClr val="0070C0"/>
                </a:solidFill>
              </a:rPr>
              <a:t>When you designed your experience think what influenced your  decisions. In terms of choice of resources did you think about encouraging discovery and experimentation with links to Piaget’s ‘little scientists’.</a:t>
            </a:r>
          </a:p>
          <a:p>
            <a:r>
              <a:rPr lang="en-GB" sz="2000" i="1" dirty="0">
                <a:solidFill>
                  <a:srgbClr val="0070C0"/>
                </a:solidFill>
              </a:rPr>
              <a:t>Did you use open resources to encourage imagination and representation that may link to Bruner’s ideas. </a:t>
            </a:r>
          </a:p>
          <a:p>
            <a:r>
              <a:rPr lang="en-GB" sz="2000" i="1" dirty="0">
                <a:solidFill>
                  <a:srgbClr val="0070C0"/>
                </a:solidFill>
              </a:rPr>
              <a:t>Did you consider using recycled, reused or natural materials. Did you consider litter, protecting nature or encouraging children to collect any waste. Was this linked to principles of the ESDGC curriculum?</a:t>
            </a:r>
          </a:p>
        </p:txBody>
      </p:sp>
      <p:sp>
        <p:nvSpPr>
          <p:cNvPr id="4" name="Content Placeholder 3"/>
          <p:cNvSpPr>
            <a:spLocks noGrp="1"/>
          </p:cNvSpPr>
          <p:nvPr>
            <p:ph sz="half" idx="2"/>
          </p:nvPr>
        </p:nvSpPr>
        <p:spPr>
          <a:xfrm>
            <a:off x="141988" y="1323324"/>
            <a:ext cx="5458001" cy="4654857"/>
          </a:xfrm>
        </p:spPr>
        <p:txBody>
          <a:bodyPr>
            <a:noAutofit/>
          </a:bodyPr>
          <a:lstStyle/>
          <a:p>
            <a:r>
              <a:rPr lang="cy-GB" sz="2000" dirty="0"/>
              <a:t>Trafodwch yr awduron sydd wedi ystyried sut gall yr amgylchedd ddylanwadu ar ddysgu a datblygiad cyfannol plant.</a:t>
            </a:r>
          </a:p>
          <a:p>
            <a:r>
              <a:rPr lang="cy-GB" sz="2000" dirty="0"/>
              <a:t>Pan fyddwch chi wedi cynllunio’r profiad, meddyliwch beth oedd yn dylanwadu ar eich penderfyniadau. O ran dewis adnoddau, a wnaethoch chi feddwl am annog darganfod ac arbrofi gyda chysylltiadau â 'gwyddonwyr bach' </a:t>
            </a:r>
            <a:r>
              <a:rPr lang="cy-GB" sz="2000" dirty="0" err="1"/>
              <a:t>Piaget</a:t>
            </a:r>
            <a:r>
              <a:rPr lang="cy-GB" sz="2000" dirty="0"/>
              <a:t>.</a:t>
            </a:r>
          </a:p>
          <a:p>
            <a:r>
              <a:rPr lang="cy-GB" sz="2000" dirty="0"/>
              <a:t>A ddefnyddioch adnoddau agored i annog dychymyg a chynrychiolaeth, a </a:t>
            </a:r>
            <a:r>
              <a:rPr lang="cy-GB" sz="2000" dirty="0" err="1"/>
              <a:t>allai</a:t>
            </a:r>
            <a:r>
              <a:rPr lang="cy-GB" sz="2000" dirty="0"/>
              <a:t> gysylltu â syniadau </a:t>
            </a:r>
            <a:r>
              <a:rPr lang="cy-GB" sz="2000" dirty="0" err="1"/>
              <a:t>Bruner</a:t>
            </a:r>
            <a:r>
              <a:rPr lang="cy-GB" sz="2000" dirty="0"/>
              <a:t>.</a:t>
            </a:r>
          </a:p>
          <a:p>
            <a:r>
              <a:rPr lang="cy-GB" sz="2000" dirty="0"/>
              <a:t>A oeddech </a:t>
            </a:r>
            <a:r>
              <a:rPr lang="cy-GB" sz="2000" dirty="0" err="1"/>
              <a:t>chi'n</a:t>
            </a:r>
            <a:r>
              <a:rPr lang="cy-GB" sz="2000" dirty="0"/>
              <a:t> ystyried defnyddio deunyddiau wedi'u hailgylchu, eu hailddefnyddio neu naturiol. A oeddech </a:t>
            </a:r>
            <a:r>
              <a:rPr lang="cy-GB" sz="2000" dirty="0" err="1"/>
              <a:t>chi'n</a:t>
            </a:r>
            <a:r>
              <a:rPr lang="cy-GB" sz="2000" dirty="0"/>
              <a:t> ystyried sbwriel, diogelu natur neu'n annog plant i </a:t>
            </a:r>
            <a:r>
              <a:rPr lang="cy-GB" sz="2000" dirty="0" err="1"/>
              <a:t>gasglu</a:t>
            </a:r>
            <a:r>
              <a:rPr lang="cy-GB" sz="2000" dirty="0"/>
              <a:t> unrhyw wastraff. A oedd hyn yn gysylltiedig ag egwyddorion y cwricwlwm ADCDF?</a:t>
            </a:r>
          </a:p>
        </p:txBody>
      </p:sp>
    </p:spTree>
    <p:custDataLst>
      <p:tags r:id="rId1"/>
    </p:custDataLst>
    <p:extLst>
      <p:ext uri="{BB962C8B-B14F-4D97-AF65-F5344CB8AC3E}">
        <p14:creationId xmlns:p14="http://schemas.microsoft.com/office/powerpoint/2010/main" val="24110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dirty="0"/>
          </a:p>
        </p:txBody>
      </p:sp>
      <p:sp>
        <p:nvSpPr>
          <p:cNvPr id="3" name="Content Placeholder 2"/>
          <p:cNvSpPr>
            <a:spLocks noGrp="1"/>
          </p:cNvSpPr>
          <p:nvPr>
            <p:ph sz="half" idx="1"/>
          </p:nvPr>
        </p:nvSpPr>
        <p:spPr>
          <a:xfrm>
            <a:off x="6318921" y="1690688"/>
            <a:ext cx="5181600" cy="5032375"/>
          </a:xfrm>
        </p:spPr>
        <p:txBody>
          <a:bodyPr>
            <a:normAutofit fontScale="55000" lnSpcReduction="20000"/>
          </a:bodyPr>
          <a:lstStyle/>
          <a:p>
            <a:pPr lvl="0"/>
            <a:r>
              <a:rPr lang="en-GB" sz="3600" i="1" dirty="0">
                <a:solidFill>
                  <a:srgbClr val="0070C0"/>
                </a:solidFill>
              </a:rPr>
              <a:t>Did you choose resources that encouraged children to develop independence or  cooperation which may link to Vygotsky.  </a:t>
            </a:r>
          </a:p>
          <a:p>
            <a:pPr lvl="0"/>
            <a:r>
              <a:rPr lang="en-GB" sz="3600" i="1" dirty="0">
                <a:solidFill>
                  <a:srgbClr val="0070C0"/>
                </a:solidFill>
              </a:rPr>
              <a:t>Were  you using the natural world itself for your activity, maybe planting or growing. Does this link to Froebel?</a:t>
            </a:r>
          </a:p>
          <a:p>
            <a:pPr lvl="0"/>
            <a:r>
              <a:rPr lang="en-GB" sz="3600" i="1" dirty="0">
                <a:solidFill>
                  <a:srgbClr val="0070C0"/>
                </a:solidFill>
              </a:rPr>
              <a:t>Were your activities influenced by reading Knight, Ouvry or others. Were you influenced by ideas from Scandinavia, </a:t>
            </a:r>
            <a:r>
              <a:rPr lang="en-GB" sz="3600" i="1" dirty="0" err="1">
                <a:solidFill>
                  <a:srgbClr val="0070C0"/>
                </a:solidFill>
              </a:rPr>
              <a:t>Te</a:t>
            </a:r>
            <a:r>
              <a:rPr lang="en-GB" sz="3600" i="1" dirty="0">
                <a:solidFill>
                  <a:srgbClr val="0070C0"/>
                </a:solidFill>
              </a:rPr>
              <a:t> </a:t>
            </a:r>
            <a:r>
              <a:rPr lang="en-GB" sz="3600" i="1" dirty="0" err="1">
                <a:solidFill>
                  <a:srgbClr val="0070C0"/>
                </a:solidFill>
              </a:rPr>
              <a:t>Whariki</a:t>
            </a:r>
            <a:r>
              <a:rPr lang="en-GB" sz="3600" i="1" dirty="0">
                <a:solidFill>
                  <a:srgbClr val="0070C0"/>
                </a:solidFill>
              </a:rPr>
              <a:t>, Montessori, Steiner or other approaches.</a:t>
            </a:r>
          </a:p>
          <a:p>
            <a:pPr lvl="0"/>
            <a:r>
              <a:rPr lang="en-GB" sz="3600" i="1" dirty="0">
                <a:solidFill>
                  <a:srgbClr val="0070C0"/>
                </a:solidFill>
              </a:rPr>
              <a:t>You must present this work academically and correctly as noted in Academic Skills and Referencing  handbooks.</a:t>
            </a:r>
          </a:p>
          <a:p>
            <a:pPr lvl="0"/>
            <a:r>
              <a:rPr lang="en-GB" sz="3600" i="1" dirty="0">
                <a:solidFill>
                  <a:srgbClr val="0070C0"/>
                </a:solidFill>
              </a:rPr>
              <a:t>You may find reading for this section earlier in the task will support component 4.</a:t>
            </a:r>
            <a:endParaRPr lang="en-US" dirty="0"/>
          </a:p>
        </p:txBody>
      </p:sp>
      <p:sp>
        <p:nvSpPr>
          <p:cNvPr id="4" name="Content Placeholder 3"/>
          <p:cNvSpPr>
            <a:spLocks noGrp="1"/>
          </p:cNvSpPr>
          <p:nvPr>
            <p:ph sz="half" idx="2"/>
          </p:nvPr>
        </p:nvSpPr>
        <p:spPr>
          <a:xfrm>
            <a:off x="753954" y="1690688"/>
            <a:ext cx="5181600" cy="4351338"/>
          </a:xfrm>
        </p:spPr>
        <p:txBody>
          <a:bodyPr>
            <a:normAutofit fontScale="55000" lnSpcReduction="20000"/>
          </a:bodyPr>
          <a:lstStyle/>
          <a:p>
            <a:r>
              <a:rPr lang="en-US" dirty="0"/>
              <a:t> </a:t>
            </a:r>
            <a:r>
              <a:rPr lang="cy-GB" sz="3600" dirty="0"/>
              <a:t>A ddewisoch chi adnoddau sy'n annog plant i ddatblygu annibyniaeth neu gydweithrediad a </a:t>
            </a:r>
            <a:r>
              <a:rPr lang="cy-GB" sz="3600" dirty="0" err="1"/>
              <a:t>allai</a:t>
            </a:r>
            <a:r>
              <a:rPr lang="cy-GB" sz="3600" dirty="0"/>
              <a:t> gysylltu â </a:t>
            </a:r>
            <a:r>
              <a:rPr lang="cy-GB" sz="3600" dirty="0" err="1"/>
              <a:t>Vygotsky</a:t>
            </a:r>
            <a:r>
              <a:rPr lang="cy-GB" sz="3600" dirty="0"/>
              <a:t>.</a:t>
            </a:r>
          </a:p>
          <a:p>
            <a:r>
              <a:rPr lang="cy-GB" sz="3600" dirty="0"/>
              <a:t>A oeddech yn defnyddio'r byd naturiol ei hun ar gyfer eich gweithgaredd, efallai plannu neu dyfu. A yw hyn yn cysylltu â </a:t>
            </a:r>
            <a:r>
              <a:rPr lang="cy-GB" sz="3600" dirty="0" err="1"/>
              <a:t>Froebel</a:t>
            </a:r>
            <a:r>
              <a:rPr lang="cy-GB" sz="3600" dirty="0"/>
              <a:t>?</a:t>
            </a:r>
          </a:p>
          <a:p>
            <a:r>
              <a:rPr lang="cy-GB" sz="3600" dirty="0"/>
              <a:t>A ddylanwadwyd ar eich gweithgareddau gan ddarllen Knight, </a:t>
            </a:r>
            <a:r>
              <a:rPr lang="cy-GB" sz="3600" dirty="0" err="1"/>
              <a:t>Ouvry</a:t>
            </a:r>
            <a:r>
              <a:rPr lang="cy-GB" sz="3600" dirty="0"/>
              <a:t> neu eraill. Ydych chi wedi cael eich dylanwadu a syniadau o Sgandinafia, Te </a:t>
            </a:r>
            <a:r>
              <a:rPr lang="cy-GB" sz="3600" dirty="0" err="1"/>
              <a:t>Whariki</a:t>
            </a:r>
            <a:r>
              <a:rPr lang="cy-GB" sz="3600" dirty="0"/>
              <a:t>, </a:t>
            </a:r>
            <a:r>
              <a:rPr lang="cy-GB" sz="3600" dirty="0" err="1"/>
              <a:t>Montessori</a:t>
            </a:r>
            <a:r>
              <a:rPr lang="cy-GB" sz="3600" dirty="0"/>
              <a:t>, </a:t>
            </a:r>
            <a:r>
              <a:rPr lang="cy-GB" sz="3600" dirty="0" err="1"/>
              <a:t>Steiner</a:t>
            </a:r>
            <a:r>
              <a:rPr lang="cy-GB" sz="3600" dirty="0"/>
              <a:t> neu ymagweddau eraill.</a:t>
            </a:r>
          </a:p>
          <a:p>
            <a:r>
              <a:rPr lang="cy-GB" sz="3600" dirty="0"/>
              <a:t>Rhaid i chi gyflwyno'r gwaith hwn yn academaidd ac yn gywir fel y nodwyd yn llawlyfrau Sgiliau Academaidd a Cyfeirnodi.</a:t>
            </a:r>
          </a:p>
          <a:p>
            <a:r>
              <a:rPr lang="cy-GB" sz="3600" dirty="0"/>
              <a:t>Efallai y byddwch yn darllen ar gyfer yr adran hon yn gynharach yn y dasg er mwyn cefnogi elfen 4.</a:t>
            </a:r>
          </a:p>
        </p:txBody>
      </p:sp>
    </p:spTree>
    <p:custDataLst>
      <p:tags r:id="rId1"/>
    </p:custDataLst>
    <p:extLst>
      <p:ext uri="{BB962C8B-B14F-4D97-AF65-F5344CB8AC3E}">
        <p14:creationId xmlns:p14="http://schemas.microsoft.com/office/powerpoint/2010/main" val="4273382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Ymchwil, cyfeirnodi, rhestr cyfeirnodi </a:t>
            </a:r>
            <a:r>
              <a:rPr lang="en-GB" dirty="0"/>
              <a:t>(10 marc)</a:t>
            </a:r>
            <a:br>
              <a:rPr lang="en-GB" dirty="0"/>
            </a:br>
            <a:r>
              <a:rPr lang="en-GB" dirty="0">
                <a:solidFill>
                  <a:schemeClr val="accent1">
                    <a:lumMod val="75000"/>
                  </a:schemeClr>
                </a:solidFill>
              </a:rPr>
              <a:t>Research,  referencing , reference </a:t>
            </a:r>
            <a:r>
              <a:rPr lang="en-GB" i="1" dirty="0">
                <a:solidFill>
                  <a:schemeClr val="accent1">
                    <a:lumMod val="75000"/>
                  </a:schemeClr>
                </a:solidFill>
              </a:rPr>
              <a:t>list (10 marks)</a:t>
            </a:r>
            <a:endParaRPr lang="en-US" i="1" dirty="0">
              <a:solidFill>
                <a:schemeClr val="accent1">
                  <a:lumMod val="75000"/>
                </a:schemeClr>
              </a:solidFill>
            </a:endParaRPr>
          </a:p>
        </p:txBody>
      </p:sp>
      <p:sp>
        <p:nvSpPr>
          <p:cNvPr id="3" name="Content Placeholder 2"/>
          <p:cNvSpPr>
            <a:spLocks noGrp="1"/>
          </p:cNvSpPr>
          <p:nvPr>
            <p:ph sz="half" idx="1"/>
          </p:nvPr>
        </p:nvSpPr>
        <p:spPr>
          <a:xfrm>
            <a:off x="6096000" y="1978972"/>
            <a:ext cx="5181600" cy="4351338"/>
          </a:xfrm>
        </p:spPr>
        <p:txBody>
          <a:bodyPr>
            <a:normAutofit/>
          </a:bodyPr>
          <a:lstStyle/>
          <a:p>
            <a:r>
              <a:rPr lang="en-GB" i="1" dirty="0">
                <a:solidFill>
                  <a:srgbClr val="0070C0"/>
                </a:solidFill>
              </a:rPr>
              <a:t>Reference list includes any references noted throughout work.</a:t>
            </a:r>
          </a:p>
          <a:p>
            <a:r>
              <a:rPr lang="en-GB" i="1" dirty="0">
                <a:solidFill>
                  <a:srgbClr val="0070C0"/>
                </a:solidFill>
              </a:rPr>
              <a:t>You must cite references in text correctly. </a:t>
            </a:r>
          </a:p>
          <a:p>
            <a:r>
              <a:rPr lang="en-GB" i="1" dirty="0">
                <a:solidFill>
                  <a:srgbClr val="0070C0"/>
                </a:solidFill>
              </a:rPr>
              <a:t>Component 1 and 2, 3 do not need to include references. </a:t>
            </a:r>
          </a:p>
          <a:p>
            <a:r>
              <a:rPr lang="en-GB" i="1" dirty="0">
                <a:solidFill>
                  <a:srgbClr val="0070C0"/>
                </a:solidFill>
              </a:rPr>
              <a:t>Component 4 will need many references and is where the research mark will be awarded.</a:t>
            </a:r>
            <a:endParaRPr lang="en-US" i="1" dirty="0">
              <a:solidFill>
                <a:srgbClr val="0070C0"/>
              </a:solidFill>
            </a:endParaRPr>
          </a:p>
        </p:txBody>
      </p:sp>
      <p:sp>
        <p:nvSpPr>
          <p:cNvPr id="4" name="Content Placeholder 3"/>
          <p:cNvSpPr>
            <a:spLocks noGrp="1"/>
          </p:cNvSpPr>
          <p:nvPr>
            <p:ph sz="half" idx="2"/>
          </p:nvPr>
        </p:nvSpPr>
        <p:spPr>
          <a:xfrm>
            <a:off x="611966" y="1978972"/>
            <a:ext cx="5181600" cy="4351338"/>
          </a:xfrm>
        </p:spPr>
        <p:txBody>
          <a:bodyPr>
            <a:normAutofit/>
          </a:bodyPr>
          <a:lstStyle/>
          <a:p>
            <a:r>
              <a:rPr lang="cy-GB" dirty="0"/>
              <a:t>Mae'r rhestr cyfeirnodi yn cynnwys unrhyw gyfeiriadau a nodir trwy gydol y gwaith.</a:t>
            </a:r>
          </a:p>
          <a:p>
            <a:r>
              <a:rPr lang="cy-GB" dirty="0"/>
              <a:t>Rhaid i chi ddyfynnu cyfeiriadau yn y testun yn gywir.</a:t>
            </a:r>
          </a:p>
          <a:p>
            <a:r>
              <a:rPr lang="cy-GB" dirty="0"/>
              <a:t>Nid oes angen i Elfen 1 a 2, 3 gynnwys cyfeiriadau.</a:t>
            </a:r>
          </a:p>
          <a:p>
            <a:r>
              <a:rPr lang="cy-GB" dirty="0"/>
              <a:t>Bydd angen nifer o gyfeiriadau ar Elfen 4 a dyma lle y dyfernir y marc ymchwil.</a:t>
            </a:r>
          </a:p>
        </p:txBody>
      </p:sp>
    </p:spTree>
    <p:custDataLst>
      <p:tags r:id="rId1"/>
    </p:custDataLst>
    <p:extLst>
      <p:ext uri="{BB962C8B-B14F-4D97-AF65-F5344CB8AC3E}">
        <p14:creationId xmlns:p14="http://schemas.microsoft.com/office/powerpoint/2010/main" val="1734095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Cofiwch</a:t>
            </a:r>
            <a:br>
              <a:rPr lang="en-GB" b="1" dirty="0"/>
            </a:br>
            <a:r>
              <a:rPr lang="en-GB" b="1" i="1" dirty="0">
                <a:solidFill>
                  <a:schemeClr val="accent1"/>
                </a:solidFill>
              </a:rPr>
              <a:t>Remember</a:t>
            </a:r>
            <a:endParaRPr lang="en-US" b="1" i="1" dirty="0">
              <a:solidFill>
                <a:schemeClr val="accent1"/>
              </a:solidFill>
            </a:endParaRPr>
          </a:p>
        </p:txBody>
      </p:sp>
      <p:sp>
        <p:nvSpPr>
          <p:cNvPr id="3" name="Content Placeholder 2"/>
          <p:cNvSpPr>
            <a:spLocks noGrp="1"/>
          </p:cNvSpPr>
          <p:nvPr>
            <p:ph sz="half" idx="1"/>
          </p:nvPr>
        </p:nvSpPr>
        <p:spPr>
          <a:xfrm>
            <a:off x="5623181" y="1690688"/>
            <a:ext cx="5181600" cy="4351338"/>
          </a:xfrm>
        </p:spPr>
        <p:txBody>
          <a:bodyPr>
            <a:normAutofit/>
          </a:bodyPr>
          <a:lstStyle/>
          <a:p>
            <a:r>
              <a:rPr lang="en-GB" i="1" dirty="0">
                <a:solidFill>
                  <a:srgbClr val="0070C0"/>
                </a:solidFill>
              </a:rPr>
              <a:t>Proof read and edit work carefully.</a:t>
            </a:r>
          </a:p>
          <a:p>
            <a:r>
              <a:rPr lang="en-GB" i="1" dirty="0">
                <a:solidFill>
                  <a:srgbClr val="0070C0"/>
                </a:solidFill>
              </a:rPr>
              <a:t>Submit to </a:t>
            </a:r>
            <a:r>
              <a:rPr lang="en-GB" i="1" dirty="0" err="1">
                <a:solidFill>
                  <a:srgbClr val="0070C0"/>
                </a:solidFill>
              </a:rPr>
              <a:t>Turnitin</a:t>
            </a:r>
            <a:r>
              <a:rPr lang="en-GB" i="1" dirty="0">
                <a:solidFill>
                  <a:srgbClr val="0070C0"/>
                </a:solidFill>
              </a:rPr>
              <a:t> in plenty of time.</a:t>
            </a:r>
          </a:p>
          <a:p>
            <a:r>
              <a:rPr lang="en-GB" i="1" dirty="0">
                <a:solidFill>
                  <a:srgbClr val="0070C0"/>
                </a:solidFill>
              </a:rPr>
              <a:t>Components 1, 2 and 3 are working documents. They need to be concise and easy to follow. </a:t>
            </a:r>
          </a:p>
          <a:p>
            <a:r>
              <a:rPr lang="en-GB" i="1" dirty="0">
                <a:solidFill>
                  <a:srgbClr val="0070C0"/>
                </a:solidFill>
              </a:rPr>
              <a:t>Component 4 should be 2000 +/- 10% words.</a:t>
            </a:r>
          </a:p>
          <a:p>
            <a:endParaRPr lang="en-GB" dirty="0"/>
          </a:p>
          <a:p>
            <a:endParaRPr lang="en-US" dirty="0"/>
          </a:p>
        </p:txBody>
      </p:sp>
      <p:sp>
        <p:nvSpPr>
          <p:cNvPr id="4" name="Content Placeholder 3"/>
          <p:cNvSpPr>
            <a:spLocks noGrp="1"/>
          </p:cNvSpPr>
          <p:nvPr>
            <p:ph sz="half" idx="2"/>
          </p:nvPr>
        </p:nvSpPr>
        <p:spPr>
          <a:xfrm>
            <a:off x="441581" y="1690688"/>
            <a:ext cx="5181600" cy="4351338"/>
          </a:xfrm>
        </p:spPr>
        <p:txBody>
          <a:bodyPr>
            <a:normAutofit/>
          </a:bodyPr>
          <a:lstStyle/>
          <a:p>
            <a:r>
              <a:rPr lang="cy-GB" dirty="0"/>
              <a:t>Prawf darllen a golygu gwaith yn ofalus.</a:t>
            </a:r>
          </a:p>
          <a:p>
            <a:r>
              <a:rPr lang="cy-GB" dirty="0"/>
              <a:t>Cyflwyno i Turnitin mewn digon o amser. Mae Elfennau 1, 2 and 3 yn ddogfennau gwaith. Mae angen iddynt fod yn gryno ac yn hawdd i'w dilyn. </a:t>
            </a:r>
          </a:p>
          <a:p>
            <a:r>
              <a:rPr lang="cy-GB" dirty="0"/>
              <a:t>Dylai Elfen 4 fod yn 2000 +/- 10% o eiriau</a:t>
            </a:r>
          </a:p>
        </p:txBody>
      </p:sp>
    </p:spTree>
    <p:custDataLst>
      <p:tags r:id="rId1"/>
    </p:custDataLst>
    <p:extLst>
      <p:ext uri="{BB962C8B-B14F-4D97-AF65-F5344CB8AC3E}">
        <p14:creationId xmlns:p14="http://schemas.microsoft.com/office/powerpoint/2010/main" val="830564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p:cNvSpPr>
            <a:spLocks noGrp="1"/>
          </p:cNvSpPr>
          <p:nvPr>
            <p:ph sz="half" idx="1"/>
          </p:nvPr>
        </p:nvSpPr>
        <p:spPr/>
        <p:txBody>
          <a:bodyPr/>
          <a:lstStyle/>
          <a:p>
            <a:r>
              <a:rPr lang="cy-GB" dirty="0"/>
              <a:t>Cofiwch defnyddio’r system amgylchiadau esgusodol os fydd angen.</a:t>
            </a:r>
          </a:p>
          <a:p>
            <a:endParaRPr lang="cy-GB" dirty="0"/>
          </a:p>
        </p:txBody>
      </p:sp>
      <p:sp>
        <p:nvSpPr>
          <p:cNvPr id="4" name="Content Placeholder 3"/>
          <p:cNvSpPr>
            <a:spLocks noGrp="1"/>
          </p:cNvSpPr>
          <p:nvPr>
            <p:ph sz="half" idx="2"/>
          </p:nvPr>
        </p:nvSpPr>
        <p:spPr/>
        <p:txBody>
          <a:bodyPr/>
          <a:lstStyle/>
          <a:p>
            <a:r>
              <a:rPr lang="en-GB" i="1" dirty="0">
                <a:solidFill>
                  <a:srgbClr val="0070C0"/>
                </a:solidFill>
              </a:rPr>
              <a:t>Remember to access the extenuating circumstances system if you need to.</a:t>
            </a:r>
          </a:p>
        </p:txBody>
      </p:sp>
    </p:spTree>
    <p:custDataLst>
      <p:tags r:id="rId1"/>
    </p:custDataLst>
    <p:extLst>
      <p:ext uri="{BB962C8B-B14F-4D97-AF65-F5344CB8AC3E}">
        <p14:creationId xmlns:p14="http://schemas.microsoft.com/office/powerpoint/2010/main" val="4110177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7157157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C23350-1E6B-4FDF-8F64-575A58E60102}">
  <ds:schemaRefs>
    <ds:schemaRef ds:uri="http://schemas.microsoft.com/sharepoint/v3/contenttype/forms"/>
  </ds:schemaRefs>
</ds:datastoreItem>
</file>

<file path=customXml/itemProps2.xml><?xml version="1.0" encoding="utf-8"?>
<ds:datastoreItem xmlns:ds="http://schemas.openxmlformats.org/officeDocument/2006/customXml" ds:itemID="{665C7B55-CD76-42CF-A657-C7BDABF9C653}">
  <ds:schemaRefs>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documentManagement/types"/>
    <ds:schemaRef ds:uri="19514574-b5d9-49eb-9678-28308461b4ba"/>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90E7B8E8-C1D2-4D5C-B7B1-4B49F15C87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2111</TotalTime>
  <Words>2591</Words>
  <Application>Microsoft Office PowerPoint</Application>
  <PresentationFormat>Widescreen</PresentationFormat>
  <Paragraphs>182</Paragraphs>
  <Slides>21</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21</vt:i4>
      </vt:variant>
    </vt:vector>
  </HeadingPairs>
  <TitlesOfParts>
    <vt:vector size="30" baseType="lpstr">
      <vt:lpstr>Myriad Pro</vt:lpstr>
      <vt:lpstr>Arial</vt:lpstr>
      <vt:lpstr>Calibri</vt:lpstr>
      <vt:lpstr>Calibri Light</vt:lpstr>
      <vt:lpstr>Symbol</vt:lpstr>
      <vt:lpstr>Times New Roman</vt:lpstr>
      <vt:lpstr>Office Theme</vt:lpstr>
      <vt:lpstr>20140311PresentationUWTSDTemplate</vt:lpstr>
      <vt:lpstr>1_Office Theme</vt:lpstr>
      <vt:lpstr>EAEE5005  EAEE5010</vt:lpstr>
      <vt:lpstr>Amcanion Dysgu Learning Outcomes</vt:lpstr>
      <vt:lpstr>NOS</vt:lpstr>
      <vt:lpstr>Aseiniad  Assignment</vt:lpstr>
      <vt:lpstr>Portffolio Portfolio</vt:lpstr>
      <vt:lpstr>Elfen 1   Component 1 </vt:lpstr>
      <vt:lpstr>Elfen 1   Component 1 </vt:lpstr>
      <vt:lpstr>Elfen 1   Component 1 </vt:lpstr>
      <vt:lpstr>Elfen 1 Component 1</vt:lpstr>
      <vt:lpstr>Portffolio Portfolio</vt:lpstr>
      <vt:lpstr>Elfen 2  Component 2</vt:lpstr>
      <vt:lpstr>Portfolio Portffolio</vt:lpstr>
      <vt:lpstr>Elfen 3  Component 3</vt:lpstr>
      <vt:lpstr>Portfolio Portffolio</vt:lpstr>
      <vt:lpstr>Elfen 4      Component 4 </vt:lpstr>
      <vt:lpstr>Elfen 4      Component 4 </vt:lpstr>
      <vt:lpstr>Elfen 4      Component 4 </vt:lpstr>
      <vt:lpstr>Ymchwil, cyfeirnodi, rhestr cyfeirnodi (10 marc) Research,  referencing , reference list (10 marks)</vt:lpstr>
      <vt:lpstr>Cofiwch Remember</vt:lpstr>
      <vt:lpstr>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EAEE5005  EAEE5010</dc:title>
  <dc:creator>Glenda Tinney</dc:creator>
  <cp:lastModifiedBy>Glenda Tinney</cp:lastModifiedBy>
  <cp:revision>26</cp:revision>
  <cp:lastPrinted>2019-08-29T13:57:25Z</cp:lastPrinted>
  <dcterms:created xsi:type="dcterms:W3CDTF">2017-08-28T13:32:16Z</dcterms:created>
  <dcterms:modified xsi:type="dcterms:W3CDTF">2021-04-19T08:23:21Z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