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wmf" ContentType="image/x-wmf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charts/chart2.xml" ContentType="application/vnd.openxmlformats-officedocument.drawingml.chart+xml"/>
  <Override PartName="/ppt/notesSlides/notesSlide6.xml" ContentType="application/vnd.openxmlformats-officedocument.presentationml.notesSlide+xml"/>
  <Override PartName="/ppt/charts/chart3.xml" ContentType="application/vnd.openxmlformats-officedocument.drawingml.chart+xml"/>
  <Override PartName="/ppt/notesSlides/notesSlide7.xml" ContentType="application/vnd.openxmlformats-officedocument.presentationml.notesSlide+xml"/>
  <Override PartName="/ppt/charts/chart4.xml" ContentType="application/vnd.openxmlformats-officedocument.drawingml.chart+xml"/>
  <Override PartName="/ppt/notesSlides/notesSlide8.xml" ContentType="application/vnd.openxmlformats-officedocument.presentationml.notesSlide+xml"/>
  <Override PartName="/ppt/charts/chart5.xml" ContentType="application/vnd.openxmlformats-officedocument.drawingml.chart+xml"/>
  <Override PartName="/ppt/notesSlides/notesSlide9.xml" ContentType="application/vnd.openxmlformats-officedocument.presentationml.notesSlide+xml"/>
  <Override PartName="/ppt/charts/chart6.xml" ContentType="application/vnd.openxmlformats-officedocument.drawingml.chart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16"/>
  </p:notesMasterIdLst>
  <p:sldIdLst>
    <p:sldId id="256" r:id="rId2"/>
    <p:sldId id="392" r:id="rId3"/>
    <p:sldId id="563" r:id="rId4"/>
    <p:sldId id="394" r:id="rId5"/>
    <p:sldId id="518" r:id="rId6"/>
    <p:sldId id="519" r:id="rId7"/>
    <p:sldId id="520" r:id="rId8"/>
    <p:sldId id="521" r:id="rId9"/>
    <p:sldId id="524" r:id="rId10"/>
    <p:sldId id="525" r:id="rId11"/>
    <p:sldId id="420" r:id="rId12"/>
    <p:sldId id="436" r:id="rId13"/>
    <p:sldId id="535" r:id="rId14"/>
    <p:sldId id="43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A0033"/>
    <a:srgbClr val="ABE1FF"/>
    <a:srgbClr val="007DC3"/>
    <a:srgbClr val="8A8AA3"/>
    <a:srgbClr val="007BC1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4" autoAdjust="0"/>
  </p:normalViewPr>
  <p:slideViewPr>
    <p:cSldViewPr>
      <p:cViewPr varScale="1">
        <p:scale>
          <a:sx n="93" d="100"/>
          <a:sy n="93" d="100"/>
        </p:scale>
        <p:origin x="2160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4.xlsx"/></Relationships>
</file>

<file path=ppt/charts/_rels/chart6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5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7979797979797977E-2"/>
          <c:y val="3.588907014681892E-2"/>
          <c:w val="0.94065656565656564"/>
          <c:h val="0.86949429037520387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041">
              <a:solidFill>
                <a:srgbClr val="FF0000"/>
              </a:solidFill>
              <a:prstDash val="solid"/>
            </a:ln>
          </c:spPr>
          <c:marker>
            <c:symbol val="circle"/>
            <c:size val="10"/>
            <c:spPr>
              <a:solidFill>
                <a:srgbClr val="DD9CB3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Sheet1!$B$2:$CD$2</c:f>
              <c:numCache>
                <c:formatCode>General</c:formatCode>
                <c:ptCount val="81"/>
                <c:pt idx="0">
                  <c:v>8</c:v>
                </c:pt>
                <c:pt idx="22">
                  <c:v>7</c:v>
                </c:pt>
                <c:pt idx="40">
                  <c:v>6</c:v>
                </c:pt>
                <c:pt idx="50">
                  <c:v>5</c:v>
                </c:pt>
                <c:pt idx="56">
                  <c:v>4</c:v>
                </c:pt>
                <c:pt idx="60">
                  <c:v>3</c:v>
                </c:pt>
                <c:pt idx="64">
                  <c:v>2</c:v>
                </c:pt>
                <c:pt idx="67">
                  <c:v>1</c:v>
                </c:pt>
                <c:pt idx="70">
                  <c:v>0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49F7-43E6-97AA-D525A7FEC123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square"/>
            <c:size val="4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Sheet1!$B$3:$CD$3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49F7-43E6-97AA-D525A7FEC123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24077384"/>
        <c:axId val="624072680"/>
      </c:lineChart>
      <c:catAx>
        <c:axId val="624077384"/>
        <c:scaling>
          <c:orientation val="minMax"/>
        </c:scaling>
        <c:delete val="0"/>
        <c:axPos val="b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0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624072680"/>
        <c:crosses val="autoZero"/>
        <c:auto val="0"/>
        <c:lblAlgn val="ctr"/>
        <c:lblOffset val="100"/>
        <c:tickLblSkip val="10"/>
        <c:tickMarkSkip val="10"/>
        <c:noMultiLvlLbl val="0"/>
      </c:catAx>
      <c:valAx>
        <c:axId val="624072680"/>
        <c:scaling>
          <c:orientation val="minMax"/>
          <c:max val="8"/>
        </c:scaling>
        <c:delete val="0"/>
        <c:axPos val="l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1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624077384"/>
        <c:crosses val="autoZero"/>
        <c:crossBetween val="midCat"/>
        <c:majorUnit val="1"/>
      </c:valAx>
      <c:spPr>
        <a:noFill/>
        <a:ln w="25361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000" b="0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6037675008388197E-2"/>
          <c:y val="3.7896100186664075E-2"/>
          <c:w val="0.93025268091295055"/>
          <c:h val="0.8735083026814322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041">
              <a:solidFill>
                <a:srgbClr val="FF0000"/>
              </a:solidFill>
              <a:prstDash val="solid"/>
            </a:ln>
          </c:spPr>
          <c:marker>
            <c:symbol val="circle"/>
            <c:size val="10"/>
            <c:spPr>
              <a:solidFill>
                <a:srgbClr val="DD9CB3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dPt>
            <c:idx val="0"/>
            <c:marker>
              <c:symbol val="circle"/>
              <c:size val="13"/>
              <c:spPr>
                <a:solidFill>
                  <a:srgbClr val="69FFFF"/>
                </a:solidFill>
                <a:ln>
                  <a:solidFill>
                    <a:srgbClr val="0000FF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1-9CFA-4BE7-B3BD-F159CBE1AFAA}"/>
              </c:ext>
            </c:extLst>
          </c:dPt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Sheet1!$B$2:$CD$2</c:f>
              <c:numCache>
                <c:formatCode>General</c:formatCode>
                <c:ptCount val="81"/>
                <c:pt idx="0">
                  <c:v>8</c:v>
                </c:pt>
                <c:pt idx="22">
                  <c:v>7</c:v>
                </c:pt>
                <c:pt idx="40">
                  <c:v>6</c:v>
                </c:pt>
                <c:pt idx="50">
                  <c:v>5</c:v>
                </c:pt>
                <c:pt idx="56">
                  <c:v>4</c:v>
                </c:pt>
                <c:pt idx="60">
                  <c:v>3</c:v>
                </c:pt>
                <c:pt idx="64">
                  <c:v>2</c:v>
                </c:pt>
                <c:pt idx="67">
                  <c:v>1</c:v>
                </c:pt>
                <c:pt idx="70">
                  <c:v>0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2-9CFA-4BE7-B3BD-F159CBE1AFAA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square"/>
            <c:size val="4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Sheet1!$B$3:$CD$3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9CFA-4BE7-B3BD-F159CBE1AFAA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triangle"/>
            <c:size val="4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Sheet1!$B$4:$CD$4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9CFA-4BE7-B3BD-F159CBE1AFA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24071504"/>
        <c:axId val="624076208"/>
      </c:lineChart>
      <c:catAx>
        <c:axId val="624071504"/>
        <c:scaling>
          <c:orientation val="minMax"/>
        </c:scaling>
        <c:delete val="0"/>
        <c:axPos val="b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0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624076208"/>
        <c:crosses val="autoZero"/>
        <c:auto val="0"/>
        <c:lblAlgn val="ctr"/>
        <c:lblOffset val="100"/>
        <c:tickLblSkip val="10"/>
        <c:tickMarkSkip val="10"/>
        <c:noMultiLvlLbl val="0"/>
      </c:catAx>
      <c:valAx>
        <c:axId val="624076208"/>
        <c:scaling>
          <c:orientation val="minMax"/>
          <c:max val="8"/>
        </c:scaling>
        <c:delete val="0"/>
        <c:axPos val="l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1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624071504"/>
        <c:crosses val="autoZero"/>
        <c:crossBetween val="midCat"/>
        <c:majorUnit val="1"/>
      </c:valAx>
      <c:spPr>
        <a:noFill/>
        <a:ln w="25361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000" b="0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6.6184181220275917E-2"/>
          <c:y val="2.953739506950263E-2"/>
          <c:w val="0.94065656565656564"/>
          <c:h val="0.8655287178067621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041">
              <a:solidFill>
                <a:srgbClr val="FF0000"/>
              </a:solidFill>
              <a:prstDash val="solid"/>
            </a:ln>
          </c:spPr>
          <c:marker>
            <c:symbol val="circle"/>
            <c:size val="10"/>
            <c:spPr>
              <a:solidFill>
                <a:srgbClr val="DD9CB3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dPt>
            <c:idx val="22"/>
            <c:marker>
              <c:symbol val="circle"/>
              <c:size val="13"/>
              <c:spPr>
                <a:solidFill>
                  <a:srgbClr val="69FFFF"/>
                </a:solidFill>
                <a:ln>
                  <a:solidFill>
                    <a:srgbClr val="0000FF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1-F76E-4767-ACEF-E63CDD9ACA2D}"/>
              </c:ext>
            </c:extLst>
          </c:dPt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Sheet1!$B$2:$CD$2</c:f>
              <c:numCache>
                <c:formatCode>General</c:formatCode>
                <c:ptCount val="81"/>
                <c:pt idx="0">
                  <c:v>8</c:v>
                </c:pt>
                <c:pt idx="22">
                  <c:v>7</c:v>
                </c:pt>
                <c:pt idx="40">
                  <c:v>6</c:v>
                </c:pt>
                <c:pt idx="50">
                  <c:v>5</c:v>
                </c:pt>
                <c:pt idx="56">
                  <c:v>4</c:v>
                </c:pt>
                <c:pt idx="60">
                  <c:v>3</c:v>
                </c:pt>
                <c:pt idx="64">
                  <c:v>2</c:v>
                </c:pt>
                <c:pt idx="67">
                  <c:v>1</c:v>
                </c:pt>
                <c:pt idx="70">
                  <c:v>0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2-F76E-4767-ACEF-E63CDD9ACA2D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square"/>
            <c:size val="4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Sheet1!$B$3:$CD$3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F76E-4767-ACEF-E63CDD9ACA2D}"/>
            </c:ext>
          </c:extLst>
        </c:ser>
        <c:ser>
          <c:idx val="2"/>
          <c:order val="2"/>
          <c:tx>
            <c:strRef>
              <c:f>Sheet1!$A$4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triangle"/>
            <c:size val="4"/>
            <c:spPr>
              <a:solidFill>
                <a:srgbClr val="00FF00"/>
              </a:solidFill>
              <a:ln>
                <a:solidFill>
                  <a:srgbClr val="00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Sheet1!$B$4:$CD$4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4-F76E-4767-ACEF-E63CDD9ACA2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14690112"/>
        <c:axId val="614688936"/>
      </c:lineChart>
      <c:catAx>
        <c:axId val="614690112"/>
        <c:scaling>
          <c:orientation val="minMax"/>
        </c:scaling>
        <c:delete val="0"/>
        <c:axPos val="b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0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614688936"/>
        <c:crosses val="autoZero"/>
        <c:auto val="0"/>
        <c:lblAlgn val="ctr"/>
        <c:lblOffset val="100"/>
        <c:tickLblSkip val="10"/>
        <c:tickMarkSkip val="10"/>
        <c:noMultiLvlLbl val="0"/>
      </c:catAx>
      <c:valAx>
        <c:axId val="614688936"/>
        <c:scaling>
          <c:orientation val="minMax"/>
          <c:max val="8"/>
        </c:scaling>
        <c:delete val="0"/>
        <c:axPos val="l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1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614690112"/>
        <c:crosses val="autoZero"/>
        <c:crossBetween val="midCat"/>
        <c:majorUnit val="1"/>
      </c:valAx>
      <c:spPr>
        <a:noFill/>
        <a:ln w="25361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647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7979797979797977E-2"/>
          <c:y val="3.588907014681892E-2"/>
          <c:w val="0.93025268091295055"/>
          <c:h val="0.86949429037520387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041">
              <a:solidFill>
                <a:srgbClr val="FF0000"/>
              </a:solidFill>
              <a:prstDash val="solid"/>
            </a:ln>
          </c:spPr>
          <c:marker>
            <c:symbol val="circle"/>
            <c:size val="10"/>
            <c:spPr>
              <a:solidFill>
                <a:srgbClr val="DD9CB3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dPt>
            <c:idx val="40"/>
            <c:marker>
              <c:symbol val="circle"/>
              <c:size val="13"/>
              <c:spPr>
                <a:solidFill>
                  <a:srgbClr val="69FFFF"/>
                </a:solidFill>
                <a:ln>
                  <a:solidFill>
                    <a:srgbClr val="0000FF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1-DE50-4B34-80DF-7E828EE840A9}"/>
              </c:ext>
            </c:extLst>
          </c:dPt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Sheet1!$B$2:$CD$2</c:f>
              <c:numCache>
                <c:formatCode>General</c:formatCode>
                <c:ptCount val="81"/>
                <c:pt idx="0">
                  <c:v>8</c:v>
                </c:pt>
                <c:pt idx="22">
                  <c:v>7</c:v>
                </c:pt>
                <c:pt idx="40">
                  <c:v>6</c:v>
                </c:pt>
                <c:pt idx="50">
                  <c:v>5</c:v>
                </c:pt>
                <c:pt idx="56">
                  <c:v>4</c:v>
                </c:pt>
                <c:pt idx="60">
                  <c:v>3</c:v>
                </c:pt>
                <c:pt idx="64">
                  <c:v>2</c:v>
                </c:pt>
                <c:pt idx="67">
                  <c:v>1</c:v>
                </c:pt>
                <c:pt idx="70">
                  <c:v>0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2-DE50-4B34-80DF-7E828EE840A9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square"/>
            <c:size val="4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Sheet1!$B$3:$CD$3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DE50-4B34-80DF-7E828EE840A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614683448"/>
        <c:axId val="614683840"/>
      </c:lineChart>
      <c:catAx>
        <c:axId val="614683448"/>
        <c:scaling>
          <c:orientation val="minMax"/>
        </c:scaling>
        <c:delete val="0"/>
        <c:axPos val="b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0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614683840"/>
        <c:crosses val="autoZero"/>
        <c:auto val="0"/>
        <c:lblAlgn val="ctr"/>
        <c:lblOffset val="100"/>
        <c:tickLblSkip val="10"/>
        <c:tickMarkSkip val="10"/>
        <c:noMultiLvlLbl val="0"/>
      </c:catAx>
      <c:valAx>
        <c:axId val="614683840"/>
        <c:scaling>
          <c:orientation val="minMax"/>
          <c:max val="8"/>
        </c:scaling>
        <c:delete val="0"/>
        <c:axPos val="l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1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614683448"/>
        <c:crosses val="autoZero"/>
        <c:crossBetween val="midCat"/>
        <c:majorUnit val="1"/>
      </c:valAx>
      <c:spPr>
        <a:noFill/>
        <a:ln w="25361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647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4.7979797979797977E-2"/>
          <c:y val="3.588907014681892E-2"/>
          <c:w val="0.94065656565656564"/>
          <c:h val="0.86949429037520387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041">
              <a:solidFill>
                <a:srgbClr val="FF0000"/>
              </a:solidFill>
              <a:prstDash val="solid"/>
            </a:ln>
          </c:spPr>
          <c:marker>
            <c:symbol val="circle"/>
            <c:size val="10"/>
            <c:spPr>
              <a:solidFill>
                <a:srgbClr val="DD9CB3"/>
              </a:solidFill>
              <a:ln>
                <a:solidFill>
                  <a:srgbClr val="000000"/>
                </a:solidFill>
                <a:prstDash val="solid"/>
              </a:ln>
            </c:spPr>
          </c:marker>
          <c:dPt>
            <c:idx val="40"/>
            <c:marker>
              <c:symbol val="circle"/>
              <c:size val="13"/>
              <c:spPr>
                <a:solidFill>
                  <a:srgbClr val="69FFFF"/>
                </a:solidFill>
                <a:ln>
                  <a:solidFill>
                    <a:srgbClr val="0000FF"/>
                  </a:solidFill>
                  <a:prstDash val="solid"/>
                </a:ln>
              </c:spPr>
            </c:marker>
            <c:bubble3D val="0"/>
            <c:extLst>
              <c:ext xmlns:c16="http://schemas.microsoft.com/office/drawing/2014/chart" uri="{C3380CC4-5D6E-409C-BE32-E72D297353CC}">
                <c16:uniqueId val="{00000001-A8C2-41C7-A5C2-4D6083A48199}"/>
              </c:ext>
            </c:extLst>
          </c:dPt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Sheet1!$B$2:$CD$2</c:f>
              <c:numCache>
                <c:formatCode>General</c:formatCode>
                <c:ptCount val="81"/>
                <c:pt idx="0">
                  <c:v>8</c:v>
                </c:pt>
                <c:pt idx="22">
                  <c:v>7</c:v>
                </c:pt>
                <c:pt idx="40">
                  <c:v>6</c:v>
                </c:pt>
                <c:pt idx="50">
                  <c:v>5</c:v>
                </c:pt>
                <c:pt idx="56">
                  <c:v>4</c:v>
                </c:pt>
                <c:pt idx="60">
                  <c:v>3</c:v>
                </c:pt>
                <c:pt idx="64">
                  <c:v>2</c:v>
                </c:pt>
                <c:pt idx="67">
                  <c:v>1</c:v>
                </c:pt>
                <c:pt idx="70">
                  <c:v>0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2-A8C2-41C7-A5C2-4D6083A48199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square"/>
            <c:size val="4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Sheet1!$B$3:$CD$3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3-A8C2-41C7-A5C2-4D6083A48199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60088680"/>
        <c:axId val="376479608"/>
      </c:lineChart>
      <c:catAx>
        <c:axId val="460088680"/>
        <c:scaling>
          <c:orientation val="minMax"/>
        </c:scaling>
        <c:delete val="0"/>
        <c:axPos val="b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0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376479608"/>
        <c:crosses val="autoZero"/>
        <c:auto val="0"/>
        <c:lblAlgn val="ctr"/>
        <c:lblOffset val="100"/>
        <c:tickLblSkip val="10"/>
        <c:tickMarkSkip val="10"/>
        <c:noMultiLvlLbl val="0"/>
      </c:catAx>
      <c:valAx>
        <c:axId val="376479608"/>
        <c:scaling>
          <c:orientation val="minMax"/>
          <c:max val="8"/>
        </c:scaling>
        <c:delete val="0"/>
        <c:axPos val="l"/>
        <c:majorGridlines>
          <c:spPr>
            <a:ln w="3170">
              <a:solidFill>
                <a:srgbClr val="808080"/>
              </a:solidFill>
              <a:prstDash val="sysDash"/>
            </a:ln>
          </c:spPr>
        </c:majorGridlines>
        <c:numFmt formatCode="General" sourceLinked="1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 sz="2000" b="0" i="0" u="none" strike="noStrike" baseline="0">
                <a:solidFill>
                  <a:srgbClr val="000000"/>
                </a:solidFill>
                <a:latin typeface="Arial"/>
                <a:ea typeface="Arial"/>
                <a:cs typeface="Arial"/>
              </a:defRPr>
            </a:pPr>
            <a:endParaRPr lang="en-US"/>
          </a:p>
        </c:txPr>
        <c:crossAx val="460088680"/>
        <c:crosses val="autoZero"/>
        <c:crossBetween val="midCat"/>
        <c:majorUnit val="1"/>
      </c:valAx>
      <c:spPr>
        <a:noFill/>
        <a:ln w="25361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1647" b="1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5.0265401393654166E-2"/>
          <c:y val="3.588907014681892E-2"/>
          <c:w val="0.93025268091295055"/>
          <c:h val="0.86949429037520387"/>
        </c:manualLayout>
      </c:layout>
      <c:lineChart>
        <c:grouping val="standard"/>
        <c:varyColors val="0"/>
        <c:ser>
          <c:idx val="0"/>
          <c:order val="0"/>
          <c:tx>
            <c:strRef>
              <c:f>Sheet1!$A$2</c:f>
              <c:strCache>
                <c:ptCount val="1"/>
              </c:strCache>
            </c:strRef>
          </c:tx>
          <c:spPr>
            <a:ln w="38041">
              <a:solidFill>
                <a:srgbClr val="FF0000"/>
              </a:solidFill>
              <a:prstDash val="solid"/>
            </a:ln>
          </c:spPr>
          <c:marker>
            <c:symbol val="circle"/>
            <c:size val="8"/>
            <c:spPr>
              <a:solidFill>
                <a:srgbClr val="DD9CB3"/>
              </a:solidFill>
              <a:ln w="15875">
                <a:solidFill>
                  <a:srgbClr val="0000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Sheet1!$B$2:$CD$2</c:f>
              <c:numCache>
                <c:formatCode>General</c:formatCode>
                <c:ptCount val="81"/>
                <c:pt idx="0">
                  <c:v>8</c:v>
                </c:pt>
                <c:pt idx="22">
                  <c:v>7</c:v>
                </c:pt>
                <c:pt idx="40">
                  <c:v>6</c:v>
                </c:pt>
                <c:pt idx="50">
                  <c:v>5</c:v>
                </c:pt>
                <c:pt idx="56">
                  <c:v>4</c:v>
                </c:pt>
                <c:pt idx="60">
                  <c:v>3</c:v>
                </c:pt>
                <c:pt idx="64">
                  <c:v>2</c:v>
                </c:pt>
                <c:pt idx="67">
                  <c:v>1</c:v>
                </c:pt>
                <c:pt idx="70">
                  <c:v>0</c:v>
                </c:pt>
              </c:numCache>
            </c:numRef>
          </c:val>
          <c:smooth val="1"/>
          <c:extLst>
            <c:ext xmlns:c16="http://schemas.microsoft.com/office/drawing/2014/chart" uri="{C3380CC4-5D6E-409C-BE32-E72D297353CC}">
              <c16:uniqueId val="{00000000-884A-4B7D-8585-86FDF1E68A85}"/>
            </c:ext>
          </c:extLst>
        </c:ser>
        <c:ser>
          <c:idx val="1"/>
          <c:order val="1"/>
          <c:tx>
            <c:strRef>
              <c:f>Sheet1!$A$3</c:f>
              <c:strCache>
                <c:ptCount val="1"/>
              </c:strCache>
            </c:strRef>
          </c:tx>
          <c:spPr>
            <a:ln w="12680">
              <a:solidFill>
                <a:srgbClr val="000000"/>
              </a:solidFill>
              <a:prstDash val="solid"/>
            </a:ln>
          </c:spPr>
          <c:marker>
            <c:symbol val="square"/>
            <c:size val="4"/>
            <c:spPr>
              <a:solidFill>
                <a:srgbClr val="FFFF00"/>
              </a:solidFill>
              <a:ln>
                <a:solidFill>
                  <a:srgbClr val="FFFF00"/>
                </a:solidFill>
                <a:prstDash val="solid"/>
              </a:ln>
            </c:spPr>
          </c:marker>
          <c:cat>
            <c:numRef>
              <c:f>Sheet1!$B$1:$CD$1</c:f>
              <c:numCache>
                <c:formatCode>General</c:formatCode>
                <c:ptCount val="81"/>
                <c:pt idx="0">
                  <c:v>0</c:v>
                </c:pt>
                <c:pt idx="1">
                  <c:v>0.1</c:v>
                </c:pt>
                <c:pt idx="2">
                  <c:v>0.2</c:v>
                </c:pt>
                <c:pt idx="3">
                  <c:v>0.3</c:v>
                </c:pt>
                <c:pt idx="4">
                  <c:v>0.4</c:v>
                </c:pt>
                <c:pt idx="5">
                  <c:v>0.5</c:v>
                </c:pt>
                <c:pt idx="6">
                  <c:v>0.6</c:v>
                </c:pt>
                <c:pt idx="7">
                  <c:v>0.7</c:v>
                </c:pt>
                <c:pt idx="8">
                  <c:v>0.8</c:v>
                </c:pt>
                <c:pt idx="9">
                  <c:v>0.9</c:v>
                </c:pt>
                <c:pt idx="10">
                  <c:v>1</c:v>
                </c:pt>
                <c:pt idx="11">
                  <c:v>1.1000000000000001</c:v>
                </c:pt>
                <c:pt idx="12">
                  <c:v>1.2</c:v>
                </c:pt>
                <c:pt idx="13">
                  <c:v>1.3</c:v>
                </c:pt>
                <c:pt idx="14">
                  <c:v>1.4</c:v>
                </c:pt>
                <c:pt idx="15">
                  <c:v>1.5</c:v>
                </c:pt>
                <c:pt idx="16">
                  <c:v>1.6</c:v>
                </c:pt>
                <c:pt idx="17">
                  <c:v>1.7</c:v>
                </c:pt>
                <c:pt idx="18">
                  <c:v>1.8</c:v>
                </c:pt>
                <c:pt idx="19">
                  <c:v>1.9</c:v>
                </c:pt>
                <c:pt idx="20">
                  <c:v>2</c:v>
                </c:pt>
                <c:pt idx="21">
                  <c:v>2.1</c:v>
                </c:pt>
                <c:pt idx="22">
                  <c:v>2.2000000000000002</c:v>
                </c:pt>
                <c:pt idx="23">
                  <c:v>2.2999999999999998</c:v>
                </c:pt>
                <c:pt idx="24">
                  <c:v>2.4</c:v>
                </c:pt>
                <c:pt idx="25">
                  <c:v>2.5</c:v>
                </c:pt>
                <c:pt idx="26">
                  <c:v>2.6</c:v>
                </c:pt>
                <c:pt idx="27">
                  <c:v>2.7</c:v>
                </c:pt>
                <c:pt idx="28">
                  <c:v>2.8</c:v>
                </c:pt>
                <c:pt idx="29">
                  <c:v>2.9</c:v>
                </c:pt>
                <c:pt idx="30">
                  <c:v>3</c:v>
                </c:pt>
                <c:pt idx="31">
                  <c:v>3.1</c:v>
                </c:pt>
                <c:pt idx="32">
                  <c:v>3.2</c:v>
                </c:pt>
                <c:pt idx="33">
                  <c:v>3.3</c:v>
                </c:pt>
                <c:pt idx="34">
                  <c:v>3.4</c:v>
                </c:pt>
                <c:pt idx="35">
                  <c:v>3.5</c:v>
                </c:pt>
                <c:pt idx="36">
                  <c:v>3.6</c:v>
                </c:pt>
                <c:pt idx="37">
                  <c:v>3.7</c:v>
                </c:pt>
                <c:pt idx="38">
                  <c:v>3.8</c:v>
                </c:pt>
                <c:pt idx="39">
                  <c:v>3.9</c:v>
                </c:pt>
                <c:pt idx="40">
                  <c:v>4</c:v>
                </c:pt>
                <c:pt idx="41">
                  <c:v>4.0999999999999996</c:v>
                </c:pt>
                <c:pt idx="42">
                  <c:v>4.2</c:v>
                </c:pt>
                <c:pt idx="43">
                  <c:v>4.3</c:v>
                </c:pt>
                <c:pt idx="44">
                  <c:v>4.4000000000000004</c:v>
                </c:pt>
                <c:pt idx="45">
                  <c:v>4.5</c:v>
                </c:pt>
                <c:pt idx="46">
                  <c:v>4.5999999999999996</c:v>
                </c:pt>
                <c:pt idx="47">
                  <c:v>4.7</c:v>
                </c:pt>
                <c:pt idx="48">
                  <c:v>4.8</c:v>
                </c:pt>
                <c:pt idx="49">
                  <c:v>4.9000000000000004</c:v>
                </c:pt>
                <c:pt idx="50">
                  <c:v>5</c:v>
                </c:pt>
                <c:pt idx="51">
                  <c:v>5.0999999999999996</c:v>
                </c:pt>
                <c:pt idx="52">
                  <c:v>5.2</c:v>
                </c:pt>
                <c:pt idx="53">
                  <c:v>5.3</c:v>
                </c:pt>
                <c:pt idx="54">
                  <c:v>5.4</c:v>
                </c:pt>
                <c:pt idx="55">
                  <c:v>5.5</c:v>
                </c:pt>
                <c:pt idx="56">
                  <c:v>5.6</c:v>
                </c:pt>
                <c:pt idx="57">
                  <c:v>5.7</c:v>
                </c:pt>
                <c:pt idx="58">
                  <c:v>5.8</c:v>
                </c:pt>
                <c:pt idx="59">
                  <c:v>5.9</c:v>
                </c:pt>
                <c:pt idx="60">
                  <c:v>6</c:v>
                </c:pt>
                <c:pt idx="61">
                  <c:v>6.1</c:v>
                </c:pt>
                <c:pt idx="62">
                  <c:v>6.2</c:v>
                </c:pt>
                <c:pt idx="63">
                  <c:v>6.3</c:v>
                </c:pt>
                <c:pt idx="64">
                  <c:v>6.4</c:v>
                </c:pt>
                <c:pt idx="65">
                  <c:v>6.5</c:v>
                </c:pt>
                <c:pt idx="66">
                  <c:v>6.6</c:v>
                </c:pt>
                <c:pt idx="67">
                  <c:v>6.7</c:v>
                </c:pt>
                <c:pt idx="68">
                  <c:v>6.8</c:v>
                </c:pt>
                <c:pt idx="69">
                  <c:v>6.9</c:v>
                </c:pt>
                <c:pt idx="70">
                  <c:v>7</c:v>
                </c:pt>
                <c:pt idx="71">
                  <c:v>7.1</c:v>
                </c:pt>
                <c:pt idx="72">
                  <c:v>7.2</c:v>
                </c:pt>
                <c:pt idx="73">
                  <c:v>7.3</c:v>
                </c:pt>
                <c:pt idx="74">
                  <c:v>7.4</c:v>
                </c:pt>
                <c:pt idx="75">
                  <c:v>7.5</c:v>
                </c:pt>
                <c:pt idx="76">
                  <c:v>7.6</c:v>
                </c:pt>
                <c:pt idx="77">
                  <c:v>7.7</c:v>
                </c:pt>
                <c:pt idx="78">
                  <c:v>7.8</c:v>
                </c:pt>
                <c:pt idx="79">
                  <c:v>7.9</c:v>
                </c:pt>
                <c:pt idx="80">
                  <c:v>8</c:v>
                </c:pt>
              </c:numCache>
            </c:numRef>
          </c:cat>
          <c:val>
            <c:numRef>
              <c:f>Sheet1!$B$3:$CD$3</c:f>
              <c:numCache>
                <c:formatCode>General</c:formatCode>
                <c:ptCount val="81"/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884A-4B7D-8585-86FDF1E68A8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376482744"/>
        <c:axId val="376483136"/>
      </c:lineChart>
      <c:catAx>
        <c:axId val="376482744"/>
        <c:scaling>
          <c:orientation val="minMax"/>
        </c:scaling>
        <c:delete val="0"/>
        <c:axPos val="b"/>
        <c:numFmt formatCode="General" sourceLinked="0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76483136"/>
        <c:crosses val="autoZero"/>
        <c:auto val="0"/>
        <c:lblAlgn val="ctr"/>
        <c:lblOffset val="100"/>
        <c:tickLblSkip val="10"/>
        <c:tickMarkSkip val="10"/>
        <c:noMultiLvlLbl val="0"/>
      </c:catAx>
      <c:valAx>
        <c:axId val="376483136"/>
        <c:scaling>
          <c:orientation val="minMax"/>
          <c:max val="8"/>
        </c:scaling>
        <c:delete val="0"/>
        <c:axPos val="l"/>
        <c:numFmt formatCode="General" sourceLinked="1"/>
        <c:majorTickMark val="out"/>
        <c:minorTickMark val="none"/>
        <c:tickLblPos val="nextTo"/>
        <c:spPr>
          <a:ln w="12680">
            <a:solidFill>
              <a:srgbClr val="000000"/>
            </a:solidFill>
            <a:prstDash val="solid"/>
          </a:ln>
        </c:spPr>
        <c:txPr>
          <a:bodyPr rot="0" vert="horz"/>
          <a:lstStyle/>
          <a:p>
            <a:pPr>
              <a:defRPr/>
            </a:pPr>
            <a:endParaRPr lang="en-US"/>
          </a:p>
        </c:txPr>
        <c:crossAx val="376482744"/>
        <c:crosses val="autoZero"/>
        <c:crossBetween val="midCat"/>
        <c:majorUnit val="1"/>
      </c:valAx>
      <c:spPr>
        <a:noFill/>
        <a:ln w="25361">
          <a:noFill/>
        </a:ln>
      </c:spPr>
    </c:plotArea>
    <c:plotVisOnly val="1"/>
    <c:dispBlanksAs val="span"/>
    <c:showDLblsOverMax val="0"/>
  </c:chart>
  <c:spPr>
    <a:noFill/>
    <a:ln>
      <a:noFill/>
    </a:ln>
  </c:spPr>
  <c:txPr>
    <a:bodyPr/>
    <a:lstStyle/>
    <a:p>
      <a:pPr>
        <a:defRPr sz="2000" b="0" i="0" u="none" strike="noStrike" baseline="0">
          <a:solidFill>
            <a:schemeClr val="tx1"/>
          </a:solidFill>
          <a:latin typeface="Arial"/>
          <a:ea typeface="Arial"/>
          <a:cs typeface="Arial"/>
        </a:defRPr>
      </a:pPr>
      <a:endParaRPr lang="en-US"/>
    </a:p>
  </c:tx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27/09/2021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1CFCC7E3-F7D6-4EBD-8E3A-FB7AE0107F4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1B1F491-78CC-4488-A353-3B7D0232481B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323586" name="Rectangle 2">
            <a:extLst>
              <a:ext uri="{FF2B5EF4-FFF2-40B4-BE49-F238E27FC236}">
                <a16:creationId xmlns:a16="http://schemas.microsoft.com/office/drawing/2014/main" id="{7DBECE21-04D1-4943-B2A7-2EF505732E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3587" name="Rectangle 3">
            <a:extLst>
              <a:ext uri="{FF2B5EF4-FFF2-40B4-BE49-F238E27FC236}">
                <a16:creationId xmlns:a16="http://schemas.microsoft.com/office/drawing/2014/main" id="{9594401F-0EB0-4C71-AD34-F96EB460C1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2</a:t>
            </a:r>
          </a:p>
        </p:txBody>
      </p:sp>
      <p:sp>
        <p:nvSpPr>
          <p:cNvPr id="323588" name="Rectangle 4">
            <a:extLst>
              <a:ext uri="{FF2B5EF4-FFF2-40B4-BE49-F238E27FC236}">
                <a16:creationId xmlns:a16="http://schemas.microsoft.com/office/drawing/2014/main" id="{EF71092F-C35F-40EF-B7A6-25BA3786F4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3589" name="Rectangle 5">
            <a:extLst>
              <a:ext uri="{FF2B5EF4-FFF2-40B4-BE49-F238E27FC236}">
                <a16:creationId xmlns:a16="http://schemas.microsoft.com/office/drawing/2014/main" id="{BE55A97B-8429-4D5D-ACC3-539E34CBF3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3590" name="Rectangle 6">
            <a:extLst>
              <a:ext uri="{FF2B5EF4-FFF2-40B4-BE49-F238E27FC236}">
                <a16:creationId xmlns:a16="http://schemas.microsoft.com/office/drawing/2014/main" id="{566853CD-9D5E-4EA2-907D-1936038839C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3591" name="Rectangle 7">
            <a:extLst>
              <a:ext uri="{FF2B5EF4-FFF2-40B4-BE49-F238E27FC236}">
                <a16:creationId xmlns:a16="http://schemas.microsoft.com/office/drawing/2014/main" id="{4E0D8982-1275-4EA7-8978-1C4B986C2D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DDD4F391-8E4F-4C19-8B28-0FE7F6B07AC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093691A-B645-402D-B123-2BDE72F26F04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325634" name="Rectangle 2">
            <a:extLst>
              <a:ext uri="{FF2B5EF4-FFF2-40B4-BE49-F238E27FC236}">
                <a16:creationId xmlns:a16="http://schemas.microsoft.com/office/drawing/2014/main" id="{ED3E681B-3634-4CB7-8B0C-FBE399AC27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5635" name="Rectangle 3">
            <a:extLst>
              <a:ext uri="{FF2B5EF4-FFF2-40B4-BE49-F238E27FC236}">
                <a16:creationId xmlns:a16="http://schemas.microsoft.com/office/drawing/2014/main" id="{B9070A0C-ACDC-410C-88C4-FFA632FEA7C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25636" name="Rectangle 4">
            <a:extLst>
              <a:ext uri="{FF2B5EF4-FFF2-40B4-BE49-F238E27FC236}">
                <a16:creationId xmlns:a16="http://schemas.microsoft.com/office/drawing/2014/main" id="{41DD41CB-2F39-4DF5-B741-AD9048248B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5637" name="Rectangle 5">
            <a:extLst>
              <a:ext uri="{FF2B5EF4-FFF2-40B4-BE49-F238E27FC236}">
                <a16:creationId xmlns:a16="http://schemas.microsoft.com/office/drawing/2014/main" id="{0F31E990-7B4D-48FB-B7BE-14D62CE094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5638" name="Rectangle 6">
            <a:extLst>
              <a:ext uri="{FF2B5EF4-FFF2-40B4-BE49-F238E27FC236}">
                <a16:creationId xmlns:a16="http://schemas.microsoft.com/office/drawing/2014/main" id="{C886509B-ABAD-4447-8996-4ABB7BB5CB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5639" name="Rectangle 7">
            <a:extLst>
              <a:ext uri="{FF2B5EF4-FFF2-40B4-BE49-F238E27FC236}">
                <a16:creationId xmlns:a16="http://schemas.microsoft.com/office/drawing/2014/main" id="{812818B7-CC49-47A7-BA99-6DADE923BD0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89597F43-6B57-44DE-A935-68E9C1734EC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487D92C-FFD0-4224-A8A4-DFEE29FFE941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327682" name="Rectangle 2">
            <a:extLst>
              <a:ext uri="{FF2B5EF4-FFF2-40B4-BE49-F238E27FC236}">
                <a16:creationId xmlns:a16="http://schemas.microsoft.com/office/drawing/2014/main" id="{94E567E8-04ED-4F7D-B804-F14F83E33C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683" name="Rectangle 3">
            <a:extLst>
              <a:ext uri="{FF2B5EF4-FFF2-40B4-BE49-F238E27FC236}">
                <a16:creationId xmlns:a16="http://schemas.microsoft.com/office/drawing/2014/main" id="{EF933437-551E-40D4-8373-B4AE097EEF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3</a:t>
            </a:r>
          </a:p>
        </p:txBody>
      </p:sp>
      <p:sp>
        <p:nvSpPr>
          <p:cNvPr id="327684" name="Rectangle 4">
            <a:extLst>
              <a:ext uri="{FF2B5EF4-FFF2-40B4-BE49-F238E27FC236}">
                <a16:creationId xmlns:a16="http://schemas.microsoft.com/office/drawing/2014/main" id="{70662E7B-9EF6-4213-8079-2826A882EF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685" name="Rectangle 5">
            <a:extLst>
              <a:ext uri="{FF2B5EF4-FFF2-40B4-BE49-F238E27FC236}">
                <a16:creationId xmlns:a16="http://schemas.microsoft.com/office/drawing/2014/main" id="{B9EDAE89-8BC3-4689-AEC4-C0FD461128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27686" name="Rectangle 6">
            <a:extLst>
              <a:ext uri="{FF2B5EF4-FFF2-40B4-BE49-F238E27FC236}">
                <a16:creationId xmlns:a16="http://schemas.microsoft.com/office/drawing/2014/main" id="{B6FC2289-81BD-4F4D-8920-F629AB437A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27687" name="Rectangle 7">
            <a:extLst>
              <a:ext uri="{FF2B5EF4-FFF2-40B4-BE49-F238E27FC236}">
                <a16:creationId xmlns:a16="http://schemas.microsoft.com/office/drawing/2014/main" id="{21418BA2-926C-4EA5-B2D2-A91CE474751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ABCD35C-1C46-4DDA-BBB2-48039343280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D60AAA4-CEDA-4245-8B63-30AB64BE4170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39938" name="Rectangle 2">
            <a:extLst>
              <a:ext uri="{FF2B5EF4-FFF2-40B4-BE49-F238E27FC236}">
                <a16:creationId xmlns:a16="http://schemas.microsoft.com/office/drawing/2014/main" id="{79BCCEE5-87E0-40C8-8236-DE477A5279E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2D1E4EAC-DA5E-4151-ADDD-4B7890F8ACA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17979512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7AE0F4A-9ACF-400A-ADCA-A9471D698C5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F97DBB-F511-4C44-A1C1-0FB03878550F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41986" name="Rectangle 2">
            <a:extLst>
              <a:ext uri="{FF2B5EF4-FFF2-40B4-BE49-F238E27FC236}">
                <a16:creationId xmlns:a16="http://schemas.microsoft.com/office/drawing/2014/main" id="{A63A0F66-E4BF-4EAC-BCDA-88C3C9868B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1C2301F5-57B5-46B4-AB40-88CF4E88D3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8360370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0109E9A-6622-402F-B9FB-912FDB7DB36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C722C35-F2ED-4E1F-8885-02902D3C8350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44034" name="Rectangle 2">
            <a:extLst>
              <a:ext uri="{FF2B5EF4-FFF2-40B4-BE49-F238E27FC236}">
                <a16:creationId xmlns:a16="http://schemas.microsoft.com/office/drawing/2014/main" id="{EDBE784E-91A7-4B03-A063-C7C5D701634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3B4C95EE-09CB-45C5-AE41-4B807220F8F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48192333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F9B69956-17E1-409C-9EA8-53F5D006ED0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EB373F-31CB-4E35-BA2B-F8E5A674F98D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46082" name="Rectangle 2">
            <a:extLst>
              <a:ext uri="{FF2B5EF4-FFF2-40B4-BE49-F238E27FC236}">
                <a16:creationId xmlns:a16="http://schemas.microsoft.com/office/drawing/2014/main" id="{8271191F-43D3-43F0-BAAD-BDEC5C81603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AB11D27F-DAAC-45AE-9CA7-131A6E7510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3599224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33EA6BF7-901B-4554-A6D2-9B10D90CDB6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C57B89F-E9B2-4605-A6E1-714745313041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52226" name="Rectangle 2">
            <a:extLst>
              <a:ext uri="{FF2B5EF4-FFF2-40B4-BE49-F238E27FC236}">
                <a16:creationId xmlns:a16="http://schemas.microsoft.com/office/drawing/2014/main" id="{0ACD65F6-EAFE-468B-8193-46CAA405C5C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2227" name="Rectangle 3">
            <a:extLst>
              <a:ext uri="{FF2B5EF4-FFF2-40B4-BE49-F238E27FC236}">
                <a16:creationId xmlns:a16="http://schemas.microsoft.com/office/drawing/2014/main" id="{8A387665-DEF6-4532-889A-CEDB5849298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6857818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05EEF7FD-3CB8-4199-BC49-98BC7DCBDAA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E0438A4-7350-4F48-9FF8-6D04BE9C4DAE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54274" name="Rectangle 2">
            <a:extLst>
              <a:ext uri="{FF2B5EF4-FFF2-40B4-BE49-F238E27FC236}">
                <a16:creationId xmlns:a16="http://schemas.microsoft.com/office/drawing/2014/main" id="{FD8F14A5-BD08-4902-9E7E-B04A6B83A1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54275" name="Rectangle 3">
            <a:extLst>
              <a:ext uri="{FF2B5EF4-FFF2-40B4-BE49-F238E27FC236}">
                <a16:creationId xmlns:a16="http://schemas.microsoft.com/office/drawing/2014/main" id="{3D778962-1778-4E69-90D0-21F40C18728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  <p:extLst>
      <p:ext uri="{BB962C8B-B14F-4D97-AF65-F5344CB8AC3E}">
        <p14:creationId xmlns:p14="http://schemas.microsoft.com/office/powerpoint/2010/main" val="27612195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7">
            <a:extLst>
              <a:ext uri="{FF2B5EF4-FFF2-40B4-BE49-F238E27FC236}">
                <a16:creationId xmlns:a16="http://schemas.microsoft.com/office/drawing/2014/main" id="{BB5556FD-47F5-4062-B94A-D3E4D774262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573F09E-D108-4279-A69E-C7A9BD93C89E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380930" name="Rectangle 2">
            <a:extLst>
              <a:ext uri="{FF2B5EF4-FFF2-40B4-BE49-F238E27FC236}">
                <a16:creationId xmlns:a16="http://schemas.microsoft.com/office/drawing/2014/main" id="{BB268E26-C1C3-411B-9202-4E60E5E271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0931" name="Rectangle 3">
            <a:extLst>
              <a:ext uri="{FF2B5EF4-FFF2-40B4-BE49-F238E27FC236}">
                <a16:creationId xmlns:a16="http://schemas.microsoft.com/office/drawing/2014/main" id="{155DC156-A0EA-436E-AAE9-BCFDC8EE29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9050" tIns="0" rIns="19050" bIns="0" anchor="b"/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r"/>
            <a:r>
              <a:rPr lang="en-GB" altLang="en-US" sz="1000" i="1"/>
              <a:t>4</a:t>
            </a:r>
          </a:p>
        </p:txBody>
      </p:sp>
      <p:sp>
        <p:nvSpPr>
          <p:cNvPr id="380932" name="Rectangle 4">
            <a:extLst>
              <a:ext uri="{FF2B5EF4-FFF2-40B4-BE49-F238E27FC236}">
                <a16:creationId xmlns:a16="http://schemas.microsoft.com/office/drawing/2014/main" id="{302183F8-3633-42B6-BA2E-D31B5CFCB5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0933" name="Rectangle 5">
            <a:extLst>
              <a:ext uri="{FF2B5EF4-FFF2-40B4-BE49-F238E27FC236}">
                <a16:creationId xmlns:a16="http://schemas.microsoft.com/office/drawing/2014/main" id="{22787269-37A5-45D9-86B6-253C4E3633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80934" name="Rectangle 6">
            <a:extLst>
              <a:ext uri="{FF2B5EF4-FFF2-40B4-BE49-F238E27FC236}">
                <a16:creationId xmlns:a16="http://schemas.microsoft.com/office/drawing/2014/main" id="{F223D5FE-DEAC-4CFF-BE61-89A066C1217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ln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380935" name="Rectangle 7">
            <a:extLst>
              <a:ext uri="{FF2B5EF4-FFF2-40B4-BE49-F238E27FC236}">
                <a16:creationId xmlns:a16="http://schemas.microsoft.com/office/drawing/2014/main" id="{B6214541-E431-4909-AA14-1DDC6036A96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CED703BD-0F9C-4C10-A714-4606A2B0F49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AF5C699-396A-4683-9327-CEB0899995B3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413698" name="Rectangle 2">
            <a:extLst>
              <a:ext uri="{FF2B5EF4-FFF2-40B4-BE49-F238E27FC236}">
                <a16:creationId xmlns:a16="http://schemas.microsoft.com/office/drawing/2014/main" id="{3B2C6F90-F7C1-4DCE-AC67-2BC6A508C78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3699" name="Rectangle 3">
            <a:extLst>
              <a:ext uri="{FF2B5EF4-FFF2-40B4-BE49-F238E27FC236}">
                <a16:creationId xmlns:a16="http://schemas.microsoft.com/office/drawing/2014/main" id="{3B4C00DF-63C0-4056-96E1-5866F111F22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>
            <a:extLst>
              <a:ext uri="{FF2B5EF4-FFF2-40B4-BE49-F238E27FC236}">
                <a16:creationId xmlns:a16="http://schemas.microsoft.com/office/drawing/2014/main" id="{A624A37A-DDF7-416D-A9CD-E0736FE3955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CC5460B-C045-4ADB-80CA-650695E7A5D4}" type="slidenum">
              <a:rPr lang="en-GB" altLang="en-US" sz="1200" smtClean="0"/>
              <a:pPr/>
              <a:t>13</a:t>
            </a:fld>
            <a:endParaRPr lang="en-GB" altLang="en-US" sz="1200"/>
          </a:p>
        </p:txBody>
      </p:sp>
      <p:sp>
        <p:nvSpPr>
          <p:cNvPr id="4099" name="Rectangle 2">
            <a:extLst>
              <a:ext uri="{FF2B5EF4-FFF2-40B4-BE49-F238E27FC236}">
                <a16:creationId xmlns:a16="http://schemas.microsoft.com/office/drawing/2014/main" id="{E426E68A-016C-4380-A2F7-C28CDED6C0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endParaRPr lang="en-GB" altLang="en-US" noProof="1"/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964CB5EF-6EB6-4F3D-ADD2-DC87FF6916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 w="12700" cap="flat">
            <a:solidFill>
              <a:schemeClr val="tx1"/>
            </a:solidFill>
          </a:ln>
        </p:spPr>
      </p:sp>
    </p:spTree>
    <p:extLst>
      <p:ext uri="{BB962C8B-B14F-4D97-AF65-F5344CB8AC3E}">
        <p14:creationId xmlns:p14="http://schemas.microsoft.com/office/powerpoint/2010/main" val="9620066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13FDF3C6-224B-4C8D-B3C6-9805C1AA822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B6AA9F9-935E-4FFC-B85E-50EBA8FE38F7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419842" name="Rectangle 2">
            <a:extLst>
              <a:ext uri="{FF2B5EF4-FFF2-40B4-BE49-F238E27FC236}">
                <a16:creationId xmlns:a16="http://schemas.microsoft.com/office/drawing/2014/main" id="{9501FACB-A66B-41C5-84CA-92F7DD4ADB6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43" name="Rectangle 3">
            <a:extLst>
              <a:ext uri="{FF2B5EF4-FFF2-40B4-BE49-F238E27FC236}">
                <a16:creationId xmlns:a16="http://schemas.microsoft.com/office/drawing/2014/main" id="{98DE613A-1834-43B9-B952-8EFF48441F5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noProof="1"/>
          </a:p>
        </p:txBody>
      </p:sp>
    </p:spTree>
    <p:extLst>
      <p:ext uri="{BB962C8B-B14F-4D97-AF65-F5344CB8AC3E}">
        <p14:creationId xmlns:p14="http://schemas.microsoft.com/office/powerpoint/2010/main" val="20337353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27/09/2021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oleObject" Target="../embeddings/oleObject2.bin"/><Relationship Id="rId4" Type="http://schemas.openxmlformats.org/officeDocument/2006/relationships/image" Target="../media/image5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8B4C8-7F3F-44BA-899E-372F95B18DA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8640960" cy="1470025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Management Economics</a:t>
            </a:r>
            <a:br>
              <a:rPr lang="en-GB" sz="4800" b="1" dirty="0">
                <a:solidFill>
                  <a:srgbClr val="FFFF00"/>
                </a:solidFill>
              </a:rPr>
            </a:br>
            <a:r>
              <a:rPr lang="en-GB" sz="3600" dirty="0">
                <a:solidFill>
                  <a:srgbClr val="FFFF00"/>
                </a:solidFill>
              </a:rPr>
              <a:t>(LCBB003)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3BC343-BF3D-4C48-B82E-631671BD3B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9632" y="4221088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Lecture 1: What economists study </a:t>
            </a:r>
            <a:r>
              <a:rPr lang="en-GB">
                <a:solidFill>
                  <a:schemeClr val="bg1"/>
                </a:solidFill>
              </a:rPr>
              <a:t>and economic opportunity </a:t>
            </a:r>
            <a:r>
              <a:rPr lang="en-GB" dirty="0">
                <a:solidFill>
                  <a:schemeClr val="bg1"/>
                </a:solidFill>
              </a:rPr>
              <a:t>costs?</a:t>
            </a:r>
          </a:p>
        </p:txBody>
      </p:sp>
    </p:spTree>
    <p:extLst>
      <p:ext uri="{BB962C8B-B14F-4D97-AF65-F5344CB8AC3E}">
        <p14:creationId xmlns:p14="http://schemas.microsoft.com/office/powerpoint/2010/main" val="680123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562" name="Rectangle 2">
            <a:extLst>
              <a:ext uri="{FF2B5EF4-FFF2-40B4-BE49-F238E27FC236}">
                <a16:creationId xmlns:a16="http://schemas.microsoft.com/office/drawing/2014/main" id="{0EEE3D18-C9F6-4653-B6ED-39C20C25BED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22563" name="Rectangle 3">
            <a:extLst>
              <a:ext uri="{FF2B5EF4-FFF2-40B4-BE49-F238E27FC236}">
                <a16:creationId xmlns:a16="http://schemas.microsoft.com/office/drawing/2014/main" id="{32EA0F5C-A5D5-4FE7-838A-58AEA050E5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22564" name="Rectangle 4">
            <a:extLst>
              <a:ext uri="{FF2B5EF4-FFF2-40B4-BE49-F238E27FC236}">
                <a16:creationId xmlns:a16="http://schemas.microsoft.com/office/drawing/2014/main" id="{119D04B3-18B1-4A99-A350-42DA8C1F2367}"/>
              </a:ext>
            </a:extLst>
          </p:cNvPr>
          <p:cNvSpPr>
            <a:spLocks noGrp="1"/>
          </p:cNvSpPr>
          <p:nvPr>
            <p:ph type="title"/>
          </p:nvPr>
        </p:nvSpPr>
        <p:spPr>
          <a:effectLst/>
        </p:spPr>
        <p:txBody>
          <a:bodyPr/>
          <a:lstStyle/>
          <a:p>
            <a:r>
              <a:rPr lang="en-GB" altLang="en-US"/>
              <a:t>What economists </a:t>
            </a:r>
            <a:r>
              <a:rPr lang="en-GB" altLang="en-US" dirty="0"/>
              <a:t>study?</a:t>
            </a:r>
          </a:p>
        </p:txBody>
      </p:sp>
      <p:sp>
        <p:nvSpPr>
          <p:cNvPr id="322565" name="Rectangle 5">
            <a:extLst>
              <a:ext uri="{FF2B5EF4-FFF2-40B4-BE49-F238E27FC236}">
                <a16:creationId xmlns:a16="http://schemas.microsoft.com/office/drawing/2014/main" id="{43A336B3-BE80-4D85-8E16-8970BC10D3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20000"/>
          </a:bodyPr>
          <a:lstStyle/>
          <a:p>
            <a:pPr>
              <a:spcBef>
                <a:spcPts val="450"/>
              </a:spcBef>
            </a:pPr>
            <a:r>
              <a:rPr lang="en-GB" altLang="en-US"/>
              <a:t>Economic problems</a:t>
            </a:r>
          </a:p>
          <a:p>
            <a:pPr lvl="1">
              <a:spcBef>
                <a:spcPts val="450"/>
              </a:spcBef>
            </a:pPr>
            <a:r>
              <a:rPr lang="en-GB" altLang="en-US"/>
              <a:t>production and consumption</a:t>
            </a:r>
          </a:p>
          <a:p>
            <a:pPr>
              <a:spcBef>
                <a:spcPts val="450"/>
              </a:spcBef>
            </a:pPr>
            <a:r>
              <a:rPr lang="en-GB" altLang="en-US"/>
              <a:t>Scarcity: the central economic problem</a:t>
            </a:r>
          </a:p>
          <a:p>
            <a:pPr lvl="1">
              <a:spcBef>
                <a:spcPts val="450"/>
              </a:spcBef>
            </a:pPr>
            <a:r>
              <a:rPr lang="en-GB" altLang="en-US"/>
              <a:t>defining scarcity</a:t>
            </a:r>
          </a:p>
          <a:p>
            <a:pPr lvl="1">
              <a:spcBef>
                <a:spcPts val="450"/>
              </a:spcBef>
            </a:pPr>
            <a:r>
              <a:rPr lang="en-GB" altLang="en-US"/>
              <a:t>use of resources (factors of production)</a:t>
            </a:r>
          </a:p>
          <a:p>
            <a:pPr lvl="2">
              <a:spcBef>
                <a:spcPts val="450"/>
              </a:spcBef>
            </a:pPr>
            <a:r>
              <a:rPr lang="en-GB" altLang="en-US"/>
              <a:t>labour</a:t>
            </a:r>
          </a:p>
          <a:p>
            <a:pPr lvl="2">
              <a:spcBef>
                <a:spcPts val="450"/>
              </a:spcBef>
            </a:pPr>
            <a:r>
              <a:rPr lang="en-GB" altLang="en-US"/>
              <a:t>land and raw materials</a:t>
            </a:r>
          </a:p>
          <a:p>
            <a:pPr lvl="2">
              <a:spcBef>
                <a:spcPts val="450"/>
              </a:spcBef>
            </a:pPr>
            <a:r>
              <a:rPr lang="en-GB" altLang="en-US"/>
              <a:t>capital</a:t>
            </a:r>
          </a:p>
          <a:p>
            <a:pPr lvl="1">
              <a:spcBef>
                <a:spcPts val="450"/>
              </a:spcBef>
            </a:pPr>
            <a:r>
              <a:rPr lang="en-GB" altLang="en-US"/>
              <a:t>demand and supply</a:t>
            </a:r>
          </a:p>
          <a:p>
            <a:pPr lvl="2">
              <a:spcBef>
                <a:spcPts val="450"/>
              </a:spcBef>
            </a:pPr>
            <a:r>
              <a:rPr lang="en-GB" altLang="en-US"/>
              <a:t>importance of reconciling demand and supply</a:t>
            </a:r>
          </a:p>
          <a:p>
            <a:pPr lvl="2">
              <a:spcBef>
                <a:spcPts val="450"/>
              </a:spcBef>
            </a:pPr>
            <a:r>
              <a:rPr lang="en-GB" altLang="en-US"/>
              <a:t>actual and potential demand and supply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256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25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2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256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2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25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25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256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225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225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225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3225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225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2256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225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2256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3225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4" dur="500"/>
                                        <p:tgtEl>
                                          <p:spTgt spid="32256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225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2256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2565" grpId="0" build="p" bldLvl="2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4610" name="Rectangle 2">
            <a:extLst>
              <a:ext uri="{FF2B5EF4-FFF2-40B4-BE49-F238E27FC236}">
                <a16:creationId xmlns:a16="http://schemas.microsoft.com/office/drawing/2014/main" id="{B1ED152C-EB01-4D16-A17D-C1EF7724BD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24611" name="Rectangle 3">
            <a:extLst>
              <a:ext uri="{FF2B5EF4-FFF2-40B4-BE49-F238E27FC236}">
                <a16:creationId xmlns:a16="http://schemas.microsoft.com/office/drawing/2014/main" id="{B8B0F965-6E73-4DD6-8F50-1B5BB48131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24618" name="Rectangle 10">
            <a:extLst>
              <a:ext uri="{FF2B5EF4-FFF2-40B4-BE49-F238E27FC236}">
                <a16:creationId xmlns:a16="http://schemas.microsoft.com/office/drawing/2014/main" id="{30A68D16-479D-4841-8120-4F1084B3C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9893"/>
            <a:ext cx="8229600" cy="1143000"/>
          </a:xfrm>
        </p:spPr>
        <p:txBody>
          <a:bodyPr/>
          <a:lstStyle/>
          <a:p>
            <a:r>
              <a:rPr lang="en-GB" altLang="en-US" dirty="0"/>
              <a:t>What economists study</a:t>
            </a:r>
          </a:p>
        </p:txBody>
      </p:sp>
      <p:sp>
        <p:nvSpPr>
          <p:cNvPr id="324613" name="Rectangle 5">
            <a:extLst>
              <a:ext uri="{FF2B5EF4-FFF2-40B4-BE49-F238E27FC236}">
                <a16:creationId xmlns:a16="http://schemas.microsoft.com/office/drawing/2014/main" id="{34B4D249-0CEF-450A-AB64-1DE96F94B7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3529" y="1124744"/>
            <a:ext cx="8820472" cy="4418806"/>
          </a:xfrm>
        </p:spPr>
        <p:txBody>
          <a:bodyPr>
            <a:normAutofit fontScale="85000" lnSpcReduction="20000"/>
          </a:bodyPr>
          <a:lstStyle/>
          <a:p>
            <a:r>
              <a:rPr lang="en-GB" altLang="en-US" dirty="0"/>
              <a:t>Macroeconomic issues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growth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recessions: for example,  financial crisis 2008–9 and effects of Covid-19 pandemic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unemployment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inflation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balance of trade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cyclical fluctuations</a:t>
            </a:r>
          </a:p>
          <a:p>
            <a:pPr marL="457200" lvl="1" indent="0">
              <a:buNone/>
            </a:pPr>
            <a:endParaRPr lang="en-GB" altLang="en-US" dirty="0"/>
          </a:p>
          <a:p>
            <a:r>
              <a:rPr lang="en-GB" altLang="en-US" dirty="0"/>
              <a:t>Macroeconomic policy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demand-side policy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altLang="en-US" dirty="0"/>
              <a:t>supply-side policy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46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46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46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46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46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246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246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2461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2461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6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246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246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4613" grpId="0" build="p" bldLvl="3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658" name="Rectangle 2">
            <a:extLst>
              <a:ext uri="{FF2B5EF4-FFF2-40B4-BE49-F238E27FC236}">
                <a16:creationId xmlns:a16="http://schemas.microsoft.com/office/drawing/2014/main" id="{0098EBED-1DAB-4CF1-98BA-D1693B6950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26659" name="Rectangle 3">
            <a:extLst>
              <a:ext uri="{FF2B5EF4-FFF2-40B4-BE49-F238E27FC236}">
                <a16:creationId xmlns:a16="http://schemas.microsoft.com/office/drawing/2014/main" id="{71652E5E-A6D9-4325-800D-FFAB23B866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26663" name="Rectangle 7">
            <a:extLst>
              <a:ext uri="{FF2B5EF4-FFF2-40B4-BE49-F238E27FC236}">
                <a16:creationId xmlns:a16="http://schemas.microsoft.com/office/drawing/2014/main" id="{F6E87A3A-AA9E-4C1F-B274-D33F371F2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5" y="53752"/>
            <a:ext cx="8229600" cy="1143000"/>
          </a:xfrm>
        </p:spPr>
        <p:txBody>
          <a:bodyPr/>
          <a:lstStyle/>
          <a:p>
            <a:r>
              <a:rPr lang="en-GB" altLang="en-US" dirty="0"/>
              <a:t>What economists study</a:t>
            </a:r>
          </a:p>
        </p:txBody>
      </p:sp>
      <p:sp>
        <p:nvSpPr>
          <p:cNvPr id="326661" name="Rectangle 5">
            <a:extLst>
              <a:ext uri="{FF2B5EF4-FFF2-40B4-BE49-F238E27FC236}">
                <a16:creationId xmlns:a16="http://schemas.microsoft.com/office/drawing/2014/main" id="{05BDE6ED-3343-4A3A-BFBD-16C17F6BB1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95691" y="971550"/>
            <a:ext cx="8534400" cy="4572000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5000"/>
              </a:lnSpc>
              <a:spcBef>
                <a:spcPts val="450"/>
              </a:spcBef>
              <a:buNone/>
            </a:pPr>
            <a:r>
              <a:rPr lang="en-GB" altLang="en-US" dirty="0"/>
              <a:t>Microeconomic issues:</a:t>
            </a:r>
          </a:p>
          <a:p>
            <a:pPr lvl="1">
              <a:lnSpc>
                <a:spcPct val="95000"/>
              </a:lnSpc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GB" altLang="en-US" dirty="0"/>
              <a:t>choices: what, how and for whom</a:t>
            </a:r>
          </a:p>
          <a:p>
            <a:pPr lvl="1">
              <a:lnSpc>
                <a:spcPct val="95000"/>
              </a:lnSpc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GB" altLang="en-US" dirty="0"/>
              <a:t>the concept of opportunity cost</a:t>
            </a:r>
          </a:p>
          <a:p>
            <a:pPr lvl="1">
              <a:lnSpc>
                <a:spcPct val="95000"/>
              </a:lnSpc>
              <a:spcBef>
                <a:spcPts val="450"/>
              </a:spcBef>
              <a:buFont typeface="Arial" panose="020B0604020202020204" pitchFamily="34" charset="0"/>
              <a:buChar char="•"/>
            </a:pPr>
            <a:r>
              <a:rPr lang="en-GB" altLang="en-US" dirty="0"/>
              <a:t>rational economic decision making</a:t>
            </a:r>
          </a:p>
          <a:p>
            <a:pPr lvl="2">
              <a:lnSpc>
                <a:spcPct val="95000"/>
              </a:lnSpc>
              <a:spcBef>
                <a:spcPts val="450"/>
              </a:spcBef>
              <a:buFont typeface="Wingdings" panose="05000000000000000000" pitchFamily="2" charset="2"/>
              <a:buChar char="Ø"/>
            </a:pPr>
            <a:r>
              <a:rPr lang="en-GB" altLang="en-US" dirty="0"/>
              <a:t>marginal costs and marginal benefits</a:t>
            </a:r>
          </a:p>
          <a:p>
            <a:pPr lvl="2">
              <a:lnSpc>
                <a:spcPct val="95000"/>
              </a:lnSpc>
              <a:spcBef>
                <a:spcPts val="450"/>
              </a:spcBef>
              <a:buFont typeface="Wingdings" panose="05000000000000000000" pitchFamily="2" charset="2"/>
              <a:buChar char="Ø"/>
            </a:pPr>
            <a:r>
              <a:rPr lang="en-GB" altLang="en-US" i="1" dirty="0"/>
              <a:t>MC &gt; MB </a:t>
            </a:r>
            <a:r>
              <a:rPr lang="en-GB" altLang="en-US" dirty="0">
                <a:sym typeface="Symbol" panose="05050102010706020507" pitchFamily="18" charset="2"/>
              </a:rPr>
              <a:t> do more</a:t>
            </a:r>
          </a:p>
          <a:p>
            <a:pPr lvl="2">
              <a:lnSpc>
                <a:spcPct val="95000"/>
              </a:lnSpc>
              <a:spcBef>
                <a:spcPts val="450"/>
              </a:spcBef>
              <a:buFont typeface="Wingdings" panose="05000000000000000000" pitchFamily="2" charset="2"/>
              <a:buChar char="Ø"/>
            </a:pPr>
            <a:r>
              <a:rPr lang="en-GB" altLang="en-US" i="1" dirty="0">
                <a:sym typeface="Symbol" panose="05050102010706020507" pitchFamily="18" charset="2"/>
              </a:rPr>
              <a:t>MC &gt; MB </a:t>
            </a:r>
            <a:r>
              <a:rPr lang="en-GB" altLang="en-US" dirty="0">
                <a:sym typeface="Symbol" panose="05050102010706020507" pitchFamily="18" charset="2"/>
              </a:rPr>
              <a:t> do less</a:t>
            </a:r>
          </a:p>
          <a:p>
            <a:pPr marL="914400" lvl="2" indent="0">
              <a:lnSpc>
                <a:spcPct val="95000"/>
              </a:lnSpc>
              <a:spcBef>
                <a:spcPts val="450"/>
              </a:spcBef>
              <a:buNone/>
            </a:pPr>
            <a:r>
              <a:rPr lang="en-GB" altLang="en-US" sz="3200" dirty="0"/>
              <a:t>Microeconomic objectives</a:t>
            </a:r>
          </a:p>
          <a:p>
            <a:pPr lvl="2">
              <a:lnSpc>
                <a:spcPct val="95000"/>
              </a:lnSpc>
              <a:spcBef>
                <a:spcPts val="450"/>
              </a:spcBef>
            </a:pPr>
            <a:r>
              <a:rPr lang="en-GB" altLang="en-US" dirty="0"/>
              <a:t>efficiency: productive and allocative efficiency</a:t>
            </a:r>
          </a:p>
          <a:p>
            <a:pPr lvl="2">
              <a:lnSpc>
                <a:spcPct val="95000"/>
              </a:lnSpc>
              <a:spcBef>
                <a:spcPts val="450"/>
              </a:spcBef>
            </a:pPr>
            <a:r>
              <a:rPr lang="en-GB" altLang="en-US" dirty="0"/>
              <a:t>equity</a:t>
            </a:r>
          </a:p>
          <a:p>
            <a:pPr marL="457200" lvl="1" indent="0">
              <a:lnSpc>
                <a:spcPct val="95000"/>
              </a:lnSpc>
              <a:spcBef>
                <a:spcPts val="450"/>
              </a:spcBef>
              <a:buNone/>
            </a:pPr>
            <a:r>
              <a:rPr lang="en-GB" altLang="en-US" sz="3200" dirty="0"/>
              <a:t>The social implications of choice</a:t>
            </a: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26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266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26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666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26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266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26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3266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26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266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3266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2666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266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44" dur="500"/>
                                        <p:tgtEl>
                                          <p:spTgt spid="32666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266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32666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266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32666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3266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32666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66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3266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32666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6661" grpId="0" build="p" bldLvl="3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679F7A2A-29AF-4D23-B247-375A936B90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9049" y="1270397"/>
            <a:ext cx="5319713" cy="4171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2" name="Object 3">
            <a:extLst>
              <a:ext uri="{FF2B5EF4-FFF2-40B4-BE49-F238E27FC236}">
                <a16:creationId xmlns:a16="http://schemas.microsoft.com/office/drawing/2014/main" id="{0E40313E-F693-43BD-A7A5-5F063512246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94922563"/>
              </p:ext>
            </p:extLst>
          </p:nvPr>
        </p:nvGraphicFramePr>
        <p:xfrm>
          <a:off x="1657350" y="609468"/>
          <a:ext cx="5718175" cy="47847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8916" name="Rectangle 4">
            <a:extLst>
              <a:ext uri="{FF2B5EF4-FFF2-40B4-BE49-F238E27FC236}">
                <a16:creationId xmlns:a16="http://schemas.microsoft.com/office/drawing/2014/main" id="{B2F98857-6FC5-4C0D-B6BA-F422F4FB52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8917" name="Rectangle 5">
            <a:extLst>
              <a:ext uri="{FF2B5EF4-FFF2-40B4-BE49-F238E27FC236}">
                <a16:creationId xmlns:a16="http://schemas.microsoft.com/office/drawing/2014/main" id="{3913E96A-158A-499D-97BD-B41ADF63CE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8918" name="Rectangle 6">
            <a:extLst>
              <a:ext uri="{FF2B5EF4-FFF2-40B4-BE49-F238E27FC236}">
                <a16:creationId xmlns:a16="http://schemas.microsoft.com/office/drawing/2014/main" id="{CC3AAFC0-46FC-4A8C-B814-82A2F1D487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22275" y="5374217"/>
            <a:ext cx="233557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clothing (millions)</a:t>
            </a:r>
          </a:p>
        </p:txBody>
      </p:sp>
      <p:sp>
        <p:nvSpPr>
          <p:cNvPr id="38919" name="Rectangle 7">
            <a:extLst>
              <a:ext uri="{FF2B5EF4-FFF2-40B4-BE49-F238E27FC236}">
                <a16:creationId xmlns:a16="http://schemas.microsoft.com/office/drawing/2014/main" id="{4EE22F49-CB2D-43DE-A72B-08CCF26612E6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69129" y="3164420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food (millions)</a:t>
            </a:r>
          </a:p>
        </p:txBody>
      </p:sp>
      <p:grpSp>
        <p:nvGrpSpPr>
          <p:cNvPr id="38920" name="Group 8">
            <a:extLst>
              <a:ext uri="{FF2B5EF4-FFF2-40B4-BE49-F238E27FC236}">
                <a16:creationId xmlns:a16="http://schemas.microsoft.com/office/drawing/2014/main" id="{DAE97442-D5B2-4681-9673-F1B77B854367}"/>
              </a:ext>
            </a:extLst>
          </p:cNvPr>
          <p:cNvGrpSpPr>
            <a:grpSpLocks/>
          </p:cNvGrpSpPr>
          <p:nvPr/>
        </p:nvGrpSpPr>
        <p:grpSpPr bwMode="auto">
          <a:xfrm>
            <a:off x="2195736" y="2204864"/>
            <a:ext cx="2752727" cy="2644379"/>
            <a:chOff x="861" y="1423"/>
            <a:chExt cx="2312" cy="2221"/>
          </a:xfrm>
        </p:grpSpPr>
        <p:sp>
          <p:nvSpPr>
            <p:cNvPr id="38921" name="AutoShape 9">
              <a:extLst>
                <a:ext uri="{FF2B5EF4-FFF2-40B4-BE49-F238E27FC236}">
                  <a16:creationId xmlns:a16="http://schemas.microsoft.com/office/drawing/2014/main" id="{B1AA0BE5-A19E-4597-8C81-16198BF963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1" y="1423"/>
              <a:ext cx="2308" cy="2196"/>
            </a:xfrm>
            <a:prstGeom prst="roundRect">
              <a:avLst>
                <a:gd name="adj" fmla="val 12486"/>
              </a:avLst>
            </a:prstGeom>
            <a:solidFill>
              <a:srgbClr val="FFECD9">
                <a:alpha val="50000"/>
              </a:srgbClr>
            </a:solidFill>
            <a:ln w="25400">
              <a:solidFill>
                <a:srgbClr val="996633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38922" name="Rectangle 10" descr="Parchment">
              <a:extLst>
                <a:ext uri="{FF2B5EF4-FFF2-40B4-BE49-F238E27FC236}">
                  <a16:creationId xmlns:a16="http://schemas.microsoft.com/office/drawing/2014/main" id="{C0C3F13F-3B7A-422D-B787-926B0B0DBB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91" y="1492"/>
              <a:ext cx="2282" cy="2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blipFill dpi="0" rotWithShape="0">
                    <a:blip r:embed="rId4"/>
                    <a:srcRect/>
                    <a:tile tx="0" ty="0" sx="100000" sy="100000" flip="none" algn="tl"/>
                  </a:blip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hlink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Units of food   Units of clothing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(millions)          (millions)</a:t>
              </a:r>
              <a:endParaRPr lang="en-GB" altLang="en-US" sz="1350" b="1" dirty="0">
                <a:solidFill>
                  <a:srgbClr val="0058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endParaRPr>
            </a:p>
            <a:p>
              <a:endParaRPr lang="en-GB" altLang="en-US" sz="1350" b="1" dirty="0">
                <a:solidFill>
                  <a:srgbClr val="0058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endParaRP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8                      0.0</a:t>
              </a:r>
              <a:endParaRPr lang="en-GB" altLang="en-US" sz="1350" b="1" dirty="0">
                <a:solidFill>
                  <a:srgbClr val="0058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</a:endParaRP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7                      2.2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6                      4.0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5                      5.0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4                      5.6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3                      6.0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2                      6.4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1                      6.7</a:t>
              </a:r>
            </a:p>
            <a:p>
              <a:r>
                <a:rPr lang="en-GB" altLang="en-US" sz="1350" b="1" dirty="0">
                  <a:solidFill>
                    <a:srgbClr val="005800"/>
                  </a:solidFill>
                  <a:latin typeface="Arial" panose="020B0604020202020204" pitchFamily="34" charset="0"/>
                </a:rPr>
                <a:t>            0                      7.0</a:t>
              </a:r>
            </a:p>
          </p:txBody>
        </p:sp>
        <p:sp>
          <p:nvSpPr>
            <p:cNvPr id="38923" name="Line 11">
              <a:extLst>
                <a:ext uri="{FF2B5EF4-FFF2-40B4-BE49-F238E27FC236}">
                  <a16:creationId xmlns:a16="http://schemas.microsoft.com/office/drawing/2014/main" id="{BFABD3BC-A67F-432C-8999-BF99072F87F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92" y="1989"/>
              <a:ext cx="2056" cy="0"/>
            </a:xfrm>
            <a:prstGeom prst="line">
              <a:avLst/>
            </a:prstGeom>
            <a:noFill/>
            <a:ln w="12700">
              <a:solidFill>
                <a:srgbClr val="996633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sp>
        <p:nvSpPr>
          <p:cNvPr id="13" name="Rectangle 10">
            <a:extLst>
              <a:ext uri="{FF2B5EF4-FFF2-40B4-BE49-F238E27FC236}">
                <a16:creationId xmlns:a16="http://schemas.microsoft.com/office/drawing/2014/main" id="{4951C33B-2237-4A8D-812E-6EA707F212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396552" y="101234"/>
            <a:ext cx="9144000" cy="56833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</a:rPr>
              <a:t>A production possibility curve</a:t>
            </a:r>
          </a:p>
        </p:txBody>
      </p:sp>
    </p:spTree>
    <p:extLst>
      <p:ext uri="{BB962C8B-B14F-4D97-AF65-F5344CB8AC3E}">
        <p14:creationId xmlns:p14="http://schemas.microsoft.com/office/powerpoint/2010/main" val="1589691790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89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1206C9E9-1843-4425-8D94-7D7B954E94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9049" y="1270397"/>
            <a:ext cx="5319713" cy="4171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2" name="Object 3">
            <a:extLst>
              <a:ext uri="{FF2B5EF4-FFF2-40B4-BE49-F238E27FC236}">
                <a16:creationId xmlns:a16="http://schemas.microsoft.com/office/drawing/2014/main" id="{CFA05373-2C5B-45F2-80A4-F436CFB1E3B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94766305"/>
              </p:ext>
            </p:extLst>
          </p:nvPr>
        </p:nvGraphicFramePr>
        <p:xfrm>
          <a:off x="1657350" y="717895"/>
          <a:ext cx="5737225" cy="476845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0964" name="Rectangle 4">
            <a:extLst>
              <a:ext uri="{FF2B5EF4-FFF2-40B4-BE49-F238E27FC236}">
                <a16:creationId xmlns:a16="http://schemas.microsoft.com/office/drawing/2014/main" id="{B90C4112-7526-4FF9-9257-7862031454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0965" name="Rectangle 5">
            <a:extLst>
              <a:ext uri="{FF2B5EF4-FFF2-40B4-BE49-F238E27FC236}">
                <a16:creationId xmlns:a16="http://schemas.microsoft.com/office/drawing/2014/main" id="{64FC219B-95C4-4BEF-91B9-87AD44238C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91759" y="537210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0966" name="Rectangle 6">
            <a:extLst>
              <a:ext uri="{FF2B5EF4-FFF2-40B4-BE49-F238E27FC236}">
                <a16:creationId xmlns:a16="http://schemas.microsoft.com/office/drawing/2014/main" id="{A231B8C9-3D61-48A0-9ADD-08EB69CE37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10548" y="5444048"/>
            <a:ext cx="233557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clothing (millions)</a:t>
            </a:r>
          </a:p>
        </p:txBody>
      </p:sp>
      <p:sp>
        <p:nvSpPr>
          <p:cNvPr id="40967" name="Rectangle 7">
            <a:extLst>
              <a:ext uri="{FF2B5EF4-FFF2-40B4-BE49-F238E27FC236}">
                <a16:creationId xmlns:a16="http://schemas.microsoft.com/office/drawing/2014/main" id="{BF537A6E-6CE4-4D53-B7CE-0A1BCF26D87E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69129" y="3164420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Units of food (millions)</a:t>
            </a:r>
          </a:p>
        </p:txBody>
      </p:sp>
      <p:sp>
        <p:nvSpPr>
          <p:cNvPr id="40968" name="AutoShape 8">
            <a:extLst>
              <a:ext uri="{FF2B5EF4-FFF2-40B4-BE49-F238E27FC236}">
                <a16:creationId xmlns:a16="http://schemas.microsoft.com/office/drawing/2014/main" id="{669545E4-1E61-494C-830D-D973238190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74089" y="2388550"/>
            <a:ext cx="2747963" cy="2614613"/>
          </a:xfrm>
          <a:prstGeom prst="roundRect">
            <a:avLst>
              <a:gd name="adj" fmla="val 12486"/>
            </a:avLst>
          </a:prstGeom>
          <a:solidFill>
            <a:srgbClr val="FFECD9">
              <a:alpha val="50000"/>
            </a:srgbClr>
          </a:solidFill>
          <a:ln w="25400">
            <a:solidFill>
              <a:srgbClr val="99663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0969" name="Rectangle 9" descr="Parchment">
            <a:extLst>
              <a:ext uri="{FF2B5EF4-FFF2-40B4-BE49-F238E27FC236}">
                <a16:creationId xmlns:a16="http://schemas.microsoft.com/office/drawing/2014/main" id="{5CE94167-1FCD-4C26-8808-911044C68C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92869" y="2455246"/>
            <a:ext cx="2717089" cy="2562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4"/>
                  <a:srcRect/>
                  <a:tile tx="0" ty="0" sx="100000" sy="100000" flip="none" algn="tl"/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Units of food   Units of clothing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(millions)          (millions)</a:t>
            </a:r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endParaRPr lang="en-GB" altLang="en-US" sz="1350" b="1" dirty="0">
              <a:solidFill>
                <a:srgbClr val="00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r>
              <a:rPr lang="en-GB" altLang="en-US" sz="1350" b="1" i="1" dirty="0">
                <a:solidFill>
                  <a:srgbClr val="002FFF"/>
                </a:solidFill>
                <a:latin typeface="Arial" panose="020B0604020202020204" pitchFamily="34" charset="0"/>
              </a:rPr>
              <a:t>a</a:t>
            </a:r>
            <a:r>
              <a:rPr lang="en-GB" altLang="en-US" sz="1350" b="1" dirty="0">
                <a:solidFill>
                  <a:srgbClr val="002FFF"/>
                </a:solidFill>
                <a:latin typeface="Arial" panose="020B0604020202020204" pitchFamily="34" charset="0"/>
              </a:rPr>
              <a:t>          8                      0.0</a:t>
            </a:r>
            <a:endParaRPr lang="en-GB" altLang="en-US" sz="1350" b="1" dirty="0">
              <a:solidFill>
                <a:srgbClr val="002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7                      2.2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6                      4.0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5                      5.0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4                      5.6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3                      6.0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2                      6.4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1                      6.7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0                      7.0</a:t>
            </a:r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48FE4794-82D4-455A-9461-CDFFD359D0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-93664" y="-12513"/>
            <a:ext cx="9144000" cy="56833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</a:rPr>
              <a:t>A production possibility curve</a:t>
            </a:r>
          </a:p>
        </p:txBody>
      </p:sp>
    </p:spTree>
    <p:extLst>
      <p:ext uri="{BB962C8B-B14F-4D97-AF65-F5344CB8AC3E}">
        <p14:creationId xmlns:p14="http://schemas.microsoft.com/office/powerpoint/2010/main" val="2097028675"/>
      </p:ext>
    </p:extLst>
  </p:cSld>
  <p:clrMapOvr>
    <a:masterClrMapping/>
  </p:clrMapOvr>
  <p:transition spd="slow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>
            <a:extLst>
              <a:ext uri="{FF2B5EF4-FFF2-40B4-BE49-F238E27FC236}">
                <a16:creationId xmlns:a16="http://schemas.microsoft.com/office/drawing/2014/main" id="{DD29B302-1419-4DA8-A6C7-82FE2491A2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9049" y="1270397"/>
            <a:ext cx="5319713" cy="4171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2" name="Object 3">
            <a:extLst>
              <a:ext uri="{FF2B5EF4-FFF2-40B4-BE49-F238E27FC236}">
                <a16:creationId xmlns:a16="http://schemas.microsoft.com/office/drawing/2014/main" id="{DD209D52-58ED-4FE9-94F2-FDE2C356D50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40395311"/>
              </p:ext>
            </p:extLst>
          </p:nvPr>
        </p:nvGraphicFramePr>
        <p:xfrm>
          <a:off x="1457201" y="822194"/>
          <a:ext cx="5724525" cy="4572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3012" name="Rectangle 4">
            <a:extLst>
              <a:ext uri="{FF2B5EF4-FFF2-40B4-BE49-F238E27FC236}">
                <a16:creationId xmlns:a16="http://schemas.microsoft.com/office/drawing/2014/main" id="{4EA9003E-CF5C-468B-B720-61873969B4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3013" name="Rectangle 5">
            <a:extLst>
              <a:ext uri="{FF2B5EF4-FFF2-40B4-BE49-F238E27FC236}">
                <a16:creationId xmlns:a16="http://schemas.microsoft.com/office/drawing/2014/main" id="{8C3163A6-D2AB-4E83-BA0B-A22941003B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3014" name="Rectangle 6">
            <a:extLst>
              <a:ext uri="{FF2B5EF4-FFF2-40B4-BE49-F238E27FC236}">
                <a16:creationId xmlns:a16="http://schemas.microsoft.com/office/drawing/2014/main" id="{04E0140C-5AAA-4206-9170-D8E4C2B1B7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15816" y="5414435"/>
            <a:ext cx="233557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clothing (millions)</a:t>
            </a:r>
          </a:p>
        </p:txBody>
      </p:sp>
      <p:sp>
        <p:nvSpPr>
          <p:cNvPr id="43015" name="Rectangle 7">
            <a:extLst>
              <a:ext uri="{FF2B5EF4-FFF2-40B4-BE49-F238E27FC236}">
                <a16:creationId xmlns:a16="http://schemas.microsoft.com/office/drawing/2014/main" id="{F65CEE47-A642-4A4F-AD41-6B7920DFA18C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63279" y="3165609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food (millions)</a:t>
            </a:r>
          </a:p>
        </p:txBody>
      </p:sp>
      <p:sp>
        <p:nvSpPr>
          <p:cNvPr id="43016" name="AutoShape 8">
            <a:extLst>
              <a:ext uri="{FF2B5EF4-FFF2-40B4-BE49-F238E27FC236}">
                <a16:creationId xmlns:a16="http://schemas.microsoft.com/office/drawing/2014/main" id="{E961C253-9390-4EE2-9FC1-D47B3DA208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12167" y="2293176"/>
            <a:ext cx="2747963" cy="2614613"/>
          </a:xfrm>
          <a:prstGeom prst="roundRect">
            <a:avLst>
              <a:gd name="adj" fmla="val 12486"/>
            </a:avLst>
          </a:prstGeom>
          <a:solidFill>
            <a:srgbClr val="FFECD9">
              <a:alpha val="50000"/>
            </a:srgbClr>
          </a:solidFill>
          <a:ln w="25400">
            <a:solidFill>
              <a:srgbClr val="99663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3017" name="Rectangle 9" descr="Parchment">
            <a:extLst>
              <a:ext uri="{FF2B5EF4-FFF2-40B4-BE49-F238E27FC236}">
                <a16:creationId xmlns:a16="http://schemas.microsoft.com/office/drawing/2014/main" id="{AC016CE5-3A55-45AD-9F89-F5C218BAA5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27605" y="2374296"/>
            <a:ext cx="2717089" cy="2562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4"/>
                  <a:srcRect/>
                  <a:tile tx="0" ty="0" sx="100000" sy="100000" flip="none" algn="tl"/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Units of food   Units of clothing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(millions)          (millions)</a:t>
            </a:r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endParaRPr lang="en-GB" altLang="en-US" sz="1350" b="1" dirty="0">
              <a:solidFill>
                <a:srgbClr val="00FF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8                      0.0</a:t>
            </a:r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r>
              <a:rPr lang="en-GB" altLang="en-US" sz="1350" b="1" i="1" dirty="0">
                <a:solidFill>
                  <a:srgbClr val="002FFF"/>
                </a:solidFill>
                <a:latin typeface="Arial" panose="020B0604020202020204" pitchFamily="34" charset="0"/>
              </a:rPr>
              <a:t>b</a:t>
            </a:r>
            <a:r>
              <a:rPr lang="en-GB" altLang="en-US" sz="1350" b="1" dirty="0">
                <a:solidFill>
                  <a:srgbClr val="002FFF"/>
                </a:solidFill>
                <a:latin typeface="Arial" panose="020B0604020202020204" pitchFamily="34" charset="0"/>
              </a:rPr>
              <a:t>         </a:t>
            </a:r>
            <a:r>
              <a:rPr lang="en-GB" altLang="en-US" sz="1050" b="1" dirty="0">
                <a:solidFill>
                  <a:srgbClr val="002FFF"/>
                </a:solidFill>
                <a:latin typeface="Arial" panose="020B0604020202020204" pitchFamily="34" charset="0"/>
              </a:rPr>
              <a:t> </a:t>
            </a:r>
            <a:r>
              <a:rPr lang="en-GB" altLang="en-US" sz="1350" b="1" dirty="0">
                <a:solidFill>
                  <a:srgbClr val="002FFF"/>
                </a:solidFill>
                <a:latin typeface="Arial" panose="020B0604020202020204" pitchFamily="34" charset="0"/>
              </a:rPr>
              <a:t>7                      2.2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6                      4.0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5                      5.0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4                      5.6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3                      6.0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2                      6.4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1                      6.7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0                      7.0</a:t>
            </a:r>
          </a:p>
        </p:txBody>
      </p:sp>
      <p:sp>
        <p:nvSpPr>
          <p:cNvPr id="43018" name="Line 10">
            <a:extLst>
              <a:ext uri="{FF2B5EF4-FFF2-40B4-BE49-F238E27FC236}">
                <a16:creationId xmlns:a16="http://schemas.microsoft.com/office/drawing/2014/main" id="{BF1C735F-1ED2-43DF-866E-51D1E70BABC0}"/>
              </a:ext>
            </a:extLst>
          </p:cNvPr>
          <p:cNvSpPr>
            <a:spLocks noChangeShapeType="1"/>
          </p:cNvSpPr>
          <p:nvPr/>
        </p:nvSpPr>
        <p:spPr bwMode="auto">
          <a:xfrm>
            <a:off x="2324101" y="3225404"/>
            <a:ext cx="2447925" cy="0"/>
          </a:xfrm>
          <a:prstGeom prst="line">
            <a:avLst/>
          </a:prstGeom>
          <a:noFill/>
          <a:ln w="12700">
            <a:solidFill>
              <a:srgbClr val="996633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3278F911-EB35-456D-A080-DA9C46C9A4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52536" y="172165"/>
            <a:ext cx="9144000" cy="56833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</a:rPr>
              <a:t>A production possibility curve</a:t>
            </a:r>
          </a:p>
        </p:txBody>
      </p:sp>
    </p:spTree>
    <p:extLst>
      <p:ext uri="{BB962C8B-B14F-4D97-AF65-F5344CB8AC3E}">
        <p14:creationId xmlns:p14="http://schemas.microsoft.com/office/powerpoint/2010/main" val="1521675129"/>
      </p:ext>
    </p:extLst>
  </p:cSld>
  <p:clrMapOvr>
    <a:masterClrMapping/>
  </p:clrMapOvr>
  <p:transition spd="slow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C0356C2F-BA86-4038-8C7F-E2FCA82E0D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9049" y="1270397"/>
            <a:ext cx="5319713" cy="41719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2" name="Object 3">
            <a:extLst>
              <a:ext uri="{FF2B5EF4-FFF2-40B4-BE49-F238E27FC236}">
                <a16:creationId xmlns:a16="http://schemas.microsoft.com/office/drawing/2014/main" id="{9BF2742E-5E28-4789-8212-43A28A02FEB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476634220"/>
              </p:ext>
            </p:extLst>
          </p:nvPr>
        </p:nvGraphicFramePr>
        <p:xfrm>
          <a:off x="1567641" y="701873"/>
          <a:ext cx="5718175" cy="47910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45060" name="Rectangle 4">
            <a:extLst>
              <a:ext uri="{FF2B5EF4-FFF2-40B4-BE49-F238E27FC236}">
                <a16:creationId xmlns:a16="http://schemas.microsoft.com/office/drawing/2014/main" id="{EA750E26-5F0C-43ED-AB85-409F105307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7E55EFC-BC3A-4E94-BBE3-A0EDC5140B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E7CD30AE-EB15-48C7-8924-D38CB4AE51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04212" y="5424820"/>
            <a:ext cx="233557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clothing (millions)</a:t>
            </a:r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633429C7-F025-4535-837A-8DA070F398D5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69129" y="3164420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Units of food (millions)</a:t>
            </a:r>
          </a:p>
        </p:txBody>
      </p:sp>
      <p:sp>
        <p:nvSpPr>
          <p:cNvPr id="45064" name="AutoShape 8">
            <a:extLst>
              <a:ext uri="{FF2B5EF4-FFF2-40B4-BE49-F238E27FC236}">
                <a16:creationId xmlns:a16="http://schemas.microsoft.com/office/drawing/2014/main" id="{DBF15723-C4FF-4061-BEAC-5616E06686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8130" y="2551512"/>
            <a:ext cx="2747963" cy="2614613"/>
          </a:xfrm>
          <a:prstGeom prst="roundRect">
            <a:avLst>
              <a:gd name="adj" fmla="val 12486"/>
            </a:avLst>
          </a:prstGeom>
          <a:solidFill>
            <a:srgbClr val="FFECD9">
              <a:alpha val="50000"/>
            </a:srgbClr>
          </a:solidFill>
          <a:ln w="25400">
            <a:solidFill>
              <a:srgbClr val="996633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5065" name="Rectangle 9" descr="Parchment">
            <a:extLst>
              <a:ext uri="{FF2B5EF4-FFF2-40B4-BE49-F238E27FC236}">
                <a16:creationId xmlns:a16="http://schemas.microsoft.com/office/drawing/2014/main" id="{EDB9A62F-75F2-4E93-A380-68069EEA4D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3850" y="2633667"/>
            <a:ext cx="2717089" cy="2562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 r:embed="rId4"/>
                  <a:srcRect/>
                  <a:tile tx="0" ty="0" sx="100000" sy="100000" flip="none" algn="tl"/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Units of food   Units of clothing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(millions)          (millions)</a:t>
            </a:r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8                      0.0</a:t>
            </a:r>
            <a:endParaRPr lang="en-GB" altLang="en-US" sz="1350" b="1" dirty="0">
              <a:solidFill>
                <a:srgbClr val="0058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</a:endParaRP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7                      2.2</a:t>
            </a:r>
          </a:p>
          <a:p>
            <a:r>
              <a:rPr lang="en-GB" altLang="en-US" sz="1350" b="1" i="1" dirty="0">
                <a:solidFill>
                  <a:srgbClr val="002FFF"/>
                </a:solidFill>
                <a:latin typeface="Arial" panose="020B0604020202020204" pitchFamily="34" charset="0"/>
              </a:rPr>
              <a:t>c</a:t>
            </a:r>
            <a:r>
              <a:rPr lang="en-GB" altLang="en-US" sz="1350" b="1" dirty="0">
                <a:solidFill>
                  <a:srgbClr val="002FFF"/>
                </a:solidFill>
                <a:latin typeface="Arial" panose="020B0604020202020204" pitchFamily="34" charset="0"/>
              </a:rPr>
              <a:t>          6                      4.0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5                      5.0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4                      5.6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3                      6.0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2                      6.4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1                      6.7</a:t>
            </a:r>
          </a:p>
          <a:p>
            <a:r>
              <a:rPr lang="en-GB" altLang="en-US" sz="1350" b="1" dirty="0">
                <a:solidFill>
                  <a:srgbClr val="005800"/>
                </a:solidFill>
                <a:latin typeface="Arial" panose="020B0604020202020204" pitchFamily="34" charset="0"/>
              </a:rPr>
              <a:t>            0                      7.0</a:t>
            </a:r>
          </a:p>
        </p:txBody>
      </p:sp>
      <p:sp>
        <p:nvSpPr>
          <p:cNvPr id="45066" name="Line 10">
            <a:extLst>
              <a:ext uri="{FF2B5EF4-FFF2-40B4-BE49-F238E27FC236}">
                <a16:creationId xmlns:a16="http://schemas.microsoft.com/office/drawing/2014/main" id="{3B9ED483-93C7-48EA-9C3C-5938D9D7BD2C}"/>
              </a:ext>
            </a:extLst>
          </p:cNvPr>
          <p:cNvSpPr>
            <a:spLocks noChangeShapeType="1"/>
          </p:cNvSpPr>
          <p:nvPr/>
        </p:nvSpPr>
        <p:spPr bwMode="auto">
          <a:xfrm>
            <a:off x="2324101" y="3225404"/>
            <a:ext cx="2447925" cy="0"/>
          </a:xfrm>
          <a:prstGeom prst="line">
            <a:avLst/>
          </a:prstGeom>
          <a:noFill/>
          <a:ln w="12700">
            <a:solidFill>
              <a:srgbClr val="996633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45067" name="Rectangle 11">
            <a:extLst>
              <a:ext uri="{FF2B5EF4-FFF2-40B4-BE49-F238E27FC236}">
                <a16:creationId xmlns:a16="http://schemas.microsoft.com/office/drawing/2014/main" id="{997387E2-F89F-414C-9D24-72EAC344E7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2951" y="1907386"/>
            <a:ext cx="288541" cy="392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100" b="1" i="1" dirty="0">
                <a:solidFill>
                  <a:srgbClr val="002FFF"/>
                </a:solidFill>
                <a:latin typeface="Arial" panose="020B0604020202020204" pitchFamily="34" charset="0"/>
              </a:rPr>
              <a:t>c</a:t>
            </a:r>
          </a:p>
        </p:txBody>
      </p:sp>
      <p:sp>
        <p:nvSpPr>
          <p:cNvPr id="13" name="Rectangle 10">
            <a:extLst>
              <a:ext uri="{FF2B5EF4-FFF2-40B4-BE49-F238E27FC236}">
                <a16:creationId xmlns:a16="http://schemas.microsoft.com/office/drawing/2014/main" id="{863E81A8-3F56-4E82-BE3D-22225C2D6C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9049" y="132043"/>
            <a:ext cx="9144000" cy="568330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GB" altLang="en-US" sz="3600" dirty="0">
                <a:latin typeface="Arial" panose="020B0604020202020204" pitchFamily="34" charset="0"/>
              </a:rPr>
              <a:t>A production possibility curve</a:t>
            </a:r>
          </a:p>
        </p:txBody>
      </p:sp>
    </p:spTree>
    <p:extLst>
      <p:ext uri="{BB962C8B-B14F-4D97-AF65-F5344CB8AC3E}">
        <p14:creationId xmlns:p14="http://schemas.microsoft.com/office/powerpoint/2010/main" val="410924529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50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50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5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5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7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Freeform 2">
            <a:extLst>
              <a:ext uri="{FF2B5EF4-FFF2-40B4-BE49-F238E27FC236}">
                <a16:creationId xmlns:a16="http://schemas.microsoft.com/office/drawing/2014/main" id="{8C6278A9-1437-4492-9B46-E5851297595A}"/>
              </a:ext>
            </a:extLst>
          </p:cNvPr>
          <p:cNvSpPr>
            <a:spLocks/>
          </p:cNvSpPr>
          <p:nvPr/>
        </p:nvSpPr>
        <p:spPr bwMode="auto">
          <a:xfrm>
            <a:off x="1896670" y="1266830"/>
            <a:ext cx="4644628" cy="4180285"/>
          </a:xfrm>
          <a:custGeom>
            <a:avLst/>
            <a:gdLst>
              <a:gd name="T0" fmla="*/ 11 w 3912"/>
              <a:gd name="T1" fmla="*/ 0 h 3522"/>
              <a:gd name="T2" fmla="*/ 156 w 3912"/>
              <a:gd name="T3" fmla="*/ 56 h 3522"/>
              <a:gd name="T4" fmla="*/ 434 w 3912"/>
              <a:gd name="T5" fmla="*/ 145 h 3522"/>
              <a:gd name="T6" fmla="*/ 611 w 3912"/>
              <a:gd name="T7" fmla="*/ 223 h 3522"/>
              <a:gd name="T8" fmla="*/ 834 w 3912"/>
              <a:gd name="T9" fmla="*/ 278 h 3522"/>
              <a:gd name="T10" fmla="*/ 945 w 3912"/>
              <a:gd name="T11" fmla="*/ 323 h 3522"/>
              <a:gd name="T12" fmla="*/ 978 w 3912"/>
              <a:gd name="T13" fmla="*/ 345 h 3522"/>
              <a:gd name="T14" fmla="*/ 1089 w 3912"/>
              <a:gd name="T15" fmla="*/ 378 h 3522"/>
              <a:gd name="T16" fmla="*/ 1156 w 3912"/>
              <a:gd name="T17" fmla="*/ 411 h 3522"/>
              <a:gd name="T18" fmla="*/ 1245 w 3912"/>
              <a:gd name="T19" fmla="*/ 456 h 3522"/>
              <a:gd name="T20" fmla="*/ 1278 w 3912"/>
              <a:gd name="T21" fmla="*/ 478 h 3522"/>
              <a:gd name="T22" fmla="*/ 1334 w 3912"/>
              <a:gd name="T23" fmla="*/ 489 h 3522"/>
              <a:gd name="T24" fmla="*/ 1412 w 3912"/>
              <a:gd name="T25" fmla="*/ 523 h 3522"/>
              <a:gd name="T26" fmla="*/ 1512 w 3912"/>
              <a:gd name="T27" fmla="*/ 545 h 3522"/>
              <a:gd name="T28" fmla="*/ 1634 w 3912"/>
              <a:gd name="T29" fmla="*/ 589 h 3522"/>
              <a:gd name="T30" fmla="*/ 1801 w 3912"/>
              <a:gd name="T31" fmla="*/ 678 h 3522"/>
              <a:gd name="T32" fmla="*/ 1901 w 3912"/>
              <a:gd name="T33" fmla="*/ 711 h 3522"/>
              <a:gd name="T34" fmla="*/ 2012 w 3912"/>
              <a:gd name="T35" fmla="*/ 756 h 3522"/>
              <a:gd name="T36" fmla="*/ 2145 w 3912"/>
              <a:gd name="T37" fmla="*/ 834 h 3522"/>
              <a:gd name="T38" fmla="*/ 2189 w 3912"/>
              <a:gd name="T39" fmla="*/ 856 h 3522"/>
              <a:gd name="T40" fmla="*/ 2312 w 3912"/>
              <a:gd name="T41" fmla="*/ 934 h 3522"/>
              <a:gd name="T42" fmla="*/ 2656 w 3912"/>
              <a:gd name="T43" fmla="*/ 1156 h 3522"/>
              <a:gd name="T44" fmla="*/ 2712 w 3912"/>
              <a:gd name="T45" fmla="*/ 1223 h 3522"/>
              <a:gd name="T46" fmla="*/ 2745 w 3912"/>
              <a:gd name="T47" fmla="*/ 1245 h 3522"/>
              <a:gd name="T48" fmla="*/ 2801 w 3912"/>
              <a:gd name="T49" fmla="*/ 1300 h 3522"/>
              <a:gd name="T50" fmla="*/ 2956 w 3912"/>
              <a:gd name="T51" fmla="*/ 1478 h 3522"/>
              <a:gd name="T52" fmla="*/ 3078 w 3912"/>
              <a:gd name="T53" fmla="*/ 1634 h 3522"/>
              <a:gd name="T54" fmla="*/ 3156 w 3912"/>
              <a:gd name="T55" fmla="*/ 1734 h 3522"/>
              <a:gd name="T56" fmla="*/ 3212 w 3912"/>
              <a:gd name="T57" fmla="*/ 1889 h 3522"/>
              <a:gd name="T58" fmla="*/ 3267 w 3912"/>
              <a:gd name="T59" fmla="*/ 1989 h 3522"/>
              <a:gd name="T60" fmla="*/ 3301 w 3912"/>
              <a:gd name="T61" fmla="*/ 2111 h 3522"/>
              <a:gd name="T62" fmla="*/ 3312 w 3912"/>
              <a:gd name="T63" fmla="*/ 2167 h 3522"/>
              <a:gd name="T64" fmla="*/ 3345 w 3912"/>
              <a:gd name="T65" fmla="*/ 2189 h 3522"/>
              <a:gd name="T66" fmla="*/ 3367 w 3912"/>
              <a:gd name="T67" fmla="*/ 2234 h 3522"/>
              <a:gd name="T68" fmla="*/ 3390 w 3912"/>
              <a:gd name="T69" fmla="*/ 2267 h 3522"/>
              <a:gd name="T70" fmla="*/ 3412 w 3912"/>
              <a:gd name="T71" fmla="*/ 2356 h 3522"/>
              <a:gd name="T72" fmla="*/ 3512 w 3912"/>
              <a:gd name="T73" fmla="*/ 2456 h 3522"/>
              <a:gd name="T74" fmla="*/ 3534 w 3912"/>
              <a:gd name="T75" fmla="*/ 2522 h 3522"/>
              <a:gd name="T76" fmla="*/ 3556 w 3912"/>
              <a:gd name="T77" fmla="*/ 2611 h 3522"/>
              <a:gd name="T78" fmla="*/ 3645 w 3912"/>
              <a:gd name="T79" fmla="*/ 2711 h 3522"/>
              <a:gd name="T80" fmla="*/ 3690 w 3912"/>
              <a:gd name="T81" fmla="*/ 2867 h 3522"/>
              <a:gd name="T82" fmla="*/ 3701 w 3912"/>
              <a:gd name="T83" fmla="*/ 2900 h 3522"/>
              <a:gd name="T84" fmla="*/ 3790 w 3912"/>
              <a:gd name="T85" fmla="*/ 3167 h 3522"/>
              <a:gd name="T86" fmla="*/ 3890 w 3912"/>
              <a:gd name="T87" fmla="*/ 3400 h 3522"/>
              <a:gd name="T88" fmla="*/ 3912 w 3912"/>
              <a:gd name="T89" fmla="*/ 3522 h 3522"/>
              <a:gd name="T90" fmla="*/ 0 w 3912"/>
              <a:gd name="T91" fmla="*/ 3522 h 3522"/>
              <a:gd name="T92" fmla="*/ 11 w 3912"/>
              <a:gd name="T93" fmla="*/ 0 h 35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3912" h="3522">
                <a:moveTo>
                  <a:pt x="11" y="0"/>
                </a:moveTo>
                <a:cubicBezTo>
                  <a:pt x="48" y="37"/>
                  <a:pt x="106" y="40"/>
                  <a:pt x="156" y="56"/>
                </a:cubicBezTo>
                <a:cubicBezTo>
                  <a:pt x="249" y="87"/>
                  <a:pt x="339" y="118"/>
                  <a:pt x="434" y="145"/>
                </a:cubicBezTo>
                <a:cubicBezTo>
                  <a:pt x="486" y="160"/>
                  <a:pt x="567" y="205"/>
                  <a:pt x="611" y="223"/>
                </a:cubicBezTo>
                <a:cubicBezTo>
                  <a:pt x="681" y="251"/>
                  <a:pt x="763" y="253"/>
                  <a:pt x="834" y="278"/>
                </a:cubicBezTo>
                <a:cubicBezTo>
                  <a:pt x="872" y="291"/>
                  <a:pt x="912" y="301"/>
                  <a:pt x="945" y="323"/>
                </a:cubicBezTo>
                <a:cubicBezTo>
                  <a:pt x="956" y="330"/>
                  <a:pt x="966" y="339"/>
                  <a:pt x="978" y="345"/>
                </a:cubicBezTo>
                <a:cubicBezTo>
                  <a:pt x="1013" y="362"/>
                  <a:pt x="1054" y="361"/>
                  <a:pt x="1089" y="378"/>
                </a:cubicBezTo>
                <a:cubicBezTo>
                  <a:pt x="1175" y="420"/>
                  <a:pt x="1074" y="384"/>
                  <a:pt x="1156" y="411"/>
                </a:cubicBezTo>
                <a:cubicBezTo>
                  <a:pt x="1194" y="451"/>
                  <a:pt x="1168" y="431"/>
                  <a:pt x="1245" y="456"/>
                </a:cubicBezTo>
                <a:cubicBezTo>
                  <a:pt x="1258" y="460"/>
                  <a:pt x="1266" y="473"/>
                  <a:pt x="1278" y="478"/>
                </a:cubicBezTo>
                <a:cubicBezTo>
                  <a:pt x="1296" y="485"/>
                  <a:pt x="1316" y="484"/>
                  <a:pt x="1334" y="489"/>
                </a:cubicBezTo>
                <a:cubicBezTo>
                  <a:pt x="1376" y="499"/>
                  <a:pt x="1367" y="503"/>
                  <a:pt x="1412" y="523"/>
                </a:cubicBezTo>
                <a:cubicBezTo>
                  <a:pt x="1446" y="538"/>
                  <a:pt x="1474" y="539"/>
                  <a:pt x="1512" y="545"/>
                </a:cubicBezTo>
                <a:cubicBezTo>
                  <a:pt x="1552" y="561"/>
                  <a:pt x="1598" y="565"/>
                  <a:pt x="1634" y="589"/>
                </a:cubicBezTo>
                <a:cubicBezTo>
                  <a:pt x="1686" y="623"/>
                  <a:pt x="1742" y="659"/>
                  <a:pt x="1801" y="678"/>
                </a:cubicBezTo>
                <a:cubicBezTo>
                  <a:pt x="1872" y="726"/>
                  <a:pt x="1787" y="676"/>
                  <a:pt x="1901" y="711"/>
                </a:cubicBezTo>
                <a:cubicBezTo>
                  <a:pt x="1939" y="723"/>
                  <a:pt x="1974" y="744"/>
                  <a:pt x="2012" y="756"/>
                </a:cubicBezTo>
                <a:cubicBezTo>
                  <a:pt x="2082" y="809"/>
                  <a:pt x="2040" y="781"/>
                  <a:pt x="2145" y="834"/>
                </a:cubicBezTo>
                <a:cubicBezTo>
                  <a:pt x="2160" y="841"/>
                  <a:pt x="2177" y="845"/>
                  <a:pt x="2189" y="856"/>
                </a:cubicBezTo>
                <a:cubicBezTo>
                  <a:pt x="2226" y="892"/>
                  <a:pt x="2264" y="918"/>
                  <a:pt x="2312" y="934"/>
                </a:cubicBezTo>
                <a:cubicBezTo>
                  <a:pt x="2419" y="1015"/>
                  <a:pt x="2561" y="1061"/>
                  <a:pt x="2656" y="1156"/>
                </a:cubicBezTo>
                <a:cubicBezTo>
                  <a:pt x="2745" y="1245"/>
                  <a:pt x="2598" y="1128"/>
                  <a:pt x="2712" y="1223"/>
                </a:cubicBezTo>
                <a:cubicBezTo>
                  <a:pt x="2722" y="1231"/>
                  <a:pt x="2735" y="1236"/>
                  <a:pt x="2745" y="1245"/>
                </a:cubicBezTo>
                <a:cubicBezTo>
                  <a:pt x="2765" y="1262"/>
                  <a:pt x="2782" y="1282"/>
                  <a:pt x="2801" y="1300"/>
                </a:cubicBezTo>
                <a:cubicBezTo>
                  <a:pt x="2859" y="1357"/>
                  <a:pt x="2886" y="1431"/>
                  <a:pt x="2956" y="1478"/>
                </a:cubicBezTo>
                <a:cubicBezTo>
                  <a:pt x="2992" y="1533"/>
                  <a:pt x="3032" y="1587"/>
                  <a:pt x="3078" y="1634"/>
                </a:cubicBezTo>
                <a:cubicBezTo>
                  <a:pt x="3095" y="1681"/>
                  <a:pt x="3107" y="1716"/>
                  <a:pt x="3156" y="1734"/>
                </a:cubicBezTo>
                <a:cubicBezTo>
                  <a:pt x="3174" y="1787"/>
                  <a:pt x="3183" y="1840"/>
                  <a:pt x="3212" y="1889"/>
                </a:cubicBezTo>
                <a:cubicBezTo>
                  <a:pt x="3253" y="1958"/>
                  <a:pt x="3252" y="1934"/>
                  <a:pt x="3267" y="1989"/>
                </a:cubicBezTo>
                <a:cubicBezTo>
                  <a:pt x="3278" y="2030"/>
                  <a:pt x="3291" y="2070"/>
                  <a:pt x="3301" y="2111"/>
                </a:cubicBezTo>
                <a:cubicBezTo>
                  <a:pt x="3306" y="2129"/>
                  <a:pt x="3303" y="2150"/>
                  <a:pt x="3312" y="2167"/>
                </a:cubicBezTo>
                <a:cubicBezTo>
                  <a:pt x="3318" y="2179"/>
                  <a:pt x="3334" y="2182"/>
                  <a:pt x="3345" y="2189"/>
                </a:cubicBezTo>
                <a:cubicBezTo>
                  <a:pt x="3352" y="2204"/>
                  <a:pt x="3359" y="2220"/>
                  <a:pt x="3367" y="2234"/>
                </a:cubicBezTo>
                <a:cubicBezTo>
                  <a:pt x="3374" y="2246"/>
                  <a:pt x="3384" y="2255"/>
                  <a:pt x="3390" y="2267"/>
                </a:cubicBezTo>
                <a:cubicBezTo>
                  <a:pt x="3421" y="2328"/>
                  <a:pt x="3375" y="2273"/>
                  <a:pt x="3412" y="2356"/>
                </a:cubicBezTo>
                <a:cubicBezTo>
                  <a:pt x="3431" y="2398"/>
                  <a:pt x="3475" y="2431"/>
                  <a:pt x="3512" y="2456"/>
                </a:cubicBezTo>
                <a:cubicBezTo>
                  <a:pt x="3519" y="2478"/>
                  <a:pt x="3527" y="2500"/>
                  <a:pt x="3534" y="2522"/>
                </a:cubicBezTo>
                <a:cubicBezTo>
                  <a:pt x="3544" y="2551"/>
                  <a:pt x="3534" y="2589"/>
                  <a:pt x="3556" y="2611"/>
                </a:cubicBezTo>
                <a:cubicBezTo>
                  <a:pt x="3632" y="2687"/>
                  <a:pt x="3605" y="2652"/>
                  <a:pt x="3645" y="2711"/>
                </a:cubicBezTo>
                <a:cubicBezTo>
                  <a:pt x="3674" y="2827"/>
                  <a:pt x="3656" y="2768"/>
                  <a:pt x="3690" y="2867"/>
                </a:cubicBezTo>
                <a:cubicBezTo>
                  <a:pt x="3694" y="2878"/>
                  <a:pt x="3701" y="2900"/>
                  <a:pt x="3701" y="2900"/>
                </a:cubicBezTo>
                <a:cubicBezTo>
                  <a:pt x="3715" y="2998"/>
                  <a:pt x="3715" y="3095"/>
                  <a:pt x="3790" y="3167"/>
                </a:cubicBezTo>
                <a:cubicBezTo>
                  <a:pt x="3811" y="3250"/>
                  <a:pt x="3826" y="3339"/>
                  <a:pt x="3890" y="3400"/>
                </a:cubicBezTo>
                <a:cubicBezTo>
                  <a:pt x="3904" y="3442"/>
                  <a:pt x="3912" y="3477"/>
                  <a:pt x="3912" y="3522"/>
                </a:cubicBezTo>
                <a:lnTo>
                  <a:pt x="0" y="3522"/>
                </a:lnTo>
                <a:lnTo>
                  <a:pt x="1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1203" name="Rectangle 3">
            <a:extLst>
              <a:ext uri="{FF2B5EF4-FFF2-40B4-BE49-F238E27FC236}">
                <a16:creationId xmlns:a16="http://schemas.microsoft.com/office/drawing/2014/main" id="{F402B54E-3873-4EDD-9F11-3BDFFA971B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9049" y="1270397"/>
            <a:ext cx="5319713" cy="417195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2" name="Object 4">
            <a:extLst>
              <a:ext uri="{FF2B5EF4-FFF2-40B4-BE49-F238E27FC236}">
                <a16:creationId xmlns:a16="http://schemas.microsoft.com/office/drawing/2014/main" id="{E0FE6EBA-5D7B-483D-B841-48CE357F8535}"/>
              </a:ext>
            </a:extLst>
          </p:cNvPr>
          <p:cNvGraphicFramePr>
            <a:graphicFrameLocks/>
          </p:cNvGraphicFramePr>
          <p:nvPr/>
        </p:nvGraphicFramePr>
        <p:xfrm>
          <a:off x="1612900" y="1101725"/>
          <a:ext cx="5708650" cy="481012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1205" name="Rectangle 5">
            <a:extLst>
              <a:ext uri="{FF2B5EF4-FFF2-40B4-BE49-F238E27FC236}">
                <a16:creationId xmlns:a16="http://schemas.microsoft.com/office/drawing/2014/main" id="{B04D22A6-7842-461F-80E7-E2728629D2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1206" name="Rectangle 6">
            <a:extLst>
              <a:ext uri="{FF2B5EF4-FFF2-40B4-BE49-F238E27FC236}">
                <a16:creationId xmlns:a16="http://schemas.microsoft.com/office/drawing/2014/main" id="{0DB91785-8B9F-45B9-90DE-E5000909A1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1207" name="Rectangle 7">
            <a:extLst>
              <a:ext uri="{FF2B5EF4-FFF2-40B4-BE49-F238E27FC236}">
                <a16:creationId xmlns:a16="http://schemas.microsoft.com/office/drawing/2014/main" id="{55722E48-6421-4DCF-B97C-0E306DF27E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2095" y="5735242"/>
            <a:ext cx="233557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Units of clothing (millions)</a:t>
            </a:r>
          </a:p>
        </p:txBody>
      </p:sp>
      <p:sp>
        <p:nvSpPr>
          <p:cNvPr id="51208" name="Rectangle 8">
            <a:extLst>
              <a:ext uri="{FF2B5EF4-FFF2-40B4-BE49-F238E27FC236}">
                <a16:creationId xmlns:a16="http://schemas.microsoft.com/office/drawing/2014/main" id="{AF2059B8-19E9-460C-AC08-1A60D6E20E7D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69129" y="3165610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Units of food (millions)</a:t>
            </a:r>
          </a:p>
        </p:txBody>
      </p:sp>
      <p:sp>
        <p:nvSpPr>
          <p:cNvPr id="51209" name="Rectangle 9">
            <a:extLst>
              <a:ext uri="{FF2B5EF4-FFF2-40B4-BE49-F238E27FC236}">
                <a16:creationId xmlns:a16="http://schemas.microsoft.com/office/drawing/2014/main" id="{57AAD0DF-03B7-4D3B-9535-0708B8136B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52951" y="1907386"/>
            <a:ext cx="288541" cy="3928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2100" b="1" i="1" dirty="0">
                <a:solidFill>
                  <a:schemeClr val="tx2"/>
                </a:solidFill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51210" name="Rectangle 10">
            <a:extLst>
              <a:ext uri="{FF2B5EF4-FFF2-40B4-BE49-F238E27FC236}">
                <a16:creationId xmlns:a16="http://schemas.microsoft.com/office/drawing/2014/main" id="{3AEF5479-FA18-4F52-89AA-1A7470A807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884635"/>
            <a:ext cx="9144000" cy="360581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GB" altLang="en-US" sz="2100" b="1">
                <a:solidFill>
                  <a:srgbClr val="660033"/>
                </a:solidFill>
                <a:latin typeface="Arial" panose="020B0604020202020204" pitchFamily="34" charset="0"/>
              </a:rPr>
              <a:t>A production possibility curve</a:t>
            </a:r>
          </a:p>
        </p:txBody>
      </p:sp>
      <p:grpSp>
        <p:nvGrpSpPr>
          <p:cNvPr id="51211" name="Group 11">
            <a:extLst>
              <a:ext uri="{FF2B5EF4-FFF2-40B4-BE49-F238E27FC236}">
                <a16:creationId xmlns:a16="http://schemas.microsoft.com/office/drawing/2014/main" id="{48EE79D7-AB4D-44D1-9988-14448EBF48FB}"/>
              </a:ext>
            </a:extLst>
          </p:cNvPr>
          <p:cNvGrpSpPr>
            <a:grpSpLocks/>
          </p:cNvGrpSpPr>
          <p:nvPr/>
        </p:nvGrpSpPr>
        <p:grpSpPr bwMode="auto">
          <a:xfrm>
            <a:off x="5601900" y="1616870"/>
            <a:ext cx="398859" cy="392907"/>
            <a:chOff x="3778" y="738"/>
            <a:chExt cx="335" cy="330"/>
          </a:xfrm>
        </p:grpSpPr>
        <p:sp>
          <p:nvSpPr>
            <p:cNvPr id="51212" name="Rectangle 12">
              <a:extLst>
                <a:ext uri="{FF2B5EF4-FFF2-40B4-BE49-F238E27FC236}">
                  <a16:creationId xmlns:a16="http://schemas.microsoft.com/office/drawing/2014/main" id="{20485386-A55C-48A4-90B4-04484A50C80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19" y="738"/>
              <a:ext cx="294" cy="33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2100" b="1" i="1">
                  <a:solidFill>
                    <a:schemeClr val="tx2"/>
                  </a:solidFill>
                  <a:latin typeface="Arial" panose="020B0604020202020204" pitchFamily="34" charset="0"/>
                </a:rPr>
                <a:t>w</a:t>
              </a:r>
            </a:p>
          </p:txBody>
        </p:sp>
        <p:sp>
          <p:nvSpPr>
            <p:cNvPr id="51213" name="Oval 13">
              <a:extLst>
                <a:ext uri="{FF2B5EF4-FFF2-40B4-BE49-F238E27FC236}">
                  <a16:creationId xmlns:a16="http://schemas.microsoft.com/office/drawing/2014/main" id="{DBE08183-E853-402F-AD92-CBFDD299EC6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8" y="978"/>
              <a:ext cx="89" cy="89"/>
            </a:xfrm>
            <a:prstGeom prst="ellipse">
              <a:avLst/>
            </a:prstGeom>
            <a:solidFill>
              <a:srgbClr val="66FFFF"/>
            </a:solidFill>
            <a:ln w="9525">
              <a:solidFill>
                <a:schemeClr val="tx2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endParaRPr lang="en-GB" altLang="en-US" sz="1350" i="1" noProof="1">
                <a:solidFill>
                  <a:srgbClr val="66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4243064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12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9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1" name="Rectangle 3">
            <a:extLst>
              <a:ext uri="{FF2B5EF4-FFF2-40B4-BE49-F238E27FC236}">
                <a16:creationId xmlns:a16="http://schemas.microsoft.com/office/drawing/2014/main" id="{A4C03E04-DEDB-474A-85D5-16C285C20D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99049" y="1266830"/>
            <a:ext cx="5319713" cy="417195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50" name="Freeform 2">
            <a:extLst>
              <a:ext uri="{FF2B5EF4-FFF2-40B4-BE49-F238E27FC236}">
                <a16:creationId xmlns:a16="http://schemas.microsoft.com/office/drawing/2014/main" id="{6909D1B3-9583-4BC1-B091-F5BDD6CDB97C}"/>
              </a:ext>
            </a:extLst>
          </p:cNvPr>
          <p:cNvSpPr>
            <a:spLocks/>
          </p:cNvSpPr>
          <p:nvPr/>
        </p:nvSpPr>
        <p:spPr bwMode="auto">
          <a:xfrm>
            <a:off x="1896670" y="1266830"/>
            <a:ext cx="4644628" cy="4180285"/>
          </a:xfrm>
          <a:custGeom>
            <a:avLst/>
            <a:gdLst>
              <a:gd name="T0" fmla="*/ 11 w 3912"/>
              <a:gd name="T1" fmla="*/ 0 h 3522"/>
              <a:gd name="T2" fmla="*/ 156 w 3912"/>
              <a:gd name="T3" fmla="*/ 56 h 3522"/>
              <a:gd name="T4" fmla="*/ 434 w 3912"/>
              <a:gd name="T5" fmla="*/ 145 h 3522"/>
              <a:gd name="T6" fmla="*/ 611 w 3912"/>
              <a:gd name="T7" fmla="*/ 223 h 3522"/>
              <a:gd name="T8" fmla="*/ 834 w 3912"/>
              <a:gd name="T9" fmla="*/ 278 h 3522"/>
              <a:gd name="T10" fmla="*/ 945 w 3912"/>
              <a:gd name="T11" fmla="*/ 323 h 3522"/>
              <a:gd name="T12" fmla="*/ 978 w 3912"/>
              <a:gd name="T13" fmla="*/ 345 h 3522"/>
              <a:gd name="T14" fmla="*/ 1089 w 3912"/>
              <a:gd name="T15" fmla="*/ 378 h 3522"/>
              <a:gd name="T16" fmla="*/ 1156 w 3912"/>
              <a:gd name="T17" fmla="*/ 411 h 3522"/>
              <a:gd name="T18" fmla="*/ 1245 w 3912"/>
              <a:gd name="T19" fmla="*/ 456 h 3522"/>
              <a:gd name="T20" fmla="*/ 1278 w 3912"/>
              <a:gd name="T21" fmla="*/ 478 h 3522"/>
              <a:gd name="T22" fmla="*/ 1334 w 3912"/>
              <a:gd name="T23" fmla="*/ 489 h 3522"/>
              <a:gd name="T24" fmla="*/ 1412 w 3912"/>
              <a:gd name="T25" fmla="*/ 523 h 3522"/>
              <a:gd name="T26" fmla="*/ 1512 w 3912"/>
              <a:gd name="T27" fmla="*/ 545 h 3522"/>
              <a:gd name="T28" fmla="*/ 1634 w 3912"/>
              <a:gd name="T29" fmla="*/ 589 h 3522"/>
              <a:gd name="T30" fmla="*/ 1801 w 3912"/>
              <a:gd name="T31" fmla="*/ 678 h 3522"/>
              <a:gd name="T32" fmla="*/ 1901 w 3912"/>
              <a:gd name="T33" fmla="*/ 711 h 3522"/>
              <a:gd name="T34" fmla="*/ 2012 w 3912"/>
              <a:gd name="T35" fmla="*/ 756 h 3522"/>
              <a:gd name="T36" fmla="*/ 2145 w 3912"/>
              <a:gd name="T37" fmla="*/ 834 h 3522"/>
              <a:gd name="T38" fmla="*/ 2189 w 3912"/>
              <a:gd name="T39" fmla="*/ 856 h 3522"/>
              <a:gd name="T40" fmla="*/ 2312 w 3912"/>
              <a:gd name="T41" fmla="*/ 934 h 3522"/>
              <a:gd name="T42" fmla="*/ 2656 w 3912"/>
              <a:gd name="T43" fmla="*/ 1156 h 3522"/>
              <a:gd name="T44" fmla="*/ 2712 w 3912"/>
              <a:gd name="T45" fmla="*/ 1223 h 3522"/>
              <a:gd name="T46" fmla="*/ 2745 w 3912"/>
              <a:gd name="T47" fmla="*/ 1245 h 3522"/>
              <a:gd name="T48" fmla="*/ 2801 w 3912"/>
              <a:gd name="T49" fmla="*/ 1300 h 3522"/>
              <a:gd name="T50" fmla="*/ 2956 w 3912"/>
              <a:gd name="T51" fmla="*/ 1478 h 3522"/>
              <a:gd name="T52" fmla="*/ 3078 w 3912"/>
              <a:gd name="T53" fmla="*/ 1634 h 3522"/>
              <a:gd name="T54" fmla="*/ 3156 w 3912"/>
              <a:gd name="T55" fmla="*/ 1734 h 3522"/>
              <a:gd name="T56" fmla="*/ 3212 w 3912"/>
              <a:gd name="T57" fmla="*/ 1889 h 3522"/>
              <a:gd name="T58" fmla="*/ 3267 w 3912"/>
              <a:gd name="T59" fmla="*/ 1989 h 3522"/>
              <a:gd name="T60" fmla="*/ 3301 w 3912"/>
              <a:gd name="T61" fmla="*/ 2111 h 3522"/>
              <a:gd name="T62" fmla="*/ 3312 w 3912"/>
              <a:gd name="T63" fmla="*/ 2167 h 3522"/>
              <a:gd name="T64" fmla="*/ 3345 w 3912"/>
              <a:gd name="T65" fmla="*/ 2189 h 3522"/>
              <a:gd name="T66" fmla="*/ 3367 w 3912"/>
              <a:gd name="T67" fmla="*/ 2234 h 3522"/>
              <a:gd name="T68" fmla="*/ 3390 w 3912"/>
              <a:gd name="T69" fmla="*/ 2267 h 3522"/>
              <a:gd name="T70" fmla="*/ 3412 w 3912"/>
              <a:gd name="T71" fmla="*/ 2356 h 3522"/>
              <a:gd name="T72" fmla="*/ 3512 w 3912"/>
              <a:gd name="T73" fmla="*/ 2456 h 3522"/>
              <a:gd name="T74" fmla="*/ 3534 w 3912"/>
              <a:gd name="T75" fmla="*/ 2522 h 3522"/>
              <a:gd name="T76" fmla="*/ 3556 w 3912"/>
              <a:gd name="T77" fmla="*/ 2611 h 3522"/>
              <a:gd name="T78" fmla="*/ 3645 w 3912"/>
              <a:gd name="T79" fmla="*/ 2711 h 3522"/>
              <a:gd name="T80" fmla="*/ 3690 w 3912"/>
              <a:gd name="T81" fmla="*/ 2867 h 3522"/>
              <a:gd name="T82" fmla="*/ 3701 w 3912"/>
              <a:gd name="T83" fmla="*/ 2900 h 3522"/>
              <a:gd name="T84" fmla="*/ 3790 w 3912"/>
              <a:gd name="T85" fmla="*/ 3167 h 3522"/>
              <a:gd name="T86" fmla="*/ 3890 w 3912"/>
              <a:gd name="T87" fmla="*/ 3400 h 3522"/>
              <a:gd name="T88" fmla="*/ 3912 w 3912"/>
              <a:gd name="T89" fmla="*/ 3522 h 3522"/>
              <a:gd name="T90" fmla="*/ 0 w 3912"/>
              <a:gd name="T91" fmla="*/ 3522 h 3522"/>
              <a:gd name="T92" fmla="*/ 11 w 3912"/>
              <a:gd name="T93" fmla="*/ 0 h 352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</a:cxnLst>
            <a:rect l="0" t="0" r="r" b="b"/>
            <a:pathLst>
              <a:path w="3912" h="3522">
                <a:moveTo>
                  <a:pt x="11" y="0"/>
                </a:moveTo>
                <a:cubicBezTo>
                  <a:pt x="48" y="37"/>
                  <a:pt x="106" y="40"/>
                  <a:pt x="156" y="56"/>
                </a:cubicBezTo>
                <a:cubicBezTo>
                  <a:pt x="249" y="87"/>
                  <a:pt x="339" y="118"/>
                  <a:pt x="434" y="145"/>
                </a:cubicBezTo>
                <a:cubicBezTo>
                  <a:pt x="486" y="160"/>
                  <a:pt x="567" y="205"/>
                  <a:pt x="611" y="223"/>
                </a:cubicBezTo>
                <a:cubicBezTo>
                  <a:pt x="681" y="251"/>
                  <a:pt x="763" y="253"/>
                  <a:pt x="834" y="278"/>
                </a:cubicBezTo>
                <a:cubicBezTo>
                  <a:pt x="872" y="291"/>
                  <a:pt x="912" y="301"/>
                  <a:pt x="945" y="323"/>
                </a:cubicBezTo>
                <a:cubicBezTo>
                  <a:pt x="956" y="330"/>
                  <a:pt x="966" y="339"/>
                  <a:pt x="978" y="345"/>
                </a:cubicBezTo>
                <a:cubicBezTo>
                  <a:pt x="1013" y="362"/>
                  <a:pt x="1054" y="361"/>
                  <a:pt x="1089" y="378"/>
                </a:cubicBezTo>
                <a:cubicBezTo>
                  <a:pt x="1175" y="420"/>
                  <a:pt x="1074" y="384"/>
                  <a:pt x="1156" y="411"/>
                </a:cubicBezTo>
                <a:cubicBezTo>
                  <a:pt x="1194" y="451"/>
                  <a:pt x="1168" y="431"/>
                  <a:pt x="1245" y="456"/>
                </a:cubicBezTo>
                <a:cubicBezTo>
                  <a:pt x="1258" y="460"/>
                  <a:pt x="1266" y="473"/>
                  <a:pt x="1278" y="478"/>
                </a:cubicBezTo>
                <a:cubicBezTo>
                  <a:pt x="1296" y="485"/>
                  <a:pt x="1316" y="484"/>
                  <a:pt x="1334" y="489"/>
                </a:cubicBezTo>
                <a:cubicBezTo>
                  <a:pt x="1376" y="499"/>
                  <a:pt x="1367" y="503"/>
                  <a:pt x="1412" y="523"/>
                </a:cubicBezTo>
                <a:cubicBezTo>
                  <a:pt x="1446" y="538"/>
                  <a:pt x="1474" y="539"/>
                  <a:pt x="1512" y="545"/>
                </a:cubicBezTo>
                <a:cubicBezTo>
                  <a:pt x="1552" y="561"/>
                  <a:pt x="1598" y="565"/>
                  <a:pt x="1634" y="589"/>
                </a:cubicBezTo>
                <a:cubicBezTo>
                  <a:pt x="1686" y="623"/>
                  <a:pt x="1742" y="659"/>
                  <a:pt x="1801" y="678"/>
                </a:cubicBezTo>
                <a:cubicBezTo>
                  <a:pt x="1872" y="726"/>
                  <a:pt x="1787" y="676"/>
                  <a:pt x="1901" y="711"/>
                </a:cubicBezTo>
                <a:cubicBezTo>
                  <a:pt x="1939" y="723"/>
                  <a:pt x="1974" y="744"/>
                  <a:pt x="2012" y="756"/>
                </a:cubicBezTo>
                <a:cubicBezTo>
                  <a:pt x="2082" y="809"/>
                  <a:pt x="2040" y="781"/>
                  <a:pt x="2145" y="834"/>
                </a:cubicBezTo>
                <a:cubicBezTo>
                  <a:pt x="2160" y="841"/>
                  <a:pt x="2177" y="845"/>
                  <a:pt x="2189" y="856"/>
                </a:cubicBezTo>
                <a:cubicBezTo>
                  <a:pt x="2226" y="892"/>
                  <a:pt x="2264" y="918"/>
                  <a:pt x="2312" y="934"/>
                </a:cubicBezTo>
                <a:cubicBezTo>
                  <a:pt x="2419" y="1015"/>
                  <a:pt x="2561" y="1061"/>
                  <a:pt x="2656" y="1156"/>
                </a:cubicBezTo>
                <a:cubicBezTo>
                  <a:pt x="2745" y="1245"/>
                  <a:pt x="2598" y="1128"/>
                  <a:pt x="2712" y="1223"/>
                </a:cubicBezTo>
                <a:cubicBezTo>
                  <a:pt x="2722" y="1231"/>
                  <a:pt x="2735" y="1236"/>
                  <a:pt x="2745" y="1245"/>
                </a:cubicBezTo>
                <a:cubicBezTo>
                  <a:pt x="2765" y="1262"/>
                  <a:pt x="2782" y="1282"/>
                  <a:pt x="2801" y="1300"/>
                </a:cubicBezTo>
                <a:cubicBezTo>
                  <a:pt x="2859" y="1357"/>
                  <a:pt x="2886" y="1431"/>
                  <a:pt x="2956" y="1478"/>
                </a:cubicBezTo>
                <a:cubicBezTo>
                  <a:pt x="2992" y="1533"/>
                  <a:pt x="3032" y="1587"/>
                  <a:pt x="3078" y="1634"/>
                </a:cubicBezTo>
                <a:cubicBezTo>
                  <a:pt x="3095" y="1681"/>
                  <a:pt x="3107" y="1716"/>
                  <a:pt x="3156" y="1734"/>
                </a:cubicBezTo>
                <a:cubicBezTo>
                  <a:pt x="3174" y="1787"/>
                  <a:pt x="3183" y="1840"/>
                  <a:pt x="3212" y="1889"/>
                </a:cubicBezTo>
                <a:cubicBezTo>
                  <a:pt x="3253" y="1958"/>
                  <a:pt x="3252" y="1934"/>
                  <a:pt x="3267" y="1989"/>
                </a:cubicBezTo>
                <a:cubicBezTo>
                  <a:pt x="3278" y="2030"/>
                  <a:pt x="3291" y="2070"/>
                  <a:pt x="3301" y="2111"/>
                </a:cubicBezTo>
                <a:cubicBezTo>
                  <a:pt x="3306" y="2129"/>
                  <a:pt x="3303" y="2150"/>
                  <a:pt x="3312" y="2167"/>
                </a:cubicBezTo>
                <a:cubicBezTo>
                  <a:pt x="3318" y="2179"/>
                  <a:pt x="3334" y="2182"/>
                  <a:pt x="3345" y="2189"/>
                </a:cubicBezTo>
                <a:cubicBezTo>
                  <a:pt x="3352" y="2204"/>
                  <a:pt x="3359" y="2220"/>
                  <a:pt x="3367" y="2234"/>
                </a:cubicBezTo>
                <a:cubicBezTo>
                  <a:pt x="3374" y="2246"/>
                  <a:pt x="3384" y="2255"/>
                  <a:pt x="3390" y="2267"/>
                </a:cubicBezTo>
                <a:cubicBezTo>
                  <a:pt x="3421" y="2328"/>
                  <a:pt x="3375" y="2273"/>
                  <a:pt x="3412" y="2356"/>
                </a:cubicBezTo>
                <a:cubicBezTo>
                  <a:pt x="3431" y="2398"/>
                  <a:pt x="3475" y="2431"/>
                  <a:pt x="3512" y="2456"/>
                </a:cubicBezTo>
                <a:cubicBezTo>
                  <a:pt x="3519" y="2478"/>
                  <a:pt x="3527" y="2500"/>
                  <a:pt x="3534" y="2522"/>
                </a:cubicBezTo>
                <a:cubicBezTo>
                  <a:pt x="3544" y="2551"/>
                  <a:pt x="3534" y="2589"/>
                  <a:pt x="3556" y="2611"/>
                </a:cubicBezTo>
                <a:cubicBezTo>
                  <a:pt x="3632" y="2687"/>
                  <a:pt x="3605" y="2652"/>
                  <a:pt x="3645" y="2711"/>
                </a:cubicBezTo>
                <a:cubicBezTo>
                  <a:pt x="3674" y="2827"/>
                  <a:pt x="3656" y="2768"/>
                  <a:pt x="3690" y="2867"/>
                </a:cubicBezTo>
                <a:cubicBezTo>
                  <a:pt x="3694" y="2878"/>
                  <a:pt x="3701" y="2900"/>
                  <a:pt x="3701" y="2900"/>
                </a:cubicBezTo>
                <a:cubicBezTo>
                  <a:pt x="3715" y="2998"/>
                  <a:pt x="3715" y="3095"/>
                  <a:pt x="3790" y="3167"/>
                </a:cubicBezTo>
                <a:cubicBezTo>
                  <a:pt x="3811" y="3250"/>
                  <a:pt x="3826" y="3339"/>
                  <a:pt x="3890" y="3400"/>
                </a:cubicBezTo>
                <a:cubicBezTo>
                  <a:pt x="3904" y="3442"/>
                  <a:pt x="3912" y="3477"/>
                  <a:pt x="3912" y="3522"/>
                </a:cubicBezTo>
                <a:lnTo>
                  <a:pt x="0" y="3522"/>
                </a:lnTo>
                <a:lnTo>
                  <a:pt x="1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54" name="Rectangle 6">
            <a:extLst>
              <a:ext uri="{FF2B5EF4-FFF2-40B4-BE49-F238E27FC236}">
                <a16:creationId xmlns:a16="http://schemas.microsoft.com/office/drawing/2014/main" id="{FDEF090E-1A8E-45DA-9CC9-C0F4C3CEC7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55" name="Rectangle 7">
            <a:extLst>
              <a:ext uri="{FF2B5EF4-FFF2-40B4-BE49-F238E27FC236}">
                <a16:creationId xmlns:a16="http://schemas.microsoft.com/office/drawing/2014/main" id="{DB0BCA0E-BB26-40AC-956F-229A407056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56" name="Rectangle 8">
            <a:extLst>
              <a:ext uri="{FF2B5EF4-FFF2-40B4-BE49-F238E27FC236}">
                <a16:creationId xmlns:a16="http://schemas.microsoft.com/office/drawing/2014/main" id="{91107E52-6AB4-48AF-BA55-2496332DA6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92095" y="5735242"/>
            <a:ext cx="2335575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>
                <a:latin typeface="Arial" panose="020B0604020202020204" pitchFamily="34" charset="0"/>
              </a:rPr>
              <a:t>Units of clothing (millions)</a:t>
            </a:r>
          </a:p>
        </p:txBody>
      </p:sp>
      <p:sp>
        <p:nvSpPr>
          <p:cNvPr id="53257" name="Rectangle 9">
            <a:extLst>
              <a:ext uri="{FF2B5EF4-FFF2-40B4-BE49-F238E27FC236}">
                <a16:creationId xmlns:a16="http://schemas.microsoft.com/office/drawing/2014/main" id="{9E3928D2-A011-421A-9EAC-66B1AFD32BE7}"/>
              </a:ext>
            </a:extLst>
          </p:cNvPr>
          <p:cNvSpPr>
            <a:spLocks noChangeArrowheads="1"/>
          </p:cNvSpPr>
          <p:nvPr/>
        </p:nvSpPr>
        <p:spPr bwMode="auto">
          <a:xfrm rot="16200000">
            <a:off x="369129" y="3165610"/>
            <a:ext cx="2045432" cy="3005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500" dirty="0">
                <a:latin typeface="Arial" panose="020B0604020202020204" pitchFamily="34" charset="0"/>
              </a:rPr>
              <a:t>Units of food (millions)</a:t>
            </a:r>
          </a:p>
        </p:txBody>
      </p:sp>
      <p:sp>
        <p:nvSpPr>
          <p:cNvPr id="53258" name="Rectangle 10">
            <a:extLst>
              <a:ext uri="{FF2B5EF4-FFF2-40B4-BE49-F238E27FC236}">
                <a16:creationId xmlns:a16="http://schemas.microsoft.com/office/drawing/2014/main" id="{CF792F44-BC02-4A8B-89D5-3FDC007679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" y="884635"/>
            <a:ext cx="9144000" cy="360581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GB" altLang="en-US" sz="2100" b="1" dirty="0">
                <a:solidFill>
                  <a:srgbClr val="660033"/>
                </a:solidFill>
                <a:latin typeface="Arial" panose="020B0604020202020204" pitchFamily="34" charset="0"/>
              </a:rPr>
              <a:t>Opportunity cost</a:t>
            </a: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8047E7A9-0A42-43A5-9BE7-38BC8D9674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17245" y="1976441"/>
            <a:ext cx="267701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b="1" i="1">
                <a:solidFill>
                  <a:schemeClr val="tx2"/>
                </a:solidFill>
                <a:latin typeface="Arial" panose="020B0604020202020204" pitchFamily="34" charset="0"/>
              </a:rPr>
              <a:t>x</a:t>
            </a:r>
          </a:p>
        </p:txBody>
      </p:sp>
      <p:sp>
        <p:nvSpPr>
          <p:cNvPr id="53260" name="Rectangle 12">
            <a:extLst>
              <a:ext uri="{FF2B5EF4-FFF2-40B4-BE49-F238E27FC236}">
                <a16:creationId xmlns:a16="http://schemas.microsoft.com/office/drawing/2014/main" id="{25BF6EE9-9748-4171-8FA5-9C829E9EB8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55420" y="2475314"/>
            <a:ext cx="267701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571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7145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2860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7432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32004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657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41148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GB" altLang="en-US" sz="1800" b="1" i="1" dirty="0">
                <a:solidFill>
                  <a:srgbClr val="006600"/>
                </a:solidFill>
                <a:latin typeface="Arial" panose="020B0604020202020204" pitchFamily="34" charset="0"/>
              </a:rPr>
              <a:t>y</a:t>
            </a:r>
          </a:p>
        </p:txBody>
      </p:sp>
      <p:sp>
        <p:nvSpPr>
          <p:cNvPr id="53261" name="Line 13">
            <a:extLst>
              <a:ext uri="{FF2B5EF4-FFF2-40B4-BE49-F238E27FC236}">
                <a16:creationId xmlns:a16="http://schemas.microsoft.com/office/drawing/2014/main" id="{6E5C2DEB-D7DC-4443-BF28-0703F83BA854}"/>
              </a:ext>
            </a:extLst>
          </p:cNvPr>
          <p:cNvSpPr>
            <a:spLocks noChangeShapeType="1"/>
          </p:cNvSpPr>
          <p:nvPr/>
        </p:nvSpPr>
        <p:spPr bwMode="auto">
          <a:xfrm>
            <a:off x="1905001" y="2331639"/>
            <a:ext cx="2653904" cy="0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62" name="Line 14">
            <a:extLst>
              <a:ext uri="{FF2B5EF4-FFF2-40B4-BE49-F238E27FC236}">
                <a16:creationId xmlns:a16="http://schemas.microsoft.com/office/drawing/2014/main" id="{ECF11FB9-A2EC-4C51-AC47-E2125B7D525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565254" y="2330059"/>
            <a:ext cx="0" cy="3130153"/>
          </a:xfrm>
          <a:prstGeom prst="line">
            <a:avLst/>
          </a:prstGeom>
          <a:noFill/>
          <a:ln w="19050">
            <a:solidFill>
              <a:schemeClr val="tx2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63" name="Line 15">
            <a:extLst>
              <a:ext uri="{FF2B5EF4-FFF2-40B4-BE49-F238E27FC236}">
                <a16:creationId xmlns:a16="http://schemas.microsoft.com/office/drawing/2014/main" id="{30E3571E-D89F-4004-850D-82DEF9D66AA6}"/>
              </a:ext>
            </a:extLst>
          </p:cNvPr>
          <p:cNvSpPr>
            <a:spLocks noChangeShapeType="1"/>
          </p:cNvSpPr>
          <p:nvPr/>
        </p:nvSpPr>
        <p:spPr bwMode="auto">
          <a:xfrm>
            <a:off x="1890713" y="2851149"/>
            <a:ext cx="3324225" cy="0"/>
          </a:xfrm>
          <a:prstGeom prst="line">
            <a:avLst/>
          </a:prstGeom>
          <a:noFill/>
          <a:ln w="19050">
            <a:solidFill>
              <a:srgbClr val="006600"/>
            </a:solidFill>
            <a:prstDash val="dash"/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53264" name="Line 16">
            <a:extLst>
              <a:ext uri="{FF2B5EF4-FFF2-40B4-BE49-F238E27FC236}">
                <a16:creationId xmlns:a16="http://schemas.microsoft.com/office/drawing/2014/main" id="{0F56C2F4-E584-4B90-8FE7-0B80EF116910}"/>
              </a:ext>
            </a:extLst>
          </p:cNvPr>
          <p:cNvSpPr>
            <a:spLocks noChangeShapeType="1"/>
          </p:cNvSpPr>
          <p:nvPr/>
        </p:nvSpPr>
        <p:spPr bwMode="auto">
          <a:xfrm>
            <a:off x="5231606" y="2827736"/>
            <a:ext cx="0" cy="2619375"/>
          </a:xfrm>
          <a:prstGeom prst="line">
            <a:avLst/>
          </a:prstGeom>
          <a:noFill/>
          <a:ln w="19050">
            <a:solidFill>
              <a:srgbClr val="996633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pSp>
        <p:nvGrpSpPr>
          <p:cNvPr id="53266" name="Group 18">
            <a:extLst>
              <a:ext uri="{FF2B5EF4-FFF2-40B4-BE49-F238E27FC236}">
                <a16:creationId xmlns:a16="http://schemas.microsoft.com/office/drawing/2014/main" id="{2F664ED8-0437-4551-9A42-BE25E3A65DC1}"/>
              </a:ext>
            </a:extLst>
          </p:cNvPr>
          <p:cNvGrpSpPr>
            <a:grpSpLocks/>
          </p:cNvGrpSpPr>
          <p:nvPr/>
        </p:nvGrpSpPr>
        <p:grpSpPr bwMode="auto">
          <a:xfrm>
            <a:off x="4362464" y="2312196"/>
            <a:ext cx="246461" cy="529829"/>
            <a:chOff x="2704" y="1222"/>
            <a:chExt cx="207" cy="445"/>
          </a:xfrm>
        </p:grpSpPr>
        <p:sp>
          <p:nvSpPr>
            <p:cNvPr id="53267" name="Rectangle 19">
              <a:extLst>
                <a:ext uri="{FF2B5EF4-FFF2-40B4-BE49-F238E27FC236}">
                  <a16:creationId xmlns:a16="http://schemas.microsoft.com/office/drawing/2014/main" id="{4E0B62FF-561C-42F8-AEE6-35A4D77B96D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04" y="1334"/>
              <a:ext cx="207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500" b="1">
                  <a:solidFill>
                    <a:schemeClr val="tx2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53268" name="Line 20">
              <a:extLst>
                <a:ext uri="{FF2B5EF4-FFF2-40B4-BE49-F238E27FC236}">
                  <a16:creationId xmlns:a16="http://schemas.microsoft.com/office/drawing/2014/main" id="{4840D05B-8B3E-4240-8F12-86F3F56BFA8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67" y="1222"/>
              <a:ext cx="0" cy="445"/>
            </a:xfrm>
            <a:prstGeom prst="line">
              <a:avLst/>
            </a:prstGeom>
            <a:noFill/>
            <a:ln w="38100">
              <a:solidFill>
                <a:schemeClr val="tx2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pSp>
        <p:nvGrpSpPr>
          <p:cNvPr id="53269" name="Group 21">
            <a:extLst>
              <a:ext uri="{FF2B5EF4-FFF2-40B4-BE49-F238E27FC236}">
                <a16:creationId xmlns:a16="http://schemas.microsoft.com/office/drawing/2014/main" id="{864AFE7D-1E33-4AC5-A65A-8C8E5CA60318}"/>
              </a:ext>
            </a:extLst>
          </p:cNvPr>
          <p:cNvGrpSpPr>
            <a:grpSpLocks/>
          </p:cNvGrpSpPr>
          <p:nvPr/>
        </p:nvGrpSpPr>
        <p:grpSpPr bwMode="auto">
          <a:xfrm>
            <a:off x="4554143" y="2814970"/>
            <a:ext cx="677033" cy="300038"/>
            <a:chOff x="2865" y="1644"/>
            <a:chExt cx="578" cy="252"/>
          </a:xfrm>
        </p:grpSpPr>
        <p:sp>
          <p:nvSpPr>
            <p:cNvPr id="53270" name="Rectangle 22">
              <a:extLst>
                <a:ext uri="{FF2B5EF4-FFF2-40B4-BE49-F238E27FC236}">
                  <a16:creationId xmlns:a16="http://schemas.microsoft.com/office/drawing/2014/main" id="{7CD66F00-BFDA-4975-952B-0498F63FE29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58" y="1644"/>
              <a:ext cx="211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69056" tIns="34529" rIns="69056" bIns="34529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500" b="1" dirty="0">
                  <a:solidFill>
                    <a:srgbClr val="006600"/>
                  </a:solidFill>
                  <a:latin typeface="Arial" panose="020B0604020202020204" pitchFamily="34" charset="0"/>
                </a:rPr>
                <a:t>1</a:t>
              </a:r>
            </a:p>
          </p:txBody>
        </p:sp>
        <p:sp>
          <p:nvSpPr>
            <p:cNvPr id="53271" name="Line 23">
              <a:extLst>
                <a:ext uri="{FF2B5EF4-FFF2-40B4-BE49-F238E27FC236}">
                  <a16:creationId xmlns:a16="http://schemas.microsoft.com/office/drawing/2014/main" id="{8EC38A93-B402-413C-94CF-F2703203977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865" y="1674"/>
              <a:ext cx="578" cy="0"/>
            </a:xfrm>
            <a:prstGeom prst="line">
              <a:avLst/>
            </a:prstGeom>
            <a:noFill/>
            <a:ln w="38100">
              <a:solidFill>
                <a:srgbClr val="006600"/>
              </a:solidFill>
              <a:round/>
              <a:headEnd type="triangl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350"/>
            </a:p>
          </p:txBody>
        </p:sp>
      </p:grpSp>
      <p:graphicFrame>
        <p:nvGraphicFramePr>
          <p:cNvPr id="2" name="Object 17">
            <a:extLst>
              <a:ext uri="{FF2B5EF4-FFF2-40B4-BE49-F238E27FC236}">
                <a16:creationId xmlns:a16="http://schemas.microsoft.com/office/drawing/2014/main" id="{2483ECB2-176E-4AEC-A101-106CBA4B9137}"/>
              </a:ext>
            </a:extLst>
          </p:cNvPr>
          <p:cNvGraphicFramePr>
            <a:graphicFrameLocks/>
          </p:cNvGraphicFramePr>
          <p:nvPr/>
        </p:nvGraphicFramePr>
        <p:xfrm>
          <a:off x="1609725" y="1118002"/>
          <a:ext cx="5737225" cy="479067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2761343404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3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3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532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32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32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3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3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3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532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3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3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3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3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3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3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32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32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autoUpdateAnimBg="0"/>
      <p:bldP spid="53260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9906" name="Rectangle 2">
            <a:extLst>
              <a:ext uri="{FF2B5EF4-FFF2-40B4-BE49-F238E27FC236}">
                <a16:creationId xmlns:a16="http://schemas.microsoft.com/office/drawing/2014/main" id="{B4958DD8-2043-440D-A783-29433FA11F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57350" y="5543550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79907" name="Rectangle 3">
            <a:extLst>
              <a:ext uri="{FF2B5EF4-FFF2-40B4-BE49-F238E27FC236}">
                <a16:creationId xmlns:a16="http://schemas.microsoft.com/office/drawing/2014/main" id="{AD115526-2B4C-46E3-BC48-D8A12FDF17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86150" y="5543550"/>
            <a:ext cx="217170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79909" name="Rectangle 5">
            <a:extLst>
              <a:ext uri="{FF2B5EF4-FFF2-40B4-BE49-F238E27FC236}">
                <a16:creationId xmlns:a16="http://schemas.microsoft.com/office/drawing/2014/main" id="{2CE80DA1-B8F7-4742-8BF8-17E74DE1E4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6D8787"/>
                </a:solidFill>
              </a:rPr>
              <a:t>The production possibility curve</a:t>
            </a:r>
          </a:p>
          <a:p>
            <a:pPr lvl="1"/>
            <a:r>
              <a:rPr lang="en-GB" altLang="en-US" dirty="0">
                <a:solidFill>
                  <a:srgbClr val="6D8787"/>
                </a:solidFill>
              </a:rPr>
              <a:t>what the curve shows</a:t>
            </a:r>
          </a:p>
          <a:p>
            <a:pPr lvl="1"/>
            <a:r>
              <a:rPr lang="en-GB" altLang="en-US" dirty="0">
                <a:solidFill>
                  <a:srgbClr val="6D8787"/>
                </a:solidFill>
              </a:rPr>
              <a:t>microeconomics and the production possibility curve:</a:t>
            </a:r>
          </a:p>
          <a:p>
            <a:pPr lvl="2"/>
            <a:r>
              <a:rPr lang="en-GB" altLang="en-US" dirty="0">
                <a:solidFill>
                  <a:srgbClr val="6D8787"/>
                </a:solidFill>
              </a:rPr>
              <a:t>choices and opportunity cost</a:t>
            </a:r>
          </a:p>
          <a:p>
            <a:pPr lvl="2"/>
            <a:r>
              <a:rPr lang="en-GB" altLang="en-US" dirty="0"/>
              <a:t>increasing opportunity cost</a:t>
            </a:r>
          </a:p>
        </p:txBody>
      </p:sp>
      <p:sp>
        <p:nvSpPr>
          <p:cNvPr id="379911" name="Rectangle 7">
            <a:extLst>
              <a:ext uri="{FF2B5EF4-FFF2-40B4-BE49-F238E27FC236}">
                <a16:creationId xmlns:a16="http://schemas.microsoft.com/office/drawing/2014/main" id="{9BFAB8EB-7397-4A6E-AB87-0682E6A402A9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What do economists study?</a:t>
            </a:r>
          </a:p>
        </p:txBody>
      </p:sp>
    </p:spTree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9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99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3799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909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2675" name="Rectangle 3">
            <a:extLst>
              <a:ext uri="{FF2B5EF4-FFF2-40B4-BE49-F238E27FC236}">
                <a16:creationId xmlns:a16="http://schemas.microsoft.com/office/drawing/2014/main" id="{C754FEB0-F9E6-4BBE-B842-0B28095BFD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65000"/>
              </a:spcBef>
            </a:pPr>
            <a:r>
              <a:rPr lang="en-GB" altLang="en-US" dirty="0">
                <a:solidFill>
                  <a:srgbClr val="6D8787"/>
                </a:solidFill>
              </a:rPr>
              <a:t>The circular flow of income</a:t>
            </a:r>
          </a:p>
          <a:p>
            <a:pPr lvl="1">
              <a:spcBef>
                <a:spcPct val="65000"/>
              </a:spcBef>
            </a:pPr>
            <a:r>
              <a:rPr lang="en-GB" altLang="en-US" dirty="0">
                <a:solidFill>
                  <a:srgbClr val="6D8787"/>
                </a:solidFill>
              </a:rPr>
              <a:t>firms and households</a:t>
            </a:r>
          </a:p>
          <a:p>
            <a:pPr lvl="1">
              <a:spcBef>
                <a:spcPct val="65000"/>
              </a:spcBef>
            </a:pPr>
            <a:r>
              <a:rPr lang="en-GB" altLang="en-US" dirty="0">
                <a:solidFill>
                  <a:srgbClr val="6D8787"/>
                </a:solidFill>
              </a:rPr>
              <a:t>goods markets</a:t>
            </a:r>
          </a:p>
          <a:p>
            <a:pPr lvl="2">
              <a:spcBef>
                <a:spcPct val="65000"/>
              </a:spcBef>
            </a:pPr>
            <a:r>
              <a:rPr lang="en-GB" altLang="en-US" dirty="0">
                <a:solidFill>
                  <a:srgbClr val="6D8787"/>
                </a:solidFill>
              </a:rPr>
              <a:t>real flows: goods and services</a:t>
            </a:r>
          </a:p>
          <a:p>
            <a:pPr lvl="2">
              <a:spcBef>
                <a:spcPct val="65000"/>
              </a:spcBef>
            </a:pPr>
            <a:r>
              <a:rPr lang="en-GB" altLang="en-US" dirty="0">
                <a:solidFill>
                  <a:srgbClr val="6D8787"/>
                </a:solidFill>
              </a:rPr>
              <a:t>money flows: consumer expenditure</a:t>
            </a:r>
          </a:p>
          <a:p>
            <a:pPr lvl="1">
              <a:spcBef>
                <a:spcPct val="65000"/>
              </a:spcBef>
            </a:pPr>
            <a:r>
              <a:rPr lang="en-GB" altLang="en-US" dirty="0"/>
              <a:t>factor markets</a:t>
            </a:r>
          </a:p>
        </p:txBody>
      </p:sp>
      <p:sp>
        <p:nvSpPr>
          <p:cNvPr id="412677" name="Rectangle 5">
            <a:extLst>
              <a:ext uri="{FF2B5EF4-FFF2-40B4-BE49-F238E27FC236}">
                <a16:creationId xmlns:a16="http://schemas.microsoft.com/office/drawing/2014/main" id="{25E160F3-B988-402E-BFFE-14223D35BBA0}"/>
              </a:ext>
            </a:extLst>
          </p:cNvPr>
          <p:cNvSpPr>
            <a:spLocks noGrp="1"/>
          </p:cNvSpPr>
          <p:nvPr>
            <p:ph type="title"/>
          </p:nvPr>
        </p:nvSpPr>
        <p:spPr>
          <a:noFill/>
          <a:ln/>
        </p:spPr>
        <p:txBody>
          <a:bodyPr/>
          <a:lstStyle/>
          <a:p>
            <a:r>
              <a:rPr lang="en-GB" altLang="en-US"/>
              <a:t>What do economists study?</a:t>
            </a:r>
          </a:p>
        </p:txBody>
      </p:sp>
    </p:spTree>
  </p:cSld>
  <p:clrMapOvr>
    <a:masterClrMapping/>
  </p:clrMapOvr>
  <p:transition spd="slow">
    <p:pull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>
            <a:extLst>
              <a:ext uri="{FF2B5EF4-FFF2-40B4-BE49-F238E27FC236}">
                <a16:creationId xmlns:a16="http://schemas.microsoft.com/office/drawing/2014/main" id="{96326FD4-C8E1-4FDB-96D6-8A1DBC0F26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3137" y="1200316"/>
            <a:ext cx="7735491" cy="4726615"/>
          </a:xfrm>
          <a:prstGeom prst="rect">
            <a:avLst/>
          </a:prstGeom>
          <a:solidFill>
            <a:schemeClr val="bg1"/>
          </a:solidFill>
          <a:ln w="19050" algn="ctr">
            <a:solidFill>
              <a:srgbClr val="7030A0"/>
            </a:solidFill>
            <a:round/>
            <a:headEnd/>
            <a:tailEnd/>
          </a:ln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3075" name="Rectangle 2">
            <a:extLst>
              <a:ext uri="{FF2B5EF4-FFF2-40B4-BE49-F238E27FC236}">
                <a16:creationId xmlns:a16="http://schemas.microsoft.com/office/drawing/2014/main" id="{7B2B4BA7-53E1-45DE-B602-0A185B706E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95463" y="5584031"/>
            <a:ext cx="1428750" cy="34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endParaRPr lang="en-US" altLang="en-US" sz="1800"/>
          </a:p>
        </p:txBody>
      </p:sp>
      <p:sp>
        <p:nvSpPr>
          <p:cNvPr id="38915" name="Rectangle 3">
            <a:extLst>
              <a:ext uri="{FF2B5EF4-FFF2-40B4-BE49-F238E27FC236}">
                <a16:creationId xmlns:a16="http://schemas.microsoft.com/office/drawing/2014/main" id="{2F9ACA0F-3BAE-4FD6-9968-2ED3A861CA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02864" y="1378744"/>
            <a:ext cx="2332369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 dirty="0">
                <a:solidFill>
                  <a:schemeClr val="tx2"/>
                </a:solidFill>
                <a:latin typeface="Arial" panose="020B0604020202020204" pitchFamily="34" charset="0"/>
              </a:rPr>
              <a:t>Goods and services</a:t>
            </a:r>
          </a:p>
        </p:txBody>
      </p:sp>
      <p:sp>
        <p:nvSpPr>
          <p:cNvPr id="38916" name="Arc 4">
            <a:extLst>
              <a:ext uri="{FF2B5EF4-FFF2-40B4-BE49-F238E27FC236}">
                <a16:creationId xmlns:a16="http://schemas.microsoft.com/office/drawing/2014/main" id="{B0C343D8-8B7D-41E1-B107-D1704E007BFB}"/>
              </a:ext>
            </a:extLst>
          </p:cNvPr>
          <p:cNvSpPr>
            <a:spLocks/>
          </p:cNvSpPr>
          <p:nvPr/>
        </p:nvSpPr>
        <p:spPr bwMode="auto">
          <a:xfrm rot="20880000">
            <a:off x="2211586" y="1757934"/>
            <a:ext cx="4778594" cy="2074435"/>
          </a:xfrm>
          <a:custGeom>
            <a:avLst/>
            <a:gdLst>
              <a:gd name="T0" fmla="*/ 0 w 37381"/>
              <a:gd name="T1" fmla="*/ 944942 h 21600"/>
              <a:gd name="T2" fmla="*/ 6213475 w 37381"/>
              <a:gd name="T3" fmla="*/ 2617678 h 21600"/>
              <a:gd name="T4" fmla="*/ 2642900 w 37381"/>
              <a:gd name="T5" fmla="*/ 2924175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7381" h="21600" fill="none" extrusionOk="0">
                <a:moveTo>
                  <a:pt x="-1" y="6979"/>
                </a:moveTo>
                <a:cubicBezTo>
                  <a:pt x="4090" y="2531"/>
                  <a:pt x="9856" y="0"/>
                  <a:pt x="15900" y="0"/>
                </a:cubicBezTo>
                <a:cubicBezTo>
                  <a:pt x="26952" y="0"/>
                  <a:pt x="36222" y="8343"/>
                  <a:pt x="37381" y="19335"/>
                </a:cubicBezTo>
              </a:path>
              <a:path w="37381" h="21600" stroke="0" extrusionOk="0">
                <a:moveTo>
                  <a:pt x="-1" y="6979"/>
                </a:moveTo>
                <a:cubicBezTo>
                  <a:pt x="4090" y="2531"/>
                  <a:pt x="9856" y="0"/>
                  <a:pt x="15900" y="0"/>
                </a:cubicBezTo>
                <a:cubicBezTo>
                  <a:pt x="26952" y="0"/>
                  <a:pt x="36222" y="8343"/>
                  <a:pt x="37381" y="19335"/>
                </a:cubicBezTo>
                <a:lnTo>
                  <a:pt x="15900" y="21600"/>
                </a:lnTo>
                <a:lnTo>
                  <a:pt x="-1" y="6979"/>
                </a:lnTo>
                <a:close/>
              </a:path>
            </a:pathLst>
          </a:custGeom>
          <a:noFill/>
          <a:ln w="57150" cap="rnd">
            <a:solidFill>
              <a:schemeClr val="tx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graphicFrame>
        <p:nvGraphicFramePr>
          <p:cNvPr id="3078" name="Object 5">
            <a:extLst>
              <a:ext uri="{FF2B5EF4-FFF2-40B4-BE49-F238E27FC236}">
                <a16:creationId xmlns:a16="http://schemas.microsoft.com/office/drawing/2014/main" id="{A1EBC5BC-81DC-43BE-8927-346ACE4F731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6754416" y="3168254"/>
          <a:ext cx="1543050" cy="1257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3" imgW="2278063" imgH="3421063" progId="MS_ClipArt_Gallery.2">
                  <p:embed/>
                </p:oleObj>
              </mc:Choice>
              <mc:Fallback>
                <p:oleObj name="Clip" r:id="rId3" imgW="2278063" imgH="3421063" progId="MS_ClipArt_Gallery.2">
                  <p:embed/>
                  <p:pic>
                    <p:nvPicPr>
                      <p:cNvPr id="3078" name="Object 5">
                        <a:extLst>
                          <a:ext uri="{FF2B5EF4-FFF2-40B4-BE49-F238E27FC236}">
                            <a16:creationId xmlns:a16="http://schemas.microsoft.com/office/drawing/2014/main" id="{A1EBC5BC-81DC-43BE-8927-346ACE4F731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754416" y="3168254"/>
                        <a:ext cx="1543050" cy="1257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9" name="Object 6">
            <a:extLst>
              <a:ext uri="{FF2B5EF4-FFF2-40B4-BE49-F238E27FC236}">
                <a16:creationId xmlns:a16="http://schemas.microsoft.com/office/drawing/2014/main" id="{1A61D056-3DAC-4F51-A7E6-485757B3D2D3}"/>
              </a:ext>
            </a:extLst>
          </p:cNvPr>
          <p:cNvGraphicFramePr>
            <a:graphicFrameLocks noChangeAspect="1"/>
          </p:cNvGraphicFramePr>
          <p:nvPr/>
        </p:nvGraphicFramePr>
        <p:xfrm>
          <a:off x="854869" y="2982516"/>
          <a:ext cx="2337197" cy="155852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lip" r:id="rId5" imgW="5905500" imgH="3697288" progId="MS_ClipArt_Gallery.2">
                  <p:embed/>
                </p:oleObj>
              </mc:Choice>
              <mc:Fallback>
                <p:oleObj name="Clip" r:id="rId5" imgW="5905500" imgH="3697288" progId="MS_ClipArt_Gallery.2">
                  <p:embed/>
                  <p:pic>
                    <p:nvPicPr>
                      <p:cNvPr id="3079" name="Object 6">
                        <a:extLst>
                          <a:ext uri="{FF2B5EF4-FFF2-40B4-BE49-F238E27FC236}">
                            <a16:creationId xmlns:a16="http://schemas.microsoft.com/office/drawing/2014/main" id="{1A61D056-3DAC-4F51-A7E6-485757B3D2D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54869" y="2982516"/>
                        <a:ext cx="2337197" cy="155852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8919" name="Rectangle 7">
            <a:extLst>
              <a:ext uri="{FF2B5EF4-FFF2-40B4-BE49-F238E27FC236}">
                <a16:creationId xmlns:a16="http://schemas.microsoft.com/office/drawing/2014/main" id="{DCC65DB3-5180-47A0-98FA-30077EECEE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44698" y="2028825"/>
            <a:ext cx="1447512" cy="993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£</a:t>
            </a:r>
          </a:p>
          <a:p>
            <a:pPr algn="ctr"/>
            <a:r>
              <a:rPr lang="en-GB" altLang="en-US" sz="1800" b="1" dirty="0">
                <a:solidFill>
                  <a:srgbClr val="FF0000"/>
                </a:solidFill>
                <a:latin typeface="Arial" panose="020B0604020202020204" pitchFamily="34" charset="0"/>
              </a:rPr>
              <a:t>Consumer</a:t>
            </a:r>
          </a:p>
          <a:p>
            <a:pPr algn="ctr"/>
            <a:r>
              <a:rPr lang="en-GB" altLang="en-US" sz="1800" b="1" dirty="0">
                <a:solidFill>
                  <a:srgbClr val="FF0000"/>
                </a:solidFill>
                <a:latin typeface="Arial" panose="020B0604020202020204" pitchFamily="34" charset="0"/>
              </a:rPr>
              <a:t>expenditure</a:t>
            </a:r>
          </a:p>
        </p:txBody>
      </p:sp>
      <p:sp>
        <p:nvSpPr>
          <p:cNvPr id="38920" name="Arc 8">
            <a:extLst>
              <a:ext uri="{FF2B5EF4-FFF2-40B4-BE49-F238E27FC236}">
                <a16:creationId xmlns:a16="http://schemas.microsoft.com/office/drawing/2014/main" id="{18CC1201-6F4E-4818-A05B-5529FD9D12B4}"/>
              </a:ext>
            </a:extLst>
          </p:cNvPr>
          <p:cNvSpPr>
            <a:spLocks/>
          </p:cNvSpPr>
          <p:nvPr/>
        </p:nvSpPr>
        <p:spPr bwMode="auto">
          <a:xfrm rot="10800000">
            <a:off x="2413777" y="3563873"/>
            <a:ext cx="4474703" cy="1804365"/>
          </a:xfrm>
          <a:custGeom>
            <a:avLst/>
            <a:gdLst>
              <a:gd name="T0" fmla="*/ 0 w 36663"/>
              <a:gd name="T1" fmla="*/ 1486070 h 21600"/>
              <a:gd name="T2" fmla="*/ 6091237 w 36663"/>
              <a:gd name="T3" fmla="*/ 1329744 h 21600"/>
              <a:gd name="T4" fmla="*/ 3104017 w 36663"/>
              <a:gd name="T5" fmla="*/ 2982912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6663" h="21600" fill="none" extrusionOk="0">
                <a:moveTo>
                  <a:pt x="-1" y="10760"/>
                </a:moveTo>
                <a:cubicBezTo>
                  <a:pt x="3863" y="4099"/>
                  <a:pt x="10982" y="0"/>
                  <a:pt x="18683" y="0"/>
                </a:cubicBezTo>
                <a:cubicBezTo>
                  <a:pt x="25909" y="0"/>
                  <a:pt x="32657" y="3613"/>
                  <a:pt x="36662" y="9629"/>
                </a:cubicBezTo>
              </a:path>
              <a:path w="36663" h="21600" stroke="0" extrusionOk="0">
                <a:moveTo>
                  <a:pt x="-1" y="10760"/>
                </a:moveTo>
                <a:cubicBezTo>
                  <a:pt x="3863" y="4099"/>
                  <a:pt x="10982" y="0"/>
                  <a:pt x="18683" y="0"/>
                </a:cubicBezTo>
                <a:cubicBezTo>
                  <a:pt x="25909" y="0"/>
                  <a:pt x="32657" y="3613"/>
                  <a:pt x="36662" y="9629"/>
                </a:cubicBezTo>
                <a:lnTo>
                  <a:pt x="18683" y="21600"/>
                </a:lnTo>
                <a:lnTo>
                  <a:pt x="-1" y="10760"/>
                </a:lnTo>
                <a:close/>
              </a:path>
            </a:pathLst>
          </a:custGeom>
          <a:noFill/>
          <a:ln w="57150" cap="rnd">
            <a:solidFill>
              <a:schemeClr val="tx2"/>
            </a:solidFill>
            <a:round/>
            <a:headEnd type="none" w="sm" len="sm"/>
            <a:tailEnd type="stealth" w="med" len="lg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8921" name="Arc 9">
            <a:extLst>
              <a:ext uri="{FF2B5EF4-FFF2-40B4-BE49-F238E27FC236}">
                <a16:creationId xmlns:a16="http://schemas.microsoft.com/office/drawing/2014/main" id="{FC1AA794-6DEA-4208-A507-CBDBE244B2DA}"/>
              </a:ext>
            </a:extLst>
          </p:cNvPr>
          <p:cNvSpPr>
            <a:spLocks/>
          </p:cNvSpPr>
          <p:nvPr/>
        </p:nvSpPr>
        <p:spPr bwMode="auto">
          <a:xfrm rot="10680000">
            <a:off x="2727723" y="2977753"/>
            <a:ext cx="3979069" cy="2119313"/>
          </a:xfrm>
          <a:custGeom>
            <a:avLst/>
            <a:gdLst>
              <a:gd name="T0" fmla="*/ 0 w 32912"/>
              <a:gd name="T1" fmla="*/ 990713 h 21600"/>
              <a:gd name="T2" fmla="*/ 5305425 w 32912"/>
              <a:gd name="T3" fmla="*/ 1000132 h 21600"/>
              <a:gd name="T4" fmla="*/ 2647715 w 32912"/>
              <a:gd name="T5" fmla="*/ 2825750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2912" h="21600" fill="none" extrusionOk="0">
                <a:moveTo>
                  <a:pt x="-1" y="7572"/>
                </a:moveTo>
                <a:cubicBezTo>
                  <a:pt x="4103" y="2767"/>
                  <a:pt x="10105" y="0"/>
                  <a:pt x="16425" y="0"/>
                </a:cubicBezTo>
                <a:cubicBezTo>
                  <a:pt x="22777" y="0"/>
                  <a:pt x="28807" y="2796"/>
                  <a:pt x="32911" y="7645"/>
                </a:cubicBezTo>
              </a:path>
              <a:path w="32912" h="21600" stroke="0" extrusionOk="0">
                <a:moveTo>
                  <a:pt x="-1" y="7572"/>
                </a:moveTo>
                <a:cubicBezTo>
                  <a:pt x="4103" y="2767"/>
                  <a:pt x="10105" y="0"/>
                  <a:pt x="16425" y="0"/>
                </a:cubicBezTo>
                <a:cubicBezTo>
                  <a:pt x="22777" y="0"/>
                  <a:pt x="28807" y="2796"/>
                  <a:pt x="32911" y="7645"/>
                </a:cubicBezTo>
                <a:lnTo>
                  <a:pt x="16425" y="21600"/>
                </a:lnTo>
                <a:lnTo>
                  <a:pt x="-1" y="7572"/>
                </a:lnTo>
                <a:close/>
              </a:path>
            </a:pathLst>
          </a:custGeom>
          <a:noFill/>
          <a:ln w="57150" cap="rnd">
            <a:solidFill>
              <a:srgbClr val="FF0000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8922" name="Rectangle 10">
            <a:extLst>
              <a:ext uri="{FF2B5EF4-FFF2-40B4-BE49-F238E27FC236}">
                <a16:creationId xmlns:a16="http://schemas.microsoft.com/office/drawing/2014/main" id="{648F4261-810B-4634-B20A-8BD02ADC77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38881" y="4115991"/>
            <a:ext cx="1742465" cy="993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 dirty="0">
                <a:solidFill>
                  <a:srgbClr val="FF0000"/>
                </a:solidFill>
                <a:latin typeface="Arial" panose="020B0604020202020204" pitchFamily="34" charset="0"/>
              </a:rPr>
              <a:t>Wages, rent,</a:t>
            </a:r>
          </a:p>
          <a:p>
            <a:pPr algn="ctr"/>
            <a:r>
              <a:rPr lang="en-GB" altLang="en-US" sz="1800" b="1" dirty="0">
                <a:solidFill>
                  <a:srgbClr val="FF0000"/>
                </a:solidFill>
                <a:latin typeface="Arial" panose="020B0604020202020204" pitchFamily="34" charset="0"/>
              </a:rPr>
              <a:t>dividends, etc.</a:t>
            </a:r>
          </a:p>
          <a:p>
            <a:pPr algn="ctr"/>
            <a:r>
              <a:rPr lang="en-GB" altLang="en-US" b="1" dirty="0">
                <a:solidFill>
                  <a:srgbClr val="FF0000"/>
                </a:solidFill>
                <a:latin typeface="Arial" panose="020B0604020202020204" pitchFamily="34" charset="0"/>
              </a:rPr>
              <a:t>£</a:t>
            </a:r>
          </a:p>
        </p:txBody>
      </p:sp>
      <p:sp>
        <p:nvSpPr>
          <p:cNvPr id="38923" name="Arc 11">
            <a:extLst>
              <a:ext uri="{FF2B5EF4-FFF2-40B4-BE49-F238E27FC236}">
                <a16:creationId xmlns:a16="http://schemas.microsoft.com/office/drawing/2014/main" id="{AC5F3921-9A01-4ED5-A6C7-2998E7E2FC23}"/>
              </a:ext>
            </a:extLst>
          </p:cNvPr>
          <p:cNvSpPr>
            <a:spLocks/>
          </p:cNvSpPr>
          <p:nvPr/>
        </p:nvSpPr>
        <p:spPr bwMode="auto">
          <a:xfrm rot="20880000">
            <a:off x="2536032" y="1983582"/>
            <a:ext cx="4264819" cy="2193131"/>
          </a:xfrm>
          <a:custGeom>
            <a:avLst/>
            <a:gdLst>
              <a:gd name="T0" fmla="*/ 0 w 34210"/>
              <a:gd name="T1" fmla="*/ 663625 h 21600"/>
              <a:gd name="T2" fmla="*/ 5686425 w 34210"/>
              <a:gd name="T3" fmla="*/ 2006174 h 21600"/>
              <a:gd name="T4" fmla="*/ 2277562 w 34210"/>
              <a:gd name="T5" fmla="*/ 2924175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34210" h="21600" fill="none" extrusionOk="0">
                <a:moveTo>
                  <a:pt x="0" y="4902"/>
                </a:moveTo>
                <a:cubicBezTo>
                  <a:pt x="3862" y="1732"/>
                  <a:pt x="8705" y="0"/>
                  <a:pt x="13702" y="0"/>
                </a:cubicBezTo>
                <a:cubicBezTo>
                  <a:pt x="23018" y="0"/>
                  <a:pt x="31285" y="5973"/>
                  <a:pt x="34209" y="14819"/>
                </a:cubicBezTo>
              </a:path>
              <a:path w="34210" h="21600" stroke="0" extrusionOk="0">
                <a:moveTo>
                  <a:pt x="0" y="4902"/>
                </a:moveTo>
                <a:cubicBezTo>
                  <a:pt x="3862" y="1732"/>
                  <a:pt x="8705" y="0"/>
                  <a:pt x="13702" y="0"/>
                </a:cubicBezTo>
                <a:cubicBezTo>
                  <a:pt x="23018" y="0"/>
                  <a:pt x="31285" y="5973"/>
                  <a:pt x="34209" y="14819"/>
                </a:cubicBezTo>
                <a:lnTo>
                  <a:pt x="13702" y="21600"/>
                </a:lnTo>
                <a:lnTo>
                  <a:pt x="0" y="4902"/>
                </a:lnTo>
                <a:close/>
              </a:path>
            </a:pathLst>
          </a:custGeom>
          <a:noFill/>
          <a:ln w="57150" cap="rnd">
            <a:solidFill>
              <a:srgbClr val="FF0000"/>
            </a:solidFill>
            <a:round/>
            <a:headEnd type="stealth" w="med" len="lg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350"/>
          </a:p>
        </p:txBody>
      </p:sp>
      <p:sp>
        <p:nvSpPr>
          <p:cNvPr id="38924" name="Rectangle 12">
            <a:extLst>
              <a:ext uri="{FF2B5EF4-FFF2-40B4-BE49-F238E27FC236}">
                <a16:creationId xmlns:a16="http://schemas.microsoft.com/office/drawing/2014/main" id="{4D9BC5FF-E01C-4E41-8064-5A6D0ED7DD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7869" y="5426869"/>
            <a:ext cx="5689997" cy="346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69056" tIns="34529" rIns="69056" bIns="34529">
            <a:spAutoFit/>
          </a:bodyPr>
          <a:lstStyle>
            <a:lvl1pPr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7620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7620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1800" b="1">
                <a:solidFill>
                  <a:schemeClr val="tx2"/>
                </a:solidFill>
                <a:latin typeface="Arial" panose="020B0604020202020204" pitchFamily="34" charset="0"/>
              </a:rPr>
              <a:t>Services of factors of production (labour, etc.)</a:t>
            </a:r>
          </a:p>
        </p:txBody>
      </p:sp>
      <p:sp>
        <p:nvSpPr>
          <p:cNvPr id="3086" name="Rectangle 13">
            <a:extLst>
              <a:ext uri="{FF2B5EF4-FFF2-40B4-BE49-F238E27FC236}">
                <a16:creationId xmlns:a16="http://schemas.microsoft.com/office/drawing/2014/main" id="{CA37437A-0328-4091-B061-1448137C63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128" y="313133"/>
            <a:ext cx="9144000" cy="445294"/>
          </a:xfrm>
          <a:prstGeom prst="rect">
            <a:avLst/>
          </a:prstGeom>
          <a:noFill/>
          <a:ln>
            <a:noFill/>
          </a:ln>
          <a:effectLst>
            <a:outerShdw dist="12700" dir="2700000" algn="ctr" rotWithShape="0">
              <a:schemeClr val="tx1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69056" tIns="34529" rIns="69056" bIns="34529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/>
            <a:r>
              <a:rPr lang="en-GB" altLang="en-US" sz="3600" dirty="0">
                <a:latin typeface="Arial" panose="020B0604020202020204" pitchFamily="34" charset="0"/>
              </a:rPr>
              <a:t>The circular flow of goods and incomes</a:t>
            </a:r>
          </a:p>
        </p:txBody>
      </p:sp>
    </p:spTree>
    <p:extLst>
      <p:ext uri="{BB962C8B-B14F-4D97-AF65-F5344CB8AC3E}">
        <p14:creationId xmlns:p14="http://schemas.microsoft.com/office/powerpoint/2010/main" val="3141095806"/>
      </p:ext>
    </p:extLst>
  </p:cSld>
  <p:clrMapOvr>
    <a:masterClrMapping/>
  </p:clrMapOvr>
  <p:transition spd="slow">
    <p:pull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8821" name="Rectangle 5">
            <a:extLst>
              <a:ext uri="{FF2B5EF4-FFF2-40B4-BE49-F238E27FC236}">
                <a16:creationId xmlns:a16="http://schemas.microsoft.com/office/drawing/2014/main" id="{3B38034C-E33B-42DD-81AE-0F897B876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do economists study?</a:t>
            </a:r>
          </a:p>
        </p:txBody>
      </p:sp>
      <p:sp>
        <p:nvSpPr>
          <p:cNvPr id="418819" name="Rectangle 3">
            <a:extLst>
              <a:ext uri="{FF2B5EF4-FFF2-40B4-BE49-F238E27FC236}">
                <a16:creationId xmlns:a16="http://schemas.microsoft.com/office/drawing/2014/main" id="{E0859366-21EC-49DC-B969-1C56081DAE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The circular flow of income</a:t>
            </a:r>
          </a:p>
          <a:p>
            <a:pPr lvl="1"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firms and households</a:t>
            </a:r>
          </a:p>
          <a:p>
            <a:pPr lvl="1"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goods markets</a:t>
            </a:r>
          </a:p>
          <a:p>
            <a:pPr lvl="2"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real flows: goods and services</a:t>
            </a:r>
          </a:p>
          <a:p>
            <a:pPr lvl="2"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money flows: consumer expenditure</a:t>
            </a:r>
          </a:p>
          <a:p>
            <a:pPr lvl="1"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factor markets</a:t>
            </a:r>
          </a:p>
          <a:p>
            <a:pPr lvl="2">
              <a:spcBef>
                <a:spcPts val="1350"/>
              </a:spcBef>
            </a:pPr>
            <a:r>
              <a:rPr lang="en-GB" altLang="en-US" dirty="0">
                <a:solidFill>
                  <a:srgbClr val="6D8787"/>
                </a:solidFill>
              </a:rPr>
              <a:t>real flows: services of labour and other factors</a:t>
            </a:r>
          </a:p>
          <a:p>
            <a:pPr lvl="2">
              <a:spcBef>
                <a:spcPts val="1350"/>
              </a:spcBef>
            </a:pPr>
            <a:r>
              <a:rPr lang="en-GB" altLang="en-US" dirty="0"/>
              <a:t>money flows: wages and other incomes</a:t>
            </a:r>
          </a:p>
        </p:txBody>
      </p:sp>
    </p:spTree>
    <p:extLst>
      <p:ext uri="{BB962C8B-B14F-4D97-AF65-F5344CB8AC3E}">
        <p14:creationId xmlns:p14="http://schemas.microsoft.com/office/powerpoint/2010/main" val="4200048155"/>
      </p:ext>
    </p:extLst>
  </p:cSld>
  <p:clrMapOvr>
    <a:masterClrMapping/>
  </p:clrMapOvr>
  <p:transition spd="slow">
    <p:pull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8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18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18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8819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8163</TotalTime>
  <Words>558</Words>
  <Application>Microsoft Office PowerPoint</Application>
  <PresentationFormat>On-screen Show (4:3)</PresentationFormat>
  <Paragraphs>159</Paragraphs>
  <Slides>14</Slides>
  <Notes>13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Clip</vt:lpstr>
      <vt:lpstr>Management Economics (LCBB003)</vt:lpstr>
      <vt:lpstr>What economists study?</vt:lpstr>
      <vt:lpstr>What economists study</vt:lpstr>
      <vt:lpstr>What economists study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What do economists study?</vt:lpstr>
      <vt:lpstr>What do economists study?</vt:lpstr>
      <vt:lpstr>PowerPoint Presentation</vt:lpstr>
      <vt:lpstr>What do economists study?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David Jenkins</cp:lastModifiedBy>
  <cp:revision>270</cp:revision>
  <dcterms:created xsi:type="dcterms:W3CDTF">2013-10-11T12:05:37Z</dcterms:created>
  <dcterms:modified xsi:type="dcterms:W3CDTF">2021-09-27T11:30:47Z</dcterms:modified>
</cp:coreProperties>
</file>