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3" r:id="rId7"/>
    <p:sldId id="264" r:id="rId8"/>
    <p:sldId id="265"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6" d="100"/>
          <a:sy n="106" d="100"/>
        </p:scale>
        <p:origin x="-168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6CE639E-B27C-40ED-B45D-F25E84F3F719}" type="datetimeFigureOut">
              <a:rPr lang="en-GB" smtClean="0"/>
              <a:pPr/>
              <a:t>27/01/2015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FA07BF-15AD-4494-9050-46B42898D6F3}"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6CE639E-B27C-40ED-B45D-F25E84F3F719}" type="datetimeFigureOut">
              <a:rPr lang="en-GB" smtClean="0"/>
              <a:pPr/>
              <a:t>27/01/2015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FA07BF-15AD-4494-9050-46B42898D6F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6CE639E-B27C-40ED-B45D-F25E84F3F719}" type="datetimeFigureOut">
              <a:rPr lang="en-GB" smtClean="0"/>
              <a:pPr/>
              <a:t>27/01/2015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FA07BF-15AD-4494-9050-46B42898D6F3}"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6CE639E-B27C-40ED-B45D-F25E84F3F719}" type="datetimeFigureOut">
              <a:rPr lang="en-GB" smtClean="0"/>
              <a:pPr/>
              <a:t>27/01/2015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FA07BF-15AD-4494-9050-46B42898D6F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6CE639E-B27C-40ED-B45D-F25E84F3F719}" type="datetimeFigureOut">
              <a:rPr lang="en-GB" smtClean="0"/>
              <a:pPr/>
              <a:t>27/01/2015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FA07BF-15AD-4494-9050-46B42898D6F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6CE639E-B27C-40ED-B45D-F25E84F3F719}" type="datetimeFigureOut">
              <a:rPr lang="en-GB" smtClean="0"/>
              <a:pPr/>
              <a:t>27/01/2015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FA07BF-15AD-4494-9050-46B42898D6F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CE639E-B27C-40ED-B45D-F25E84F3F719}" type="datetimeFigureOut">
              <a:rPr lang="en-GB" smtClean="0"/>
              <a:pPr/>
              <a:t>27/01/2015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FA07BF-15AD-4494-9050-46B42898D6F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6CE639E-B27C-40ED-B45D-F25E84F3F719}" type="datetimeFigureOut">
              <a:rPr lang="en-GB" smtClean="0"/>
              <a:pPr/>
              <a:t>27/01/2015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FA07BF-15AD-4494-9050-46B42898D6F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6CE639E-B27C-40ED-B45D-F25E84F3F719}" type="datetimeFigureOut">
              <a:rPr lang="en-GB" smtClean="0"/>
              <a:pPr/>
              <a:t>27/01/2015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FA07BF-15AD-4494-9050-46B42898D6F3}"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6CE639E-B27C-40ED-B45D-F25E84F3F719}" type="datetimeFigureOut">
              <a:rPr lang="en-GB" smtClean="0"/>
              <a:pPr/>
              <a:t>27/01/2015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FA07BF-15AD-4494-9050-46B42898D6F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6CE639E-B27C-40ED-B45D-F25E84F3F719}" type="datetimeFigureOut">
              <a:rPr lang="en-GB" smtClean="0"/>
              <a:pPr/>
              <a:t>27/01/2015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FA07BF-15AD-4494-9050-46B42898D6F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tx2">
                <a:lumMod val="20000"/>
                <a:lumOff val="80000"/>
              </a:schemeClr>
            </a:gs>
            <a:gs pos="39999">
              <a:srgbClr val="85C2FF"/>
            </a:gs>
            <a:gs pos="70000">
              <a:srgbClr val="C4D6EB"/>
            </a:gs>
            <a:gs pos="100000">
              <a:srgbClr val="FFEBFA"/>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CE639E-B27C-40ED-B45D-F25E84F3F719}" type="datetimeFigureOut">
              <a:rPr lang="en-GB" smtClean="0"/>
              <a:pPr/>
              <a:t>27/01/2015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FA07BF-15AD-4494-9050-46B42898D6F3}"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ANALOGUE ELECTRONICS</a:t>
            </a:r>
            <a:endParaRPr lang="en-GB" dirty="0"/>
          </a:p>
        </p:txBody>
      </p:sp>
      <p:sp>
        <p:nvSpPr>
          <p:cNvPr id="3" name="Subtitle 2"/>
          <p:cNvSpPr>
            <a:spLocks noGrp="1"/>
          </p:cNvSpPr>
          <p:nvPr>
            <p:ph type="subTitle" idx="1"/>
          </p:nvPr>
        </p:nvSpPr>
        <p:spPr/>
        <p:txBody>
          <a:bodyPr/>
          <a:lstStyle/>
          <a:p>
            <a:r>
              <a:rPr lang="en-GB" dirty="0" smtClean="0"/>
              <a:t>AS MUCH AN ART AS A SCIENCE</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Content Placeholder 2"/>
          <p:cNvSpPr>
            <a:spLocks noGrp="1"/>
          </p:cNvSpPr>
          <p:nvPr>
            <p:ph idx="1"/>
          </p:nvPr>
        </p:nvSpPr>
        <p:spPr/>
        <p:txBody>
          <a:bodyPr/>
          <a:lstStyle/>
          <a:p>
            <a:r>
              <a:rPr lang="en-GB" dirty="0" smtClean="0"/>
              <a:t>Assessment</a:t>
            </a:r>
          </a:p>
          <a:p>
            <a:r>
              <a:rPr lang="en-GB" dirty="0" smtClean="0"/>
              <a:t>20 % Practical  (perform a laboratory 				  measurement exercise and 			  produce a formal report)</a:t>
            </a:r>
          </a:p>
          <a:p>
            <a:r>
              <a:rPr lang="en-GB" dirty="0" smtClean="0"/>
              <a:t>80 % Exam at end of Summer term (May)</a:t>
            </a:r>
          </a:p>
          <a:p>
            <a:pPr>
              <a:buNone/>
            </a:pP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INDICATIVE CONTENT</a:t>
            </a:r>
            <a:endParaRPr lang="en-GB" dirty="0"/>
          </a:p>
        </p:txBody>
      </p:sp>
      <p:sp>
        <p:nvSpPr>
          <p:cNvPr id="3" name="Content Placeholder 2"/>
          <p:cNvSpPr>
            <a:spLocks noGrp="1"/>
          </p:cNvSpPr>
          <p:nvPr>
            <p:ph idx="1"/>
          </p:nvPr>
        </p:nvSpPr>
        <p:spPr/>
        <p:txBody>
          <a:bodyPr/>
          <a:lstStyle/>
          <a:p>
            <a:r>
              <a:rPr lang="en-GB" dirty="0" smtClean="0"/>
              <a:t>Note: Indicative content means that these are the range of topics that may be considered for teaching but depending on circumstances some may not be addressed or the degree of attention will not be a significant as for some others. It is a guide, not a recipe!</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548680"/>
            <a:ext cx="8229600" cy="5688632"/>
          </a:xfrm>
        </p:spPr>
        <p:txBody>
          <a:bodyPr>
            <a:normAutofit/>
          </a:bodyPr>
          <a:lstStyle/>
          <a:p>
            <a:r>
              <a:rPr lang="en-GB" dirty="0" smtClean="0"/>
              <a:t>Amplifier concepts, frequency response</a:t>
            </a:r>
          </a:p>
          <a:p>
            <a:r>
              <a:rPr lang="en-GB" dirty="0" smtClean="0"/>
              <a:t>Amplifier equivalent circuits</a:t>
            </a:r>
          </a:p>
          <a:p>
            <a:r>
              <a:rPr lang="en-GB" dirty="0" smtClean="0"/>
              <a:t>Operational Amplifiers classic configurations: </a:t>
            </a:r>
          </a:p>
          <a:p>
            <a:r>
              <a:rPr lang="en-GB" dirty="0" smtClean="0"/>
              <a:t>Semiconductor materials</a:t>
            </a:r>
          </a:p>
          <a:p>
            <a:r>
              <a:rPr lang="en-GB" dirty="0" smtClean="0"/>
              <a:t>Semiconductor devices such as diodes, transistors etc.</a:t>
            </a:r>
          </a:p>
          <a:p>
            <a:r>
              <a:rPr lang="en-GB" dirty="0" smtClean="0"/>
              <a:t>Transistor amplifier configurations</a:t>
            </a:r>
          </a:p>
          <a:p>
            <a:r>
              <a:rPr lang="en-GB" dirty="0" smtClean="0"/>
              <a:t>Simplified analysis of transistor </a:t>
            </a:r>
            <a:r>
              <a:rPr lang="en-GB" dirty="0" smtClean="0"/>
              <a:t>biasing</a:t>
            </a:r>
            <a:endParaRPr lang="en-GB" dirty="0" smtClean="0"/>
          </a:p>
          <a:p>
            <a:r>
              <a:rPr lang="en-GB" dirty="0" smtClean="0"/>
              <a:t>Laboratory exercises</a:t>
            </a:r>
          </a:p>
          <a:p>
            <a:endParaRPr lang="en-GB" dirty="0" smtClean="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548680"/>
            <a:ext cx="7848872" cy="2062103"/>
          </a:xfrm>
          <a:prstGeom prst="rect">
            <a:avLst/>
          </a:prstGeom>
          <a:noFill/>
        </p:spPr>
        <p:txBody>
          <a:bodyPr wrap="square" rtlCol="0">
            <a:spAutoFit/>
          </a:bodyPr>
          <a:lstStyle/>
          <a:p>
            <a:pPr marL="360363" lvl="1" indent="-360363">
              <a:buFont typeface="Arial" pitchFamily="34" charset="0"/>
              <a:buChar char="•"/>
            </a:pPr>
            <a:r>
              <a:rPr lang="en-GB" sz="3200" dirty="0" smtClean="0"/>
              <a:t> RC / RL transients</a:t>
            </a:r>
          </a:p>
          <a:p>
            <a:pPr marL="360363" lvl="1" indent="-360363">
              <a:buFont typeface="Arial" pitchFamily="34" charset="0"/>
              <a:buChar char="•"/>
            </a:pPr>
            <a:r>
              <a:rPr lang="en-GB" sz="3200" dirty="0" smtClean="0"/>
              <a:t>Timing circuits</a:t>
            </a:r>
          </a:p>
          <a:p>
            <a:pPr marL="360363" lvl="1" indent="-360363">
              <a:buFont typeface="Arial" pitchFamily="34" charset="0"/>
              <a:buChar char="•"/>
            </a:pPr>
            <a:r>
              <a:rPr lang="en-GB" sz="3200" dirty="0" smtClean="0"/>
              <a:t>Oscillators</a:t>
            </a:r>
          </a:p>
          <a:p>
            <a:pPr marL="360363" lvl="1" indent="-360363">
              <a:buFont typeface="Arial" pitchFamily="34" charset="0"/>
              <a:buChar char="•"/>
            </a:pPr>
            <a:r>
              <a:rPr lang="en-GB" sz="3200" dirty="0" smtClean="0"/>
              <a:t>Passive filters</a:t>
            </a:r>
            <a:endParaRPr lang="en-GB" sz="3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LABORATORY WORK</a:t>
            </a:r>
            <a:endParaRPr lang="en-GB" dirty="0"/>
          </a:p>
        </p:txBody>
      </p:sp>
      <p:sp>
        <p:nvSpPr>
          <p:cNvPr id="3" name="Content Placeholder 2"/>
          <p:cNvSpPr>
            <a:spLocks noGrp="1"/>
          </p:cNvSpPr>
          <p:nvPr>
            <p:ph idx="1"/>
          </p:nvPr>
        </p:nvSpPr>
        <p:spPr/>
        <p:txBody>
          <a:bodyPr>
            <a:normAutofit lnSpcReduction="10000"/>
          </a:bodyPr>
          <a:lstStyle/>
          <a:p>
            <a:r>
              <a:rPr lang="en-GB" dirty="0" smtClean="0"/>
              <a:t>The lab work will take two forms:</a:t>
            </a:r>
          </a:p>
          <a:p>
            <a:pPr marL="896938" indent="-896938">
              <a:buAutoNum type="arabicParenR"/>
            </a:pPr>
            <a:r>
              <a:rPr lang="en-GB" dirty="0" smtClean="0"/>
              <a:t> </a:t>
            </a:r>
            <a:r>
              <a:rPr lang="en-GB" b="1" dirty="0" smtClean="0">
                <a:solidFill>
                  <a:srgbClr val="FF0000"/>
                </a:solidFill>
              </a:rPr>
              <a:t>Informal</a:t>
            </a:r>
            <a:r>
              <a:rPr lang="en-GB" dirty="0" smtClean="0"/>
              <a:t> lab exercises to develop circuit configuration, testing and measurement skills and simulation exercises to enhance appreciation of taught theory</a:t>
            </a:r>
          </a:p>
          <a:p>
            <a:pPr marL="896938" indent="-896938">
              <a:buAutoNum type="arabicParenR"/>
            </a:pPr>
            <a:r>
              <a:rPr lang="en-GB" dirty="0" smtClean="0"/>
              <a:t>A </a:t>
            </a:r>
            <a:r>
              <a:rPr lang="en-GB" b="1" dirty="0" smtClean="0">
                <a:solidFill>
                  <a:srgbClr val="FF0000"/>
                </a:solidFill>
              </a:rPr>
              <a:t>formal, </a:t>
            </a:r>
            <a:r>
              <a:rPr lang="en-GB" dirty="0" smtClean="0"/>
              <a:t>time constrained, laboratory  exercise to measure, record and analyse data which is then written-up in the form of a formal laboratory report.</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TAUGHT THEORY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theory will introduce topics in a relatively simplistic , introductory , way such that knowledge and familiarity is gained. It should be understood, however, that analogue electronics theory can be considered to be like an onion which is multilayered. </a:t>
            </a:r>
          </a:p>
          <a:p>
            <a:r>
              <a:rPr lang="en-GB" dirty="0" smtClean="0"/>
              <a:t>Analogue </a:t>
            </a:r>
            <a:r>
              <a:rPr lang="en-GB" dirty="0" err="1" smtClean="0"/>
              <a:t>elctronics</a:t>
            </a:r>
            <a:r>
              <a:rPr lang="en-GB" dirty="0" smtClean="0"/>
              <a:t> theory will start by looking at only the outer layer or two in order to give the student an appreciation of what fundamental , building-block, circuitry exists and what it does.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476672"/>
            <a:ext cx="8640960" cy="5509200"/>
          </a:xfrm>
          <a:prstGeom prst="rect">
            <a:avLst/>
          </a:prstGeom>
          <a:noFill/>
        </p:spPr>
        <p:txBody>
          <a:bodyPr wrap="square" rtlCol="0">
            <a:spAutoFit/>
          </a:bodyPr>
          <a:lstStyle/>
          <a:p>
            <a:pPr lvl="1" indent="-457200">
              <a:buFont typeface="Arial" pitchFamily="34" charset="0"/>
              <a:buChar char="•"/>
            </a:pPr>
            <a:r>
              <a:rPr lang="en-GB" sz="3200" dirty="0" smtClean="0"/>
              <a:t>In year 2 of the course these topics will be re-visited but at layers 3 etc.</a:t>
            </a:r>
          </a:p>
          <a:p>
            <a:pPr lvl="1" indent="-457200">
              <a:buFont typeface="Arial" pitchFamily="34" charset="0"/>
              <a:buChar char="•"/>
            </a:pPr>
            <a:r>
              <a:rPr lang="en-GB" sz="3200" dirty="0" smtClean="0"/>
              <a:t>The general approach to learning analogue Electronics is :</a:t>
            </a:r>
          </a:p>
          <a:p>
            <a:pPr lvl="2" indent="-457200">
              <a:buFont typeface="Arial" pitchFamily="34" charset="0"/>
              <a:buChar char="•"/>
            </a:pPr>
            <a:r>
              <a:rPr lang="en-GB" sz="3200" dirty="0" smtClean="0"/>
              <a:t>Understand what exists</a:t>
            </a:r>
          </a:p>
          <a:p>
            <a:pPr lvl="2" indent="-457200">
              <a:buFont typeface="Arial" pitchFamily="34" charset="0"/>
              <a:buChar char="•"/>
            </a:pPr>
            <a:r>
              <a:rPr lang="en-GB" sz="3200" dirty="0" smtClean="0"/>
              <a:t>What it does</a:t>
            </a:r>
          </a:p>
          <a:p>
            <a:pPr lvl="2" indent="-457200">
              <a:buFont typeface="Arial" pitchFamily="34" charset="0"/>
              <a:buChar char="•"/>
            </a:pPr>
            <a:r>
              <a:rPr lang="en-GB" sz="3200" b="1" dirty="0" smtClean="0">
                <a:solidFill>
                  <a:srgbClr val="FF0000"/>
                </a:solidFill>
              </a:rPr>
              <a:t>Analysis</a:t>
            </a:r>
            <a:r>
              <a:rPr lang="en-GB" sz="3200" dirty="0" smtClean="0"/>
              <a:t> of what it does and how it does it</a:t>
            </a:r>
          </a:p>
          <a:p>
            <a:pPr lvl="2" indent="-457200">
              <a:buFont typeface="Arial" pitchFamily="34" charset="0"/>
              <a:buChar char="•"/>
            </a:pPr>
            <a:r>
              <a:rPr lang="en-GB" sz="3200" b="1" dirty="0" smtClean="0">
                <a:solidFill>
                  <a:srgbClr val="FF0000"/>
                </a:solidFill>
              </a:rPr>
              <a:t>Synthesis or design </a:t>
            </a:r>
            <a:r>
              <a:rPr lang="en-GB" sz="3200" dirty="0" smtClean="0"/>
              <a:t>of a system so that it does what we want it to do</a:t>
            </a:r>
          </a:p>
          <a:p>
            <a:pPr lvl="2" indent="-457200">
              <a:buFont typeface="Arial" pitchFamily="34" charset="0"/>
              <a:buChar char="•"/>
            </a:pPr>
            <a:endParaRPr lang="en-GB" sz="3200" dirty="0" smtClean="0"/>
          </a:p>
          <a:p>
            <a:pPr marL="539750" lvl="2" indent="-539750">
              <a:buFont typeface="Arial" pitchFamily="34" charset="0"/>
              <a:buChar char="•"/>
            </a:pPr>
            <a:r>
              <a:rPr lang="en-GB" sz="3200" dirty="0" smtClean="0"/>
              <a:t>This last step is the most advanced</a:t>
            </a:r>
            <a:endParaRPr lang="en-GB" sz="3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1521</TotalTime>
  <Words>322</Words>
  <Application>Microsoft Office PowerPoint</Application>
  <PresentationFormat>On-screen Show (4:3)</PresentationFormat>
  <Paragraphs>35</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ANALOGUE ELECTRONICS</vt:lpstr>
      <vt:lpstr>ASSESSMENT</vt:lpstr>
      <vt:lpstr>MODULE INDICATIVE CONTENT</vt:lpstr>
      <vt:lpstr>Slide 4</vt:lpstr>
      <vt:lpstr>Slide 5</vt:lpstr>
      <vt:lpstr>LABORATORY WORK</vt:lpstr>
      <vt:lpstr>TAUGHT THEORY</vt:lpstr>
      <vt:lpstr>Slide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ANALOGUE ELECTRONICS</dc:title>
  <dc:creator>sc-mv</dc:creator>
  <cp:lastModifiedBy>Mike</cp:lastModifiedBy>
  <cp:revision>11</cp:revision>
  <dcterms:created xsi:type="dcterms:W3CDTF">2014-07-09T08:44:30Z</dcterms:created>
  <dcterms:modified xsi:type="dcterms:W3CDTF">2015-01-27T09:09:13Z</dcterms:modified>
</cp:coreProperties>
</file>