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79" r:id="rId3"/>
    <p:sldId id="280" r:id="rId4"/>
    <p:sldId id="259" r:id="rId5"/>
    <p:sldId id="261" r:id="rId6"/>
    <p:sldId id="262" r:id="rId7"/>
    <p:sldId id="260" r:id="rId8"/>
    <p:sldId id="272" r:id="rId9"/>
    <p:sldId id="273" r:id="rId10"/>
    <p:sldId id="274" r:id="rId11"/>
    <p:sldId id="265" r:id="rId12"/>
    <p:sldId id="266" r:id="rId13"/>
    <p:sldId id="267" r:id="rId14"/>
    <p:sldId id="268" r:id="rId15"/>
    <p:sldId id="277" r:id="rId16"/>
    <p:sldId id="278" r:id="rId17"/>
    <p:sldId id="263" r:id="rId18"/>
    <p:sldId id="264" r:id="rId19"/>
    <p:sldId id="269" r:id="rId20"/>
    <p:sldId id="270" r:id="rId21"/>
    <p:sldId id="281" r:id="rId22"/>
    <p:sldId id="282" r:id="rId23"/>
    <p:sldId id="283" r:id="rId24"/>
    <p:sldId id="284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78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664223" y="2927709"/>
            <a:ext cx="376167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CONCRETE MIX</a:t>
            </a: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467544" y="2039921"/>
          <a:ext cx="7673439" cy="40274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5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682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14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Class designation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Class description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573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No risk of corrosion or attack (X0 class)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Concrete </a:t>
                      </a:r>
                      <a:r>
                        <a:rPr lang="en-US" sz="1800" dirty="0">
                          <a:effectLst/>
                        </a:rPr>
                        <a:t>without </a:t>
                      </a:r>
                      <a:r>
                        <a:rPr lang="en-US" sz="1800" dirty="0" smtClean="0">
                          <a:effectLst/>
                        </a:rPr>
                        <a:t>reinforcement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573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Corrosion induced by carbonation (XC classes) </a:t>
                      </a:r>
                      <a:endParaRPr lang="en-GB" sz="1800" dirty="0">
                        <a:effectLst/>
                      </a:endParaRPr>
                    </a:p>
                  </a:txBody>
                  <a:tcPr marL="20665" marR="20665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XC1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 err="1">
                          <a:effectLst/>
                        </a:rPr>
                        <a:t>Dry</a:t>
                      </a:r>
                      <a:r>
                        <a:rPr lang="es-ES" sz="1800" dirty="0">
                          <a:effectLst/>
                        </a:rPr>
                        <a:t> </a:t>
                      </a:r>
                      <a:r>
                        <a:rPr lang="es-ES" sz="1800" dirty="0" err="1">
                          <a:effectLst/>
                        </a:rPr>
                        <a:t>or</a:t>
                      </a:r>
                      <a:r>
                        <a:rPr lang="es-ES" sz="1800" dirty="0">
                          <a:effectLst/>
                        </a:rPr>
                        <a:t> </a:t>
                      </a:r>
                      <a:r>
                        <a:rPr lang="es-ES" sz="1800" dirty="0" err="1">
                          <a:effectLst/>
                        </a:rPr>
                        <a:t>permanently</a:t>
                      </a:r>
                      <a:r>
                        <a:rPr lang="es-ES" sz="1800" dirty="0">
                          <a:effectLst/>
                        </a:rPr>
                        <a:t> </a:t>
                      </a:r>
                      <a:r>
                        <a:rPr lang="es-ES" sz="1800" dirty="0" err="1">
                          <a:effectLst/>
                        </a:rPr>
                        <a:t>wet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XC2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 err="1">
                          <a:effectLst/>
                        </a:rPr>
                        <a:t>Wet</a:t>
                      </a:r>
                      <a:r>
                        <a:rPr lang="es-ES" sz="1800" dirty="0">
                          <a:effectLst/>
                        </a:rPr>
                        <a:t>, </a:t>
                      </a:r>
                      <a:r>
                        <a:rPr lang="es-ES" sz="1800" dirty="0" err="1">
                          <a:effectLst/>
                        </a:rPr>
                        <a:t>rarely</a:t>
                      </a:r>
                      <a:r>
                        <a:rPr lang="es-ES" sz="1800" dirty="0">
                          <a:effectLst/>
                        </a:rPr>
                        <a:t> </a:t>
                      </a:r>
                      <a:r>
                        <a:rPr lang="es-ES" sz="1800" dirty="0" err="1">
                          <a:effectLst/>
                        </a:rPr>
                        <a:t>dry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XC3 and XC4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Moderate humidity or cyclic wet and dry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573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Corrosion</a:t>
                      </a:r>
                      <a:r>
                        <a:rPr lang="en-GB" sz="1800" baseline="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induced by chlorides other than sea water (XD classes)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68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XD1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 err="1">
                          <a:effectLst/>
                        </a:rPr>
                        <a:t>Moderate</a:t>
                      </a:r>
                      <a:r>
                        <a:rPr lang="es-ES" sz="1800" dirty="0">
                          <a:effectLst/>
                        </a:rPr>
                        <a:t> </a:t>
                      </a:r>
                      <a:r>
                        <a:rPr lang="es-ES" sz="1800" dirty="0" err="1">
                          <a:effectLst/>
                        </a:rPr>
                        <a:t>humidity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XD2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 err="1">
                          <a:effectLst/>
                        </a:rPr>
                        <a:t>Wet</a:t>
                      </a:r>
                      <a:r>
                        <a:rPr lang="es-ES" sz="1800" dirty="0">
                          <a:effectLst/>
                        </a:rPr>
                        <a:t>, </a:t>
                      </a:r>
                      <a:r>
                        <a:rPr lang="es-ES" sz="1800" dirty="0" err="1">
                          <a:effectLst/>
                        </a:rPr>
                        <a:t>rarely</a:t>
                      </a:r>
                      <a:r>
                        <a:rPr lang="es-ES" sz="1800" dirty="0">
                          <a:effectLst/>
                        </a:rPr>
                        <a:t> </a:t>
                      </a:r>
                      <a:r>
                        <a:rPr lang="es-ES" sz="1800" dirty="0" err="1">
                          <a:effectLst/>
                        </a:rPr>
                        <a:t>dry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XD3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 err="1">
                          <a:effectLst/>
                        </a:rPr>
                        <a:t>Cyclic</a:t>
                      </a:r>
                      <a:r>
                        <a:rPr lang="es-ES" sz="1800" dirty="0">
                          <a:effectLst/>
                        </a:rPr>
                        <a:t> </a:t>
                      </a:r>
                      <a:r>
                        <a:rPr lang="es-ES" sz="1800" dirty="0" err="1">
                          <a:effectLst/>
                        </a:rPr>
                        <a:t>wet</a:t>
                      </a:r>
                      <a:r>
                        <a:rPr lang="es-ES" sz="1800" dirty="0">
                          <a:effectLst/>
                        </a:rPr>
                        <a:t> and </a:t>
                      </a:r>
                      <a:r>
                        <a:rPr lang="es-ES" sz="1800" dirty="0" err="1">
                          <a:effectLst/>
                        </a:rPr>
                        <a:t>dry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11" name="9 CuadroTexto"/>
          <p:cNvSpPr txBox="1"/>
          <p:nvPr/>
        </p:nvSpPr>
        <p:spPr>
          <a:xfrm>
            <a:off x="550084" y="1402312"/>
            <a:ext cx="6758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Exposure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conditions</a:t>
            </a:r>
            <a:r>
              <a:rPr lang="es-ES_tradnl" sz="2400" b="1" dirty="0" smtClean="0"/>
              <a:t> (BS 8500-1:2015+A2:2019)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316940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9 CuadroTexto"/>
          <p:cNvSpPr txBox="1"/>
          <p:nvPr/>
        </p:nvSpPr>
        <p:spPr>
          <a:xfrm>
            <a:off x="550084" y="1402312"/>
            <a:ext cx="6758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Exposure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conditions</a:t>
            </a:r>
            <a:r>
              <a:rPr lang="es-ES_tradnl" sz="2400" b="1" dirty="0" smtClean="0"/>
              <a:t> (BS 8500-1:2015+A2:2019)</a:t>
            </a:r>
            <a:endParaRPr lang="es-ES" sz="2400" b="1" dirty="0"/>
          </a:p>
        </p:txBody>
      </p:sp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467544" y="2039921"/>
          <a:ext cx="7673439" cy="42523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5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682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14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Class designation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Class description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573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Corrosion induced by chlorides from sea water (XS classes</a:t>
                      </a:r>
                      <a:r>
                        <a:rPr lang="en-US" sz="1800" dirty="0" smtClean="0">
                          <a:effectLst/>
                        </a:rPr>
                        <a:t>)</a:t>
                      </a:r>
                      <a:endParaRPr lang="en-GB" sz="1800" dirty="0">
                        <a:effectLst/>
                      </a:endParaRPr>
                    </a:p>
                  </a:txBody>
                  <a:tcPr marL="20665" marR="20665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XS1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Exposed to airborne salt but not in direct contact with sea water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XS2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 err="1">
                          <a:effectLst/>
                        </a:rPr>
                        <a:t>Permanently</a:t>
                      </a:r>
                      <a:r>
                        <a:rPr lang="es-ES" sz="1800" dirty="0">
                          <a:effectLst/>
                        </a:rPr>
                        <a:t> </a:t>
                      </a:r>
                      <a:r>
                        <a:rPr lang="es-ES" sz="1800" dirty="0" err="1">
                          <a:effectLst/>
                        </a:rPr>
                        <a:t>submerged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XS3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Tidal, splash and spray zones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573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Freeze-thaw attack (XF classes) </a:t>
                      </a:r>
                      <a:endParaRPr lang="en-GB" sz="1800" dirty="0">
                        <a:effectLst/>
                      </a:endParaRPr>
                    </a:p>
                  </a:txBody>
                  <a:tcPr marL="20665" marR="20665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XF1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Moderate water saturation without de-icing agent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XF2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Moderate water saturation with de-icing agent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XF3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High water saturation without de-icing agent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57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800">
                          <a:effectLst/>
                        </a:rPr>
                        <a:t>XF4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High water saturation with de-icing agent or sea water F)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78223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0665" marR="20665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348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MIX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88221" y="1837455"/>
            <a:ext cx="776887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Designated Concrete</a:t>
            </a:r>
          </a:p>
          <a:p>
            <a:r>
              <a:rPr lang="en-GB" sz="2400" dirty="0" smtClean="0"/>
              <a:t>It is specified as a material to satisfy the designated strength class and consistence using a particular aggregate size.</a:t>
            </a:r>
          </a:p>
          <a:p>
            <a:endParaRPr lang="en-GB" sz="2400" dirty="0" smtClean="0"/>
          </a:p>
          <a:p>
            <a:r>
              <a:rPr lang="en-GB" sz="2400" dirty="0" smtClean="0"/>
              <a:t>Basic specification requirements: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Concrete designation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Max. aggregate size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Consistence class</a:t>
            </a:r>
          </a:p>
          <a:p>
            <a:endParaRPr lang="en-GB" sz="2400" b="1" dirty="0"/>
          </a:p>
        </p:txBody>
      </p:sp>
      <p:sp>
        <p:nvSpPr>
          <p:cNvPr id="11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128083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https://www.fhwa.dot.gov/publications/research/infrastructure/structures/11038/images/fig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28329"/>
            <a:ext cx="4762500" cy="317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ivilengineerspk.files.wordpress.com/2013/05/21.jpg?w=30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43637"/>
            <a:ext cx="285750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ube 1"/>
          <p:cNvSpPr/>
          <p:nvPr/>
        </p:nvSpPr>
        <p:spPr>
          <a:xfrm>
            <a:off x="683998" y="5089830"/>
            <a:ext cx="1368152" cy="122413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2267744" y="540015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a=150mm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687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863588" y="2420888"/>
            <a:ext cx="70927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Fc</a:t>
            </a:r>
            <a:r>
              <a:rPr lang="en-GB" sz="2400" b="1" baseline="-25000" dirty="0" err="1" smtClean="0"/>
              <a:t>R</a:t>
            </a:r>
            <a:r>
              <a:rPr lang="en-GB" sz="2400" b="1" dirty="0" smtClean="0"/>
              <a:t> Real strength		</a:t>
            </a:r>
            <a:r>
              <a:rPr lang="en-GB" sz="2400" dirty="0" smtClean="0"/>
              <a:t>Reality</a:t>
            </a:r>
          </a:p>
          <a:p>
            <a:endParaRPr lang="en-GB" sz="2400" b="1" dirty="0"/>
          </a:p>
          <a:p>
            <a:endParaRPr lang="en-GB" sz="2400" b="1" dirty="0" smtClean="0"/>
          </a:p>
          <a:p>
            <a:r>
              <a:rPr lang="en-GB" sz="2400" b="1" dirty="0" err="1" smtClean="0"/>
              <a:t>Fc</a:t>
            </a:r>
            <a:r>
              <a:rPr lang="en-GB" sz="2400" b="1" baseline="-25000" dirty="0" err="1" smtClean="0"/>
              <a:t>k</a:t>
            </a:r>
            <a:r>
              <a:rPr lang="en-GB" sz="2400" b="1" dirty="0" smtClean="0"/>
              <a:t> Characteristic strength	</a:t>
            </a:r>
            <a:r>
              <a:rPr lang="en-GB" sz="2400" dirty="0" smtClean="0"/>
              <a:t>95% of test results over it</a:t>
            </a:r>
          </a:p>
          <a:p>
            <a:endParaRPr lang="en-GB" sz="2400" b="1" dirty="0"/>
          </a:p>
          <a:p>
            <a:endParaRPr lang="en-GB" sz="2400" b="1" dirty="0" smtClean="0"/>
          </a:p>
          <a:p>
            <a:r>
              <a:rPr lang="en-GB" sz="2400" b="1" dirty="0" err="1" smtClean="0"/>
              <a:t>Fc</a:t>
            </a:r>
            <a:r>
              <a:rPr lang="en-GB" sz="2400" b="1" baseline="-25000" dirty="0" err="1" smtClean="0"/>
              <a:t>d</a:t>
            </a:r>
            <a:r>
              <a:rPr lang="en-GB" sz="2400" b="1" dirty="0" smtClean="0"/>
              <a:t> Design strength		</a:t>
            </a:r>
            <a:r>
              <a:rPr lang="en-GB" sz="2400" dirty="0" err="1" smtClean="0"/>
              <a:t>Fc</a:t>
            </a:r>
            <a:r>
              <a:rPr lang="en-GB" sz="2400" baseline="-25000" dirty="0" err="1" smtClean="0"/>
              <a:t>k</a:t>
            </a:r>
            <a:r>
              <a:rPr lang="en-GB" sz="2400" dirty="0" smtClean="0"/>
              <a:t> / safety factor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12647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9 CuadroTexto"/>
          <p:cNvSpPr txBox="1"/>
          <p:nvPr/>
        </p:nvSpPr>
        <p:spPr>
          <a:xfrm>
            <a:off x="611560" y="1772816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</a:t>
            </a:r>
            <a:r>
              <a:rPr lang="es-ES_tradnl" sz="2400" b="1" dirty="0" err="1" smtClean="0"/>
              <a:t>Class</a:t>
            </a:r>
            <a:r>
              <a:rPr lang="es-ES_tradnl" sz="2400" b="1" dirty="0" smtClean="0"/>
              <a:t>. </a:t>
            </a:r>
            <a:r>
              <a:rPr lang="es-ES_tradnl" sz="2400" b="1" dirty="0" err="1" smtClean="0"/>
              <a:t>Designated</a:t>
            </a:r>
            <a:r>
              <a:rPr lang="es-ES_tradnl" sz="2400" b="1" dirty="0" smtClean="0"/>
              <a:t> concrete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1187624" y="2564904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GEN	General</a:t>
            </a:r>
          </a:p>
          <a:p>
            <a:r>
              <a:rPr lang="es-ES_tradnl" sz="2400" dirty="0" smtClean="0"/>
              <a:t>RC	</a:t>
            </a:r>
            <a:r>
              <a:rPr lang="es-ES_tradnl" sz="2400" dirty="0" err="1" smtClean="0"/>
              <a:t>Reinforced</a:t>
            </a:r>
            <a:r>
              <a:rPr lang="es-ES_tradnl" sz="2400" dirty="0" smtClean="0"/>
              <a:t> concrete</a:t>
            </a:r>
          </a:p>
          <a:p>
            <a:r>
              <a:rPr lang="es-ES_tradnl" sz="2400" dirty="0" smtClean="0"/>
              <a:t>FND	</a:t>
            </a:r>
            <a:r>
              <a:rPr lang="es-ES_tradnl" sz="2400" dirty="0" err="1" smtClean="0"/>
              <a:t>Foundation</a:t>
            </a:r>
            <a:endParaRPr lang="es-ES_tradnl" sz="2400" dirty="0" smtClean="0"/>
          </a:p>
          <a:p>
            <a:r>
              <a:rPr lang="es-ES_tradnl" sz="2400" dirty="0" smtClean="0"/>
              <a:t>PAV	</a:t>
            </a:r>
            <a:r>
              <a:rPr lang="es-ES_tradnl" sz="2400" dirty="0" err="1" smtClean="0"/>
              <a:t>Pavement</a:t>
            </a:r>
            <a:endParaRPr lang="es-ES" sz="2400" dirty="0"/>
          </a:p>
        </p:txBody>
      </p:sp>
      <p:sp>
        <p:nvSpPr>
          <p:cNvPr id="12" name="11 CuadroTexto"/>
          <p:cNvSpPr txBox="1"/>
          <p:nvPr/>
        </p:nvSpPr>
        <p:spPr>
          <a:xfrm>
            <a:off x="2771800" y="414908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chemeClr val="tx2"/>
                </a:solidFill>
              </a:rPr>
              <a:t>For</a:t>
            </a:r>
            <a:r>
              <a:rPr lang="es-ES_tradnl" b="1" dirty="0" smtClean="0">
                <a:solidFill>
                  <a:schemeClr val="tx2"/>
                </a:solidFill>
              </a:rPr>
              <a:t> </a:t>
            </a:r>
            <a:r>
              <a:rPr lang="es-ES_tradnl" b="1" dirty="0" err="1" smtClean="0">
                <a:solidFill>
                  <a:schemeClr val="tx2"/>
                </a:solidFill>
              </a:rPr>
              <a:t>structural</a:t>
            </a:r>
            <a:r>
              <a:rPr lang="es-ES_tradnl" b="1" dirty="0" smtClean="0">
                <a:solidFill>
                  <a:schemeClr val="tx2"/>
                </a:solidFill>
              </a:rPr>
              <a:t> concrete – RC </a:t>
            </a:r>
            <a:r>
              <a:rPr lang="es-ES_tradnl" b="1" dirty="0" err="1" smtClean="0">
                <a:solidFill>
                  <a:schemeClr val="tx2"/>
                </a:solidFill>
              </a:rPr>
              <a:t>f</a:t>
            </a:r>
            <a:r>
              <a:rPr lang="es-ES_tradnl" b="1" baseline="-25000" dirty="0" err="1" smtClean="0">
                <a:solidFill>
                  <a:schemeClr val="tx2"/>
                </a:solidFill>
              </a:rPr>
              <a:t>ck</a:t>
            </a:r>
            <a:endParaRPr lang="es-ES" b="1" baseline="-25000" dirty="0">
              <a:solidFill>
                <a:schemeClr val="tx2"/>
              </a:solidFill>
            </a:endParaRPr>
          </a:p>
        </p:txBody>
      </p:sp>
      <p:graphicFrame>
        <p:nvGraphicFramePr>
          <p:cNvPr id="13" name="12 Tabla"/>
          <p:cNvGraphicFramePr>
            <a:graphicFrameLocks noGrp="1"/>
          </p:cNvGraphicFramePr>
          <p:nvPr/>
        </p:nvGraphicFramePr>
        <p:xfrm>
          <a:off x="179512" y="4941168"/>
          <a:ext cx="8784974" cy="1542288"/>
        </p:xfrm>
        <a:graphic>
          <a:graphicData uri="http://schemas.openxmlformats.org/drawingml/2006/table">
            <a:tbl>
              <a:tblPr/>
              <a:tblGrid>
                <a:gridCol w="17566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17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172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817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8172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8172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172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8172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81722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74566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err="1">
                          <a:solidFill>
                            <a:schemeClr val="bg1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Strength</a:t>
                      </a:r>
                      <a:r>
                        <a:rPr lang="es-ES" sz="1600" b="1" dirty="0">
                          <a:solidFill>
                            <a:schemeClr val="bg1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600" b="1" dirty="0" err="1">
                          <a:solidFill>
                            <a:schemeClr val="bg1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class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20/25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25/30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28/35</a:t>
                      </a:r>
                      <a:r>
                        <a:rPr lang="es-ES" sz="1600" b="1" baseline="30000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30/37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32/40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35/45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40/50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45/55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50/60</a:t>
                      </a:r>
                      <a:endParaRPr lang="es-ES" sz="16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400" b="1" dirty="0" err="1">
                          <a:latin typeface="Verdana"/>
                          <a:ea typeface="Times New Roman"/>
                          <a:cs typeface="Times New Roman"/>
                        </a:rPr>
                        <a:t>Cylinder</a:t>
                      </a:r>
                      <a:r>
                        <a:rPr lang="es-ES" sz="1400" b="1" dirty="0">
                          <a:latin typeface="Verdana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b="1" dirty="0" err="1">
                          <a:latin typeface="Verdana"/>
                          <a:ea typeface="Times New Roman"/>
                          <a:cs typeface="Times New Roman"/>
                        </a:rPr>
                        <a:t>strength</a:t>
                      </a:r>
                      <a:r>
                        <a:rPr lang="es-ES" sz="1400" b="1" dirty="0">
                          <a:latin typeface="Verdana"/>
                          <a:ea typeface="Times New Roman"/>
                          <a:cs typeface="Times New Roman"/>
                        </a:rPr>
                        <a:t> (</a:t>
                      </a:r>
                      <a:r>
                        <a:rPr lang="es-ES" sz="1400" b="1" dirty="0" err="1">
                          <a:latin typeface="Verdana"/>
                          <a:ea typeface="Times New Roman"/>
                          <a:cs typeface="Times New Roman"/>
                        </a:rPr>
                        <a:t>MPa</a:t>
                      </a:r>
                      <a:r>
                        <a:rPr lang="es-ES" sz="1400" b="1" dirty="0">
                          <a:latin typeface="Verdana"/>
                          <a:ea typeface="Times New Roman"/>
                          <a:cs typeface="Times New Roman"/>
                        </a:rPr>
                        <a:t>)</a:t>
                      </a:r>
                      <a:endParaRPr lang="es-E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>
                          <a:latin typeface="Verdana"/>
                          <a:ea typeface="Times New Roman"/>
                          <a:cs typeface="Times New Roman"/>
                        </a:rPr>
                        <a:t>20</a:t>
                      </a:r>
                      <a:endParaRPr lang="es-E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25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28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30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32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35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>
                          <a:latin typeface="Verdana"/>
                          <a:ea typeface="Times New Roman"/>
                          <a:cs typeface="Times New Roman"/>
                        </a:rPr>
                        <a:t>40</a:t>
                      </a:r>
                      <a:endParaRPr lang="es-E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45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>
                          <a:latin typeface="Verdana"/>
                          <a:ea typeface="Times New Roman"/>
                          <a:cs typeface="Times New Roman"/>
                        </a:rPr>
                        <a:t>50</a:t>
                      </a:r>
                      <a:endParaRPr lang="es-E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400" b="1" dirty="0">
                          <a:latin typeface="Verdana"/>
                          <a:ea typeface="Times New Roman"/>
                          <a:cs typeface="Times New Roman"/>
                        </a:rPr>
                        <a:t>Cube </a:t>
                      </a:r>
                      <a:r>
                        <a:rPr lang="es-ES" sz="1400" b="1" dirty="0" err="1">
                          <a:latin typeface="Verdana"/>
                          <a:ea typeface="Times New Roman"/>
                          <a:cs typeface="Times New Roman"/>
                        </a:rPr>
                        <a:t>strength</a:t>
                      </a:r>
                      <a:r>
                        <a:rPr lang="es-ES" sz="1400" b="1" dirty="0">
                          <a:latin typeface="Verdana"/>
                          <a:ea typeface="Times New Roman"/>
                          <a:cs typeface="Times New Roman"/>
                        </a:rPr>
                        <a:t> (</a:t>
                      </a:r>
                      <a:r>
                        <a:rPr lang="es-ES" sz="1400" b="1" dirty="0" err="1">
                          <a:latin typeface="Verdana"/>
                          <a:ea typeface="Times New Roman"/>
                          <a:cs typeface="Times New Roman"/>
                        </a:rPr>
                        <a:t>MPa</a:t>
                      </a:r>
                      <a:r>
                        <a:rPr lang="es-ES" sz="1400" b="1" dirty="0">
                          <a:latin typeface="Verdana"/>
                          <a:ea typeface="Times New Roman"/>
                          <a:cs typeface="Times New Roman"/>
                        </a:rPr>
                        <a:t>)</a:t>
                      </a:r>
                      <a:endParaRPr lang="es-E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>
                          <a:latin typeface="Verdana"/>
                          <a:ea typeface="Times New Roman"/>
                          <a:cs typeface="Times New Roman"/>
                        </a:rPr>
                        <a:t>25</a:t>
                      </a:r>
                      <a:endParaRPr lang="es-E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>
                          <a:latin typeface="Verdana"/>
                          <a:ea typeface="Times New Roman"/>
                          <a:cs typeface="Times New Roman"/>
                        </a:rPr>
                        <a:t>30</a:t>
                      </a:r>
                      <a:endParaRPr lang="es-E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>
                          <a:latin typeface="Verdana"/>
                          <a:ea typeface="Times New Roman"/>
                          <a:cs typeface="Times New Roman"/>
                        </a:rPr>
                        <a:t>35</a:t>
                      </a:r>
                      <a:endParaRPr lang="es-E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>
                          <a:latin typeface="Verdana"/>
                          <a:ea typeface="Times New Roman"/>
                          <a:cs typeface="Times New Roman"/>
                        </a:rPr>
                        <a:t>37</a:t>
                      </a:r>
                      <a:endParaRPr lang="es-E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>
                          <a:latin typeface="Verdana"/>
                          <a:ea typeface="Times New Roman"/>
                          <a:cs typeface="Times New Roman"/>
                        </a:rPr>
                        <a:t>40</a:t>
                      </a:r>
                      <a:endParaRPr lang="es-E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45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50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55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Verdana"/>
                          <a:ea typeface="Times New Roman"/>
                          <a:cs typeface="Times New Roman"/>
                        </a:rPr>
                        <a:t>60</a:t>
                      </a:r>
                      <a:endParaRPr lang="es-E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51441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683998" y="1540203"/>
            <a:ext cx="751646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GEN0</a:t>
            </a:r>
          </a:p>
          <a:p>
            <a:r>
              <a:rPr lang="en-GB" sz="2400" dirty="0" smtClean="0"/>
              <a:t>Wet lean mix concrete for non structural applications (kerb bedding, </a:t>
            </a:r>
            <a:r>
              <a:rPr lang="en-GB" sz="2400" dirty="0" err="1" smtClean="0"/>
              <a:t>haunching</a:t>
            </a:r>
            <a:r>
              <a:rPr lang="en-GB" sz="2400" dirty="0" smtClean="0"/>
              <a:t> and backing, blinding, mass fill, etc.)</a:t>
            </a:r>
          </a:p>
          <a:p>
            <a:r>
              <a:rPr lang="en-GB" sz="2400" b="1" dirty="0" smtClean="0"/>
              <a:t>GEN1</a:t>
            </a:r>
          </a:p>
          <a:p>
            <a:r>
              <a:rPr lang="en-GB" sz="2400" dirty="0" smtClean="0"/>
              <a:t>General and housing applications (un-reinforced strip footings, trench-fill foundations, drainage works, pad foundations, etc.)</a:t>
            </a:r>
          </a:p>
          <a:p>
            <a:r>
              <a:rPr lang="en-GB" sz="2400" b="1" dirty="0" smtClean="0"/>
              <a:t>GEN2</a:t>
            </a:r>
          </a:p>
          <a:p>
            <a:r>
              <a:rPr lang="en-GB" sz="2400" dirty="0" smtClean="0"/>
              <a:t>Domestic flooring (not finishing) and some light-duty foundations</a:t>
            </a:r>
            <a:endParaRPr lang="en-GB" sz="2400" dirty="0"/>
          </a:p>
          <a:p>
            <a:r>
              <a:rPr lang="en-GB" sz="2400" b="1" dirty="0" smtClean="0"/>
              <a:t>GEN3</a:t>
            </a:r>
          </a:p>
          <a:p>
            <a:r>
              <a:rPr lang="en-GB" sz="2400" dirty="0" smtClean="0"/>
              <a:t>Commonly used for light duty domestic applications and foundations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56075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662401" y="1988840"/>
            <a:ext cx="751646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RC</a:t>
            </a:r>
          </a:p>
          <a:p>
            <a:r>
              <a:rPr lang="en-GB" sz="2400" dirty="0" smtClean="0"/>
              <a:t>Used for concrete that will be reinforced, pre-stressed or containing embedded steel</a:t>
            </a:r>
          </a:p>
          <a:p>
            <a:r>
              <a:rPr lang="en-GB" sz="2400" dirty="0" smtClean="0"/>
              <a:t>It will require max w/c ratio and min cementitious content</a:t>
            </a:r>
          </a:p>
          <a:p>
            <a:r>
              <a:rPr lang="en-GB" sz="2400" b="1" dirty="0" smtClean="0"/>
              <a:t>PAV1</a:t>
            </a:r>
          </a:p>
          <a:p>
            <a:r>
              <a:rPr lang="en-GB" sz="2400" dirty="0" smtClean="0"/>
              <a:t>Domestic pavement construction where no de-icing salts are used. </a:t>
            </a:r>
          </a:p>
          <a:p>
            <a:r>
              <a:rPr lang="en-GB" sz="2400" b="1" dirty="0" smtClean="0"/>
              <a:t>PAV2</a:t>
            </a:r>
          </a:p>
          <a:p>
            <a:r>
              <a:rPr lang="en-GB" sz="2400" dirty="0" smtClean="0"/>
              <a:t>Substantial, heavy-duty use concrete suitable for commercial and industrial use.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22246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662401" y="1988840"/>
            <a:ext cx="751646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FND2</a:t>
            </a:r>
          </a:p>
          <a:p>
            <a:r>
              <a:rPr lang="en-GB" sz="2400" dirty="0" smtClean="0"/>
              <a:t>All types of unreinforced foundations. DC-2 soils</a:t>
            </a:r>
          </a:p>
          <a:p>
            <a:r>
              <a:rPr lang="en-GB" sz="2400" b="1" dirty="0" smtClean="0"/>
              <a:t>FND3</a:t>
            </a:r>
          </a:p>
          <a:p>
            <a:r>
              <a:rPr lang="en-GB" sz="2400" dirty="0" smtClean="0"/>
              <a:t>All types of unreinforced foundations. DC-3 soils</a:t>
            </a:r>
          </a:p>
          <a:p>
            <a:r>
              <a:rPr lang="en-GB" sz="2400" b="1" dirty="0" smtClean="0"/>
              <a:t>FND4</a:t>
            </a:r>
          </a:p>
          <a:p>
            <a:r>
              <a:rPr lang="en-GB" sz="2400" dirty="0" smtClean="0"/>
              <a:t>All types of unreinforced foundations. DC-4 soils</a:t>
            </a:r>
          </a:p>
          <a:p>
            <a:endParaRPr lang="en-GB" sz="2400" dirty="0"/>
          </a:p>
          <a:p>
            <a:r>
              <a:rPr lang="en-GB" sz="2400" dirty="0" smtClean="0"/>
              <a:t>All are sulphate resistant with different levels of exposure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52934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240975"/>
            <a:ext cx="6120680" cy="550100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652120" y="87164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BS 8500-2:2015+A2:2019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970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652120" y="87164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BS 8500-2:2015+A2:2019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240975"/>
            <a:ext cx="6795269" cy="5472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455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652120" y="87164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BS 8500-2:2015+A2:2019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340768"/>
            <a:ext cx="6718498" cy="5300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95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652120" y="87164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BS 8500-2:2015+A2:2019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51123"/>
            <a:ext cx="6980955" cy="381790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403648" y="5805264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Max cement and combination content: 550kg/m</a:t>
            </a:r>
            <a:r>
              <a:rPr lang="en-GB" baseline="30000" dirty="0" smtClean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5297548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9 CuadroTexto"/>
          <p:cNvSpPr txBox="1"/>
          <p:nvPr/>
        </p:nvSpPr>
        <p:spPr>
          <a:xfrm>
            <a:off x="611560" y="155679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Consistence</a:t>
            </a:r>
            <a:r>
              <a:rPr lang="es-ES_tradnl" sz="2400" b="1" dirty="0" smtClean="0"/>
              <a:t> (</a:t>
            </a:r>
            <a:r>
              <a:rPr lang="es-ES_tradnl" sz="2400" b="1" dirty="0" err="1" smtClean="0"/>
              <a:t>workability</a:t>
            </a:r>
            <a:r>
              <a:rPr lang="es-ES_tradnl" sz="2400" b="1" dirty="0" smtClean="0"/>
              <a:t>)</a:t>
            </a:r>
            <a:endParaRPr lang="es-ES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1115616" y="2564904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We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measure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flow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fresh</a:t>
            </a:r>
            <a:r>
              <a:rPr lang="es-ES_tradnl" sz="2000" dirty="0" smtClean="0"/>
              <a:t> concrete </a:t>
            </a:r>
            <a:r>
              <a:rPr lang="es-ES_tradnl" sz="2000" dirty="0" err="1" smtClean="0"/>
              <a:t>mass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slump</a:t>
            </a:r>
            <a:endParaRPr lang="es-ES" sz="2000" dirty="0"/>
          </a:p>
        </p:txBody>
      </p:sp>
      <p:pic>
        <p:nvPicPr>
          <p:cNvPr id="15" name="Picture 9" descr="CON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610" y="3914006"/>
            <a:ext cx="2508250" cy="2490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16" name="Picture 10" descr="RETIRADA CON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933056"/>
            <a:ext cx="2220913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17" name="Picture 11" descr="MEDIDA CON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9385" y="3933056"/>
            <a:ext cx="2689225" cy="2506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sp>
        <p:nvSpPr>
          <p:cNvPr id="13" name="12 CuadroTexto"/>
          <p:cNvSpPr txBox="1"/>
          <p:nvPr/>
        </p:nvSpPr>
        <p:spPr>
          <a:xfrm>
            <a:off x="2771800" y="3212976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Concrete </a:t>
            </a:r>
            <a:r>
              <a:rPr lang="es-ES_tradnl" sz="2400" b="1" dirty="0" err="1" smtClean="0"/>
              <a:t>slump</a:t>
            </a:r>
            <a:r>
              <a:rPr lang="es-ES_tradnl" sz="2400" b="1" dirty="0" smtClean="0"/>
              <a:t> test</a:t>
            </a:r>
            <a:endParaRPr lang="es-ES" sz="2400" b="1" dirty="0"/>
          </a:p>
        </p:txBody>
      </p:sp>
      <p:sp>
        <p:nvSpPr>
          <p:cNvPr id="14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7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9665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13 Tabla"/>
          <p:cNvGraphicFramePr>
            <a:graphicFrameLocks noGrp="1"/>
          </p:cNvGraphicFramePr>
          <p:nvPr/>
        </p:nvGraphicFramePr>
        <p:xfrm>
          <a:off x="4499992" y="1772816"/>
          <a:ext cx="40324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dirty="0" err="1" smtClean="0"/>
                        <a:t>Slump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class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Target </a:t>
                      </a:r>
                      <a:r>
                        <a:rPr lang="es-ES_tradnl" dirty="0" err="1" smtClean="0"/>
                        <a:t>slump</a:t>
                      </a:r>
                      <a:r>
                        <a:rPr lang="es-ES_tradnl" dirty="0" smtClean="0"/>
                        <a:t> mm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S1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20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S2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70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S3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120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S4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170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S5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220 plus</a:t>
                      </a:r>
                      <a:endParaRPr lang="es-ES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8" name="17 CuadroTexto"/>
          <p:cNvSpPr txBox="1"/>
          <p:nvPr/>
        </p:nvSpPr>
        <p:spPr>
          <a:xfrm>
            <a:off x="755576" y="4509120"/>
            <a:ext cx="73448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A </a:t>
            </a:r>
            <a:r>
              <a:rPr lang="es-ES_tradnl" sz="2000" dirty="0" err="1" smtClean="0"/>
              <a:t>good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compaction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achieved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hand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tamping</a:t>
            </a:r>
            <a:r>
              <a:rPr lang="es-ES_tradnl" sz="2000" dirty="0" smtClean="0"/>
              <a:t> in S3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We</a:t>
            </a:r>
            <a:r>
              <a:rPr lang="es-ES_tradnl" sz="2000" dirty="0" smtClean="0"/>
              <a:t> can use S2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steep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slopes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but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must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ensure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good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compaction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vibration</a:t>
            </a:r>
            <a:endParaRPr lang="es-ES" sz="2000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11560" y="155679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Consistence</a:t>
            </a:r>
            <a:r>
              <a:rPr lang="es-ES_tradnl" sz="2400" b="1" dirty="0" smtClean="0"/>
              <a:t> (</a:t>
            </a:r>
            <a:r>
              <a:rPr lang="es-ES_tradnl" sz="2400" b="1" dirty="0" err="1" smtClean="0"/>
              <a:t>workability</a:t>
            </a:r>
            <a:r>
              <a:rPr lang="es-ES_tradnl" sz="2400" b="1" dirty="0" smtClean="0"/>
              <a:t>)</a:t>
            </a:r>
            <a:endParaRPr lang="es-ES" sz="2400" b="1" dirty="0"/>
          </a:p>
        </p:txBody>
      </p:sp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CONCRETE WORKS. SPECIFICATIONS AND DIMENSIONING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3267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MIX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88221" y="1837455"/>
            <a:ext cx="776887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Designed Concrete</a:t>
            </a:r>
          </a:p>
          <a:p>
            <a:r>
              <a:rPr lang="en-GB" sz="2400" dirty="0" smtClean="0"/>
              <a:t>Permits more flexibility to create concrete with specific characteristics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Basic specification requirements: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Strength class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Max w/c ratio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Cement type and min. content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Max. aggregate size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Consistence class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Density class</a:t>
            </a:r>
            <a:endParaRPr lang="en-GB" sz="2400" dirty="0"/>
          </a:p>
        </p:txBody>
      </p:sp>
      <p:sp>
        <p:nvSpPr>
          <p:cNvPr id="11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22292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MIX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88221" y="1837455"/>
            <a:ext cx="776887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Prescribed Concrete</a:t>
            </a:r>
          </a:p>
          <a:p>
            <a:r>
              <a:rPr lang="en-GB" sz="2400" dirty="0" smtClean="0"/>
              <a:t>The purchaser prescribes the exact composition and constituents of the concrete.</a:t>
            </a:r>
          </a:p>
          <a:p>
            <a:r>
              <a:rPr lang="en-GB" sz="2400" dirty="0" smtClean="0"/>
              <a:t>Responsible for ensuring to produce a concrete with the required performance</a:t>
            </a:r>
          </a:p>
          <a:p>
            <a:r>
              <a:rPr lang="en-GB" sz="2400" dirty="0" smtClean="0"/>
              <a:t>Does not specify these parameters (strength, </a:t>
            </a:r>
            <a:r>
              <a:rPr lang="en-GB" sz="2400" dirty="0" err="1" smtClean="0"/>
              <a:t>consistente</a:t>
            </a:r>
            <a:r>
              <a:rPr lang="en-GB" sz="2400" dirty="0" smtClean="0"/>
              <a:t>, durability, etc.)</a:t>
            </a:r>
          </a:p>
          <a:p>
            <a:endParaRPr lang="en-GB" sz="2400" dirty="0" smtClean="0"/>
          </a:p>
          <a:p>
            <a:endParaRPr lang="en-GB" sz="2400" b="1" dirty="0"/>
          </a:p>
        </p:txBody>
      </p:sp>
      <p:sp>
        <p:nvSpPr>
          <p:cNvPr id="11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123221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MIX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88221" y="1837455"/>
            <a:ext cx="77688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Standardised Prescribed Concrete</a:t>
            </a:r>
          </a:p>
          <a:p>
            <a:r>
              <a:rPr lang="en-GB" sz="2400" dirty="0" smtClean="0"/>
              <a:t>Selected from a restricted list in BS 8500 and made with a restricted range of materials (BS 5328)</a:t>
            </a:r>
          </a:p>
          <a:p>
            <a:endParaRPr lang="en-GB" sz="2400" dirty="0" smtClean="0"/>
          </a:p>
          <a:p>
            <a:endParaRPr lang="en-GB" sz="2400" b="1" dirty="0"/>
          </a:p>
        </p:txBody>
      </p:sp>
      <p:sp>
        <p:nvSpPr>
          <p:cNvPr id="11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3597087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MIX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688221" y="1837455"/>
            <a:ext cx="77688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Proprietary Concrete</a:t>
            </a:r>
          </a:p>
          <a:p>
            <a:r>
              <a:rPr lang="en-GB" sz="2400" dirty="0" smtClean="0"/>
              <a:t>Concrete to achieve any particular performance, with specific test methods outside the normal performance criteria</a:t>
            </a:r>
          </a:p>
          <a:p>
            <a:endParaRPr lang="en-GB" sz="2400" dirty="0" smtClean="0"/>
          </a:p>
          <a:p>
            <a:endParaRPr lang="en-GB" sz="2400" b="1" dirty="0"/>
          </a:p>
        </p:txBody>
      </p:sp>
      <p:sp>
        <p:nvSpPr>
          <p:cNvPr id="11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SPECIFICATIONS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257661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MIX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39552" y="1497857"/>
            <a:ext cx="77688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Absolute volume method</a:t>
            </a:r>
            <a:endParaRPr lang="en-GB" sz="2400" b="1" dirty="0" smtClean="0">
              <a:solidFill>
                <a:srgbClr val="0070C0"/>
              </a:solidFill>
            </a:endParaRPr>
          </a:p>
          <a:p>
            <a:endParaRPr lang="en-GB" sz="2400" b="1" dirty="0"/>
          </a:p>
        </p:txBody>
      </p:sp>
      <p:sp>
        <p:nvSpPr>
          <p:cNvPr id="11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CALCULATION OF CONCRETE MIX</a:t>
            </a:r>
            <a:endParaRPr lang="es-ES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/>
              <p:cNvSpPr txBox="1"/>
              <p:nvPr/>
            </p:nvSpPr>
            <p:spPr>
              <a:xfrm>
                <a:off x="1475656" y="2344258"/>
                <a:ext cx="6463821" cy="94051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1000</m:t>
                          </m:r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1000</m:t>
                          </m:r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1000</m:t>
                          </m:r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sub>
                          </m:sSub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1000</m:t>
                          </m:r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𝑐𝑎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2344258"/>
                <a:ext cx="6463821" cy="94051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/>
          <p:cNvSpPr txBox="1"/>
          <p:nvPr/>
        </p:nvSpPr>
        <p:spPr>
          <a:xfrm>
            <a:off x="827584" y="3861048"/>
            <a:ext cx="711189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Vc</a:t>
            </a:r>
            <a:r>
              <a:rPr lang="en-GB" sz="2000" dirty="0" smtClean="0"/>
              <a:t>: Absolute volume of fully compacted fresh concrete</a:t>
            </a:r>
          </a:p>
          <a:p>
            <a:r>
              <a:rPr lang="en-GB" sz="2000" dirty="0" smtClean="0"/>
              <a:t>W: Water</a:t>
            </a:r>
          </a:p>
          <a:p>
            <a:r>
              <a:rPr lang="en-GB" sz="2000" dirty="0" smtClean="0"/>
              <a:t>C: Mass of cement </a:t>
            </a:r>
          </a:p>
          <a:p>
            <a:r>
              <a:rPr lang="en-GB" sz="2000" dirty="0" smtClean="0"/>
              <a:t>F: Mass of fine aggregates</a:t>
            </a:r>
          </a:p>
          <a:p>
            <a:r>
              <a:rPr lang="en-GB" sz="2000" dirty="0" smtClean="0"/>
              <a:t>Ca: Mass of coarse aggregates</a:t>
            </a:r>
          </a:p>
          <a:p>
            <a:r>
              <a:rPr lang="en-GB" sz="2000" dirty="0" err="1" smtClean="0"/>
              <a:t>Sc</a:t>
            </a:r>
            <a:r>
              <a:rPr lang="en-GB" sz="2000" dirty="0" smtClean="0"/>
              <a:t>, Sf and </a:t>
            </a:r>
            <a:r>
              <a:rPr lang="en-GB" sz="2000" dirty="0" err="1" smtClean="0"/>
              <a:t>Sca</a:t>
            </a:r>
            <a:r>
              <a:rPr lang="en-GB" sz="2000" dirty="0" smtClean="0"/>
              <a:t> are the densities of cement, fine and coarse aggregates respectively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7645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MIX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39552" y="1497857"/>
            <a:ext cx="77688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Absolute volume method</a:t>
            </a:r>
            <a:endParaRPr lang="en-GB" sz="2400" b="1" dirty="0" smtClean="0">
              <a:solidFill>
                <a:srgbClr val="0070C0"/>
              </a:solidFill>
            </a:endParaRPr>
          </a:p>
          <a:p>
            <a:endParaRPr lang="en-GB" sz="2400" b="1" dirty="0" smtClean="0"/>
          </a:p>
          <a:p>
            <a:r>
              <a:rPr lang="en-GB" sz="2400" b="1" dirty="0" smtClean="0"/>
              <a:t>Exercise</a:t>
            </a:r>
            <a:endParaRPr lang="en-GB" sz="2400" b="1" dirty="0"/>
          </a:p>
        </p:txBody>
      </p:sp>
      <p:sp>
        <p:nvSpPr>
          <p:cNvPr id="11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CALCULATION OF CONCRETE MIX</a:t>
            </a:r>
            <a:endParaRPr lang="es-E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868040" y="3158878"/>
            <a:ext cx="711189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We want to make a RC30/37, D 20, density 2,500kg/m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with the following materials (specified by densities):</a:t>
            </a:r>
          </a:p>
          <a:p>
            <a:r>
              <a:rPr lang="en-GB" sz="2000" dirty="0" smtClean="0"/>
              <a:t>Cement: 3,800kg/m</a:t>
            </a:r>
            <a:r>
              <a:rPr lang="en-GB" sz="2000" baseline="30000" dirty="0" smtClean="0"/>
              <a:t>3</a:t>
            </a:r>
          </a:p>
          <a:p>
            <a:r>
              <a:rPr lang="en-GB" sz="2000" dirty="0" smtClean="0"/>
              <a:t>Sand: 1,900kg/m</a:t>
            </a:r>
            <a:r>
              <a:rPr lang="en-GB" sz="2000" baseline="30000" dirty="0" smtClean="0"/>
              <a:t>3</a:t>
            </a:r>
          </a:p>
          <a:p>
            <a:r>
              <a:rPr lang="en-GB" sz="2000" dirty="0" smtClean="0"/>
              <a:t>Coarse: 2,100kg/m</a:t>
            </a:r>
            <a:r>
              <a:rPr lang="en-GB" sz="2000" baseline="30000" dirty="0" smtClean="0"/>
              <a:t>3</a:t>
            </a:r>
          </a:p>
          <a:p>
            <a:r>
              <a:rPr lang="en-GB" sz="2000" dirty="0" smtClean="0"/>
              <a:t>Proportions 70% sand and 30% coarse.</a:t>
            </a:r>
          </a:p>
          <a:p>
            <a:r>
              <a:rPr lang="en-GB" sz="2000" dirty="0" smtClean="0"/>
              <a:t>What material quantities do we need for one cubic metre of concrete?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8605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MIX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39552" y="1497857"/>
            <a:ext cx="77688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Absolute volume method</a:t>
            </a:r>
            <a:endParaRPr lang="en-GB" sz="2400" b="1" dirty="0" smtClean="0">
              <a:solidFill>
                <a:srgbClr val="0070C0"/>
              </a:solidFill>
            </a:endParaRPr>
          </a:p>
          <a:p>
            <a:endParaRPr lang="en-GB" sz="2400" b="1" dirty="0"/>
          </a:p>
        </p:txBody>
      </p:sp>
      <p:sp>
        <p:nvSpPr>
          <p:cNvPr id="11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CALCULATION OF CONCRETE MIX</a:t>
            </a:r>
            <a:endParaRPr lang="es-ES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/>
              <p:cNvSpPr txBox="1"/>
              <p:nvPr/>
            </p:nvSpPr>
            <p:spPr>
              <a:xfrm>
                <a:off x="1475656" y="2344258"/>
                <a:ext cx="6463821" cy="94051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1000</m:t>
                          </m:r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1000</m:t>
                          </m:r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1000</m:t>
                          </m:r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sub>
                          </m:sSub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1000</m:t>
                          </m:r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𝑐𝑎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2344258"/>
                <a:ext cx="6463821" cy="94051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/>
          <p:cNvSpPr txBox="1"/>
          <p:nvPr/>
        </p:nvSpPr>
        <p:spPr>
          <a:xfrm>
            <a:off x="827584" y="3879523"/>
            <a:ext cx="711189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RC30/37, D 20 corresponds min 300kg/m3 cement and 0.55 w/c ratio</a:t>
            </a:r>
          </a:p>
          <a:p>
            <a:endParaRPr lang="en-GB" sz="2000" dirty="0" smtClean="0"/>
          </a:p>
          <a:p>
            <a:r>
              <a:rPr lang="en-GB" sz="2000" dirty="0" smtClean="0"/>
              <a:t>C=300kg/m3; w=165l</a:t>
            </a:r>
          </a:p>
          <a:p>
            <a:endParaRPr lang="en-GB" sz="2000" dirty="0"/>
          </a:p>
          <a:p>
            <a:r>
              <a:rPr lang="en-GB" sz="2000" dirty="0" smtClean="0"/>
              <a:t>Aggregates</a:t>
            </a:r>
          </a:p>
          <a:p>
            <a:r>
              <a:rPr lang="en-GB" sz="2000" dirty="0" smtClean="0"/>
              <a:t>Sand=0.7x</a:t>
            </a:r>
          </a:p>
          <a:p>
            <a:r>
              <a:rPr lang="en-GB" sz="2000" dirty="0" smtClean="0"/>
              <a:t>Coarse=0.3x</a:t>
            </a:r>
            <a:endParaRPr lang="en-GB" sz="2000" dirty="0"/>
          </a:p>
        </p:txBody>
      </p:sp>
      <p:sp>
        <p:nvSpPr>
          <p:cNvPr id="12" name="TextBox 11"/>
          <p:cNvSpPr txBox="1"/>
          <p:nvPr/>
        </p:nvSpPr>
        <p:spPr>
          <a:xfrm>
            <a:off x="4572000" y="5013176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units are in kg and m3 we have to eliminate all 1,000s from the formula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89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MIX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99095" y="1447838"/>
            <a:ext cx="77688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Absolute volume method</a:t>
            </a:r>
            <a:endParaRPr lang="en-GB" sz="2400" b="1" dirty="0" smtClean="0">
              <a:solidFill>
                <a:srgbClr val="0070C0"/>
              </a:solidFill>
            </a:endParaRPr>
          </a:p>
          <a:p>
            <a:endParaRPr lang="en-GB" sz="2400" b="1" dirty="0"/>
          </a:p>
        </p:txBody>
      </p:sp>
      <p:sp>
        <p:nvSpPr>
          <p:cNvPr id="11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CALCULATION OF CONCRETE MIX</a:t>
            </a:r>
            <a:endParaRPr lang="es-ES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/>
              <p:cNvSpPr txBox="1"/>
              <p:nvPr/>
            </p:nvSpPr>
            <p:spPr>
              <a:xfrm>
                <a:off x="2195736" y="2553164"/>
                <a:ext cx="3948580" cy="61702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1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165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1,000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300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3,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800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0.7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1,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900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0.3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2,100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2553164"/>
                <a:ext cx="3948580" cy="61702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/>
              <p:cNvSpPr txBox="1"/>
              <p:nvPr/>
            </p:nvSpPr>
            <p:spPr>
              <a:xfrm>
                <a:off x="2195736" y="3700505"/>
                <a:ext cx="5092613" cy="30777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1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−0.165−0.079=0.000368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+0.000143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GB" sz="2000" dirty="0"/>
              </a:p>
            </p:txBody>
          </p:sp>
        </mc:Choice>
        <mc:Fallback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700505"/>
                <a:ext cx="5092613" cy="307777"/>
              </a:xfrm>
              <a:prstGeom prst="rect">
                <a:avLst/>
              </a:prstGeom>
              <a:blipFill>
                <a:blip r:embed="rId5"/>
                <a:stretch>
                  <a:fillRect l="-598" r="-478" b="-58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/>
              <p:cNvSpPr txBox="1"/>
              <p:nvPr/>
            </p:nvSpPr>
            <p:spPr>
              <a:xfrm>
                <a:off x="3140862" y="4651377"/>
                <a:ext cx="2211696" cy="30777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0.756=0.000511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GB" sz="2000" dirty="0"/>
              </a:p>
            </p:txBody>
          </p:sp>
        </mc:Choice>
        <mc:Fallback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0862" y="4651377"/>
                <a:ext cx="2211696" cy="307777"/>
              </a:xfrm>
              <a:prstGeom prst="rect">
                <a:avLst/>
              </a:prstGeom>
              <a:blipFill>
                <a:blip r:embed="rId6"/>
                <a:stretch>
                  <a:fillRect l="-2204" r="-1653" b="-58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/>
              <p:cNvSpPr txBox="1"/>
              <p:nvPr/>
            </p:nvSpPr>
            <p:spPr>
              <a:xfrm>
                <a:off x="3470632" y="5602249"/>
                <a:ext cx="1552156" cy="30777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000" dirty="0" smtClean="0"/>
                  <a:t>1,479.45kg</a:t>
                </a:r>
                <a:endParaRPr lang="en-GB" sz="2000" dirty="0"/>
              </a:p>
            </p:txBody>
          </p:sp>
        </mc:Choice>
        <mc:Fallback>
          <p:sp>
            <p:nvSpPr>
              <p:cNvPr id="15" name="TextBox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0632" y="5602249"/>
                <a:ext cx="1552156" cy="307777"/>
              </a:xfrm>
              <a:prstGeom prst="rect">
                <a:avLst/>
              </a:prstGeom>
              <a:blipFill>
                <a:blip r:embed="rId7"/>
                <a:stretch>
                  <a:fillRect l="-3922" t="-26000" r="-9020" b="-52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/>
          <p:cNvSpPr txBox="1"/>
          <p:nvPr/>
        </p:nvSpPr>
        <p:spPr>
          <a:xfrm>
            <a:off x="6144316" y="4959154"/>
            <a:ext cx="21236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Sand=1,035.68kg</a:t>
            </a:r>
          </a:p>
          <a:p>
            <a:r>
              <a:rPr lang="en-GB" dirty="0" smtClean="0"/>
              <a:t>Coarse=443.84kg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781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2824</TotalTime>
  <Words>1081</Words>
  <Application>Microsoft Office PowerPoint</Application>
  <PresentationFormat>On-screen Show (4:3)</PresentationFormat>
  <Paragraphs>247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Cambria Math</vt:lpstr>
      <vt:lpstr>Times New Roman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81</cp:revision>
  <dcterms:created xsi:type="dcterms:W3CDTF">2015-09-15T12:16:09Z</dcterms:created>
  <dcterms:modified xsi:type="dcterms:W3CDTF">2020-02-19T14:05:18Z</dcterms:modified>
</cp:coreProperties>
</file>