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6" r:id="rId3"/>
    <p:sldId id="276" r:id="rId4"/>
    <p:sldId id="284" r:id="rId5"/>
    <p:sldId id="278" r:id="rId6"/>
    <p:sldId id="288" r:id="rId7"/>
    <p:sldId id="285" r:id="rId8"/>
    <p:sldId id="279" r:id="rId9"/>
    <p:sldId id="286" r:id="rId10"/>
    <p:sldId id="295" r:id="rId11"/>
    <p:sldId id="289" r:id="rId12"/>
    <p:sldId id="294" r:id="rId13"/>
    <p:sldId id="287" r:id="rId14"/>
    <p:sldId id="290" r:id="rId15"/>
    <p:sldId id="291" r:id="rId16"/>
    <p:sldId id="293" r:id="rId17"/>
    <p:sldId id="292" r:id="rId18"/>
    <p:sldId id="282" r:id="rId19"/>
    <p:sldId id="283" r:id="rId20"/>
    <p:sldId id="29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12" autoAdjust="0"/>
    <p:restoredTop sz="94660"/>
  </p:normalViewPr>
  <p:slideViewPr>
    <p:cSldViewPr snapToGrid="0">
      <p:cViewPr varScale="1">
        <p:scale>
          <a:sx n="56" d="100"/>
          <a:sy n="56" d="100"/>
        </p:scale>
        <p:origin x="1320"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fryna Tuitt-Ryan" userId="f93db83d0205c6d8" providerId="LiveId" clId="{9A487F32-75D3-4DC3-B857-FAE614BBCA5D}"/>
    <pc:docChg chg="custSel modSld">
      <pc:chgData name="Jfryna Tuitt-Ryan" userId="f93db83d0205c6d8" providerId="LiveId" clId="{9A487F32-75D3-4DC3-B857-FAE614BBCA5D}" dt="2026-03-15T20:23:46.393" v="229" actId="20577"/>
      <pc:docMkLst>
        <pc:docMk/>
      </pc:docMkLst>
      <pc:sldChg chg="modSp mod">
        <pc:chgData name="Jfryna Tuitt-Ryan" userId="f93db83d0205c6d8" providerId="LiveId" clId="{9A487F32-75D3-4DC3-B857-FAE614BBCA5D}" dt="2026-03-15T20:23:46.393" v="229" actId="20577"/>
        <pc:sldMkLst>
          <pc:docMk/>
          <pc:sldMk cId="671249959" sldId="257"/>
        </pc:sldMkLst>
        <pc:spChg chg="mod">
          <ac:chgData name="Jfryna Tuitt-Ryan" userId="f93db83d0205c6d8" providerId="LiveId" clId="{9A487F32-75D3-4DC3-B857-FAE614BBCA5D}" dt="2026-03-15T20:15:15.330" v="226" actId="20577"/>
          <ac:spMkLst>
            <pc:docMk/>
            <pc:sldMk cId="671249959" sldId="257"/>
            <ac:spMk id="2" creationId="{5922F631-4028-DBAF-26B0-13D753BC2148}"/>
          </ac:spMkLst>
        </pc:spChg>
        <pc:spChg chg="mod">
          <ac:chgData name="Jfryna Tuitt-Ryan" userId="f93db83d0205c6d8" providerId="LiveId" clId="{9A487F32-75D3-4DC3-B857-FAE614BBCA5D}" dt="2026-03-15T20:23:46.393" v="229" actId="20577"/>
          <ac:spMkLst>
            <pc:docMk/>
            <pc:sldMk cId="671249959" sldId="257"/>
            <ac:spMk id="3" creationId="{45E17B86-1AF6-8C57-4B14-0F4C5868F5C0}"/>
          </ac:spMkLst>
        </pc:spChg>
      </pc:sldChg>
      <pc:sldChg chg="modSp mod">
        <pc:chgData name="Jfryna Tuitt-Ryan" userId="f93db83d0205c6d8" providerId="LiveId" clId="{9A487F32-75D3-4DC3-B857-FAE614BBCA5D}" dt="2026-03-15T20:18:25.084" v="228" actId="20577"/>
        <pc:sldMkLst>
          <pc:docMk/>
          <pc:sldMk cId="90993077" sldId="278"/>
        </pc:sldMkLst>
        <pc:spChg chg="mod">
          <ac:chgData name="Jfryna Tuitt-Ryan" userId="f93db83d0205c6d8" providerId="LiveId" clId="{9A487F32-75D3-4DC3-B857-FAE614BBCA5D}" dt="2026-03-15T20:18:25.084" v="228" actId="20577"/>
          <ac:spMkLst>
            <pc:docMk/>
            <pc:sldMk cId="90993077" sldId="278"/>
            <ac:spMk id="3" creationId="{BA399E23-AC4E-FD0B-03C4-77BE3599F132}"/>
          </ac:spMkLst>
        </pc:spChg>
        <pc:picChg chg="mod">
          <ac:chgData name="Jfryna Tuitt-Ryan" userId="f93db83d0205c6d8" providerId="LiveId" clId="{9A487F32-75D3-4DC3-B857-FAE614BBCA5D}" dt="2026-03-14T14:35:52.475" v="40" actId="1076"/>
          <ac:picMkLst>
            <pc:docMk/>
            <pc:sldMk cId="90993077" sldId="278"/>
            <ac:picMk id="6" creationId="{B94AD415-8E53-C085-B1C8-159380CD8D16}"/>
          </ac:picMkLst>
        </pc:picChg>
      </pc:sldChg>
      <pc:sldChg chg="modSp mod">
        <pc:chgData name="Jfryna Tuitt-Ryan" userId="f93db83d0205c6d8" providerId="LiveId" clId="{9A487F32-75D3-4DC3-B857-FAE614BBCA5D}" dt="2026-03-15T15:56:11.496" v="186" actId="20577"/>
        <pc:sldMkLst>
          <pc:docMk/>
          <pc:sldMk cId="477121963" sldId="279"/>
        </pc:sldMkLst>
        <pc:spChg chg="mod">
          <ac:chgData name="Jfryna Tuitt-Ryan" userId="f93db83d0205c6d8" providerId="LiveId" clId="{9A487F32-75D3-4DC3-B857-FAE614BBCA5D}" dt="2026-03-15T15:56:11.496" v="186" actId="20577"/>
          <ac:spMkLst>
            <pc:docMk/>
            <pc:sldMk cId="477121963" sldId="279"/>
            <ac:spMk id="3" creationId="{1535A29A-8F6A-40B2-078A-46F62ED8BAB8}"/>
          </ac:spMkLst>
        </pc:spChg>
      </pc:sldChg>
      <pc:sldChg chg="modSp mod">
        <pc:chgData name="Jfryna Tuitt-Ryan" userId="f93db83d0205c6d8" providerId="LiveId" clId="{9A487F32-75D3-4DC3-B857-FAE614BBCA5D}" dt="2026-03-15T16:00:49.948" v="209" actId="14100"/>
        <pc:sldMkLst>
          <pc:docMk/>
          <pc:sldMk cId="2124799149" sldId="287"/>
        </pc:sldMkLst>
        <pc:graphicFrameChg chg="mod modGraphic">
          <ac:chgData name="Jfryna Tuitt-Ryan" userId="f93db83d0205c6d8" providerId="LiveId" clId="{9A487F32-75D3-4DC3-B857-FAE614BBCA5D}" dt="2026-03-15T16:00:49.948" v="209" actId="14100"/>
          <ac:graphicFrameMkLst>
            <pc:docMk/>
            <pc:sldMk cId="2124799149" sldId="287"/>
            <ac:graphicFrameMk id="7" creationId="{F5D9AEFD-7A44-B8D3-02D3-47E2EB4D0F58}"/>
          </ac:graphicFrameMkLst>
        </pc:graphicFrameChg>
      </pc:sldChg>
      <pc:sldChg chg="modSp mod">
        <pc:chgData name="Jfryna Tuitt-Ryan" userId="f93db83d0205c6d8" providerId="LiveId" clId="{9A487F32-75D3-4DC3-B857-FAE614BBCA5D}" dt="2026-03-15T16:01:36.641" v="212" actId="27636"/>
        <pc:sldMkLst>
          <pc:docMk/>
          <pc:sldMk cId="3097308180" sldId="288"/>
        </pc:sldMkLst>
        <pc:spChg chg="mod">
          <ac:chgData name="Jfryna Tuitt-Ryan" userId="f93db83d0205c6d8" providerId="LiveId" clId="{9A487F32-75D3-4DC3-B857-FAE614BBCA5D}" dt="2026-03-15T16:01:36.641" v="212" actId="27636"/>
          <ac:spMkLst>
            <pc:docMk/>
            <pc:sldMk cId="3097308180" sldId="288"/>
            <ac:spMk id="42" creationId="{DBCC32F4-CEF9-C474-E323-E6EE3B977B79}"/>
          </ac:spMkLst>
        </pc:spChg>
      </pc:sldChg>
      <pc:sldChg chg="modSp mod">
        <pc:chgData name="Jfryna Tuitt-Ryan" userId="f93db83d0205c6d8" providerId="LiveId" clId="{9A487F32-75D3-4DC3-B857-FAE614BBCA5D}" dt="2026-03-15T16:00:30.537" v="207" actId="21"/>
        <pc:sldMkLst>
          <pc:docMk/>
          <pc:sldMk cId="4243266415" sldId="290"/>
        </pc:sldMkLst>
        <pc:graphicFrameChg chg="mod modGraphic">
          <ac:chgData name="Jfryna Tuitt-Ryan" userId="f93db83d0205c6d8" providerId="LiveId" clId="{9A487F32-75D3-4DC3-B857-FAE614BBCA5D}" dt="2026-03-15T16:00:30.537" v="207" actId="21"/>
          <ac:graphicFrameMkLst>
            <pc:docMk/>
            <pc:sldMk cId="4243266415" sldId="290"/>
            <ac:graphicFrameMk id="4" creationId="{B523ECF1-3B6A-8EEA-7E5E-5AEE0E69753C}"/>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148AB7-D2E0-4567-9B4D-9D041B4CB68A}"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DC17D0-62AA-4780-A59C-C1444ACAD2DF}" type="slidenum">
              <a:rPr lang="en-GB" smtClean="0"/>
              <a:t>‹#›</a:t>
            </a:fld>
            <a:endParaRPr lang="en-GB"/>
          </a:p>
        </p:txBody>
      </p:sp>
    </p:spTree>
    <p:extLst>
      <p:ext uri="{BB962C8B-B14F-4D97-AF65-F5344CB8AC3E}">
        <p14:creationId xmlns:p14="http://schemas.microsoft.com/office/powerpoint/2010/main" val="3387806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C17D0-62AA-4780-A59C-C1444ACAD2DF}" type="slidenum">
              <a:rPr lang="en-GB" smtClean="0"/>
              <a:t>14</a:t>
            </a:fld>
            <a:endParaRPr lang="en-GB"/>
          </a:p>
        </p:txBody>
      </p:sp>
    </p:spTree>
    <p:extLst>
      <p:ext uri="{BB962C8B-B14F-4D97-AF65-F5344CB8AC3E}">
        <p14:creationId xmlns:p14="http://schemas.microsoft.com/office/powerpoint/2010/main" val="1410003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microsoft.com/en-us/microsoft-365-life-hacks/writing/history-of-microsoft-word?msockid=3e6450d83d80696d31bd46233cce68cb" TargetMode="External"/><Relationship Id="rId3" Type="http://schemas.openxmlformats.org/officeDocument/2006/relationships/hyperlink" Target="https://www.coursera.org/articles/what-is-microsoft-365?msockid=3e6450d83d80696d31bd46233cce68cb" TargetMode="External"/><Relationship Id="rId7" Type="http://schemas.openxmlformats.org/officeDocument/2006/relationships/hyperlink" Target="https://www.legislation.gov.uk/ukpga/2018/12/contents/enacted" TargetMode="External"/><Relationship Id="rId2" Type="http://schemas.openxmlformats.org/officeDocument/2006/relationships/hyperlink" Target="https://www.legislation.gov.uk/ukpga/2018/12/section/67" TargetMode="Externa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security/" TargetMode="External"/><Relationship Id="rId5" Type="http://schemas.openxmlformats.org/officeDocument/2006/relationships/hyperlink" Target="https://ico.org.uk/for-organisations/uk-gdpr-guidance-and-resources/security/a-guide-to-data-security/" TargetMode="External"/><Relationship Id="rId10" Type="http://schemas.openxmlformats.org/officeDocument/2006/relationships/hyperlink" Target="https://securiti.ai/uk-gdpr-and-data-protection-act-2018/" TargetMode="External"/><Relationship Id="rId4" Type="http://schemas.openxmlformats.org/officeDocument/2006/relationships/hyperlink" Target="https://www.england.nhs.uk/long-read/Microsoft-teams-and-remote-working/" TargetMode="External"/><Relationship Id="rId9" Type="http://schemas.openxmlformats.org/officeDocument/2006/relationships/hyperlink" Target="https://www.researchgate.net/profile/Jeleel-Adebisi/publication/258339391_MICROSOFT_WORD/links/00b7d527e2ca1048f1000000/MICROSOFT-WORD.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6160863" y="4261450"/>
            <a:ext cx="5823994" cy="1850364"/>
          </a:xfrm>
        </p:spPr>
        <p:txBody>
          <a:bodyPr anchor="t">
            <a:normAutofit/>
          </a:bodyPr>
          <a:lstStyle/>
          <a:p>
            <a:pPr algn="l"/>
            <a:r>
              <a:rPr lang="en-GB" sz="2000" dirty="0">
                <a:solidFill>
                  <a:schemeClr val="tx2"/>
                </a:solidFill>
                <a:latin typeface="Arial" panose="020B0604020202020204" pitchFamily="34" charset="0"/>
                <a:cs typeface="Arial" panose="020B0604020202020204" pitchFamily="34" charset="0"/>
              </a:rPr>
              <a:t>Digital Skills and Research Methods</a:t>
            </a:r>
            <a:br>
              <a:rPr lang="en-GB" sz="2000" dirty="0">
                <a:solidFill>
                  <a:schemeClr val="tx2"/>
                </a:solidFill>
                <a:latin typeface="Arial" panose="020B0604020202020204" pitchFamily="34" charset="0"/>
                <a:cs typeface="Arial" panose="020B0604020202020204" pitchFamily="34" charset="0"/>
              </a:rPr>
            </a:br>
            <a: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t>LCHS4007</a:t>
            </a:r>
            <a:b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br>
            <a:b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br>
            <a: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t>Assignment 1: </a:t>
            </a:r>
            <a:r>
              <a:rPr lang="en-US" sz="2000" b="1" spc="-10" dirty="0">
                <a:solidFill>
                  <a:schemeClr val="tx2"/>
                </a:solidFill>
                <a:latin typeface="Arial" panose="020B0604020202020204" pitchFamily="34" charset="0"/>
                <a:ea typeface="Arial" panose="020B0604020202020204" pitchFamily="34" charset="0"/>
                <a:cs typeface="Arial" panose="020B0604020202020204" pitchFamily="34" charset="0"/>
              </a:rPr>
              <a:t>Group</a:t>
            </a:r>
            <a: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t> Presentation </a:t>
            </a:r>
            <a:r>
              <a:rPr lang="en-US" sz="2000" b="1" spc="-10" dirty="0">
                <a:solidFill>
                  <a:schemeClr val="tx2"/>
                </a:solidFill>
                <a:latin typeface="Arial" panose="020B0604020202020204" pitchFamily="34" charset="0"/>
                <a:ea typeface="Arial" panose="020B0604020202020204" pitchFamily="34" charset="0"/>
                <a:cs typeface="Arial" panose="020B0604020202020204" pitchFamily="34" charset="0"/>
              </a:rPr>
              <a:t>GROUP 3</a:t>
            </a:r>
            <a:endParaRPr lang="en-GB" sz="2000" dirty="0">
              <a:solidFill>
                <a:schemeClr val="tx2"/>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6160863" y="2225615"/>
            <a:ext cx="5365981" cy="1660585"/>
          </a:xfrm>
        </p:spPr>
        <p:txBody>
          <a:bodyPr anchor="b">
            <a:normAutofit fontScale="85000" lnSpcReduction="10000"/>
          </a:bodyPr>
          <a:lstStyle/>
          <a:p>
            <a:pPr algn="l"/>
            <a:endParaRPr lang="en-GB" sz="500" dirty="0">
              <a:solidFill>
                <a:schemeClr val="tx2"/>
              </a:solidFill>
            </a:endParaRPr>
          </a:p>
          <a:p>
            <a:pPr algn="l"/>
            <a:r>
              <a:rPr lang="en-GB" dirty="0">
                <a:solidFill>
                  <a:schemeClr val="tx2"/>
                </a:solidFill>
              </a:rPr>
              <a:t>Programme: Certificate of Higher Education in Health and Social Care</a:t>
            </a:r>
          </a:p>
          <a:p>
            <a:pPr algn="l"/>
            <a:r>
              <a:rPr lang="en-GB" dirty="0">
                <a:solidFill>
                  <a:schemeClr val="tx2"/>
                </a:solidFill>
              </a:rPr>
              <a:t>	 			</a:t>
            </a:r>
          </a:p>
          <a:p>
            <a:pPr algn="l"/>
            <a:r>
              <a:rPr lang="en-GB" dirty="0">
                <a:solidFill>
                  <a:schemeClr val="tx2"/>
                </a:solidFill>
              </a:rPr>
              <a:t>Lecturer name: DR SADEQUE IMAM SHAIKH </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40470" y="3099266"/>
            <a:ext cx="4141760" cy="1573868"/>
          </a:xfrm>
          <a:custGeom>
            <a:avLst/>
            <a:gdLst/>
            <a:ahLst/>
            <a:cxnLst/>
            <a:rect l="l" t="t" r="r" b="b"/>
            <a:pathLst>
              <a:path w="4141760" h="4377846">
                <a:moveTo>
                  <a:pt x="0" y="0"/>
                </a:moveTo>
                <a:lnTo>
                  <a:pt x="4141760" y="0"/>
                </a:lnTo>
                <a:lnTo>
                  <a:pt x="4141760" y="4377846"/>
                </a:lnTo>
                <a:lnTo>
                  <a:pt x="0" y="4377846"/>
                </a:lnTo>
                <a:close/>
              </a:path>
            </a:pathLst>
          </a:custGeom>
          <a:noFill/>
          <a:extLst>
            <a:ext uri="{909E8E84-426E-40DD-AFC4-6F175D3DCCD1}">
              <a14:hiddenFill xmlns:a14="http://schemas.microsoft.com/office/drawing/2010/main">
                <a:solidFill>
                  <a:srgbClr val="FFFFFF"/>
                </a:solidFill>
              </a14:hiddenFill>
            </a:ext>
          </a:extLst>
        </p:spPr>
      </p:pic>
      <p:grpSp>
        <p:nvGrpSpPr>
          <p:cNvPr id="3083" name="Group 308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084" name="Freeform: Shape 308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5" name="Freeform: Shape 308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6" name="Freeform: Shape 308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38508" y="-31715"/>
            <a:ext cx="4687976" cy="3145139"/>
          </a:xfrm>
          <a:prstGeom prst="rect">
            <a:avLst/>
          </a:prstGeom>
        </p:spPr>
      </p:pic>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65516" y="2629279"/>
            <a:ext cx="7578856" cy="799721"/>
          </a:xfrm>
        </p:spPr>
        <p:txBody>
          <a:bodyPr>
            <a:normAutofit fontScale="90000"/>
          </a:bodyPr>
          <a:lstStyle/>
          <a:p>
            <a:r>
              <a:rPr lang="en-GB" dirty="0">
                <a:latin typeface="Arial" panose="020B0604020202020204" pitchFamily="34" charset="0"/>
                <a:cs typeface="Arial" panose="020B0604020202020204" pitchFamily="34" charset="0"/>
              </a:rPr>
              <a:t>ASSESSMENT COMPONENT 1/GROUP PRESENTATION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618228431"/>
              </p:ext>
            </p:extLst>
          </p:nvPr>
        </p:nvGraphicFramePr>
        <p:xfrm>
          <a:off x="1289111" y="3744576"/>
          <a:ext cx="9613778" cy="1483360"/>
        </p:xfrm>
        <a:graphic>
          <a:graphicData uri="http://schemas.openxmlformats.org/drawingml/2006/table">
            <a:tbl>
              <a:tblPr firstRow="1" bandRow="1">
                <a:tableStyleId>{D27102A9-8310-4765-A935-A1911B00CA55}</a:tableStyleId>
              </a:tblPr>
              <a:tblGrid>
                <a:gridCol w="4806889">
                  <a:extLst>
                    <a:ext uri="{9D8B030D-6E8A-4147-A177-3AD203B41FA5}">
                      <a16:colId xmlns:a16="http://schemas.microsoft.com/office/drawing/2014/main" val="20000"/>
                    </a:ext>
                  </a:extLst>
                </a:gridCol>
                <a:gridCol w="4806889">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JFRYNA TUITT RYAN  (GROUP M 1)</a:t>
                      </a:r>
                    </a:p>
                  </a:txBody>
                  <a:tcPr/>
                </a:tc>
                <a:tc>
                  <a:txBody>
                    <a:bodyPr/>
                    <a:lstStyle/>
                    <a:p>
                      <a:r>
                        <a:rPr lang="en-GB" dirty="0"/>
                        <a:t>2533442</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LAURAINE MWAMINI MBUYU  (GROUP M 2)</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2532549</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IYABO UNIWALES ( GROUP M 3)</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2533018</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92500" lnSpcReduction="20000"/>
          </a:bodyPr>
          <a:lstStyle/>
          <a:p>
            <a:pPr marL="0" indent="0">
              <a:buNone/>
            </a:pPr>
            <a:endParaRPr lang="en-GB" sz="2400" dirty="0"/>
          </a:p>
          <a:p>
            <a:pPr marL="0" indent="0">
              <a:buNone/>
            </a:pPr>
            <a:r>
              <a:rPr lang="en-GB" sz="3200" dirty="0"/>
              <a:t>I acknowledge the use of Grammarly (https://www.grammarly.com/) on 13/03/2026 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Content</a:t>
            </a:r>
          </a:p>
        </p:txBody>
      </p:sp>
      <p:sp>
        <p:nvSpPr>
          <p:cNvPr id="3" name="Content Placeholder 2"/>
          <p:cNvSpPr>
            <a:spLocks noGrp="1"/>
          </p:cNvSpPr>
          <p:nvPr>
            <p:ph idx="1"/>
          </p:nvPr>
        </p:nvSpPr>
        <p:spPr>
          <a:xfrm>
            <a:off x="838200" y="2141537"/>
            <a:ext cx="11049000" cy="4351338"/>
          </a:xfrm>
        </p:spPr>
        <p:txBody>
          <a:bodyPr>
            <a:normAutofit/>
          </a:bodyPr>
          <a:lstStyle/>
          <a:p>
            <a:pPr marL="514350" indent="-514350">
              <a:buFont typeface="+mj-lt"/>
              <a:buAutoNum type="arabicPeriod"/>
            </a:pPr>
            <a:r>
              <a:rPr lang="en-GB" dirty="0"/>
              <a:t>Introduction - Explanation of the chosen MS 365 application</a:t>
            </a:r>
          </a:p>
          <a:p>
            <a:pPr marL="914400" lvl="1" indent="-457200">
              <a:buFont typeface="+mj-lt"/>
              <a:buAutoNum type="arabicPeriod"/>
            </a:pPr>
            <a:r>
              <a:rPr lang="en-GB" dirty="0"/>
              <a:t>Benefits and Limitations within Greenfield Home Care</a:t>
            </a:r>
          </a:p>
          <a:p>
            <a:pPr marL="514350" indent="-514350">
              <a:buFont typeface="+mj-lt"/>
              <a:buAutoNum type="arabicPeriod"/>
            </a:pPr>
            <a:r>
              <a:rPr lang="en-GB" dirty="0"/>
              <a:t>Evaluation of the chosen communication or collaboration tool</a:t>
            </a:r>
          </a:p>
          <a:p>
            <a:pPr marL="914400" lvl="1" indent="-457200">
              <a:buFont typeface="+mj-lt"/>
              <a:buAutoNum type="arabicPeriod"/>
            </a:pPr>
            <a:r>
              <a:rPr lang="en-GB" dirty="0"/>
              <a:t> Benefits and Limitations within Greenfield Home Care</a:t>
            </a:r>
          </a:p>
          <a:p>
            <a:pPr marL="514350" indent="-514350">
              <a:buFont typeface="+mj-lt"/>
              <a:buAutoNum type="arabicPeriod"/>
            </a:pPr>
            <a:r>
              <a:rPr lang="en-GB" dirty="0"/>
              <a:t>       Checklist for digital safety practices</a:t>
            </a:r>
          </a:p>
          <a:p>
            <a:pPr marL="514350" indent="-514350">
              <a:buFont typeface="+mj-lt"/>
              <a:buAutoNum type="arabicPeriod"/>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389626" y="0"/>
            <a:ext cx="10515600" cy="2019096"/>
          </a:xfrm>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251603" y="1606430"/>
            <a:ext cx="11102197" cy="4984870"/>
          </a:xfrm>
        </p:spPr>
        <p:txBody>
          <a:bodyPr>
            <a:normAutofit fontScale="92500" lnSpcReduction="20000"/>
          </a:bodyPr>
          <a:lstStyle/>
          <a:p>
            <a:r>
              <a:rPr lang="en-US" dirty="0"/>
              <a:t>Microsoft 365 is a collage of apps founded to provide structure and confidence when documenting, creating, communicating  and editing. These applications can be used for formatting documents, sharing across desktops, web and other mobile devices.</a:t>
            </a:r>
          </a:p>
          <a:p>
            <a:r>
              <a:rPr lang="en-US" dirty="0"/>
              <a:t>At Greenfield Home Care Agency , staff are required to provide high-quality immediate care. In healthcare sectors , there is a level of standard that needs to be kept. The use of Microsoft 365 enables knowledge, updates, alteration to be communicated effectively throughout the day. This improves the working environment allowing everyone access to learn digital literacy. </a:t>
            </a:r>
          </a:p>
          <a:p>
            <a:r>
              <a:rPr lang="en-US" dirty="0"/>
              <a:t>Applications such as PowerPoint, Excel, Word, Outlook  allow staff to document and interact giving the option to expand digitally and intellectually with unlimited access. </a:t>
            </a:r>
          </a:p>
          <a:p>
            <a:pPr marL="0" indent="0">
              <a:buNone/>
            </a:pPr>
            <a:endParaRPr lang="en-US" dirty="0"/>
          </a:p>
          <a:p>
            <a:pPr marL="0" indent="0">
              <a:buNone/>
            </a:pPr>
            <a:r>
              <a:rPr lang="en-US" dirty="0"/>
              <a:t>(Coursera, 2025)</a:t>
            </a:r>
          </a:p>
          <a:p>
            <a:endParaRPr lang="en-GB" dirty="0">
              <a:solidFill>
                <a:srgbClr val="FF0000"/>
              </a:solidFill>
            </a:endParaRPr>
          </a:p>
        </p:txBody>
      </p:sp>
      <p:pic>
        <p:nvPicPr>
          <p:cNvPr id="6" name="Picture 5" descr="A close up of a logo&#10;&#10;AI-generated content may be incorrect.">
            <a:extLst>
              <a:ext uri="{FF2B5EF4-FFF2-40B4-BE49-F238E27FC236}">
                <a16:creationId xmlns:a16="http://schemas.microsoft.com/office/drawing/2014/main" id="{B94AD415-8E53-C085-B1C8-159380CD8D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0467" y="-793615"/>
            <a:ext cx="5677620" cy="3193661"/>
          </a:xfrm>
          <a:prstGeom prst="rect">
            <a:avLst/>
          </a:prstGeom>
        </p:spPr>
      </p:pic>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8" name="Rectangle 17">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Content Placeholder 2">
            <a:extLst>
              <a:ext uri="{FF2B5EF4-FFF2-40B4-BE49-F238E27FC236}">
                <a16:creationId xmlns:a16="http://schemas.microsoft.com/office/drawing/2014/main" id="{DBCC32F4-CEF9-C474-E323-E6EE3B977B79}"/>
              </a:ext>
            </a:extLst>
          </p:cNvPr>
          <p:cNvSpPr>
            <a:spLocks noGrp="1"/>
          </p:cNvSpPr>
          <p:nvPr>
            <p:ph idx="1"/>
          </p:nvPr>
        </p:nvSpPr>
        <p:spPr>
          <a:xfrm>
            <a:off x="1106599" y="775171"/>
            <a:ext cx="7114601" cy="5609000"/>
          </a:xfrm>
        </p:spPr>
        <p:txBody>
          <a:bodyPr anchor="ctr">
            <a:normAutofit fontScale="92500" lnSpcReduction="10000"/>
          </a:bodyPr>
          <a:lstStyle/>
          <a:p>
            <a:pPr marL="0" indent="0">
              <a:buNone/>
            </a:pPr>
            <a:r>
              <a:rPr lang="en-GB" sz="2000" dirty="0"/>
              <a:t>Microsoft Word was created in 1983 as a word processing application designed for writing and typing. This app was created to enhance creativity, editing and  researching. MDI also known as multiple document interface is a feature that is in Microsoft word that allow you open several documents at the same time.</a:t>
            </a:r>
          </a:p>
          <a:p>
            <a:pPr marL="0" indent="0">
              <a:buNone/>
            </a:pPr>
            <a:r>
              <a:rPr lang="en-GB" sz="1800" dirty="0"/>
              <a:t>(</a:t>
            </a:r>
            <a:r>
              <a:rPr lang="en-GB" sz="2000" dirty="0"/>
              <a:t>ResearchGate, Jaleel-Adebisi, 2010)</a:t>
            </a:r>
          </a:p>
          <a:p>
            <a:pPr marL="0" indent="0">
              <a:buNone/>
            </a:pPr>
            <a:endParaRPr lang="en-GB" sz="1800" dirty="0"/>
          </a:p>
          <a:p>
            <a:pPr marL="0" indent="0">
              <a:buNone/>
            </a:pPr>
            <a:endParaRPr lang="en-GB" sz="2000" dirty="0"/>
          </a:p>
          <a:p>
            <a:pPr marL="0" indent="0">
              <a:buNone/>
            </a:pPr>
            <a:r>
              <a:rPr lang="en-GB" sz="2000" dirty="0"/>
              <a:t>MICROSOFT WORD is highly recommended to all employees at Greenfield as it is necessary when contributing to their workplace digitally. This service supports nurses, care workers and support staff work efficient, offering them access to daily information, published timetables, daily individual tasks also group tasks. This will help keep all staff in the loop of what may be taking place as Microsoft is available 24/7, giving the managers/ coordinator access to communicate with everyone whenever necessary. Microsoft word will help all employees maintain structure to their day ensuring better care for all patients/residents. </a:t>
            </a:r>
          </a:p>
          <a:p>
            <a:pPr marL="0" indent="0">
              <a:buNone/>
            </a:pPr>
            <a:endParaRPr lang="en-GB" sz="2000" dirty="0"/>
          </a:p>
          <a:p>
            <a:pPr marL="0" indent="0">
              <a:buNone/>
            </a:pPr>
            <a:r>
              <a:rPr lang="en-GB" sz="2000" dirty="0"/>
              <a:t>(Microsoft , 2024)</a:t>
            </a:r>
          </a:p>
          <a:p>
            <a:pPr marL="0" indent="0">
              <a:buNone/>
            </a:pPr>
            <a:endParaRPr lang="en-GB" sz="2000" dirty="0"/>
          </a:p>
        </p:txBody>
      </p:sp>
      <p:pic>
        <p:nvPicPr>
          <p:cNvPr id="2" name="Picture 1">
            <a:extLst>
              <a:ext uri="{FF2B5EF4-FFF2-40B4-BE49-F238E27FC236}">
                <a16:creationId xmlns:a16="http://schemas.microsoft.com/office/drawing/2014/main" id="{7CA83B9A-5137-419E-C004-38A2D76EB375}"/>
              </a:ext>
            </a:extLst>
          </p:cNvPr>
          <p:cNvPicPr>
            <a:picLocks noChangeAspect="1"/>
          </p:cNvPicPr>
          <p:nvPr/>
        </p:nvPicPr>
        <p:blipFill>
          <a:blip r:embed="rId2"/>
          <a:srcRect r="1" b="3495"/>
          <a:stretch>
            <a:fillRect/>
          </a:stretch>
        </p:blipFill>
        <p:spPr>
          <a:xfrm>
            <a:off x="8221200" y="2018580"/>
            <a:ext cx="3720427" cy="3590431"/>
          </a:xfrm>
          <a:prstGeom prst="rect">
            <a:avLst/>
          </a:prstGeom>
        </p:spPr>
      </p:pic>
    </p:spTree>
    <p:extLst>
      <p:ext uri="{BB962C8B-B14F-4D97-AF65-F5344CB8AC3E}">
        <p14:creationId xmlns:p14="http://schemas.microsoft.com/office/powerpoint/2010/main" val="3097308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dirty="0"/>
            </a:br>
            <a:r>
              <a:rPr lang="en-GB" dirty="0"/>
              <a:t>Benefits and Limitations within Greenfield Care Home and Limitation</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3633846913"/>
              </p:ext>
            </p:extLst>
          </p:nvPr>
        </p:nvGraphicFramePr>
        <p:xfrm>
          <a:off x="1303399" y="2289514"/>
          <a:ext cx="8918774" cy="3591305"/>
        </p:xfrm>
        <a:graphic>
          <a:graphicData uri="http://schemas.openxmlformats.org/drawingml/2006/table">
            <a:tbl>
              <a:tblPr firstRow="1" bandRow="1">
                <a:tableStyleId>{5C22544A-7EE6-4342-B048-85BDC9FD1C3A}</a:tableStyleId>
              </a:tblPr>
              <a:tblGrid>
                <a:gridCol w="4459387">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dirty="0"/>
                        <a:t>Available 24/7  ( unlimited access)</a:t>
                      </a:r>
                    </a:p>
                  </a:txBody>
                  <a:tcPr/>
                </a:tc>
                <a:tc>
                  <a:txBody>
                    <a:bodyPr/>
                    <a:lstStyle/>
                    <a:p>
                      <a:r>
                        <a:rPr lang="en-GB" dirty="0"/>
                        <a:t>Costly ( Expensive)</a:t>
                      </a:r>
                    </a:p>
                  </a:txBody>
                  <a:tcPr/>
                </a:tc>
                <a:extLst>
                  <a:ext uri="{0D108BD9-81ED-4DB2-BD59-A6C34878D82A}">
                    <a16:rowId xmlns:a16="http://schemas.microsoft.com/office/drawing/2014/main" val="2882987392"/>
                  </a:ext>
                </a:extLst>
              </a:tr>
              <a:tr h="590245">
                <a:tc>
                  <a:txBody>
                    <a:bodyPr/>
                    <a:lstStyle/>
                    <a:p>
                      <a:r>
                        <a:rPr lang="en-GB" dirty="0"/>
                        <a:t>Easy Proofing and Spelling Check </a:t>
                      </a:r>
                    </a:p>
                  </a:txBody>
                  <a:tcPr/>
                </a:tc>
                <a:tc>
                  <a:txBody>
                    <a:bodyPr/>
                    <a:lstStyle/>
                    <a:p>
                      <a:r>
                        <a:rPr lang="en-GB" dirty="0"/>
                        <a:t>Not Easy To Understand ( Comprehend) </a:t>
                      </a:r>
                    </a:p>
                  </a:txBody>
                  <a:tcPr/>
                </a:tc>
                <a:extLst>
                  <a:ext uri="{0D108BD9-81ED-4DB2-BD59-A6C34878D82A}">
                    <a16:rowId xmlns:a16="http://schemas.microsoft.com/office/drawing/2014/main" val="3160413561"/>
                  </a:ext>
                </a:extLst>
              </a:tr>
              <a:tr h="590245">
                <a:tc>
                  <a:txBody>
                    <a:bodyPr/>
                    <a:lstStyle/>
                    <a:p>
                      <a:r>
                        <a:rPr lang="en-GB" dirty="0"/>
                        <a:t>Documentation </a:t>
                      </a:r>
                    </a:p>
                  </a:txBody>
                  <a:tcPr/>
                </a:tc>
                <a:tc>
                  <a:txBody>
                    <a:bodyPr/>
                    <a:lstStyle/>
                    <a:p>
                      <a:r>
                        <a:rPr lang="en-GB" dirty="0"/>
                        <a:t>Complex ( Time Consuming)</a:t>
                      </a:r>
                    </a:p>
                  </a:txBody>
                  <a:tcPr/>
                </a:tc>
                <a:extLst>
                  <a:ext uri="{0D108BD9-81ED-4DB2-BD59-A6C34878D82A}">
                    <a16:rowId xmlns:a16="http://schemas.microsoft.com/office/drawing/2014/main" val="3484592418"/>
                  </a:ext>
                </a:extLst>
              </a:tr>
              <a:tr h="590245">
                <a:tc>
                  <a:txBody>
                    <a:bodyPr/>
                    <a:lstStyle/>
                    <a:p>
                      <a:r>
                        <a:rPr lang="en-GB" dirty="0"/>
                        <a:t>Collaboration Features </a:t>
                      </a:r>
                    </a:p>
                  </a:txBody>
                  <a:tcPr/>
                </a:tc>
                <a:tc>
                  <a:txBody>
                    <a:bodyPr/>
                    <a:lstStyle/>
                    <a:p>
                      <a:r>
                        <a:rPr lang="en-GB" dirty="0"/>
                        <a:t>Filing and documenting files ( maximum files sizes e.g. large documents)</a:t>
                      </a:r>
                    </a:p>
                  </a:txBody>
                  <a:tcPr/>
                </a:tc>
                <a:extLst>
                  <a:ext uri="{0D108BD9-81ED-4DB2-BD59-A6C34878D82A}">
                    <a16:rowId xmlns:a16="http://schemas.microsoft.com/office/drawing/2014/main" val="247985416"/>
                  </a:ext>
                </a:extLst>
              </a:tr>
              <a:tr h="590245">
                <a:tc>
                  <a:txBody>
                    <a:bodyPr/>
                    <a:lstStyle/>
                    <a:p>
                      <a:r>
                        <a:rPr lang="en-GB" dirty="0"/>
                        <a:t>Formatting And Editing </a:t>
                      </a:r>
                    </a:p>
                  </a:txBody>
                  <a:tcPr/>
                </a:tc>
                <a:tc>
                  <a:txBody>
                    <a:bodyPr/>
                    <a:lstStyle/>
                    <a:p>
                      <a:r>
                        <a:rPr lang="en-GB" dirty="0"/>
                        <a:t>Required training </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29CCB06-75E6-4DE9-B304-1C37A2C380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2756"/>
            <a:ext cx="5131759" cy="2557568"/>
          </a:xfrm>
          <a:prstGeom prst="rect">
            <a:avLst/>
          </a:prstGeom>
        </p:spPr>
      </p:pic>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29881" y="586028"/>
            <a:ext cx="10944367" cy="1325563"/>
          </a:xfrm>
        </p:spPr>
        <p:txBody>
          <a:bodyPr/>
          <a:lstStyle/>
          <a:p>
            <a:pPr algn="ctr"/>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214941" y="1864812"/>
            <a:ext cx="11762118" cy="4622252"/>
          </a:xfrm>
        </p:spPr>
        <p:txBody>
          <a:bodyPr>
            <a:normAutofit fontScale="85000" lnSpcReduction="20000"/>
          </a:bodyPr>
          <a:lstStyle/>
          <a:p>
            <a:pPr marL="0" indent="0">
              <a:buNone/>
            </a:pPr>
            <a:r>
              <a:rPr lang="en-US" dirty="0"/>
              <a:t>MICROSOFT TEAMS, as part of Microsoft 365, enhances communication between staff at Greenfield working across different locations within the Greenfield care home by providing them with a secure, real-time collaboration.</a:t>
            </a:r>
          </a:p>
          <a:p>
            <a:pPr marL="0" indent="0">
              <a:buNone/>
            </a:pPr>
            <a:endParaRPr lang="en-US" dirty="0"/>
          </a:p>
          <a:p>
            <a:pPr marL="0" indent="0">
              <a:buNone/>
            </a:pPr>
            <a:r>
              <a:rPr lang="en-US" dirty="0"/>
              <a:t>Greenfield care specialises in independent care which would require staff to be available and accessible on different floors and areas for the required care residents. This environment demands constant and reliable communication. MICROSOFT TEAMS would assist Greenfield in the lack of interaction within the carers and the coordinators allowing them the option to conversate with all management and staff through one supported app. Teams support video calls, instant messaging, meetings, group conversations and tracking daily tasks/logs, of which will help with scheduling and time management. In an emergency, this will allow quick and clear communication, time management and critical-decision making.</a:t>
            </a:r>
          </a:p>
          <a:p>
            <a:pPr marL="0" indent="0">
              <a:buNone/>
            </a:pPr>
            <a:endParaRPr lang="en-US" dirty="0"/>
          </a:p>
          <a:p>
            <a:pPr marL="0" indent="0">
              <a:buNone/>
            </a:pPr>
            <a:r>
              <a:rPr lang="en-US" dirty="0"/>
              <a:t>(NHS Microsoft Teams , 2025) </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47712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2606765358"/>
              </p:ext>
            </p:extLst>
          </p:nvPr>
        </p:nvGraphicFramePr>
        <p:xfrm>
          <a:off x="838200" y="1825621"/>
          <a:ext cx="10515600" cy="3169012"/>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92186870"/>
                    </a:ext>
                  </a:extLst>
                </a:gridCol>
                <a:gridCol w="5257800">
                  <a:extLst>
                    <a:ext uri="{9D8B030D-6E8A-4147-A177-3AD203B41FA5}">
                      <a16:colId xmlns:a16="http://schemas.microsoft.com/office/drawing/2014/main" val="3245328862"/>
                    </a:ext>
                  </a:extLst>
                </a:gridCol>
              </a:tblGrid>
              <a:tr h="607028">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480476">
                <a:tc>
                  <a:txBody>
                    <a:bodyPr/>
                    <a:lstStyle/>
                    <a:p>
                      <a:r>
                        <a:rPr lang="en-GB" dirty="0"/>
                        <a:t>Secure communication </a:t>
                      </a:r>
                    </a:p>
                  </a:txBody>
                  <a:tcPr/>
                </a:tc>
                <a:tc>
                  <a:txBody>
                    <a:bodyPr/>
                    <a:lstStyle/>
                    <a:p>
                      <a:r>
                        <a:rPr lang="en-GB" dirty="0"/>
                        <a:t>Training required </a:t>
                      </a:r>
                    </a:p>
                  </a:txBody>
                  <a:tcPr/>
                </a:tc>
                <a:extLst>
                  <a:ext uri="{0D108BD9-81ED-4DB2-BD59-A6C34878D82A}">
                    <a16:rowId xmlns:a16="http://schemas.microsoft.com/office/drawing/2014/main" val="1929977270"/>
                  </a:ext>
                </a:extLst>
              </a:tr>
              <a:tr h="480476">
                <a:tc>
                  <a:txBody>
                    <a:bodyPr/>
                    <a:lstStyle/>
                    <a:p>
                      <a:r>
                        <a:rPr lang="en-GB" dirty="0"/>
                        <a:t>Security Access ( Authentication)</a:t>
                      </a:r>
                    </a:p>
                  </a:txBody>
                  <a:tcPr/>
                </a:tc>
                <a:tc>
                  <a:txBody>
                    <a:bodyPr/>
                    <a:lstStyle/>
                    <a:p>
                      <a:r>
                        <a:rPr lang="en-GB" dirty="0"/>
                        <a:t>Data protection </a:t>
                      </a:r>
                    </a:p>
                  </a:txBody>
                  <a:tcPr/>
                </a:tc>
                <a:extLst>
                  <a:ext uri="{0D108BD9-81ED-4DB2-BD59-A6C34878D82A}">
                    <a16:rowId xmlns:a16="http://schemas.microsoft.com/office/drawing/2014/main" val="1856759452"/>
                  </a:ext>
                </a:extLst>
              </a:tr>
              <a:tr h="480476">
                <a:tc>
                  <a:txBody>
                    <a:bodyPr/>
                    <a:lstStyle/>
                    <a:p>
                      <a:r>
                        <a:rPr lang="en-GB" dirty="0"/>
                        <a:t>Remote meetings and changes</a:t>
                      </a:r>
                    </a:p>
                  </a:txBody>
                  <a:tcPr/>
                </a:tc>
                <a:tc>
                  <a:txBody>
                    <a:bodyPr/>
                    <a:lstStyle/>
                    <a:p>
                      <a:r>
                        <a:rPr lang="en-GB" dirty="0"/>
                        <a:t>Technology access </a:t>
                      </a:r>
                    </a:p>
                  </a:txBody>
                  <a:tcPr/>
                </a:tc>
                <a:extLst>
                  <a:ext uri="{0D108BD9-81ED-4DB2-BD59-A6C34878D82A}">
                    <a16:rowId xmlns:a16="http://schemas.microsoft.com/office/drawing/2014/main" val="1715959377"/>
                  </a:ext>
                </a:extLst>
              </a:tr>
              <a:tr h="480476">
                <a:tc>
                  <a:txBody>
                    <a:bodyPr/>
                    <a:lstStyle/>
                    <a:p>
                      <a:r>
                        <a:rPr lang="en-GB" dirty="0"/>
                        <a:t>Increased productivity </a:t>
                      </a:r>
                    </a:p>
                  </a:txBody>
                  <a:tcPr/>
                </a:tc>
                <a:tc>
                  <a:txBody>
                    <a:bodyPr/>
                    <a:lstStyle/>
                    <a:p>
                      <a:r>
                        <a:rPr lang="en-GB" dirty="0"/>
                        <a:t>Relies on  Microsoft 365 </a:t>
                      </a:r>
                    </a:p>
                  </a:txBody>
                  <a:tcPr/>
                </a:tc>
                <a:extLst>
                  <a:ext uri="{0D108BD9-81ED-4DB2-BD59-A6C34878D82A}">
                    <a16:rowId xmlns:a16="http://schemas.microsoft.com/office/drawing/2014/main" val="10004"/>
                  </a:ext>
                </a:extLst>
              </a:tr>
              <a:tr h="480476">
                <a:tc>
                  <a:txBody>
                    <a:bodyPr/>
                    <a:lstStyle/>
                    <a:p>
                      <a:r>
                        <a:rPr lang="en-GB" dirty="0"/>
                        <a:t>Information Handovers ( Sharing information/ Documents) </a:t>
                      </a:r>
                    </a:p>
                  </a:txBody>
                  <a:tcPr/>
                </a:tc>
                <a:tc>
                  <a:txBody>
                    <a:bodyPr/>
                    <a:lstStyle/>
                    <a:p>
                      <a:r>
                        <a:rPr lang="en-GB" dirty="0"/>
                        <a:t>Program Issues ( audio/ camera issues) </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0" name="Rectangle 104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1" name="Freeform: Shape 103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105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Freeform: Shape 103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55" name="Isosceles Triangle 105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Isosceles Triangle 105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white background with black text&#10;&#10;AI-generated content may be incorrect.">
            <a:extLst>
              <a:ext uri="{FF2B5EF4-FFF2-40B4-BE49-F238E27FC236}">
                <a16:creationId xmlns:a16="http://schemas.microsoft.com/office/drawing/2014/main" id="{0F4B24A9-266C-5527-E7C4-509466141E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73901" y="1756547"/>
            <a:ext cx="9300420" cy="4812968"/>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229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AB9E9D-47BE-DB81-3017-DD1D593274F1}"/>
              </a:ext>
            </a:extLst>
          </p:cNvPr>
          <p:cNvSpPr>
            <a:spLocks noGrp="1"/>
          </p:cNvSpPr>
          <p:nvPr>
            <p:ph idx="1"/>
          </p:nvPr>
        </p:nvSpPr>
        <p:spPr>
          <a:xfrm>
            <a:off x="838200" y="1929384"/>
            <a:ext cx="10853928" cy="4376928"/>
          </a:xfrm>
        </p:spPr>
        <p:txBody>
          <a:bodyPr>
            <a:normAutofit/>
          </a:bodyPr>
          <a:lstStyle/>
          <a:p>
            <a:pPr marL="0" indent="0">
              <a:buNone/>
            </a:pPr>
            <a:r>
              <a:rPr lang="en-GB" sz="2000" dirty="0"/>
              <a:t>A digital safety plan is necessary in care homes like Greenfield Home Care because it help create consistent protection, trust and confidence. The purpose of a digital action plan at Greenfields consist of the:</a:t>
            </a:r>
          </a:p>
          <a:p>
            <a:endParaRPr lang="en-GB" sz="2000" dirty="0"/>
          </a:p>
          <a:p>
            <a:r>
              <a:rPr lang="en-GB" sz="2000" dirty="0"/>
              <a:t>The safety of the agencies data and client's information while staff are still developing confidence.</a:t>
            </a:r>
          </a:p>
          <a:p>
            <a:r>
              <a:rPr lang="en-GB" sz="2000" dirty="0"/>
              <a:t>To create awareness of cyber security risks to the staff and preparedness. </a:t>
            </a:r>
          </a:p>
          <a:p>
            <a:r>
              <a:rPr lang="en-GB" sz="2000" dirty="0"/>
              <a:t>To help reduce cyber security threats.</a:t>
            </a:r>
          </a:p>
          <a:p>
            <a:r>
              <a:rPr lang="en-GB" sz="2000" dirty="0"/>
              <a:t>To clarify staff responsibilities and improve efficiency across the work- environment.</a:t>
            </a:r>
          </a:p>
          <a:p>
            <a:r>
              <a:rPr lang="en-GB" sz="2000" dirty="0"/>
              <a:t>To help meet confidentiality and compliance requirement.</a:t>
            </a:r>
          </a:p>
          <a:p>
            <a:r>
              <a:rPr lang="en-GB" sz="2000" dirty="0"/>
              <a:t>To provide knowledge of the 4 key goals to an action/safety plan.</a:t>
            </a:r>
          </a:p>
          <a:p>
            <a:endParaRPr lang="en-GB" sz="2000" dirty="0"/>
          </a:p>
          <a:p>
            <a:endParaRPr lang="en-GB" sz="2000" dirty="0"/>
          </a:p>
          <a:p>
            <a:endParaRPr lang="en-GB" sz="2000" dirty="0"/>
          </a:p>
        </p:txBody>
      </p:sp>
    </p:spTree>
    <p:extLst>
      <p:ext uri="{BB962C8B-B14F-4D97-AF65-F5344CB8AC3E}">
        <p14:creationId xmlns:p14="http://schemas.microsoft.com/office/powerpoint/2010/main" val="3733822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8765A-9679-4178-3406-1F7B6569BF19}"/>
              </a:ext>
            </a:extLst>
          </p:cNvPr>
          <p:cNvSpPr>
            <a:spLocks noGrp="1"/>
          </p:cNvSpPr>
          <p:nvPr>
            <p:ph type="title"/>
          </p:nvPr>
        </p:nvSpPr>
        <p:spPr/>
        <p:txBody>
          <a:bodyPr/>
          <a:lstStyle/>
          <a:p>
            <a:r>
              <a:rPr lang="en-GB" b="1" dirty="0"/>
              <a:t>FOUR KEY GOAL TO BE FOLLOWED BY GREENFIELD HOME CARE AGENCY.</a:t>
            </a:r>
            <a:endParaRPr lang="en-GB" dirty="0"/>
          </a:p>
        </p:txBody>
      </p:sp>
      <p:sp>
        <p:nvSpPr>
          <p:cNvPr id="3" name="Content Placeholder 2">
            <a:extLst>
              <a:ext uri="{FF2B5EF4-FFF2-40B4-BE49-F238E27FC236}">
                <a16:creationId xmlns:a16="http://schemas.microsoft.com/office/drawing/2014/main" id="{CA9C52B1-84CE-BCCB-22ED-AB6A214CDECE}"/>
              </a:ext>
            </a:extLst>
          </p:cNvPr>
          <p:cNvSpPr>
            <a:spLocks noGrp="1"/>
          </p:cNvSpPr>
          <p:nvPr>
            <p:ph idx="1"/>
          </p:nvPr>
        </p:nvSpPr>
        <p:spPr>
          <a:xfrm>
            <a:off x="838200" y="2506662"/>
            <a:ext cx="10515600" cy="4351338"/>
          </a:xfrm>
        </p:spPr>
        <p:txBody>
          <a:bodyPr/>
          <a:lstStyle/>
          <a:p>
            <a:pPr fontAlgn="base"/>
            <a:r>
              <a:rPr lang="en-GB" dirty="0"/>
              <a:t>Secure access skills.​</a:t>
            </a:r>
          </a:p>
          <a:p>
            <a:pPr fontAlgn="base"/>
            <a:r>
              <a:rPr lang="en-GB" dirty="0"/>
              <a:t>Email awareness skills.​</a:t>
            </a:r>
          </a:p>
          <a:p>
            <a:pPr fontAlgn="base"/>
            <a:r>
              <a:rPr lang="en-GB" dirty="0"/>
              <a:t>Data management skills.</a:t>
            </a:r>
            <a:r>
              <a:rPr lang="en-US" dirty="0"/>
              <a:t>​</a:t>
            </a:r>
          </a:p>
          <a:p>
            <a:pPr fontAlgn="base"/>
            <a:r>
              <a:rPr lang="en-GB" dirty="0"/>
              <a:t>Confidentiality and compliance skills.</a:t>
            </a:r>
          </a:p>
          <a:p>
            <a:pPr marL="0" indent="0">
              <a:buNone/>
            </a:pPr>
            <a:endParaRPr lang="en-GB" dirty="0"/>
          </a:p>
        </p:txBody>
      </p:sp>
    </p:spTree>
    <p:extLst>
      <p:ext uri="{BB962C8B-B14F-4D97-AF65-F5344CB8AC3E}">
        <p14:creationId xmlns:p14="http://schemas.microsoft.com/office/powerpoint/2010/main" val="557981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08" y="232229"/>
            <a:ext cx="11266097" cy="733929"/>
          </a:xfrm>
        </p:spPr>
        <p:txBody>
          <a:bodyPr>
            <a:normAutofit/>
          </a:bodyPr>
          <a:lstStyle/>
          <a:p>
            <a:r>
              <a:rPr lang="en-GB" dirty="0"/>
              <a:t>To Improve Data Security And Data Protection.</a:t>
            </a:r>
          </a:p>
        </p:txBody>
      </p:sp>
      <p:graphicFrame>
        <p:nvGraphicFramePr>
          <p:cNvPr id="7" name="Content Placeholder 6">
            <a:extLst>
              <a:ext uri="{FF2B5EF4-FFF2-40B4-BE49-F238E27FC236}">
                <a16:creationId xmlns:a16="http://schemas.microsoft.com/office/drawing/2014/main" id="{F5D9AEFD-7A44-B8D3-02D3-47E2EB4D0F58}"/>
              </a:ext>
            </a:extLst>
          </p:cNvPr>
          <p:cNvGraphicFramePr>
            <a:graphicFrameLocks noGrp="1"/>
          </p:cNvGraphicFramePr>
          <p:nvPr>
            <p:ph idx="1"/>
            <p:extLst>
              <p:ext uri="{D42A27DB-BD31-4B8C-83A1-F6EECF244321}">
                <p14:modId xmlns:p14="http://schemas.microsoft.com/office/powerpoint/2010/main" val="3925582555"/>
              </p:ext>
            </p:extLst>
          </p:nvPr>
        </p:nvGraphicFramePr>
        <p:xfrm>
          <a:off x="448574" y="1125426"/>
          <a:ext cx="10765748" cy="5327133"/>
        </p:xfrm>
        <a:graphic>
          <a:graphicData uri="http://schemas.openxmlformats.org/drawingml/2006/table">
            <a:tbl>
              <a:tblPr firstRow="1" bandRow="1">
                <a:tableStyleId>{5C22544A-7EE6-4342-B048-85BDC9FD1C3A}</a:tableStyleId>
              </a:tblPr>
              <a:tblGrid>
                <a:gridCol w="5382874">
                  <a:extLst>
                    <a:ext uri="{9D8B030D-6E8A-4147-A177-3AD203B41FA5}">
                      <a16:colId xmlns:a16="http://schemas.microsoft.com/office/drawing/2014/main" val="3088839495"/>
                    </a:ext>
                  </a:extLst>
                </a:gridCol>
                <a:gridCol w="5382874">
                  <a:extLst>
                    <a:ext uri="{9D8B030D-6E8A-4147-A177-3AD203B41FA5}">
                      <a16:colId xmlns:a16="http://schemas.microsoft.com/office/drawing/2014/main" val="3839235316"/>
                    </a:ext>
                  </a:extLst>
                </a:gridCol>
              </a:tblGrid>
              <a:tr h="633881">
                <a:tc>
                  <a:txBody>
                    <a:bodyPr/>
                    <a:lstStyle/>
                    <a:p>
                      <a:r>
                        <a:rPr lang="en-GB" dirty="0"/>
                        <a:t>GOAL 1- SECURE ACCESS</a:t>
                      </a:r>
                    </a:p>
                  </a:txBody>
                  <a:tcPr/>
                </a:tc>
                <a:tc>
                  <a:txBody>
                    <a:bodyPr/>
                    <a:lstStyle/>
                    <a:p>
                      <a:endParaRPr lang="en-GB" dirty="0"/>
                    </a:p>
                  </a:txBody>
                  <a:tcPr/>
                </a:tc>
                <a:extLst>
                  <a:ext uri="{0D108BD9-81ED-4DB2-BD59-A6C34878D82A}">
                    <a16:rowId xmlns:a16="http://schemas.microsoft.com/office/drawing/2014/main" val="1217078035"/>
                  </a:ext>
                </a:extLst>
              </a:tr>
              <a:tr h="1527400">
                <a:tc>
                  <a:txBody>
                    <a:bodyPr/>
                    <a:lstStyle/>
                    <a:p>
                      <a:r>
                        <a:rPr lang="en-GB" dirty="0"/>
                        <a:t>WIFI CONNECTION IS SECURED.</a:t>
                      </a:r>
                    </a:p>
                  </a:txBody>
                  <a:tcPr/>
                </a:tc>
                <a:tc>
                  <a:txBody>
                    <a:bodyPr/>
                    <a:lstStyle/>
                    <a:p>
                      <a:r>
                        <a:rPr lang="en-GB" dirty="0"/>
                        <a:t>STRONG PASSWORDS: MINIMUM 12 CHARACATER MIX OF LETTERS, NUMBERS AND SYMBOLS. (Busranur Bilir, December 16</a:t>
                      </a:r>
                      <a:r>
                        <a:rPr lang="en-GB" baseline="30000" dirty="0"/>
                        <a:t>th</a:t>
                      </a:r>
                      <a:r>
                        <a:rPr lang="en-GB" dirty="0"/>
                        <a:t>, 2025)</a:t>
                      </a:r>
                    </a:p>
                  </a:txBody>
                  <a:tcPr/>
                </a:tc>
                <a:extLst>
                  <a:ext uri="{0D108BD9-81ED-4DB2-BD59-A6C34878D82A}">
                    <a16:rowId xmlns:a16="http://schemas.microsoft.com/office/drawing/2014/main" val="2224128270"/>
                  </a:ext>
                </a:extLst>
              </a:tr>
              <a:tr h="1447247">
                <a:tc>
                  <a:txBody>
                    <a:bodyPr/>
                    <a:lstStyle/>
                    <a:p>
                      <a:r>
                        <a:rPr lang="en-GB" dirty="0"/>
                        <a:t>AUTOMATIC DEVICE LOCKING.</a:t>
                      </a:r>
                    </a:p>
                    <a:p>
                      <a:endParaRPr lang="en-GB" dirty="0"/>
                    </a:p>
                  </a:txBody>
                  <a:tcPr/>
                </a:tc>
                <a:tc>
                  <a:txBody>
                    <a:bodyPr/>
                    <a:lstStyle/>
                    <a:p>
                      <a:r>
                        <a:rPr lang="en-GB" dirty="0"/>
                        <a:t>ACCESS CONTROLS TO BE RISTRICTED </a:t>
                      </a:r>
                    </a:p>
                  </a:txBody>
                  <a:tcPr/>
                </a:tc>
                <a:extLst>
                  <a:ext uri="{0D108BD9-81ED-4DB2-BD59-A6C34878D82A}">
                    <a16:rowId xmlns:a16="http://schemas.microsoft.com/office/drawing/2014/main" val="1998784876"/>
                  </a:ext>
                </a:extLst>
              </a:tr>
              <a:tr h="1718605">
                <a:tc>
                  <a:txBody>
                    <a:bodyPr/>
                    <a:lstStyle/>
                    <a:p>
                      <a:r>
                        <a:rPr lang="en-GB" dirty="0"/>
                        <a:t>(MFA) MULTI-FACTOR AUTHENTICATION FOR ALL SYSTEM CONTAINING PERSONAL OR MEDICAL DATA.</a:t>
                      </a:r>
                    </a:p>
                    <a:p>
                      <a:r>
                        <a:rPr lang="en-GB" dirty="0"/>
                        <a:t> (NHS England multi-factor authentication MFA policy)</a:t>
                      </a:r>
                    </a:p>
                  </a:txBody>
                  <a:tcPr/>
                </a:tc>
                <a:tc>
                  <a:txBody>
                    <a:bodyPr/>
                    <a:lstStyle/>
                    <a:p>
                      <a:r>
                        <a:rPr lang="en-GB" dirty="0"/>
                        <a:t>ACCESS SHOULD BE REMOVED WHEN STAFF HAS FINISHED SCHEDULED SHIFTS.</a:t>
                      </a:r>
                    </a:p>
                    <a:p>
                      <a:endParaRPr lang="en-GB" dirty="0"/>
                    </a:p>
                  </a:txBody>
                  <a:tcPr/>
                </a:tc>
                <a:extLst>
                  <a:ext uri="{0D108BD9-81ED-4DB2-BD59-A6C34878D82A}">
                    <a16:rowId xmlns:a16="http://schemas.microsoft.com/office/drawing/2014/main" val="1056999812"/>
                  </a:ext>
                </a:extLst>
              </a:tr>
            </a:tbl>
          </a:graphicData>
        </a:graphic>
      </p:graphicFrame>
    </p:spTree>
    <p:extLst>
      <p:ext uri="{BB962C8B-B14F-4D97-AF65-F5344CB8AC3E}">
        <p14:creationId xmlns:p14="http://schemas.microsoft.com/office/powerpoint/2010/main" val="2124799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523ECF1-3B6A-8EEA-7E5E-5AEE0E69753C}"/>
              </a:ext>
            </a:extLst>
          </p:cNvPr>
          <p:cNvGraphicFramePr>
            <a:graphicFrameLocks noGrp="1"/>
          </p:cNvGraphicFramePr>
          <p:nvPr>
            <p:ph idx="1"/>
            <p:extLst>
              <p:ext uri="{D42A27DB-BD31-4B8C-83A1-F6EECF244321}">
                <p14:modId xmlns:p14="http://schemas.microsoft.com/office/powerpoint/2010/main" val="3483575770"/>
              </p:ext>
            </p:extLst>
          </p:nvPr>
        </p:nvGraphicFramePr>
        <p:xfrm>
          <a:off x="569343" y="1298602"/>
          <a:ext cx="10817526" cy="4246231"/>
        </p:xfrm>
        <a:graphic>
          <a:graphicData uri="http://schemas.openxmlformats.org/drawingml/2006/table">
            <a:tbl>
              <a:tblPr firstRow="1" bandRow="1">
                <a:tableStyleId>{5C22544A-7EE6-4342-B048-85BDC9FD1C3A}</a:tableStyleId>
              </a:tblPr>
              <a:tblGrid>
                <a:gridCol w="5408763">
                  <a:extLst>
                    <a:ext uri="{9D8B030D-6E8A-4147-A177-3AD203B41FA5}">
                      <a16:colId xmlns:a16="http://schemas.microsoft.com/office/drawing/2014/main" val="1458535432"/>
                    </a:ext>
                  </a:extLst>
                </a:gridCol>
                <a:gridCol w="5408763">
                  <a:extLst>
                    <a:ext uri="{9D8B030D-6E8A-4147-A177-3AD203B41FA5}">
                      <a16:colId xmlns:a16="http://schemas.microsoft.com/office/drawing/2014/main" val="3951231968"/>
                    </a:ext>
                  </a:extLst>
                </a:gridCol>
              </a:tblGrid>
              <a:tr h="821462">
                <a:tc>
                  <a:txBody>
                    <a:bodyPr/>
                    <a:lstStyle/>
                    <a:p>
                      <a:r>
                        <a:rPr lang="en-GB" sz="2000" dirty="0"/>
                        <a:t>GOAL 2- EMAIL AWARENESS</a:t>
                      </a:r>
                    </a:p>
                  </a:txBody>
                  <a:tcPr/>
                </a:tc>
                <a:tc>
                  <a:txBody>
                    <a:bodyPr/>
                    <a:lstStyle/>
                    <a:p>
                      <a:endParaRPr lang="en-GB"/>
                    </a:p>
                  </a:txBody>
                  <a:tcPr/>
                </a:tc>
                <a:extLst>
                  <a:ext uri="{0D108BD9-81ED-4DB2-BD59-A6C34878D82A}">
                    <a16:rowId xmlns:a16="http://schemas.microsoft.com/office/drawing/2014/main" val="2112402203"/>
                  </a:ext>
                </a:extLst>
              </a:tr>
              <a:tr h="821462">
                <a:tc>
                  <a:txBody>
                    <a:bodyPr/>
                    <a:lstStyle/>
                    <a:p>
                      <a:r>
                        <a:rPr lang="en-GB" dirty="0"/>
                        <a:t>PHISHING AWARENESS TRAINING FOR  ALL STAFF.</a:t>
                      </a:r>
                    </a:p>
                    <a:p>
                      <a:endParaRPr lang="en-GB" dirty="0"/>
                    </a:p>
                  </a:txBody>
                  <a:tcPr/>
                </a:tc>
                <a:tc>
                  <a:txBody>
                    <a:bodyPr/>
                    <a:lstStyle/>
                    <a:p>
                      <a:r>
                        <a:rPr lang="en-GB" dirty="0"/>
                        <a:t>STAFF SHOULD BE WARNED AGAINST UNKNOWN SENDERS.</a:t>
                      </a:r>
                    </a:p>
                  </a:txBody>
                  <a:tcPr/>
                </a:tc>
                <a:extLst>
                  <a:ext uri="{0D108BD9-81ED-4DB2-BD59-A6C34878D82A}">
                    <a16:rowId xmlns:a16="http://schemas.microsoft.com/office/drawing/2014/main" val="296932302"/>
                  </a:ext>
                </a:extLst>
              </a:tr>
              <a:tr h="1131873">
                <a:tc>
                  <a:txBody>
                    <a:bodyPr/>
                    <a:lstStyle/>
                    <a:p>
                      <a:r>
                        <a:rPr lang="en-GB" dirty="0"/>
                        <a:t>SIMULATED PHISHING TESTS (Busranur Bilir, December 16</a:t>
                      </a:r>
                      <a:r>
                        <a:rPr lang="en-GB" baseline="30000" dirty="0"/>
                        <a:t>th</a:t>
                      </a:r>
                      <a:r>
                        <a:rPr lang="en-GB" dirty="0"/>
                        <a:t>, 2025)</a:t>
                      </a:r>
                    </a:p>
                    <a:p>
                      <a:endParaRPr lang="en-GB" dirty="0"/>
                    </a:p>
                  </a:txBody>
                  <a:tcPr/>
                </a:tc>
                <a:tc>
                  <a:txBody>
                    <a:bodyPr/>
                    <a:lstStyle/>
                    <a:p>
                      <a:r>
                        <a:rPr lang="en-GB" dirty="0"/>
                        <a:t>ENSURE ALL SUSPICIOUS EMAILS AND REPORTS </a:t>
                      </a:r>
                    </a:p>
                  </a:txBody>
                  <a:tcPr/>
                </a:tc>
                <a:extLst>
                  <a:ext uri="{0D108BD9-81ED-4DB2-BD59-A6C34878D82A}">
                    <a16:rowId xmlns:a16="http://schemas.microsoft.com/office/drawing/2014/main" val="3188051797"/>
                  </a:ext>
                </a:extLst>
              </a:tr>
              <a:tr h="1471434">
                <a:tc>
                  <a:txBody>
                    <a:bodyPr/>
                    <a:lstStyle/>
                    <a:p>
                      <a:r>
                        <a:rPr lang="en-GB" dirty="0"/>
                        <a:t>EMPLOYEES SHOULD VERIFY UNUSUAL REQUESTS AND DEVELOP A PROCEDURE TO HANDLE RESIDENTS REQUESTS FOR CORRECTION, ACCESS AND DELETION. </a:t>
                      </a:r>
                    </a:p>
                  </a:txBody>
                  <a:tcPr/>
                </a:tc>
                <a:tc>
                  <a:txBody>
                    <a:bodyPr/>
                    <a:lstStyle/>
                    <a:p>
                      <a:r>
                        <a:rPr lang="en-GB" dirty="0"/>
                        <a:t>STAFF SHOULD FOLLOW POLICIES AND REPORT RISKS </a:t>
                      </a:r>
                    </a:p>
                  </a:txBody>
                  <a:tcPr/>
                </a:tc>
                <a:extLst>
                  <a:ext uri="{0D108BD9-81ED-4DB2-BD59-A6C34878D82A}">
                    <a16:rowId xmlns:a16="http://schemas.microsoft.com/office/drawing/2014/main" val="3510380577"/>
                  </a:ext>
                </a:extLst>
              </a:tr>
            </a:tbl>
          </a:graphicData>
        </a:graphic>
      </p:graphicFrame>
    </p:spTree>
    <p:extLst>
      <p:ext uri="{BB962C8B-B14F-4D97-AF65-F5344CB8AC3E}">
        <p14:creationId xmlns:p14="http://schemas.microsoft.com/office/powerpoint/2010/main" val="4243266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F0DD962-3720-59AA-72F1-349B4D7C07A8}"/>
              </a:ext>
            </a:extLst>
          </p:cNvPr>
          <p:cNvGraphicFramePr>
            <a:graphicFrameLocks noGrp="1"/>
          </p:cNvGraphicFramePr>
          <p:nvPr>
            <p:ph idx="1"/>
            <p:extLst>
              <p:ext uri="{D42A27DB-BD31-4B8C-83A1-F6EECF244321}">
                <p14:modId xmlns:p14="http://schemas.microsoft.com/office/powerpoint/2010/main" val="774114100"/>
              </p:ext>
            </p:extLst>
          </p:nvPr>
        </p:nvGraphicFramePr>
        <p:xfrm>
          <a:off x="810882" y="1483742"/>
          <a:ext cx="10542917" cy="4364964"/>
        </p:xfrm>
        <a:graphic>
          <a:graphicData uri="http://schemas.openxmlformats.org/drawingml/2006/table">
            <a:tbl>
              <a:tblPr firstRow="1" bandRow="1">
                <a:tableStyleId>{5C22544A-7EE6-4342-B048-85BDC9FD1C3A}</a:tableStyleId>
              </a:tblPr>
              <a:tblGrid>
                <a:gridCol w="5688403">
                  <a:extLst>
                    <a:ext uri="{9D8B030D-6E8A-4147-A177-3AD203B41FA5}">
                      <a16:colId xmlns:a16="http://schemas.microsoft.com/office/drawing/2014/main" val="1573801419"/>
                    </a:ext>
                  </a:extLst>
                </a:gridCol>
                <a:gridCol w="4854514">
                  <a:extLst>
                    <a:ext uri="{9D8B030D-6E8A-4147-A177-3AD203B41FA5}">
                      <a16:colId xmlns:a16="http://schemas.microsoft.com/office/drawing/2014/main" val="637204286"/>
                    </a:ext>
                  </a:extLst>
                </a:gridCol>
              </a:tblGrid>
              <a:tr h="1091241">
                <a:tc>
                  <a:txBody>
                    <a:bodyPr/>
                    <a:lstStyle/>
                    <a:p>
                      <a:r>
                        <a:rPr lang="en-GB" sz="2400" dirty="0"/>
                        <a:t>GOAL 3- DATA MANAGEMENT </a:t>
                      </a:r>
                    </a:p>
                  </a:txBody>
                  <a:tcPr/>
                </a:tc>
                <a:tc>
                  <a:txBody>
                    <a:bodyPr/>
                    <a:lstStyle/>
                    <a:p>
                      <a:endParaRPr lang="en-GB"/>
                    </a:p>
                  </a:txBody>
                  <a:tcPr/>
                </a:tc>
                <a:extLst>
                  <a:ext uri="{0D108BD9-81ED-4DB2-BD59-A6C34878D82A}">
                    <a16:rowId xmlns:a16="http://schemas.microsoft.com/office/drawing/2014/main" val="881481362"/>
                  </a:ext>
                </a:extLst>
              </a:tr>
              <a:tr h="1091241">
                <a:tc>
                  <a:txBody>
                    <a:bodyPr/>
                    <a:lstStyle/>
                    <a:p>
                      <a:r>
                        <a:rPr lang="en-GB" dirty="0"/>
                        <a:t>DATA CLASSIFICATION.</a:t>
                      </a:r>
                    </a:p>
                  </a:txBody>
                  <a:tcPr/>
                </a:tc>
                <a:tc>
                  <a:txBody>
                    <a:bodyPr/>
                    <a:lstStyle/>
                    <a:p>
                      <a:r>
                        <a:rPr lang="en-GB" dirty="0"/>
                        <a:t>SECURE DATA DISPOSAL </a:t>
                      </a:r>
                    </a:p>
                  </a:txBody>
                  <a:tcPr/>
                </a:tc>
                <a:extLst>
                  <a:ext uri="{0D108BD9-81ED-4DB2-BD59-A6C34878D82A}">
                    <a16:rowId xmlns:a16="http://schemas.microsoft.com/office/drawing/2014/main" val="2526820444"/>
                  </a:ext>
                </a:extLst>
              </a:tr>
              <a:tr h="1091241">
                <a:tc>
                  <a:txBody>
                    <a:bodyPr/>
                    <a:lstStyle/>
                    <a:p>
                      <a:r>
                        <a:rPr lang="en-GB" dirty="0"/>
                        <a:t>ENCRYPTION OF SENSITIVE DATA.</a:t>
                      </a:r>
                    </a:p>
                  </a:txBody>
                  <a:tcPr/>
                </a:tc>
                <a:tc>
                  <a:txBody>
                    <a:bodyPr/>
                    <a:lstStyle/>
                    <a:p>
                      <a:r>
                        <a:rPr lang="en-GB" dirty="0"/>
                        <a:t>APPROVED SECURE CLOUD STORAGE,</a:t>
                      </a:r>
                    </a:p>
                  </a:txBody>
                  <a:tcPr/>
                </a:tc>
                <a:extLst>
                  <a:ext uri="{0D108BD9-81ED-4DB2-BD59-A6C34878D82A}">
                    <a16:rowId xmlns:a16="http://schemas.microsoft.com/office/drawing/2014/main" val="3614798793"/>
                  </a:ext>
                </a:extLst>
              </a:tr>
              <a:tr h="1091241">
                <a:tc>
                  <a:txBody>
                    <a:bodyPr/>
                    <a:lstStyle/>
                    <a:p>
                      <a:r>
                        <a:rPr lang="en-GB" dirty="0"/>
                        <a:t>REGULAR BACKUPS.</a:t>
                      </a:r>
                    </a:p>
                  </a:txBody>
                  <a:tcPr/>
                </a:tc>
                <a:tc>
                  <a:txBody>
                    <a:bodyPr/>
                    <a:lstStyle/>
                    <a:p>
                      <a:r>
                        <a:rPr lang="en-GB" dirty="0"/>
                        <a:t>(Data Protection Act 2018, information Commissioner’s Office GDPR) </a:t>
                      </a:r>
                    </a:p>
                  </a:txBody>
                  <a:tcPr/>
                </a:tc>
                <a:extLst>
                  <a:ext uri="{0D108BD9-81ED-4DB2-BD59-A6C34878D82A}">
                    <a16:rowId xmlns:a16="http://schemas.microsoft.com/office/drawing/2014/main" val="2682003055"/>
                  </a:ext>
                </a:extLst>
              </a:tr>
            </a:tbl>
          </a:graphicData>
        </a:graphic>
      </p:graphicFrame>
    </p:spTree>
    <p:extLst>
      <p:ext uri="{BB962C8B-B14F-4D97-AF65-F5344CB8AC3E}">
        <p14:creationId xmlns:p14="http://schemas.microsoft.com/office/powerpoint/2010/main" val="1054977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41F9B71-FEB6-10A2-282C-CBA2D24257C9}"/>
              </a:ext>
            </a:extLst>
          </p:cNvPr>
          <p:cNvGraphicFramePr>
            <a:graphicFrameLocks noGrp="1"/>
          </p:cNvGraphicFramePr>
          <p:nvPr>
            <p:ph idx="1"/>
            <p:extLst>
              <p:ext uri="{D42A27DB-BD31-4B8C-83A1-F6EECF244321}">
                <p14:modId xmlns:p14="http://schemas.microsoft.com/office/powerpoint/2010/main" val="285954383"/>
              </p:ext>
            </p:extLst>
          </p:nvPr>
        </p:nvGraphicFramePr>
        <p:xfrm>
          <a:off x="687237" y="159287"/>
          <a:ext cx="10817526" cy="6339789"/>
        </p:xfrm>
        <a:graphic>
          <a:graphicData uri="http://schemas.openxmlformats.org/drawingml/2006/table">
            <a:tbl>
              <a:tblPr firstRow="1" bandRow="1">
                <a:tableStyleId>{5C22544A-7EE6-4342-B048-85BDC9FD1C3A}</a:tableStyleId>
              </a:tblPr>
              <a:tblGrid>
                <a:gridCol w="5408763">
                  <a:extLst>
                    <a:ext uri="{9D8B030D-6E8A-4147-A177-3AD203B41FA5}">
                      <a16:colId xmlns:a16="http://schemas.microsoft.com/office/drawing/2014/main" val="4002913981"/>
                    </a:ext>
                  </a:extLst>
                </a:gridCol>
                <a:gridCol w="5408763">
                  <a:extLst>
                    <a:ext uri="{9D8B030D-6E8A-4147-A177-3AD203B41FA5}">
                      <a16:colId xmlns:a16="http://schemas.microsoft.com/office/drawing/2014/main" val="3033621711"/>
                    </a:ext>
                  </a:extLst>
                </a:gridCol>
              </a:tblGrid>
              <a:tr h="961585">
                <a:tc>
                  <a:txBody>
                    <a:bodyPr/>
                    <a:lstStyle/>
                    <a:p>
                      <a:r>
                        <a:rPr lang="en-GB" sz="1800" dirty="0">
                          <a:latin typeface="Arial" pitchFamily="34" charset="0"/>
                          <a:cs typeface="Arial" pitchFamily="34" charset="0"/>
                        </a:rPr>
                        <a:t>GOAL 4 – CONFIDENTIALITY &amp; COMPLIANCE</a:t>
                      </a:r>
                      <a:endParaRPr lang="en-GB" dirty="0"/>
                    </a:p>
                  </a:txBody>
                  <a:tcPr/>
                </a:tc>
                <a:tc>
                  <a:txBody>
                    <a:bodyPr/>
                    <a:lstStyle/>
                    <a:p>
                      <a:endParaRPr lang="en-GB" dirty="0"/>
                    </a:p>
                  </a:txBody>
                  <a:tcPr/>
                </a:tc>
                <a:extLst>
                  <a:ext uri="{0D108BD9-81ED-4DB2-BD59-A6C34878D82A}">
                    <a16:rowId xmlns:a16="http://schemas.microsoft.com/office/drawing/2014/main" val="441058535"/>
                  </a:ext>
                </a:extLst>
              </a:tr>
              <a:tr h="10521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ALL STAFF MUST BE TRAINED ON PRIVACY , DATA PROTECTION, GDPR AND CONFIDENTIALITY.</a:t>
                      </a:r>
                    </a:p>
                    <a:p>
                      <a:r>
                        <a:rPr lang="en-GB" sz="1800" b="0" i="0" kern="1200" dirty="0">
                          <a:solidFill>
                            <a:schemeClr val="dk1"/>
                          </a:solidFill>
                          <a:effectLst/>
                          <a:latin typeface="+mn-lt"/>
                          <a:ea typeface="+mn-ea"/>
                          <a:cs typeface="+mn-cs"/>
                        </a:rPr>
                        <a:t>(Data Protection Act 2018)</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SENSITIVE DATA SHARING MUST BE LIMITED.</a:t>
                      </a:r>
                    </a:p>
                    <a:p>
                      <a:endParaRPr lang="en-GB" dirty="0"/>
                    </a:p>
                  </a:txBody>
                  <a:tcPr/>
                </a:tc>
                <a:extLst>
                  <a:ext uri="{0D108BD9-81ED-4DB2-BD59-A6C34878D82A}">
                    <a16:rowId xmlns:a16="http://schemas.microsoft.com/office/drawing/2014/main" val="4280687712"/>
                  </a:ext>
                </a:extLst>
              </a:tr>
              <a:tr h="12949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THERE MUST BE ANNUAL REFRESHER TRAINING ON DATA SECURITY.</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SECURITY AND COMPLIANCE AUDITS TO BE DONE REGULARLY WITH QUARTERLY REVIEWS, ANNUAL UPDATES AND CONTINUOUS IMPROVEMENT.</a:t>
                      </a:r>
                    </a:p>
                    <a:p>
                      <a:endParaRPr lang="en-GB" dirty="0"/>
                    </a:p>
                  </a:txBody>
                  <a:tcPr/>
                </a:tc>
                <a:extLst>
                  <a:ext uri="{0D108BD9-81ED-4DB2-BD59-A6C34878D82A}">
                    <a16:rowId xmlns:a16="http://schemas.microsoft.com/office/drawing/2014/main" val="2041398755"/>
                  </a:ext>
                </a:extLst>
              </a:tr>
              <a:tr h="10521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CONFIDENTIALITY AGREEMENTS MUST BE SIGNED BY ALL STAFF OF GREENFIELD HOME CARE AGENCY.</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GREENFIELD HOME CARE AGENCY MUST PUT DATA BREACH RESPONSE PLAN IN PLACE.</a:t>
                      </a:r>
                    </a:p>
                    <a:p>
                      <a:r>
                        <a:rPr lang="en-GB" sz="1800" b="0" i="0" kern="1200" dirty="0">
                          <a:solidFill>
                            <a:schemeClr val="dk1"/>
                          </a:solidFill>
                          <a:effectLst/>
                          <a:latin typeface="+mn-lt"/>
                          <a:ea typeface="+mn-ea"/>
                          <a:cs typeface="+mn-cs"/>
                        </a:rPr>
                        <a:t>(ARTICLE 33 UK GDPR, SEC.67 DPA 2018)</a:t>
                      </a:r>
                      <a:endParaRPr lang="en-GB" dirty="0"/>
                    </a:p>
                  </a:txBody>
                  <a:tcPr/>
                </a:tc>
                <a:extLst>
                  <a:ext uri="{0D108BD9-81ED-4DB2-BD59-A6C34878D82A}">
                    <a16:rowId xmlns:a16="http://schemas.microsoft.com/office/drawing/2014/main" val="2029225511"/>
                  </a:ext>
                </a:extLst>
              </a:tr>
              <a:tr h="15377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A DATA PROTECTION OFFICER MUST BE APPOINTED.</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 CONDUCT REGULAR CQC STYLE INSPECTIONS TO CHECK FOR PREPAREDNESS AND COMPLIANCE.</a:t>
                      </a:r>
                    </a:p>
                    <a:p>
                      <a:endParaRPr lang="en-GB" dirty="0"/>
                    </a:p>
                  </a:txBody>
                  <a:tcPr/>
                </a:tc>
                <a:extLst>
                  <a:ext uri="{0D108BD9-81ED-4DB2-BD59-A6C34878D82A}">
                    <a16:rowId xmlns:a16="http://schemas.microsoft.com/office/drawing/2014/main" val="1092088837"/>
                  </a:ext>
                </a:extLst>
              </a:tr>
            </a:tbl>
          </a:graphicData>
        </a:graphic>
      </p:graphicFrame>
    </p:spTree>
    <p:extLst>
      <p:ext uri="{BB962C8B-B14F-4D97-AF65-F5344CB8AC3E}">
        <p14:creationId xmlns:p14="http://schemas.microsoft.com/office/powerpoint/2010/main" val="3554069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6BC8DD5A-2177-6753-E2F9-C07A00190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3E1F5-0209-949A-71CC-FE020FB5464A}"/>
              </a:ext>
            </a:extLst>
          </p:cNvPr>
          <p:cNvSpPr>
            <a:spLocks noGrp="1"/>
          </p:cNvSpPr>
          <p:nvPr>
            <p:ph type="title"/>
          </p:nvPr>
        </p:nvSpPr>
        <p:spPr>
          <a:xfrm>
            <a:off x="1142901" y="274104"/>
            <a:ext cx="9906199" cy="1157242"/>
          </a:xfrm>
        </p:spPr>
        <p:txBody>
          <a:bodyPr>
            <a:normAutofit/>
          </a:bodyPr>
          <a:lstStyle/>
          <a:p>
            <a:pPr algn="ctr"/>
            <a:r>
              <a:rPr lang="en-GB" sz="3700"/>
              <a:t>Greenfield’s Digital Safety Action Plan Checklist </a:t>
            </a:r>
            <a:br>
              <a:rPr lang="en-GB" sz="3700"/>
            </a:br>
            <a:endParaRPr lang="en-GB" sz="3700"/>
          </a:p>
        </p:txBody>
      </p:sp>
      <p:graphicFrame>
        <p:nvGraphicFramePr>
          <p:cNvPr id="9" name="Content Placeholder 8">
            <a:extLst>
              <a:ext uri="{FF2B5EF4-FFF2-40B4-BE49-F238E27FC236}">
                <a16:creationId xmlns:a16="http://schemas.microsoft.com/office/drawing/2014/main" id="{0D7B3B2D-9C98-CAA9-7669-680C160C3774}"/>
              </a:ext>
            </a:extLst>
          </p:cNvPr>
          <p:cNvGraphicFramePr>
            <a:graphicFrameLocks noGrp="1"/>
          </p:cNvGraphicFramePr>
          <p:nvPr>
            <p:ph idx="1"/>
            <p:extLst>
              <p:ext uri="{D42A27DB-BD31-4B8C-83A1-F6EECF244321}">
                <p14:modId xmlns:p14="http://schemas.microsoft.com/office/powerpoint/2010/main" val="2112038238"/>
              </p:ext>
            </p:extLst>
          </p:nvPr>
        </p:nvGraphicFramePr>
        <p:xfrm>
          <a:off x="323850" y="1162051"/>
          <a:ext cx="11163300" cy="5257798"/>
        </p:xfrm>
        <a:graphic>
          <a:graphicData uri="http://schemas.openxmlformats.org/drawingml/2006/table">
            <a:tbl>
              <a:tblPr firstRow="1" bandRow="1">
                <a:solidFill>
                  <a:schemeClr val="bg1"/>
                </a:solidFill>
              </a:tblPr>
              <a:tblGrid>
                <a:gridCol w="3076420">
                  <a:extLst>
                    <a:ext uri="{9D8B030D-6E8A-4147-A177-3AD203B41FA5}">
                      <a16:colId xmlns:a16="http://schemas.microsoft.com/office/drawing/2014/main" val="3677240366"/>
                    </a:ext>
                  </a:extLst>
                </a:gridCol>
                <a:gridCol w="3364311">
                  <a:extLst>
                    <a:ext uri="{9D8B030D-6E8A-4147-A177-3AD203B41FA5}">
                      <a16:colId xmlns:a16="http://schemas.microsoft.com/office/drawing/2014/main" val="1237445935"/>
                    </a:ext>
                  </a:extLst>
                </a:gridCol>
                <a:gridCol w="2464604">
                  <a:extLst>
                    <a:ext uri="{9D8B030D-6E8A-4147-A177-3AD203B41FA5}">
                      <a16:colId xmlns:a16="http://schemas.microsoft.com/office/drawing/2014/main" val="3833311348"/>
                    </a:ext>
                  </a:extLst>
                </a:gridCol>
                <a:gridCol w="2257965">
                  <a:extLst>
                    <a:ext uri="{9D8B030D-6E8A-4147-A177-3AD203B41FA5}">
                      <a16:colId xmlns:a16="http://schemas.microsoft.com/office/drawing/2014/main" val="2428274726"/>
                    </a:ext>
                  </a:extLst>
                </a:gridCol>
              </a:tblGrid>
              <a:tr h="805170">
                <a:tc>
                  <a:txBody>
                    <a:bodyPr/>
                    <a:lstStyle/>
                    <a:p>
                      <a:pPr algn="l" rtl="0" fontAlgn="base">
                        <a:lnSpc>
                          <a:spcPts val="1125"/>
                        </a:lnSpc>
                        <a:buNone/>
                      </a:pPr>
                      <a:r>
                        <a:rPr lang="en-GB" sz="1700" b="0" i="0" cap="none" spc="0">
                          <a:solidFill>
                            <a:schemeClr val="bg1"/>
                          </a:solidFill>
                          <a:effectLst/>
                          <a:latin typeface="Arial" panose="020B0604020202020204" pitchFamily="34" charset="0"/>
                        </a:rPr>
                        <a:t>Goal Area​</a:t>
                      </a:r>
                      <a:endParaRPr lang="en-GB" sz="1700" b="0" i="0" cap="none" spc="0">
                        <a:solidFill>
                          <a:schemeClr val="bg1"/>
                        </a:solidFill>
                        <a:effectLst/>
                      </a:endParaRPr>
                    </a:p>
                  </a:txBody>
                  <a:tcPr marL="143360" marR="98585" marT="110277" marB="110277"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l" rtl="0" fontAlgn="base">
                        <a:lnSpc>
                          <a:spcPts val="1125"/>
                        </a:lnSpc>
                        <a:buNone/>
                      </a:pPr>
                      <a:r>
                        <a:rPr lang="en-GB" sz="1700" b="0" i="0" cap="none" spc="0">
                          <a:solidFill>
                            <a:schemeClr val="bg1"/>
                          </a:solidFill>
                          <a:effectLst/>
                          <a:latin typeface="Arial" panose="020B0604020202020204" pitchFamily="34" charset="0"/>
                        </a:rPr>
                        <a:t>Key Action​</a:t>
                      </a:r>
                      <a:endParaRPr lang="en-GB" sz="1700" b="0" i="0" cap="none" spc="0">
                        <a:solidFill>
                          <a:schemeClr val="bg1"/>
                        </a:solidFill>
                        <a:effectLst/>
                      </a:endParaRPr>
                    </a:p>
                  </a:txBody>
                  <a:tcPr marL="143360" marR="98585" marT="110277" marB="11027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l" rtl="0" fontAlgn="base">
                        <a:lnSpc>
                          <a:spcPts val="1125"/>
                        </a:lnSpc>
                        <a:buNone/>
                      </a:pPr>
                      <a:r>
                        <a:rPr lang="en-GB" sz="1700" b="0" i="0" cap="none" spc="0">
                          <a:solidFill>
                            <a:schemeClr val="bg1"/>
                          </a:solidFill>
                          <a:effectLst/>
                          <a:latin typeface="Arial" panose="020B0604020202020204" pitchFamily="34" charset="0"/>
                        </a:rPr>
                        <a:t>Status (✔ / ✘)​</a:t>
                      </a:r>
                      <a:endParaRPr lang="en-GB" sz="1700" b="0" i="0" cap="none" spc="0">
                        <a:solidFill>
                          <a:schemeClr val="bg1"/>
                        </a:solidFill>
                        <a:effectLst/>
                      </a:endParaRPr>
                    </a:p>
                  </a:txBody>
                  <a:tcPr marL="143360" marR="98585" marT="110277" marB="11027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l" rtl="0" fontAlgn="base">
                        <a:lnSpc>
                          <a:spcPts val="1125"/>
                        </a:lnSpc>
                        <a:buNone/>
                      </a:pPr>
                      <a:r>
                        <a:rPr lang="en-GB" sz="1700" b="0" i="0" cap="none" spc="0">
                          <a:solidFill>
                            <a:schemeClr val="bg1"/>
                          </a:solidFill>
                          <a:effectLst/>
                          <a:latin typeface="Arial" panose="020B0604020202020204" pitchFamily="34" charset="0"/>
                        </a:rPr>
                        <a:t>Notes / Evidence​</a:t>
                      </a:r>
                      <a:endParaRPr lang="en-GB" sz="1700" b="0" i="0" cap="none" spc="0">
                        <a:solidFill>
                          <a:schemeClr val="bg1"/>
                        </a:solidFill>
                        <a:effectLst/>
                      </a:endParaRPr>
                    </a:p>
                  </a:txBody>
                  <a:tcPr marL="143360" marR="98585" marT="110277" marB="110277"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867406599"/>
                  </a:ext>
                </a:extLst>
              </a:tr>
              <a:tr h="820311">
                <a:tc>
                  <a:txBody>
                    <a:bodyPr/>
                    <a:lstStyle/>
                    <a:p>
                      <a:pPr algn="l" rtl="0" fontAlgn="base">
                        <a:lnSpc>
                          <a:spcPts val="1125"/>
                        </a:lnSpc>
                        <a:buNone/>
                      </a:pPr>
                      <a:r>
                        <a:rPr lang="en-GB" sz="1700" b="0" i="0" cap="none" spc="0">
                          <a:solidFill>
                            <a:schemeClr val="tx1"/>
                          </a:solidFill>
                          <a:effectLst/>
                          <a:latin typeface="Arial" panose="020B0604020202020204" pitchFamily="34" charset="0"/>
                        </a:rPr>
                        <a:t>Secure Access​</a:t>
                      </a:r>
                      <a:endParaRPr lang="en-GB" sz="1700" b="0" i="0" cap="none" spc="0">
                        <a:solidFill>
                          <a:schemeClr val="tx1"/>
                        </a:solidFill>
                        <a:effectLst/>
                      </a:endParaRPr>
                    </a:p>
                  </a:txBody>
                  <a:tcPr marL="143360" marR="98585" marT="110277" marB="110277"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MFA enabled for all users​</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075971986"/>
                  </a:ext>
                </a:extLst>
              </a:tr>
              <a:tr h="820311">
                <a:tc>
                  <a:txBody>
                    <a:bodyPr/>
                    <a:lstStyle/>
                    <a:p>
                      <a:pPr algn="l" rtl="0" fontAlgn="base">
                        <a:lnSpc>
                          <a:spcPts val="1125"/>
                        </a:lnSpc>
                        <a:buNone/>
                      </a:pPr>
                      <a:r>
                        <a:rPr lang="en-GB" sz="1700" b="0" i="0" cap="none" spc="0">
                          <a:solidFill>
                            <a:schemeClr val="tx1"/>
                          </a:solidFill>
                          <a:effectLst/>
                          <a:latin typeface="Arial" panose="020B0604020202020204" pitchFamily="34" charset="0"/>
                        </a:rPr>
                        <a:t>Email Awareness​</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Phishing training completed​</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60282237"/>
                  </a:ext>
                </a:extLst>
              </a:tr>
              <a:tr h="820311">
                <a:tc>
                  <a:txBody>
                    <a:bodyPr/>
                    <a:lstStyle/>
                    <a:p>
                      <a:pPr algn="l" rtl="0" fontAlgn="base">
                        <a:lnSpc>
                          <a:spcPts val="1125"/>
                        </a:lnSpc>
                        <a:buNone/>
                      </a:pPr>
                      <a:r>
                        <a:rPr lang="en-GB" sz="1700" b="0" i="0" cap="none" spc="0">
                          <a:solidFill>
                            <a:schemeClr val="tx1"/>
                          </a:solidFill>
                          <a:effectLst/>
                          <a:latin typeface="Arial" panose="020B0604020202020204" pitchFamily="34" charset="0"/>
                        </a:rPr>
                        <a:t>Data Management​</a:t>
                      </a:r>
                      <a:endParaRPr lang="en-GB" sz="1700" b="0" i="0" cap="none" spc="0">
                        <a:solidFill>
                          <a:schemeClr val="tx1"/>
                        </a:solidFill>
                        <a:effectLst/>
                      </a:endParaRPr>
                    </a:p>
                  </a:txBody>
                  <a:tcPr marL="143360" marR="98585" marT="110277" marB="110277"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Sensitive data encrypted​</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530683263"/>
                  </a:ext>
                </a:extLst>
              </a:tr>
              <a:tr h="1113611">
                <a:tc>
                  <a:txBody>
                    <a:bodyPr/>
                    <a:lstStyle/>
                    <a:p>
                      <a:pPr algn="l" rtl="0" fontAlgn="base">
                        <a:lnSpc>
                          <a:spcPts val="1125"/>
                        </a:lnSpc>
                        <a:buNone/>
                      </a:pPr>
                      <a:r>
                        <a:rPr lang="en-GB" sz="1700" b="0" i="0" cap="none" spc="0" dirty="0">
                          <a:solidFill>
                            <a:schemeClr val="tx1"/>
                          </a:solidFill>
                          <a:effectLst/>
                          <a:latin typeface="Arial" panose="020B0604020202020204" pitchFamily="34" charset="0"/>
                        </a:rPr>
                        <a:t>Confidentiality &amp;</a:t>
                      </a:r>
                    </a:p>
                    <a:p>
                      <a:pPr algn="l" rtl="0" fontAlgn="base">
                        <a:lnSpc>
                          <a:spcPts val="1125"/>
                        </a:lnSpc>
                        <a:buNone/>
                      </a:pPr>
                      <a:r>
                        <a:rPr lang="en-GB" sz="1700" b="0" i="0" cap="none" spc="0" dirty="0">
                          <a:solidFill>
                            <a:schemeClr val="tx1"/>
                          </a:solidFill>
                          <a:effectLst/>
                          <a:latin typeface="Arial" panose="020B0604020202020204" pitchFamily="34" charset="0"/>
                        </a:rPr>
                        <a:t> Compliance</a:t>
                      </a:r>
                      <a:endParaRPr lang="en-GB" sz="1700" b="0" i="0" cap="none" spc="0" dirty="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Staff confidentiality agreements signed​</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743846831"/>
                  </a:ext>
                </a:extLst>
              </a:tr>
              <a:tr h="878084">
                <a:tc>
                  <a:txBody>
                    <a:bodyPr/>
                    <a:lstStyle/>
                    <a:p>
                      <a:pPr algn="l" rtl="0" fontAlgn="base">
                        <a:lnSpc>
                          <a:spcPts val="1125"/>
                        </a:lnSpc>
                        <a:buNone/>
                      </a:pPr>
                      <a:r>
                        <a:rPr lang="en-GB" sz="1700" b="0" i="0" cap="none" spc="0">
                          <a:solidFill>
                            <a:schemeClr val="tx1"/>
                          </a:solidFill>
                          <a:effectLst/>
                          <a:latin typeface="Arial" panose="020B0604020202020204" pitchFamily="34" charset="0"/>
                        </a:rPr>
                        <a:t>All Areas​</a:t>
                      </a:r>
                      <a:endParaRPr lang="en-GB" sz="1700" b="0" i="0" cap="none" spc="0">
                        <a:solidFill>
                          <a:schemeClr val="tx1"/>
                        </a:solidFill>
                        <a:effectLst/>
                      </a:endParaRPr>
                    </a:p>
                  </a:txBody>
                  <a:tcPr marL="143360" marR="98585" marT="110277" marB="110277"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Last audit review date​</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fontAlgn="ctr">
                        <a:buNone/>
                      </a:pPr>
                      <a:endParaRPr lang="en-GB" sz="1700" cap="none" spc="0" dirty="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937468590"/>
                  </a:ext>
                </a:extLst>
              </a:tr>
            </a:tbl>
          </a:graphicData>
        </a:graphic>
      </p:graphicFrame>
    </p:spTree>
    <p:extLst>
      <p:ext uri="{BB962C8B-B14F-4D97-AF65-F5344CB8AC3E}">
        <p14:creationId xmlns:p14="http://schemas.microsoft.com/office/powerpoint/2010/main" val="527111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640067" y="361082"/>
            <a:ext cx="8074815" cy="1618489"/>
          </a:xfrm>
        </p:spPr>
        <p:txBody>
          <a:bodyPr anchor="ctr">
            <a:normAutofit/>
          </a:bodyPr>
          <a:lstStyle/>
          <a:p>
            <a:r>
              <a:rPr lang="en-GB" sz="7200" dirty="0"/>
              <a:t>Conclusion</a:t>
            </a:r>
          </a:p>
        </p:txBody>
      </p:sp>
      <p:sp>
        <p:nvSpPr>
          <p:cNvPr id="19" name="Content Placeholder 2">
            <a:extLst>
              <a:ext uri="{FF2B5EF4-FFF2-40B4-BE49-F238E27FC236}">
                <a16:creationId xmlns:a16="http://schemas.microsoft.com/office/drawing/2014/main" id="{B81567CC-0949-5D26-64C0-5A61C92FF082}"/>
              </a:ext>
            </a:extLst>
          </p:cNvPr>
          <p:cNvSpPr>
            <a:spLocks noGrp="1"/>
          </p:cNvSpPr>
          <p:nvPr>
            <p:ph idx="1"/>
          </p:nvPr>
        </p:nvSpPr>
        <p:spPr>
          <a:xfrm>
            <a:off x="954180" y="1638300"/>
            <a:ext cx="9268460" cy="4402357"/>
          </a:xfrm>
        </p:spPr>
        <p:txBody>
          <a:bodyPr anchor="t">
            <a:normAutofit fontScale="92500" lnSpcReduction="10000"/>
          </a:bodyPr>
          <a:lstStyle/>
          <a:p>
            <a:pPr marL="0" indent="0">
              <a:buNone/>
            </a:pPr>
            <a:r>
              <a:rPr lang="en-GB" sz="2200" dirty="0"/>
              <a:t>Microsoft 365 is essential. These digital application will help with understanding information and organisation. In most work or study environment, Digital knowledge is necessary as places like this requires  time management, critical thinking, private and non private communication . Healthcare providers like Greenfield Care Home employees requires a level of digital literacy, data protection and confidentiality to shrive.</a:t>
            </a:r>
          </a:p>
          <a:p>
            <a:pPr marL="0" indent="0">
              <a:buNone/>
            </a:pPr>
            <a:r>
              <a:rPr lang="en-GB" sz="2200" dirty="0"/>
              <a:t>A digital safety action plan will boost the structure of the environment and give everyone the extra security and confidence needed to work within health and social care. This will give entitled access to the studies that can help contribute to the safety and security of clients/patient’s and their information. </a:t>
            </a:r>
          </a:p>
          <a:p>
            <a:pPr marL="0" indent="0">
              <a:buNone/>
            </a:pPr>
            <a:endParaRPr lang="en-GB" sz="2200" dirty="0"/>
          </a:p>
          <a:p>
            <a:pPr marL="0" indent="0">
              <a:buNone/>
            </a:pPr>
            <a:r>
              <a:rPr lang="en-GB" sz="2200" dirty="0"/>
              <a:t>Finally, putting digital safety  action plan checklist in place will serve as a reminder for regular review and update to enhance regulatory compliance, increase proactiveness, ensure safe and more efficient care service. Also, it will help Greenfield Home Care Agency to demonstrate their level of compliance and preparedness with safety regulations.</a:t>
            </a:r>
          </a:p>
          <a:p>
            <a:pPr marL="0" indent="0">
              <a:buNone/>
            </a:pPr>
            <a:endParaRPr lang="en-GB" sz="1300" dirty="0"/>
          </a:p>
        </p:txBody>
      </p:sp>
    </p:spTree>
    <p:extLst>
      <p:ext uri="{BB962C8B-B14F-4D97-AF65-F5344CB8AC3E}">
        <p14:creationId xmlns:p14="http://schemas.microsoft.com/office/powerpoint/2010/main" val="665794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457201" y="116786"/>
            <a:ext cx="10274060" cy="596585"/>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241541" y="575349"/>
            <a:ext cx="11950459" cy="6461185"/>
          </a:xfrm>
        </p:spPr>
        <p:txBody>
          <a:bodyPr>
            <a:normAutofit fontScale="25000" lnSpcReduction="20000"/>
          </a:bodyPr>
          <a:lstStyle/>
          <a:p>
            <a:pPr marL="0" indent="0">
              <a:buNone/>
            </a:pPr>
            <a:endParaRPr lang="en-GB" sz="5200" dirty="0">
              <a:solidFill>
                <a:srgbClr val="FF0000"/>
              </a:solidFill>
            </a:endParaRPr>
          </a:p>
          <a:p>
            <a:pPr fontAlgn="base"/>
            <a:r>
              <a:rPr lang="en-GB" sz="5200" dirty="0"/>
              <a:t>.Abhishek Bhargva (2024) “A step by step Guide to protecting Your Data with office 365 Security Features”</a:t>
            </a:r>
          </a:p>
          <a:p>
            <a:pPr fontAlgn="base"/>
            <a:r>
              <a:rPr lang="en-GB" sz="5200" dirty="0"/>
              <a:t>Busranur Bilir, December 16</a:t>
            </a:r>
            <a:r>
              <a:rPr lang="en-GB" sz="5200" baseline="30000" dirty="0"/>
              <a:t>th</a:t>
            </a:r>
            <a:r>
              <a:rPr lang="en-GB" sz="5200" dirty="0"/>
              <a:t> 2025: Data Privacy and Compliance Strategies For UK Healthcare.</a:t>
            </a:r>
            <a:r>
              <a:rPr lang="en-US" sz="5200" dirty="0"/>
              <a:t>​</a:t>
            </a:r>
          </a:p>
          <a:p>
            <a:pPr fontAlgn="base"/>
            <a:r>
              <a:rPr lang="en-GB" sz="5200" dirty="0"/>
              <a:t>. </a:t>
            </a:r>
            <a:r>
              <a:rPr lang="en-GB" sz="5200" u="sng" dirty="0">
                <a:hlinkClick r:id="rId2"/>
              </a:rPr>
              <a:t>Data Protection Act 2018</a:t>
            </a:r>
            <a:r>
              <a:rPr lang="en-US" sz="5200" dirty="0"/>
              <a:t>​</a:t>
            </a:r>
          </a:p>
          <a:p>
            <a:pPr fontAlgn="base"/>
            <a:r>
              <a:rPr lang="en-GB" sz="5200" dirty="0"/>
              <a:t>Maund,A. Schriek, M. and Tinkler, P. (2017). Certificate in Higher Education: Skills for the Workplace Student Yearbook. Sage Publications.</a:t>
            </a:r>
          </a:p>
          <a:p>
            <a:pPr fontAlgn="base"/>
            <a:r>
              <a:rPr lang="en-GB" sz="5200" dirty="0"/>
              <a:t>Morgan, P. (2016). The business students guide to study and employability. Sage Publications.</a:t>
            </a:r>
          </a:p>
          <a:p>
            <a:pPr fontAlgn="base"/>
            <a:r>
              <a:rPr lang="en-GB" sz="5200" dirty="0"/>
              <a:t>Oliveira, V. A., David, R. B., Mota, L. G., Barral-Netto, M., Carreiro, R. P., &amp; Botelho, D. F. (2020). A GDPR-compliant information system to improve community primary care in a middle, income country. </a:t>
            </a:r>
            <a:r>
              <a:rPr lang="en-GB" sz="5200" i="1" dirty="0"/>
              <a:t>European Journal of Public Health</a:t>
            </a:r>
            <a:r>
              <a:rPr lang="en-GB" sz="5200" dirty="0"/>
              <a:t>, </a:t>
            </a:r>
            <a:r>
              <a:rPr lang="en-GB" sz="5200" i="1" dirty="0"/>
              <a:t>30</a:t>
            </a:r>
            <a:r>
              <a:rPr lang="en-GB" sz="5200" dirty="0"/>
              <a:t>(Supplement_5). https://doi.org/10.1093/eurpub/ckaa166.069</a:t>
            </a:r>
            <a:r>
              <a:rPr lang="en-US" sz="5200" dirty="0"/>
              <a:t>​</a:t>
            </a:r>
          </a:p>
          <a:p>
            <a:pPr fontAlgn="base"/>
            <a:endParaRPr lang="en-GB" sz="5200" dirty="0"/>
          </a:p>
          <a:p>
            <a:pPr fontAlgn="base"/>
            <a:r>
              <a:rPr lang="en-GB" sz="5200" dirty="0"/>
              <a:t>Publication by Health &amp; Care Professional Council: Guidance on Confidentiality published on 28/09/2020​</a:t>
            </a:r>
          </a:p>
          <a:p>
            <a:pPr marL="0" indent="0" fontAlgn="base">
              <a:buNone/>
            </a:pPr>
            <a:r>
              <a:rPr lang="en-GB" sz="5200" dirty="0"/>
              <a:t>  https://www.hcpc-uk.org/standards/meeting-our-standards/confidentiality/guidance-on-confidentiality/​</a:t>
            </a:r>
          </a:p>
          <a:p>
            <a:pPr marL="0" indent="0" fontAlgn="base">
              <a:buNone/>
            </a:pPr>
            <a:r>
              <a:rPr lang="en-GB" sz="5200" dirty="0"/>
              <a:t> https://www.notifytechnology.com/drive-efficiency-digital-safety-checklists/#2  ​</a:t>
            </a:r>
          </a:p>
          <a:p>
            <a:pPr fontAlgn="base"/>
            <a:r>
              <a:rPr lang="en-GB" sz="5200" dirty="0"/>
              <a:t>  SEC.67 DPA 2018​</a:t>
            </a:r>
          </a:p>
          <a:p>
            <a:pPr fontAlgn="base"/>
            <a:r>
              <a:rPr lang="en-GB" sz="5200" dirty="0"/>
              <a:t> Rohma Fatima Qayyum ( September 12, 2023/Updated October 2, 2025 "The Uk GDPR &amp; Data Protection Act 2018 Explained  ​  ​</a:t>
            </a:r>
          </a:p>
          <a:p>
            <a:pPr marL="0" indent="0" fontAlgn="base">
              <a:buNone/>
            </a:pPr>
            <a:r>
              <a:rPr lang="en-GB" sz="5200" dirty="0"/>
              <a:t>WEBSITES:</a:t>
            </a:r>
            <a:r>
              <a:rPr lang="en-US" sz="5200" dirty="0"/>
              <a:t>​</a:t>
            </a:r>
          </a:p>
          <a:p>
            <a:pPr fontAlgn="base"/>
            <a:r>
              <a:rPr lang="en-US" sz="5200" dirty="0">
                <a:hlinkClick r:id="rId3"/>
              </a:rPr>
              <a:t>https://www.coursera.org/articles/what-is-microsoft-365?msockid=3e6450d83d80696d31bd46233cce68cb</a:t>
            </a:r>
            <a:endParaRPr lang="en-US" sz="5200" dirty="0"/>
          </a:p>
          <a:p>
            <a:pPr fontAlgn="base"/>
            <a:r>
              <a:rPr lang="en-GB" sz="5200" u="sng" dirty="0">
                <a:hlinkClick r:id="rId4"/>
              </a:rPr>
              <a:t>https://www.england.nhs.uk/long-read/Microsoft-teams-and-remote-working/</a:t>
            </a:r>
            <a:r>
              <a:rPr lang="en-GB" sz="5200" dirty="0"/>
              <a:t>​</a:t>
            </a:r>
            <a:endParaRPr lang="en-US" sz="5200" dirty="0"/>
          </a:p>
          <a:p>
            <a:pPr fontAlgn="base"/>
            <a:r>
              <a:rPr lang="en-GB" sz="5200" dirty="0">
                <a:hlinkClick r:id="rId5"/>
              </a:rPr>
              <a:t>https://ico.org.uk/for-organisations/uk-gdpr-guidance-and-resources/security/a-guide-to-data-security/</a:t>
            </a:r>
            <a:endParaRPr lang="en-US" sz="5200" dirty="0"/>
          </a:p>
          <a:p>
            <a:pPr fontAlgn="base"/>
            <a:r>
              <a:rPr lang="en-GB" sz="5200" u="sng" dirty="0">
                <a:hlinkClick r:id="rId6"/>
              </a:rPr>
              <a:t>https://ico.org.uk/for-organisations/uk-gdpr-guidance-and-resources/security/</a:t>
            </a:r>
            <a:r>
              <a:rPr lang="en-GB" sz="5200" dirty="0"/>
              <a:t>​</a:t>
            </a:r>
          </a:p>
          <a:p>
            <a:pPr fontAlgn="base"/>
            <a:r>
              <a:rPr lang="en-GB" sz="5200" dirty="0">
                <a:hlinkClick r:id="rId7"/>
              </a:rPr>
              <a:t>https://www.legislation.gov.uk/ukpga/2018/12/contents/enacted</a:t>
            </a:r>
            <a:endParaRPr lang="en-GB" sz="5200" dirty="0"/>
          </a:p>
          <a:p>
            <a:pPr fontAlgn="base"/>
            <a:r>
              <a:rPr lang="en-GB" sz="5200" u="sng" dirty="0">
                <a:hlinkClick r:id="rId8"/>
              </a:rPr>
              <a:t>https://www.microsoft.com/en-us/microsoft-365-life-hacks/writing/history-of-microsoft-word?msockid=3e6450d83d80696d31bd46233cce68cb</a:t>
            </a:r>
            <a:endParaRPr lang="en-GB" sz="5200" u="sng" dirty="0"/>
          </a:p>
          <a:p>
            <a:pPr>
              <a:defRPr/>
            </a:pPr>
            <a:r>
              <a:rPr kumimoji="0" lang="en-GB" sz="5200" b="0" i="0" u="none" strike="noStrike" kern="1200" cap="none" spc="0" normalizeH="0" baseline="0" noProof="0" dirty="0">
                <a:ln>
                  <a:noFill/>
                </a:ln>
                <a:solidFill>
                  <a:prstClr val="black"/>
                </a:solidFill>
                <a:effectLst/>
                <a:uLnTx/>
                <a:uFillTx/>
                <a:latin typeface="Aptos" panose="02110004020202020204"/>
                <a:ea typeface="+mn-ea"/>
                <a:cs typeface="+mn-cs"/>
                <a:hlinkClick r:id="rId9"/>
              </a:rPr>
              <a:t>MICROSOFT-WORD.pdhttps://www.researchgate.net/profile/Jeleel-Adebisi/publication/258339391_MICROSOFT_WORD/links/00b7d527e2ca1048f1000000/MICROSOFT-WORD.pdff</a:t>
            </a:r>
            <a:endParaRPr kumimoji="0" lang="en-GB" sz="5200" b="0" i="0" u="none" strike="noStrike" kern="1200" cap="none" spc="0" normalizeH="0" baseline="0" noProof="0" dirty="0">
              <a:ln>
                <a:noFill/>
              </a:ln>
              <a:solidFill>
                <a:prstClr val="black"/>
              </a:solidFill>
              <a:effectLst/>
              <a:uLnTx/>
              <a:uFillTx/>
              <a:latin typeface="Aptos" panose="02110004020202020204"/>
              <a:ea typeface="+mn-ea"/>
              <a:cs typeface="+mn-cs"/>
            </a:endParaRPr>
          </a:p>
          <a:p>
            <a:pPr>
              <a:defRPr/>
            </a:pPr>
            <a:r>
              <a:rPr lang="en-GB" sz="5200" dirty="0">
                <a:hlinkClick r:id="rId10"/>
              </a:rPr>
              <a:t>https://securiti.ai/uk-gdpr-and-data-protection-act-2018/</a:t>
            </a:r>
            <a:endParaRPr lang="en-GB" sz="5200" dirty="0"/>
          </a:p>
          <a:p>
            <a:pPr>
              <a:defRPr/>
            </a:pPr>
            <a:endParaRPr kumimoji="0" lang="en-GB" sz="5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910340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D44EE566-E9FB-A97A-B4B0-ACB5A9A4882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3" name="Freeform: Shape 22">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DEA5F57-A9B8-88E8-0C8A-F5719A1CA5D1}"/>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6600" b="1" kern="1200">
                <a:solidFill>
                  <a:srgbClr val="FFFFFF"/>
                </a:solidFill>
                <a:latin typeface="+mj-lt"/>
                <a:ea typeface="+mj-ea"/>
                <a:cs typeface="+mj-cs"/>
              </a:rPr>
              <a:t>THANK</a:t>
            </a:r>
            <a:r>
              <a:rPr lang="en-US" sz="6600" kern="1200">
                <a:solidFill>
                  <a:srgbClr val="FFFFFF"/>
                </a:solidFill>
                <a:latin typeface="+mj-lt"/>
                <a:ea typeface="+mj-ea"/>
                <a:cs typeface="+mj-cs"/>
              </a:rPr>
              <a:t> </a:t>
            </a:r>
            <a:r>
              <a:rPr lang="en-US" sz="6600" b="1" kern="1200">
                <a:solidFill>
                  <a:srgbClr val="FFFFFF"/>
                </a:solidFill>
                <a:latin typeface="+mj-lt"/>
                <a:ea typeface="+mj-ea"/>
                <a:cs typeface="+mj-cs"/>
              </a:rPr>
              <a:t>YOUU</a:t>
            </a:r>
            <a:r>
              <a:rPr lang="en-US" sz="6600" kern="1200">
                <a:solidFill>
                  <a:srgbClr val="FFFFFF"/>
                </a:solidFill>
                <a:latin typeface="+mj-lt"/>
                <a:ea typeface="+mj-ea"/>
                <a:cs typeface="+mj-cs"/>
              </a:rPr>
              <a:t>!</a:t>
            </a:r>
          </a:p>
        </p:txBody>
      </p:sp>
      <p:sp>
        <p:nvSpPr>
          <p:cNvPr id="25"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sX0" fmla="*/ 0 w 5303520"/>
              <a:gd name="csY0" fmla="*/ 0 h 18288"/>
              <a:gd name="csX1" fmla="*/ 556870 w 5303520"/>
              <a:gd name="csY1" fmla="*/ 0 h 18288"/>
              <a:gd name="csX2" fmla="*/ 1272845 w 5303520"/>
              <a:gd name="csY2" fmla="*/ 0 h 18288"/>
              <a:gd name="csX3" fmla="*/ 1882750 w 5303520"/>
              <a:gd name="csY3" fmla="*/ 0 h 18288"/>
              <a:gd name="csX4" fmla="*/ 2439619 w 5303520"/>
              <a:gd name="csY4" fmla="*/ 0 h 18288"/>
              <a:gd name="csX5" fmla="*/ 3155594 w 5303520"/>
              <a:gd name="csY5" fmla="*/ 0 h 18288"/>
              <a:gd name="csX6" fmla="*/ 3818534 w 5303520"/>
              <a:gd name="csY6" fmla="*/ 0 h 18288"/>
              <a:gd name="csX7" fmla="*/ 4481474 w 5303520"/>
              <a:gd name="csY7" fmla="*/ 0 h 18288"/>
              <a:gd name="csX8" fmla="*/ 5303520 w 5303520"/>
              <a:gd name="csY8" fmla="*/ 0 h 18288"/>
              <a:gd name="csX9" fmla="*/ 5303520 w 5303520"/>
              <a:gd name="csY9" fmla="*/ 18288 h 18288"/>
              <a:gd name="csX10" fmla="*/ 4746650 w 5303520"/>
              <a:gd name="csY10" fmla="*/ 18288 h 18288"/>
              <a:gd name="csX11" fmla="*/ 4242816 w 5303520"/>
              <a:gd name="csY11" fmla="*/ 18288 h 18288"/>
              <a:gd name="csX12" fmla="*/ 3526841 w 5303520"/>
              <a:gd name="csY12" fmla="*/ 18288 h 18288"/>
              <a:gd name="csX13" fmla="*/ 2969971 w 5303520"/>
              <a:gd name="csY13" fmla="*/ 18288 h 18288"/>
              <a:gd name="csX14" fmla="*/ 2253996 w 5303520"/>
              <a:gd name="csY14" fmla="*/ 18288 h 18288"/>
              <a:gd name="csX15" fmla="*/ 1484986 w 5303520"/>
              <a:gd name="csY15" fmla="*/ 18288 h 18288"/>
              <a:gd name="csX16" fmla="*/ 875081 w 5303520"/>
              <a:gd name="csY16" fmla="*/ 18288 h 18288"/>
              <a:gd name="csX17" fmla="*/ 0 w 5303520"/>
              <a:gd name="csY17" fmla="*/ 18288 h 18288"/>
              <a:gd name="csX18" fmla="*/ 0 w 530352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66018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14624</TotalTime>
  <Words>1880</Words>
  <Application>Microsoft Office PowerPoint</Application>
  <PresentationFormat>Widescreen</PresentationFormat>
  <Paragraphs>187</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Wingdings</vt:lpstr>
      <vt:lpstr>Office Theme</vt:lpstr>
      <vt:lpstr>Digital Skills and Research Methods LCHS4007  Assignment 1: Group Presentation GROUP 3</vt:lpstr>
      <vt:lpstr>ASSESSMENT COMPONENT 1/GROUP PRESENTATION </vt:lpstr>
      <vt:lpstr>Acknowledgement of the use of AI</vt:lpstr>
      <vt:lpstr>Content</vt:lpstr>
      <vt:lpstr>Introduction</vt:lpstr>
      <vt:lpstr>PowerPoint Presentation</vt:lpstr>
      <vt:lpstr> Benefits and Limitations within Greenfield Care Home and Limitation </vt:lpstr>
      <vt:lpstr>Communication and Collaboration Tool.</vt:lpstr>
      <vt:lpstr>Advantages and Limitations</vt:lpstr>
      <vt:lpstr>PowerPoint Presentation</vt:lpstr>
      <vt:lpstr>PowerPoint Presentation</vt:lpstr>
      <vt:lpstr>FOUR KEY GOAL TO BE FOLLOWED BY GREENFIELD HOME CARE AGENCY.</vt:lpstr>
      <vt:lpstr>To Improve Data Security And Data Protection.</vt:lpstr>
      <vt:lpstr>PowerPoint Presentation</vt:lpstr>
      <vt:lpstr>PowerPoint Presentation</vt:lpstr>
      <vt:lpstr>PowerPoint Presentation</vt:lpstr>
      <vt:lpstr>Greenfield’s Digital Safety Action Plan Checklist  </vt:lpstr>
      <vt:lpstr>Conclusion</vt:lpstr>
      <vt:lpstr>Reference List</vt:lpstr>
      <vt:lpstr>THANK YOUU!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Jfryna Tuitt-Ryan</cp:lastModifiedBy>
  <cp:revision>16</cp:revision>
  <dcterms:created xsi:type="dcterms:W3CDTF">2025-07-04T16:22:41Z</dcterms:created>
  <dcterms:modified xsi:type="dcterms:W3CDTF">2026-03-15T20:23:57Z</dcterms:modified>
</cp:coreProperties>
</file>