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sldIdLst>
    <p:sldId id="256" r:id="rId8"/>
    <p:sldId id="257" r:id="rId9"/>
    <p:sldId id="258" r:id="rId10"/>
    <p:sldId id="259" r:id="rId11"/>
    <p:sldId id="265" r:id="rId12"/>
    <p:sldId id="260" r:id="rId13"/>
    <p:sldId id="261" r:id="rId14"/>
    <p:sldId id="262" r:id="rId15"/>
    <p:sldId id="263" r:id="rId16"/>
    <p:sldId id="264" r:id="rId17"/>
    <p:sldId id="266" r:id="rId18"/>
    <p:sldId id="267" r:id="rId19"/>
    <p:sldId id="268" r:id="rId20"/>
    <p:sldId id="269" r:id="rId21"/>
    <p:sldId id="270" r:id="rId22"/>
    <p:sldId id="271" r:id="rId23"/>
    <p:sldId id="27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EBE49F2C-4129-4827-B85A-12A65356DA05}"/>
    <pc:docChg chg="addSld delSld">
      <pc:chgData name="Laura Jenkins (IEH)" userId="ae3a07d3-7c51-4381-b786-d01af3331fdb" providerId="ADAL" clId="{EBE49F2C-4129-4827-B85A-12A65356DA05}" dt="2025-02-03T11:22:20.435" v="1" actId="47"/>
      <pc:docMkLst>
        <pc:docMk/>
      </pc:docMkLst>
      <pc:sldChg chg="new del">
        <pc:chgData name="Laura Jenkins (IEH)" userId="ae3a07d3-7c51-4381-b786-d01af3331fdb" providerId="ADAL" clId="{EBE49F2C-4129-4827-B85A-12A65356DA05}" dt="2025-02-03T11:22:20.435" v="1" actId="47"/>
        <pc:sldMkLst>
          <pc:docMk/>
          <pc:sldMk cId="2343982347" sldId="27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455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AF798-227C-8634-1A82-CBE5D2C965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3310B5-089F-05AD-77EA-7719F46E42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7911C-EE5E-1C98-5D83-3F3F90A6D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E9B8-E100-4A29-AEE3-EB61E3C6114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F55F8-25A7-0159-D611-B07FC2A32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0121A-E24A-7DD0-5A29-DD94660F3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96E90-460B-454B-BB0B-936AB2753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9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9991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305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6700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3239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07006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5786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811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86384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8275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36654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89486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885929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7602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5705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8594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996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7095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1409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896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6952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0551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8114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4752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446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047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2678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5928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948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1E9B8-E100-4A29-AEE3-EB61E3C6114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96E90-460B-454B-BB0B-936AB275305F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017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07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020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774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119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490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672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study/experience-facilities/student-support-wellbeing" TargetMode="Externa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menscentrecornwall.org.uk/blog-posts/coercive-control-victim-impact-statement#:~:text=I%20was%20terrified%20at%20the,to%20process%20in%20my%20head.&amp;text=I%20do%20remember%20being%20very,do%20as%20I%20am%20told." TargetMode="Externa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XFgpXo9Qq8Q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domestic-cctv-using-cctv-systems-on-your-property/domestic-cctv-using-cctv-systems-on-your-property" TargetMode="Externa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uO4hJVYEJ6I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maTKRshFWps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0591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3A76CE3-DD43-38CF-FDFD-D86D83CA5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ECSO6005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Crime and Deviance Versus Power and Control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Module Outline and Assessment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2025</a:t>
            </a:r>
          </a:p>
        </p:txBody>
      </p:sp>
    </p:spTree>
    <p:extLst>
      <p:ext uri="{BB962C8B-B14F-4D97-AF65-F5344CB8AC3E}">
        <p14:creationId xmlns:p14="http://schemas.microsoft.com/office/powerpoint/2010/main" val="3142411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6711DD-6322-45B2-79D1-EACA006CE587}"/>
              </a:ext>
            </a:extLst>
          </p:cNvPr>
          <p:cNvSpPr txBox="1"/>
          <p:nvPr/>
        </p:nvSpPr>
        <p:spPr>
          <a:xfrm>
            <a:off x="325925" y="1502875"/>
            <a:ext cx="5486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Upon the successful completion of this module, the student should be able to: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• explore, in-depth, the role of power and control within society and the implications for individuals and groups within a Criminal Justice Context;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• critically evaluate a variety of definitions and theories linked to crime, deviance, conformity and victimology;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• critically evaluate how power and control has been represented in film, media and the written text.</a:t>
            </a:r>
          </a:p>
        </p:txBody>
      </p:sp>
    </p:spTree>
    <p:extLst>
      <p:ext uri="{BB962C8B-B14F-4D97-AF65-F5344CB8AC3E}">
        <p14:creationId xmlns:p14="http://schemas.microsoft.com/office/powerpoint/2010/main" val="114496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7C6D57-1954-8FFC-2A51-FDC674AF5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12D80FB-AD6E-DD0D-6AB9-0D3B89082DDD}"/>
              </a:ext>
            </a:extLst>
          </p:cNvPr>
          <p:cNvSpPr txBox="1"/>
          <p:nvPr/>
        </p:nvSpPr>
        <p:spPr>
          <a:xfrm>
            <a:off x="262550" y="1158843"/>
            <a:ext cx="54864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An examination of what constitutes power and control; where power resides; implications of control on the individual and society.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Develop a sense of the competing definitions and theoretical perspectives associated with power and control (Weber; Merton; Foucault); Deviance/social norms (Durkheim; Merton), Crime and Victimology (</a:t>
            </a:r>
            <a:r>
              <a:rPr lang="en-GB" sz="1600" dirty="0" err="1">
                <a:solidFill>
                  <a:schemeClr val="bg1"/>
                </a:solidFill>
              </a:rPr>
              <a:t>Hindelang</a:t>
            </a:r>
            <a:r>
              <a:rPr lang="en-GB" sz="1600" dirty="0">
                <a:solidFill>
                  <a:schemeClr val="bg1"/>
                </a:solidFill>
              </a:rPr>
              <a:t>, </a:t>
            </a:r>
            <a:r>
              <a:rPr lang="en-GB" sz="1600" dirty="0" err="1">
                <a:solidFill>
                  <a:schemeClr val="bg1"/>
                </a:solidFill>
              </a:rPr>
              <a:t>Gottredson</a:t>
            </a:r>
            <a:r>
              <a:rPr lang="en-GB" sz="1600" dirty="0">
                <a:solidFill>
                  <a:schemeClr val="bg1"/>
                </a:solidFill>
              </a:rPr>
              <a:t> &amp; Garofalo; Cohen &amp; Felson; Amir). Including classicism/positivism (Beccaria; Bentham; Lombroso; Goring); biological positivism ; physiological positivism and anomie (Durkheim; Cloward &amp; Ohlin) and strain (</a:t>
            </a:r>
            <a:r>
              <a:rPr lang="en-GB" sz="1600" dirty="0" err="1">
                <a:solidFill>
                  <a:schemeClr val="bg1"/>
                </a:solidFill>
              </a:rPr>
              <a:t>Mesner</a:t>
            </a:r>
            <a:r>
              <a:rPr lang="en-GB" sz="1600" dirty="0">
                <a:solidFill>
                  <a:schemeClr val="bg1"/>
                </a:solidFill>
              </a:rPr>
              <a:t> &amp; Rosenfeld)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Explore society’s understanding of power and control through engaging with film, media and the written text; utopia, dystopia, eutopia (Patrick Geddes) and anarchism. An exploration of films and books e.g. 1984, Brave New World, Matrix, The Hunger Games, Equilibrium, Divergent, Metropolis, District 9 and Blade Runner.</a:t>
            </a:r>
          </a:p>
        </p:txBody>
      </p:sp>
    </p:spTree>
    <p:extLst>
      <p:ext uri="{BB962C8B-B14F-4D97-AF65-F5344CB8AC3E}">
        <p14:creationId xmlns:p14="http://schemas.microsoft.com/office/powerpoint/2010/main" val="2333726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81DE1-9980-699F-D27C-2ADB13E04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D790E-1A3E-2BBA-9F8C-9C1B9BBF3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This Module will explore areas of sociology that can be ‘triggering’.</a:t>
            </a:r>
          </a:p>
          <a:p>
            <a:r>
              <a:rPr lang="en-GB" dirty="0"/>
              <a:t>It will include exploring the psychological impact of victims of crime, considering rape, sexual assault and aggravated assault. </a:t>
            </a:r>
          </a:p>
          <a:p>
            <a:r>
              <a:rPr lang="en-GB" dirty="0"/>
              <a:t>Support is available through UWTSD Student Services: </a:t>
            </a:r>
          </a:p>
          <a:p>
            <a:pPr lvl="1"/>
            <a:r>
              <a:rPr lang="en-GB" dirty="0">
                <a:hlinkClick r:id="rId2"/>
              </a:rPr>
              <a:t>Student Support &amp; Wellbeing | University of Wales Trinity Saint David</a:t>
            </a:r>
            <a:r>
              <a:rPr lang="en-GB" dirty="0"/>
              <a:t> </a:t>
            </a:r>
          </a:p>
          <a:p>
            <a:r>
              <a:rPr lang="en-GB" dirty="0"/>
              <a:t>Please be aware that alongside learning, we encourage open dialogue within the classroom, of which can be personal. Please respect other people when they are sharing with the class. </a:t>
            </a:r>
          </a:p>
          <a:p>
            <a:r>
              <a:rPr lang="en-GB" dirty="0"/>
              <a:t>You are </a:t>
            </a:r>
            <a:r>
              <a:rPr lang="en-GB" u="sng" dirty="0"/>
              <a:t>not</a:t>
            </a:r>
            <a:r>
              <a:rPr lang="en-GB" dirty="0"/>
              <a:t> expected to share any personal information within the classroom. </a:t>
            </a:r>
          </a:p>
          <a:p>
            <a:r>
              <a:rPr lang="en-GB" dirty="0"/>
              <a:t>If at any time you feel that you need support, please click the link above, student services are aware of the subjects that we teach and are available to support you. </a:t>
            </a:r>
          </a:p>
          <a:p>
            <a:r>
              <a:rPr lang="en-GB" dirty="0"/>
              <a:t>You are also welcome to book a personal tutorial with your tutor/program manager. </a:t>
            </a:r>
          </a:p>
        </p:txBody>
      </p:sp>
    </p:spTree>
    <p:extLst>
      <p:ext uri="{BB962C8B-B14F-4D97-AF65-F5344CB8AC3E}">
        <p14:creationId xmlns:p14="http://schemas.microsoft.com/office/powerpoint/2010/main" val="2604169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E04856B-599D-7FBF-7323-4E9709166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090" y="1368469"/>
            <a:ext cx="9306962" cy="3909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856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71F01-46AA-35BD-8494-501F88447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CE0C5EC-EF24-DB10-222E-B8A43FDC17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51326" y="1862082"/>
            <a:ext cx="8568899" cy="3133835"/>
          </a:xfrm>
        </p:spPr>
      </p:pic>
    </p:spTree>
    <p:extLst>
      <p:ext uri="{BB962C8B-B14F-4D97-AF65-F5344CB8AC3E}">
        <p14:creationId xmlns:p14="http://schemas.microsoft.com/office/powerpoint/2010/main" val="4275063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5A1F6-7E68-86EF-1DE3-EECEB2762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6ACE9-785D-D457-9C32-1FCA636F6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659A1-611A-478D-9F5D-DF65CEAF2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838" y="1535914"/>
            <a:ext cx="7956550" cy="46672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Assessment 2: </a:t>
            </a:r>
          </a:p>
          <a:p>
            <a:pPr marL="0" indent="0" algn="ctr">
              <a:buNone/>
            </a:pPr>
            <a:r>
              <a:rPr lang="en-GB" dirty="0"/>
              <a:t>Critically reflect upon the </a:t>
            </a:r>
            <a:r>
              <a:rPr lang="en-GB" dirty="0">
                <a:highlight>
                  <a:srgbClr val="FFFF00"/>
                </a:highlight>
              </a:rPr>
              <a:t>implications</a:t>
            </a:r>
            <a:r>
              <a:rPr lang="en-GB" dirty="0"/>
              <a:t> of applying </a:t>
            </a:r>
            <a:r>
              <a:rPr lang="en-GB" dirty="0">
                <a:highlight>
                  <a:srgbClr val="FFFF00"/>
                </a:highlight>
              </a:rPr>
              <a:t>victimology principles </a:t>
            </a:r>
            <a:r>
              <a:rPr lang="en-GB" dirty="0"/>
              <a:t>to a </a:t>
            </a:r>
            <a:r>
              <a:rPr lang="en-GB" dirty="0">
                <a:highlight>
                  <a:srgbClr val="FFFF00"/>
                </a:highlight>
              </a:rPr>
              <a:t>crime of your choice</a:t>
            </a:r>
            <a:r>
              <a:rPr lang="en-GB" dirty="0"/>
              <a:t>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Introduction </a:t>
            </a:r>
          </a:p>
          <a:p>
            <a:pPr marL="0" indent="0">
              <a:buNone/>
            </a:pPr>
            <a:r>
              <a:rPr lang="en-GB" u="sng" dirty="0"/>
              <a:t>Main body of assignment </a:t>
            </a:r>
          </a:p>
          <a:p>
            <a:pPr lvl="1"/>
            <a:r>
              <a:rPr lang="en-GB" dirty="0"/>
              <a:t>Define victimology and explore theories of victimology. </a:t>
            </a:r>
          </a:p>
          <a:p>
            <a:pPr lvl="1"/>
            <a:r>
              <a:rPr lang="en-GB" dirty="0"/>
              <a:t>Resume of the type of crime you are exploring for this submission.</a:t>
            </a:r>
          </a:p>
          <a:p>
            <a:pPr lvl="1"/>
            <a:r>
              <a:rPr lang="en-GB" dirty="0"/>
              <a:t>Apply the theory to the practice (link chosen crime to your theoretical understanding)</a:t>
            </a:r>
          </a:p>
          <a:p>
            <a:pPr lvl="1"/>
            <a:r>
              <a:rPr lang="en-GB" dirty="0"/>
              <a:t>Look for challenges and tensions (policy).</a:t>
            </a:r>
          </a:p>
          <a:p>
            <a:pPr lvl="1"/>
            <a:r>
              <a:rPr lang="en-GB" dirty="0"/>
              <a:t>Draw conclusions on what, if anything, needs to change. </a:t>
            </a:r>
          </a:p>
          <a:p>
            <a:pPr marL="0" indent="0">
              <a:buNone/>
            </a:pPr>
            <a:r>
              <a:rPr lang="en-GB" u="sng" dirty="0"/>
              <a:t>Conclusion </a:t>
            </a:r>
          </a:p>
          <a:p>
            <a:pPr marL="0" indent="0">
              <a:buNone/>
            </a:pPr>
            <a:r>
              <a:rPr lang="en-GB" u="sng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717963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E4064-44C5-8A8E-8938-C9243B9E94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9DE39-16B0-4C95-4427-4CA947BAC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63720D-E3F3-2497-C1BA-A73D4C2FC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838" y="1535914"/>
            <a:ext cx="7956550" cy="46672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can choose to focus on a specific crime that has been ‘published’ within the public domain. </a:t>
            </a:r>
          </a:p>
          <a:p>
            <a:pPr lvl="1"/>
            <a:r>
              <a:rPr lang="en-GB" dirty="0"/>
              <a:t>For example: assault </a:t>
            </a:r>
          </a:p>
          <a:p>
            <a:r>
              <a:rPr lang="en-GB" dirty="0"/>
              <a:t>You can use a ‘fictional’ crime; however, you must be specific with details, and these must be supported by evidence. </a:t>
            </a:r>
          </a:p>
          <a:p>
            <a:pPr lvl="1"/>
            <a:r>
              <a:rPr lang="en-GB" dirty="0"/>
              <a:t>i.e. defining ‘assault’ </a:t>
            </a:r>
          </a:p>
          <a:p>
            <a:r>
              <a:rPr lang="en-GB" dirty="0"/>
              <a:t>You can find victim impact statements online:</a:t>
            </a:r>
          </a:p>
          <a:p>
            <a:pPr lvl="1"/>
            <a:r>
              <a:rPr lang="en-GB" dirty="0">
                <a:hlinkClick r:id="rId2"/>
              </a:rPr>
              <a:t>Coercive Control: Victim Impact Statement</a:t>
            </a:r>
            <a:endParaRPr lang="en-GB" dirty="0"/>
          </a:p>
          <a:p>
            <a:r>
              <a:rPr lang="en-GB" dirty="0"/>
              <a:t>Be specific when considering legislation/policy.</a:t>
            </a:r>
          </a:p>
          <a:p>
            <a:pPr lvl="1"/>
            <a:r>
              <a:rPr lang="en-GB" dirty="0"/>
              <a:t>You need to critique if legislation/policy supports victims of crime utilising theories of victimology.</a:t>
            </a:r>
          </a:p>
          <a:p>
            <a:pPr marL="45720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737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2B761-BB70-C8B1-F356-9EE7625B37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4AB74-1B6E-6FC0-04ED-191D9658A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Assessment 1: Victim Personal Statement </a:t>
            </a:r>
          </a:p>
        </p:txBody>
      </p:sp>
      <p:pic>
        <p:nvPicPr>
          <p:cNvPr id="6" name="Online Media 5" title="Victims' Commissioner explains why a Victim Personal Statement matters">
            <a:hlinkClick r:id="" action="ppaction://media"/>
            <a:extLst>
              <a:ext uri="{FF2B5EF4-FFF2-40B4-BE49-F238E27FC236}">
                <a16:creationId xmlns:a16="http://schemas.microsoft.com/office/drawing/2014/main" id="{4B3B4F02-B066-CED8-1A21-08A6BB263F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46613" y="1825625"/>
            <a:ext cx="62230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69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5466C-8EC0-B193-68D1-44DAF41F7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CC84E96-DFC3-1703-305E-05F29BD37A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81979" y="1810694"/>
            <a:ext cx="8499470" cy="3515746"/>
          </a:xfrm>
        </p:spPr>
      </p:pic>
    </p:spTree>
    <p:extLst>
      <p:ext uri="{BB962C8B-B14F-4D97-AF65-F5344CB8AC3E}">
        <p14:creationId xmlns:p14="http://schemas.microsoft.com/office/powerpoint/2010/main" val="1457833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E91A0B-99E3-963D-97CE-649277662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F8CB1-8E75-996B-4F44-D64CCB569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 2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97C93B-D87A-1AC9-35BD-A83AAA296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666" y="1690688"/>
            <a:ext cx="7956222" cy="4667250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>
                <a:highlight>
                  <a:srgbClr val="FFFF00"/>
                </a:highlight>
              </a:rPr>
              <a:t>Surveillance</a:t>
            </a:r>
            <a:r>
              <a:rPr lang="en-GB" dirty="0"/>
              <a:t> a way to </a:t>
            </a:r>
            <a:r>
              <a:rPr lang="en-GB" dirty="0">
                <a:highlight>
                  <a:srgbClr val="FFFF00"/>
                </a:highlight>
              </a:rPr>
              <a:t>‘keep us safe’</a:t>
            </a:r>
            <a:r>
              <a:rPr lang="en-GB" dirty="0"/>
              <a:t> or a way to ‘</a:t>
            </a:r>
            <a:r>
              <a:rPr lang="en-GB" dirty="0">
                <a:highlight>
                  <a:srgbClr val="FFFF00"/>
                </a:highlight>
              </a:rPr>
              <a:t>control’. </a:t>
            </a:r>
            <a:r>
              <a:rPr lang="en-GB" dirty="0"/>
              <a:t>Explore, in depth, the </a:t>
            </a:r>
            <a:r>
              <a:rPr lang="en-GB" dirty="0">
                <a:highlight>
                  <a:srgbClr val="FFFF00"/>
                </a:highlight>
              </a:rPr>
              <a:t>tensions</a:t>
            </a:r>
            <a:r>
              <a:rPr lang="en-GB" dirty="0"/>
              <a:t> of surveillance in a modern world. </a:t>
            </a:r>
          </a:p>
          <a:p>
            <a:pPr marL="0" indent="0">
              <a:buNone/>
            </a:pPr>
            <a:r>
              <a:rPr lang="en-GB" u="sng" dirty="0"/>
              <a:t>Introduction </a:t>
            </a:r>
          </a:p>
          <a:p>
            <a:pPr marL="0" indent="0">
              <a:buNone/>
            </a:pPr>
            <a:r>
              <a:rPr lang="en-GB" dirty="0"/>
              <a:t>You can give examples/images as long as these are publicly available and you can reference them. </a:t>
            </a:r>
          </a:p>
          <a:p>
            <a:pPr marL="0" indent="0">
              <a:buNone/>
            </a:pPr>
            <a:r>
              <a:rPr lang="en-GB" u="sng" dirty="0"/>
              <a:t>Main Points </a:t>
            </a:r>
          </a:p>
          <a:p>
            <a:r>
              <a:rPr lang="en-GB" dirty="0"/>
              <a:t>Define: </a:t>
            </a:r>
          </a:p>
          <a:p>
            <a:pPr lvl="1"/>
            <a:r>
              <a:rPr lang="en-GB" dirty="0"/>
              <a:t>Surveillance – and different types of surveillance </a:t>
            </a:r>
          </a:p>
          <a:p>
            <a:pPr lvl="1"/>
            <a:r>
              <a:rPr lang="en-GB" dirty="0"/>
              <a:t>Crime </a:t>
            </a:r>
          </a:p>
          <a:p>
            <a:pPr lvl="1"/>
            <a:r>
              <a:rPr lang="en-GB" dirty="0"/>
              <a:t>Victim </a:t>
            </a:r>
          </a:p>
          <a:p>
            <a:pPr lvl="1"/>
            <a:r>
              <a:rPr lang="en-GB" dirty="0"/>
              <a:t>Power and Control – social control and governmental control </a:t>
            </a:r>
          </a:p>
          <a:p>
            <a:r>
              <a:rPr lang="en-GB" dirty="0"/>
              <a:t>Choose a type of surveillance and focus on how this works in practice (apply the definitions/information from the bullet points above)</a:t>
            </a:r>
          </a:p>
          <a:p>
            <a:r>
              <a:rPr lang="en-GB" dirty="0"/>
              <a:t>Implications for liberate and living a full life</a:t>
            </a:r>
          </a:p>
          <a:p>
            <a:pPr marL="0" indent="0">
              <a:buNone/>
            </a:pPr>
            <a:r>
              <a:rPr lang="en-GB" u="sng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4775081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EB1A9-69E7-335B-72F6-67A7D982B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6A7AA-A6EB-7704-017C-02C6C7BF8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Define Surveillance as a concept – victims of crime – the law says that some crimes are victimless – critique. </a:t>
            </a:r>
          </a:p>
          <a:p>
            <a:r>
              <a:rPr lang="en-GB" dirty="0"/>
              <a:t>Make Links between Surveillance and Crime plus where is the victim of crime. </a:t>
            </a:r>
          </a:p>
          <a:p>
            <a:r>
              <a:rPr lang="en-GB" dirty="0"/>
              <a:t>Power and control in society and who wields the power and how </a:t>
            </a:r>
          </a:p>
          <a:p>
            <a:r>
              <a:rPr lang="en-GB" dirty="0"/>
              <a:t>What is considered a crime and why? </a:t>
            </a:r>
          </a:p>
          <a:p>
            <a:pPr lvl="1"/>
            <a:r>
              <a:rPr lang="en-GB" dirty="0"/>
              <a:t>Link it to criminal justice theories </a:t>
            </a:r>
          </a:p>
          <a:p>
            <a:pPr lvl="2"/>
            <a:r>
              <a:rPr lang="en-GB" dirty="0"/>
              <a:t>Foucault Theories </a:t>
            </a:r>
          </a:p>
          <a:p>
            <a:pPr lvl="2"/>
            <a:r>
              <a:rPr lang="en-GB" dirty="0"/>
              <a:t>Jeremy Bentham panopticon </a:t>
            </a:r>
          </a:p>
          <a:p>
            <a:pPr lvl="1"/>
            <a:r>
              <a:rPr lang="en-GB" dirty="0"/>
              <a:t>What is if for? </a:t>
            </a:r>
          </a:p>
          <a:p>
            <a:pPr lvl="2"/>
            <a:r>
              <a:rPr lang="en-GB" dirty="0"/>
              <a:t>Criminal justice theories </a:t>
            </a:r>
          </a:p>
          <a:p>
            <a:pPr lvl="1"/>
            <a:r>
              <a:rPr lang="en-GB" dirty="0"/>
              <a:t>Why we use them? </a:t>
            </a:r>
          </a:p>
          <a:p>
            <a:pPr lvl="1"/>
            <a:r>
              <a:rPr lang="en-GB" dirty="0"/>
              <a:t>How? </a:t>
            </a:r>
          </a:p>
          <a:p>
            <a:pPr lvl="1"/>
            <a:r>
              <a:rPr lang="en-GB" dirty="0"/>
              <a:t>Implications </a:t>
            </a:r>
          </a:p>
        </p:txBody>
      </p:sp>
    </p:spTree>
    <p:extLst>
      <p:ext uri="{BB962C8B-B14F-4D97-AF65-F5344CB8AC3E}">
        <p14:creationId xmlns:p14="http://schemas.microsoft.com/office/powerpoint/2010/main" val="228373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518549-1D53-FBAF-EE7A-48AB51A473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DCF6E-652A-5A1C-E35F-3FF3DCCF2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7D2C4-D00F-8334-CAA3-4F29712F1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7597" y="1460500"/>
            <a:ext cx="8411852" cy="503237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Link it to the structures of society/political and partner/family/economic shopping malls. </a:t>
            </a:r>
          </a:p>
          <a:p>
            <a:pPr lvl="1"/>
            <a:r>
              <a:rPr lang="en-GB" dirty="0"/>
              <a:t>How? – What does this look like politically </a:t>
            </a:r>
          </a:p>
          <a:p>
            <a:pPr lvl="1"/>
            <a:r>
              <a:rPr lang="en-GB" dirty="0"/>
              <a:t>What is if for?</a:t>
            </a:r>
          </a:p>
          <a:p>
            <a:pPr lvl="1"/>
            <a:r>
              <a:rPr lang="en-GB" dirty="0"/>
              <a:t>Why we use them? </a:t>
            </a:r>
          </a:p>
          <a:p>
            <a:pPr lvl="1"/>
            <a:r>
              <a:rPr lang="en-GB" dirty="0"/>
              <a:t>How? </a:t>
            </a:r>
          </a:p>
          <a:p>
            <a:pPr lvl="1"/>
            <a:r>
              <a:rPr lang="en-GB" dirty="0"/>
              <a:t>Implications </a:t>
            </a:r>
          </a:p>
          <a:p>
            <a:r>
              <a:rPr lang="en-GB" dirty="0"/>
              <a:t>Maybe . . . . look at the UK specifically and legislation/policy etc which links with Surveillance (CCTV e.g. </a:t>
            </a:r>
            <a:r>
              <a:rPr lang="en-GB" dirty="0">
                <a:hlinkClick r:id="rId2"/>
              </a:rPr>
              <a:t>https://www.gov.uk/government/publications/domestic-cctv-using-cctv-systems-on-your-property/domestic-cctv-using-cctv-systems-on-your-property</a:t>
            </a:r>
            <a:r>
              <a:rPr lang="en-GB" dirty="0"/>
              <a:t> )</a:t>
            </a:r>
          </a:p>
          <a:p>
            <a:pPr lvl="1"/>
            <a:r>
              <a:rPr lang="en-GB" dirty="0"/>
              <a:t>Include GPDR Data Protection – looking beyond that in regard to society, crime and individual rights! </a:t>
            </a:r>
          </a:p>
          <a:p>
            <a:pPr lvl="1"/>
            <a:r>
              <a:rPr lang="en-GB" dirty="0"/>
              <a:t>Public sphere </a:t>
            </a:r>
          </a:p>
          <a:p>
            <a:pPr lvl="1"/>
            <a:r>
              <a:rPr lang="en-GB" dirty="0"/>
              <a:t>Private sphere </a:t>
            </a:r>
          </a:p>
          <a:p>
            <a:pPr lvl="1"/>
            <a:r>
              <a:rPr lang="en-GB" dirty="0"/>
              <a:t>Familial or partner sphere – iPhones etc have tracker devices </a:t>
            </a:r>
          </a:p>
          <a:p>
            <a:pPr lvl="1"/>
            <a:r>
              <a:rPr lang="en-GB" dirty="0"/>
              <a:t>prevention and tracking or crime versus personal rights and liberties. </a:t>
            </a:r>
          </a:p>
          <a:p>
            <a:pPr lvl="2"/>
            <a:r>
              <a:rPr lang="en-GB" dirty="0"/>
              <a:t>Shopping Malls, door bells as safety</a:t>
            </a:r>
          </a:p>
          <a:p>
            <a:pPr lvl="1"/>
            <a:r>
              <a:rPr lang="en-GB" dirty="0"/>
              <a:t>Discuss the implications and links to the question</a:t>
            </a:r>
          </a:p>
        </p:txBody>
      </p:sp>
    </p:spTree>
    <p:extLst>
      <p:ext uri="{BB962C8B-B14F-4D97-AF65-F5344CB8AC3E}">
        <p14:creationId xmlns:p14="http://schemas.microsoft.com/office/powerpoint/2010/main" val="686554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31CB98-CA64-22D4-F147-F8C60EAA6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24706-9E87-0D85-37D4-FA4C79DAB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Assessment 2: Theoretical Understandings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DA24D-B442-3E07-F7F7-408B0BB32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8234" y="1690688"/>
            <a:ext cx="8342752" cy="5032375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Disciplinary Power: </a:t>
            </a:r>
            <a:r>
              <a:rPr lang="en-GB" dirty="0"/>
              <a:t>Foucault argued that modern societies have shifted from sovereign power, which is control through the threat of force, to disciplinary power, which is control through surveillance and normalization. </a:t>
            </a:r>
          </a:p>
          <a:p>
            <a:pPr lvl="1"/>
            <a:r>
              <a:rPr lang="en-GB" dirty="0"/>
              <a:t>This means that instead of using physical punishment, societies now use surveillance to monitor and control behaviour.</a:t>
            </a:r>
          </a:p>
          <a:p>
            <a:r>
              <a:rPr lang="en-GB" b="1" dirty="0"/>
              <a:t>The Panopticon</a:t>
            </a:r>
            <a:r>
              <a:rPr lang="en-GB" dirty="0"/>
              <a:t>: Foucault was inspired by Jeremy Bentham's design of the Panopticon, a circular prison with a central watchtower. Inmates could not see whether they were being watched, so they had to behave as if they were always under observation</a:t>
            </a:r>
          </a:p>
          <a:p>
            <a:pPr lvl="1"/>
            <a:r>
              <a:rPr lang="en-GB" dirty="0"/>
              <a:t>Foucault used this as a metaphor for modern surveillance, where the possibility of being watched ensures compliance and self-regulation</a:t>
            </a:r>
          </a:p>
          <a:p>
            <a:r>
              <a:rPr lang="en-GB" b="1" dirty="0"/>
              <a:t>CCTV and Modern Surveillance: </a:t>
            </a:r>
            <a:r>
              <a:rPr lang="en-GB" dirty="0"/>
              <a:t>Foucault's ideas extend to contemporary surveillance technologies like CCTV. He argued that such technologies create a sense of constant observation, leading individuals to regulate their own behaviour to conform to social norms</a:t>
            </a:r>
          </a:p>
          <a:p>
            <a:pPr lvl="1"/>
            <a:r>
              <a:rPr lang="en-GB" dirty="0"/>
              <a:t>This form of surveillance is pervasive, affecting not just criminals but everyone in society</a:t>
            </a:r>
          </a:p>
          <a:p>
            <a:r>
              <a:rPr lang="en-GB" b="1" dirty="0"/>
              <a:t>Normalization: </a:t>
            </a:r>
            <a:r>
              <a:rPr lang="en-GB" dirty="0"/>
              <a:t>Through surveillance, societies establish norms and standards of behaviour. Those who deviate from these norms are identified and corrected, reinforcing the power structures within society</a:t>
            </a:r>
          </a:p>
        </p:txBody>
      </p:sp>
    </p:spTree>
    <p:extLst>
      <p:ext uri="{BB962C8B-B14F-4D97-AF65-F5344CB8AC3E}">
        <p14:creationId xmlns:p14="http://schemas.microsoft.com/office/powerpoint/2010/main" val="17356339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4E260B-C331-6E55-08F3-568890368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38A3C-9709-7E56-B83A-CCD48A38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Assessment 2: The Panopticon</a:t>
            </a:r>
          </a:p>
        </p:txBody>
      </p:sp>
      <p:pic>
        <p:nvPicPr>
          <p:cNvPr id="4" name="Online Media 3" title="Jeremy Bentham’s ‘perfect’ prison | The Panopticon">
            <a:hlinkClick r:id="" action="ppaction://media"/>
            <a:extLst>
              <a:ext uri="{FF2B5EF4-FFF2-40B4-BE49-F238E27FC236}">
                <a16:creationId xmlns:a16="http://schemas.microsoft.com/office/drawing/2014/main" id="{37E6A474-6DB7-4558-A8F7-EDC5A91AAE4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79838" y="191135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48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AE6548-09E6-F64B-0656-49B1CFF0B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B1ABF-96F2-2A0C-D62C-58EB70E9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Assessment 2: The Panopticon: Critique</a:t>
            </a:r>
          </a:p>
        </p:txBody>
      </p:sp>
      <p:pic>
        <p:nvPicPr>
          <p:cNvPr id="4" name="Online Media 3" title="Panopticon prison plan raises red flags for experts, Orleans sheriff">
            <a:hlinkClick r:id="" action="ppaction://media"/>
            <a:extLst>
              <a:ext uri="{FF2B5EF4-FFF2-40B4-BE49-F238E27FC236}">
                <a16:creationId xmlns:a16="http://schemas.microsoft.com/office/drawing/2014/main" id="{637A46F8-2547-4A6F-041F-9FF66FA034B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79838" y="191135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16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64</TotalTime>
  <Words>1156</Words>
  <Application>Microsoft Office PowerPoint</Application>
  <PresentationFormat>Widescreen</PresentationFormat>
  <Paragraphs>101</Paragraphs>
  <Slides>17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Student Support</vt:lpstr>
      <vt:lpstr>PowerPoint Presentation</vt:lpstr>
      <vt:lpstr>Assessment 1 </vt:lpstr>
      <vt:lpstr>Assessment 1 </vt:lpstr>
      <vt:lpstr>Assessment 1 </vt:lpstr>
      <vt:lpstr>Assessment 1: Victim Personal Statement </vt:lpstr>
      <vt:lpstr>Assessment 2 </vt:lpstr>
      <vt:lpstr>Assessment 2 </vt:lpstr>
      <vt:lpstr>Assessment 2 </vt:lpstr>
      <vt:lpstr>Assessment 2 </vt:lpstr>
      <vt:lpstr>Assessment 2: Theoretical Understandings </vt:lpstr>
      <vt:lpstr>Assessment 2: The Panopticon</vt:lpstr>
      <vt:lpstr>Assessment 2: The Panopticon: Critique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Jenkins (IEH)</dc:creator>
  <cp:lastModifiedBy>Laura Jenkins (IEH)</cp:lastModifiedBy>
  <cp:revision>1</cp:revision>
  <dcterms:created xsi:type="dcterms:W3CDTF">2025-02-03T10:17:54Z</dcterms:created>
  <dcterms:modified xsi:type="dcterms:W3CDTF">2025-02-03T11:22:21Z</dcterms:modified>
</cp:coreProperties>
</file>