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7"/>
  </p:notesMasterIdLst>
  <p:sldIdLst>
    <p:sldId id="275" r:id="rId2"/>
    <p:sldId id="262" r:id="rId3"/>
    <p:sldId id="258" r:id="rId4"/>
    <p:sldId id="257" r:id="rId5"/>
    <p:sldId id="263" r:id="rId6"/>
    <p:sldId id="261" r:id="rId7"/>
    <p:sldId id="264" r:id="rId8"/>
    <p:sldId id="266" r:id="rId9"/>
    <p:sldId id="268" r:id="rId10"/>
    <p:sldId id="269" r:id="rId11"/>
    <p:sldId id="270" r:id="rId12"/>
    <p:sldId id="272" r:id="rId13"/>
    <p:sldId id="273" r:id="rId14"/>
    <p:sldId id="274"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A5E3"/>
    <a:srgbClr val="FFCCFF"/>
    <a:srgbClr val="BBF4AE"/>
    <a:srgbClr val="ECDFF5"/>
    <a:srgbClr val="DEC8EE"/>
    <a:srgbClr val="BC8F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D092D12-5941-4DBC-8851-0A50E890B9FB}"/>
    <pc:docChg chg="modSld">
      <pc:chgData name="" userId="" providerId="" clId="Web-{FD092D12-5941-4DBC-8851-0A50E890B9FB}" dt="2019-06-09T17:28:37.012" v="38" actId="1076"/>
      <pc:docMkLst>
        <pc:docMk/>
      </pc:docMkLst>
      <pc:sldChg chg="modSp">
        <pc:chgData name="" userId="" providerId="" clId="Web-{FD092D12-5941-4DBC-8851-0A50E890B9FB}" dt="2019-06-09T17:28:37.012" v="38" actId="1076"/>
        <pc:sldMkLst>
          <pc:docMk/>
          <pc:sldMk cId="3855250798" sldId="271"/>
        </pc:sldMkLst>
        <pc:spChg chg="mod">
          <ac:chgData name="" userId="" providerId="" clId="Web-{FD092D12-5941-4DBC-8851-0A50E890B9FB}" dt="2019-06-09T17:28:15.294" v="10" actId="20577"/>
          <ac:spMkLst>
            <pc:docMk/>
            <pc:sldMk cId="3855250798" sldId="271"/>
            <ac:spMk id="5" creationId="{00000000-0000-0000-0000-000000000000}"/>
          </ac:spMkLst>
        </pc:spChg>
        <pc:spChg chg="mod">
          <ac:chgData name="" userId="" providerId="" clId="Web-{FD092D12-5941-4DBC-8851-0A50E890B9FB}" dt="2019-06-09T17:28:31.356" v="36" actId="20577"/>
          <ac:spMkLst>
            <pc:docMk/>
            <pc:sldMk cId="3855250798" sldId="271"/>
            <ac:spMk id="6" creationId="{00000000-0000-0000-0000-000000000000}"/>
          </ac:spMkLst>
        </pc:spChg>
        <pc:spChg chg="mod">
          <ac:chgData name="" userId="" providerId="" clId="Web-{FD092D12-5941-4DBC-8851-0A50E890B9FB}" dt="2019-06-09T17:28:37.012" v="38" actId="1076"/>
          <ac:spMkLst>
            <pc:docMk/>
            <pc:sldMk cId="3855250798" sldId="271"/>
            <ac:spMk id="7"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autoTitleDeleted val="1"/>
    <c:plotArea>
      <c:layout/>
      <c:pieChart>
        <c:varyColors val="1"/>
        <c:ser>
          <c:idx val="0"/>
          <c:order val="0"/>
          <c:tx>
            <c:strRef>
              <c:f>Sheet1!$B$1</c:f>
              <c:strCache>
                <c:ptCount val="1"/>
                <c:pt idx="0">
                  <c:v>Column1</c:v>
                </c:pt>
              </c:strCache>
            </c:strRef>
          </c:tx>
          <c:dPt>
            <c:idx val="0"/>
            <c:bubble3D val="0"/>
            <c:spPr>
              <a:solidFill>
                <a:schemeClr val="accent4">
                  <a:shade val="58000"/>
                </a:schemeClr>
              </a:solidFill>
              <a:ln w="19050">
                <a:solidFill>
                  <a:schemeClr val="lt1"/>
                </a:solidFill>
              </a:ln>
              <a:effectLst/>
            </c:spPr>
            <c:extLst>
              <c:ext xmlns:c16="http://schemas.microsoft.com/office/drawing/2014/chart" uri="{C3380CC4-5D6E-409C-BE32-E72D297353CC}">
                <c16:uniqueId val="{00000001-9DCC-408C-8C3C-E09D51816F2F}"/>
              </c:ext>
            </c:extLst>
          </c:dPt>
          <c:dPt>
            <c:idx val="1"/>
            <c:bubble3D val="0"/>
            <c:spPr>
              <a:solidFill>
                <a:schemeClr val="accent4">
                  <a:shade val="86000"/>
                </a:schemeClr>
              </a:solidFill>
              <a:ln w="19050">
                <a:solidFill>
                  <a:schemeClr val="lt1"/>
                </a:solidFill>
              </a:ln>
              <a:effectLst/>
            </c:spPr>
            <c:extLst>
              <c:ext xmlns:c16="http://schemas.microsoft.com/office/drawing/2014/chart" uri="{C3380CC4-5D6E-409C-BE32-E72D297353CC}">
                <c16:uniqueId val="{00000003-9DCC-408C-8C3C-E09D51816F2F}"/>
              </c:ext>
            </c:extLst>
          </c:dPt>
          <c:dPt>
            <c:idx val="2"/>
            <c:bubble3D val="0"/>
            <c:spPr>
              <a:solidFill>
                <a:schemeClr val="accent4">
                  <a:tint val="86000"/>
                </a:schemeClr>
              </a:solidFill>
              <a:ln w="19050">
                <a:solidFill>
                  <a:schemeClr val="lt1"/>
                </a:solidFill>
              </a:ln>
              <a:effectLst/>
            </c:spPr>
            <c:extLst>
              <c:ext xmlns:c16="http://schemas.microsoft.com/office/drawing/2014/chart" uri="{C3380CC4-5D6E-409C-BE32-E72D297353CC}">
                <c16:uniqueId val="{00000005-9DCC-408C-8C3C-E09D51816F2F}"/>
              </c:ext>
            </c:extLst>
          </c:dPt>
          <c:dPt>
            <c:idx val="3"/>
            <c:bubble3D val="0"/>
            <c:spPr>
              <a:solidFill>
                <a:schemeClr val="accent4">
                  <a:tint val="58000"/>
                </a:schemeClr>
              </a:solidFill>
              <a:ln w="19050">
                <a:solidFill>
                  <a:schemeClr val="lt1"/>
                </a:solidFill>
              </a:ln>
              <a:effectLst/>
            </c:spPr>
            <c:extLst>
              <c:ext xmlns:c16="http://schemas.microsoft.com/office/drawing/2014/chart" uri="{C3380CC4-5D6E-409C-BE32-E72D297353CC}">
                <c16:uniqueId val="{00000007-9DCC-408C-8C3C-E09D51816F2F}"/>
              </c:ext>
            </c:extLst>
          </c:dPt>
          <c:cat>
            <c:strRef>
              <c:f>Sheet1!$A$2:$A$5</c:f>
              <c:strCache>
                <c:ptCount val="4"/>
                <c:pt idx="0">
                  <c:v>Forming </c:v>
                </c:pt>
                <c:pt idx="1">
                  <c:v>Storming </c:v>
                </c:pt>
                <c:pt idx="2">
                  <c:v>Norming </c:v>
                </c:pt>
                <c:pt idx="3">
                  <c:v>Performing </c:v>
                </c:pt>
              </c:strCache>
            </c:strRef>
          </c:cat>
          <c:val>
            <c:numRef>
              <c:f>Sheet1!$B$2:$B$5</c:f>
              <c:numCache>
                <c:formatCode>0%</c:formatCode>
                <c:ptCount val="4"/>
                <c:pt idx="0">
                  <c:v>0.25</c:v>
                </c:pt>
                <c:pt idx="1">
                  <c:v>0.25</c:v>
                </c:pt>
                <c:pt idx="2">
                  <c:v>0.25</c:v>
                </c:pt>
                <c:pt idx="3">
                  <c:v>0.25</c:v>
                </c:pt>
              </c:numCache>
            </c:numRef>
          </c:val>
          <c:extLst>
            <c:ext xmlns:c16="http://schemas.microsoft.com/office/drawing/2014/chart" uri="{C3380CC4-5D6E-409C-BE32-E72D297353CC}">
              <c16:uniqueId val="{00000000-058F-4117-894B-069744B37FE8}"/>
            </c:ext>
          </c:extLst>
        </c:ser>
        <c:ser>
          <c:idx val="1"/>
          <c:order val="1"/>
          <c:tx>
            <c:strRef>
              <c:f>Sheet1!$C$1</c:f>
              <c:strCache>
                <c:ptCount val="1"/>
                <c:pt idx="0">
                  <c:v>Column2</c:v>
                </c:pt>
              </c:strCache>
            </c:strRef>
          </c:tx>
          <c:dPt>
            <c:idx val="0"/>
            <c:bubble3D val="0"/>
            <c:spPr>
              <a:solidFill>
                <a:schemeClr val="accent4">
                  <a:shade val="58000"/>
                </a:schemeClr>
              </a:solidFill>
              <a:ln w="19050">
                <a:solidFill>
                  <a:schemeClr val="lt1"/>
                </a:solidFill>
              </a:ln>
              <a:effectLst/>
            </c:spPr>
            <c:extLst>
              <c:ext xmlns:c16="http://schemas.microsoft.com/office/drawing/2014/chart" uri="{C3380CC4-5D6E-409C-BE32-E72D297353CC}">
                <c16:uniqueId val="{00000009-9DCC-408C-8C3C-E09D51816F2F}"/>
              </c:ext>
            </c:extLst>
          </c:dPt>
          <c:dPt>
            <c:idx val="1"/>
            <c:bubble3D val="0"/>
            <c:spPr>
              <a:solidFill>
                <a:schemeClr val="accent4">
                  <a:shade val="86000"/>
                </a:schemeClr>
              </a:solidFill>
              <a:ln w="19050">
                <a:solidFill>
                  <a:schemeClr val="lt1"/>
                </a:solidFill>
              </a:ln>
              <a:effectLst/>
            </c:spPr>
            <c:extLst>
              <c:ext xmlns:c16="http://schemas.microsoft.com/office/drawing/2014/chart" uri="{C3380CC4-5D6E-409C-BE32-E72D297353CC}">
                <c16:uniqueId val="{0000000B-9DCC-408C-8C3C-E09D51816F2F}"/>
              </c:ext>
            </c:extLst>
          </c:dPt>
          <c:dPt>
            <c:idx val="2"/>
            <c:bubble3D val="0"/>
            <c:spPr>
              <a:solidFill>
                <a:schemeClr val="accent4">
                  <a:tint val="86000"/>
                </a:schemeClr>
              </a:solidFill>
              <a:ln w="19050">
                <a:solidFill>
                  <a:schemeClr val="lt1"/>
                </a:solidFill>
              </a:ln>
              <a:effectLst/>
            </c:spPr>
            <c:extLst>
              <c:ext xmlns:c16="http://schemas.microsoft.com/office/drawing/2014/chart" uri="{C3380CC4-5D6E-409C-BE32-E72D297353CC}">
                <c16:uniqueId val="{0000000D-9DCC-408C-8C3C-E09D51816F2F}"/>
              </c:ext>
            </c:extLst>
          </c:dPt>
          <c:dPt>
            <c:idx val="3"/>
            <c:bubble3D val="0"/>
            <c:spPr>
              <a:solidFill>
                <a:schemeClr val="accent4">
                  <a:tint val="58000"/>
                </a:schemeClr>
              </a:solidFill>
              <a:ln w="19050">
                <a:solidFill>
                  <a:schemeClr val="lt1"/>
                </a:solidFill>
              </a:ln>
              <a:effectLst/>
            </c:spPr>
            <c:extLst>
              <c:ext xmlns:c16="http://schemas.microsoft.com/office/drawing/2014/chart" uri="{C3380CC4-5D6E-409C-BE32-E72D297353CC}">
                <c16:uniqueId val="{0000000F-9DCC-408C-8C3C-E09D51816F2F}"/>
              </c:ext>
            </c:extLst>
          </c:dPt>
          <c:cat>
            <c:strRef>
              <c:f>Sheet1!$A$2:$A$5</c:f>
              <c:strCache>
                <c:ptCount val="4"/>
                <c:pt idx="0">
                  <c:v>Forming </c:v>
                </c:pt>
                <c:pt idx="1">
                  <c:v>Storming </c:v>
                </c:pt>
                <c:pt idx="2">
                  <c:v>Norming </c:v>
                </c:pt>
                <c:pt idx="3">
                  <c:v>Performing </c:v>
                </c:pt>
              </c:strCache>
            </c:strRef>
          </c:cat>
          <c:val>
            <c:numRef>
              <c:f>Sheet1!$C$2:$C$5</c:f>
              <c:numCache>
                <c:formatCode>General</c:formatCode>
                <c:ptCount val="4"/>
              </c:numCache>
            </c:numRef>
          </c:val>
          <c:extLst>
            <c:ext xmlns:c16="http://schemas.microsoft.com/office/drawing/2014/chart" uri="{C3380CC4-5D6E-409C-BE32-E72D297353CC}">
              <c16:uniqueId val="{00000001-058F-4117-894B-069744B37FE8}"/>
            </c:ext>
          </c:extLst>
        </c:ser>
        <c:ser>
          <c:idx val="2"/>
          <c:order val="2"/>
          <c:tx>
            <c:strRef>
              <c:f>Sheet1!$D$1</c:f>
              <c:strCache>
                <c:ptCount val="1"/>
                <c:pt idx="0">
                  <c:v>Column3</c:v>
                </c:pt>
              </c:strCache>
            </c:strRef>
          </c:tx>
          <c:dPt>
            <c:idx val="0"/>
            <c:bubble3D val="0"/>
            <c:spPr>
              <a:solidFill>
                <a:schemeClr val="accent4">
                  <a:shade val="58000"/>
                </a:schemeClr>
              </a:solidFill>
              <a:ln w="19050">
                <a:solidFill>
                  <a:schemeClr val="lt1"/>
                </a:solidFill>
              </a:ln>
              <a:effectLst/>
            </c:spPr>
            <c:extLst>
              <c:ext xmlns:c16="http://schemas.microsoft.com/office/drawing/2014/chart" uri="{C3380CC4-5D6E-409C-BE32-E72D297353CC}">
                <c16:uniqueId val="{00000011-9DCC-408C-8C3C-E09D51816F2F}"/>
              </c:ext>
            </c:extLst>
          </c:dPt>
          <c:dPt>
            <c:idx val="1"/>
            <c:bubble3D val="0"/>
            <c:spPr>
              <a:solidFill>
                <a:schemeClr val="accent4">
                  <a:shade val="86000"/>
                </a:schemeClr>
              </a:solidFill>
              <a:ln w="19050">
                <a:solidFill>
                  <a:schemeClr val="lt1"/>
                </a:solidFill>
              </a:ln>
              <a:effectLst/>
            </c:spPr>
            <c:extLst>
              <c:ext xmlns:c16="http://schemas.microsoft.com/office/drawing/2014/chart" uri="{C3380CC4-5D6E-409C-BE32-E72D297353CC}">
                <c16:uniqueId val="{00000013-9DCC-408C-8C3C-E09D51816F2F}"/>
              </c:ext>
            </c:extLst>
          </c:dPt>
          <c:dPt>
            <c:idx val="2"/>
            <c:bubble3D val="0"/>
            <c:spPr>
              <a:solidFill>
                <a:schemeClr val="accent4">
                  <a:tint val="86000"/>
                </a:schemeClr>
              </a:solidFill>
              <a:ln w="19050">
                <a:solidFill>
                  <a:schemeClr val="lt1"/>
                </a:solidFill>
              </a:ln>
              <a:effectLst/>
            </c:spPr>
            <c:extLst>
              <c:ext xmlns:c16="http://schemas.microsoft.com/office/drawing/2014/chart" uri="{C3380CC4-5D6E-409C-BE32-E72D297353CC}">
                <c16:uniqueId val="{00000015-9DCC-408C-8C3C-E09D51816F2F}"/>
              </c:ext>
            </c:extLst>
          </c:dPt>
          <c:dPt>
            <c:idx val="3"/>
            <c:bubble3D val="0"/>
            <c:spPr>
              <a:solidFill>
                <a:schemeClr val="accent4">
                  <a:tint val="58000"/>
                </a:schemeClr>
              </a:solidFill>
              <a:ln w="19050">
                <a:solidFill>
                  <a:schemeClr val="lt1"/>
                </a:solidFill>
              </a:ln>
              <a:effectLst/>
            </c:spPr>
            <c:extLst>
              <c:ext xmlns:c16="http://schemas.microsoft.com/office/drawing/2014/chart" uri="{C3380CC4-5D6E-409C-BE32-E72D297353CC}">
                <c16:uniqueId val="{00000017-9DCC-408C-8C3C-E09D51816F2F}"/>
              </c:ext>
            </c:extLst>
          </c:dPt>
          <c:cat>
            <c:strRef>
              <c:f>Sheet1!$A$2:$A$5</c:f>
              <c:strCache>
                <c:ptCount val="4"/>
                <c:pt idx="0">
                  <c:v>Forming </c:v>
                </c:pt>
                <c:pt idx="1">
                  <c:v>Storming </c:v>
                </c:pt>
                <c:pt idx="2">
                  <c:v>Norming </c:v>
                </c:pt>
                <c:pt idx="3">
                  <c:v>Performing </c:v>
                </c:pt>
              </c:strCache>
            </c:strRef>
          </c:cat>
          <c:val>
            <c:numRef>
              <c:f>Sheet1!$D$2:$D$5</c:f>
              <c:numCache>
                <c:formatCode>General</c:formatCode>
                <c:ptCount val="4"/>
              </c:numCache>
            </c:numRef>
          </c:val>
          <c:extLst>
            <c:ext xmlns:c16="http://schemas.microsoft.com/office/drawing/2014/chart" uri="{C3380CC4-5D6E-409C-BE32-E72D297353CC}">
              <c16:uniqueId val="{00000002-058F-4117-894B-069744B37FE8}"/>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7">
  <a:schemeClr val="accent4"/>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944CC2-911B-4B59-8589-99EE31A76EE0}" type="datetimeFigureOut">
              <a:rPr lang="en-GB" smtClean="0"/>
              <a:t>10/06/2019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7F199-22E1-45B0-A5EB-9B37120B5533}" type="slidenum">
              <a:rPr lang="en-GB" smtClean="0"/>
              <a:t>‹#›</a:t>
            </a:fld>
            <a:endParaRPr lang="en-GB"/>
          </a:p>
        </p:txBody>
      </p:sp>
    </p:spTree>
    <p:extLst>
      <p:ext uri="{BB962C8B-B14F-4D97-AF65-F5344CB8AC3E}">
        <p14:creationId xmlns:p14="http://schemas.microsoft.com/office/powerpoint/2010/main" val="350072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BFB8661-84F5-4313-811C-71BA1DBE46F1}"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39762190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FB8661-84F5-4313-811C-71BA1DBE46F1}"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1537664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FB8661-84F5-4313-811C-71BA1DBE46F1}"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3584900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FB8661-84F5-4313-811C-71BA1DBE46F1}"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210976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FB8661-84F5-4313-811C-71BA1DBE46F1}" type="datetimeFigureOut">
              <a:rPr lang="en-GB" smtClean="0"/>
              <a:t>10/06/2019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2010780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FB8661-84F5-4313-811C-71BA1DBE46F1}" type="datetimeFigureOut">
              <a:rPr lang="en-GB" smtClean="0"/>
              <a:t>10/06/2019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627616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FB8661-84F5-4313-811C-71BA1DBE46F1}" type="datetimeFigureOut">
              <a:rPr lang="en-GB" smtClean="0"/>
              <a:t>10/06/2019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535381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FB8661-84F5-4313-811C-71BA1DBE46F1}"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2668769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FB8661-84F5-4313-811C-71BA1DBE46F1}" type="datetimeFigureOut">
              <a:rPr lang="en-GB" smtClean="0"/>
              <a:t>10/06/2019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1461298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FB8661-84F5-4313-811C-71BA1DBE46F1}"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1007300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FB8661-84F5-4313-811C-71BA1DBE46F1}" type="datetimeFigureOut">
              <a:rPr lang="en-GB" smtClean="0"/>
              <a:t>10/06/2019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D7C4BB-F028-4859-9101-8BB3F1E96814}" type="slidenum">
              <a:rPr lang="en-GB" smtClean="0"/>
              <a:t>‹#›</a:t>
            </a:fld>
            <a:endParaRPr lang="en-GB"/>
          </a:p>
        </p:txBody>
      </p:sp>
    </p:spTree>
    <p:extLst>
      <p:ext uri="{BB962C8B-B14F-4D97-AF65-F5344CB8AC3E}">
        <p14:creationId xmlns:p14="http://schemas.microsoft.com/office/powerpoint/2010/main" val="59423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FB8661-84F5-4313-811C-71BA1DBE46F1}" type="datetimeFigureOut">
              <a:rPr lang="en-GB" smtClean="0"/>
              <a:t>10/06/2019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D7C4BB-F028-4859-9101-8BB3F1E96814}" type="slidenum">
              <a:rPr lang="en-GB" smtClean="0"/>
              <a:t>‹#›</a:t>
            </a:fld>
            <a:endParaRPr lang="en-GB"/>
          </a:p>
        </p:txBody>
      </p:sp>
    </p:spTree>
    <p:extLst>
      <p:ext uri="{BB962C8B-B14F-4D97-AF65-F5344CB8AC3E}">
        <p14:creationId xmlns:p14="http://schemas.microsoft.com/office/powerpoint/2010/main" val="86110647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8.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teambuilding.co.uk/theory/forming-storming-norming-performing%20.html" TargetMode="External"/><Relationship Id="rId3" Type="http://schemas.openxmlformats.org/officeDocument/2006/relationships/hyperlink" Target="https://keydifferences.com/difference-between-group-and-team.html" TargetMode="External"/><Relationship Id="rId7" Type="http://schemas.openxmlformats.org/officeDocument/2006/relationships/hyperlink" Target="http://www.apex-leadership.co.uk/" TargetMode="External"/><Relationship Id="rId2" Type="http://schemas.openxmlformats.org/officeDocument/2006/relationships/hyperlink" Target="https://smallbusiness.chron.com/differences-between-group-work-team-work-11004.html" TargetMode="External"/><Relationship Id="rId1" Type="http://schemas.openxmlformats.org/officeDocument/2006/relationships/slideLayout" Target="../slideLayouts/slideLayout2.xml"/><Relationship Id="rId6" Type="http://schemas.openxmlformats.org/officeDocument/2006/relationships/hyperlink" Target="http://www.suttonsilver.co.uk/" TargetMode="External"/><Relationship Id="rId5" Type="http://schemas.openxmlformats.org/officeDocument/2006/relationships/hyperlink" Target="https://the-happy-manager.com/articles/teamwork-theory/" TargetMode="External"/><Relationship Id="rId4" Type="http://schemas.openxmlformats.org/officeDocument/2006/relationships/hyperlink" Target="https://www.google.co.uk/search?biw=1920&amp;bih=985&amp;ei=6LL7XNmsBY-H1fAPw8KKoAE&amp;q=defination+of+action+orirentied+roles" TargetMode="External"/><Relationship Id="rId9" Type="http://schemas.openxmlformats.org/officeDocument/2006/relationships/hyperlink" Target="https://www.belbin.com/resources/blogs/belbin-and-tuckm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322630" cy="6876662"/>
          </a:xfrm>
          <a:prstGeom prst="rect">
            <a:avLst/>
          </a:prstGeom>
        </p:spPr>
      </p:pic>
      <p:sp>
        <p:nvSpPr>
          <p:cNvPr id="6" name="Rectangle 5"/>
          <p:cNvSpPr/>
          <p:nvPr/>
        </p:nvSpPr>
        <p:spPr>
          <a:xfrm>
            <a:off x="3746183" y="1129205"/>
            <a:ext cx="5054204" cy="1015663"/>
          </a:xfrm>
          <a:prstGeom prst="rect">
            <a:avLst/>
          </a:prstGeom>
          <a:noFill/>
        </p:spPr>
        <p:txBody>
          <a:bodyPr wrap="none" lIns="91440" tIns="45720" rIns="91440" bIns="45720">
            <a:spAutoFit/>
          </a:bodyPr>
          <a:lstStyle/>
          <a:p>
            <a:pPr algn="ctr"/>
            <a:r>
              <a:rPr lang="en-US" sz="6000" b="1" u="sng" spc="50" dirty="0">
                <a:ln w="0"/>
                <a:solidFill>
                  <a:schemeClr val="bg2"/>
                </a:solidFill>
                <a:effectLst>
                  <a:innerShdw blurRad="63500" dist="50800" dir="13500000">
                    <a:srgbClr val="000000">
                      <a:alpha val="50000"/>
                    </a:srgbClr>
                  </a:innerShdw>
                </a:effectLst>
              </a:rPr>
              <a:t>Team-Working</a:t>
            </a:r>
            <a:r>
              <a:rPr lang="en-US" sz="5400" b="0" cap="none" spc="0" dirty="0">
                <a:ln w="0"/>
                <a:solidFill>
                  <a:schemeClr val="tx1"/>
                </a:solidFill>
                <a:effectLst>
                  <a:outerShdw blurRad="38100" dist="19050" dir="2700000" algn="tl" rotWithShape="0">
                    <a:schemeClr val="dk1">
                      <a:alpha val="40000"/>
                    </a:schemeClr>
                  </a:outerShdw>
                </a:effectLst>
              </a:rPr>
              <a:t> </a:t>
            </a:r>
          </a:p>
        </p:txBody>
      </p:sp>
      <p:pic>
        <p:nvPicPr>
          <p:cNvPr id="9" name="Picture 8"/>
          <p:cNvPicPr>
            <a:picLocks noChangeAspect="1"/>
          </p:cNvPicPr>
          <p:nvPr/>
        </p:nvPicPr>
        <p:blipFill rotWithShape="1">
          <a:blip r:embed="rId3"/>
          <a:srcRect l="8405" t="10241" r="7193" b="12958"/>
          <a:stretch/>
        </p:blipFill>
        <p:spPr>
          <a:xfrm rot="21200340">
            <a:off x="957204" y="2827364"/>
            <a:ext cx="2439878" cy="2481944"/>
          </a:xfrm>
          <a:prstGeom prst="rect">
            <a:avLst/>
          </a:prstGeom>
        </p:spPr>
      </p:pic>
      <p:pic>
        <p:nvPicPr>
          <p:cNvPr id="10" name="Picture 9"/>
          <p:cNvPicPr>
            <a:picLocks noChangeAspect="1"/>
          </p:cNvPicPr>
          <p:nvPr/>
        </p:nvPicPr>
        <p:blipFill>
          <a:blip r:embed="rId4"/>
          <a:stretch>
            <a:fillRect/>
          </a:stretch>
        </p:blipFill>
        <p:spPr>
          <a:xfrm rot="508108">
            <a:off x="9399821" y="2848200"/>
            <a:ext cx="2275098" cy="2486736"/>
          </a:xfrm>
          <a:prstGeom prst="rect">
            <a:avLst/>
          </a:prstGeom>
        </p:spPr>
      </p:pic>
      <p:pic>
        <p:nvPicPr>
          <p:cNvPr id="11" name="Picture 10"/>
          <p:cNvPicPr>
            <a:picLocks noChangeAspect="1"/>
          </p:cNvPicPr>
          <p:nvPr/>
        </p:nvPicPr>
        <p:blipFill>
          <a:blip r:embed="rId5"/>
          <a:stretch>
            <a:fillRect/>
          </a:stretch>
        </p:blipFill>
        <p:spPr>
          <a:xfrm>
            <a:off x="4937820" y="2340428"/>
            <a:ext cx="2886272" cy="2886272"/>
          </a:xfrm>
          <a:prstGeom prst="rect">
            <a:avLst/>
          </a:prstGeom>
        </p:spPr>
      </p:pic>
    </p:spTree>
    <p:extLst>
      <p:ext uri="{BB962C8B-B14F-4D97-AF65-F5344CB8AC3E}">
        <p14:creationId xmlns:p14="http://schemas.microsoft.com/office/powerpoint/2010/main" val="21518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wipe(down)">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heel(1)">
                                      <p:cBhvr>
                                        <p:cTn id="19"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6196" y="243840"/>
            <a:ext cx="2092729" cy="2790305"/>
          </a:xfrm>
          <a:prstGeom prst="rect">
            <a:avLst/>
          </a:prstGeom>
        </p:spPr>
      </p:pic>
      <p:sp>
        <p:nvSpPr>
          <p:cNvPr id="5" name="Rectangle 4"/>
          <p:cNvSpPr/>
          <p:nvPr/>
        </p:nvSpPr>
        <p:spPr>
          <a:xfrm>
            <a:off x="3000895" y="328162"/>
            <a:ext cx="7373389" cy="219456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solidFill>
                  <a:sysClr val="windowText" lastClr="000000"/>
                </a:solidFill>
              </a:rPr>
              <a:t>Bruce Wayne Tuckman was famously known for his theory called “Tuckman’s” stages of group development. Tuckman theory focuses on the way in which a team tackles a task from the initial formation of the team through to the complication of the project. Later he added another phase. </a:t>
            </a:r>
          </a:p>
        </p:txBody>
      </p:sp>
      <p:sp>
        <p:nvSpPr>
          <p:cNvPr id="6" name="TextBox 5"/>
          <p:cNvSpPr txBox="1"/>
          <p:nvPr/>
        </p:nvSpPr>
        <p:spPr>
          <a:xfrm>
            <a:off x="3819698" y="2891627"/>
            <a:ext cx="5918662" cy="369332"/>
          </a:xfrm>
          <a:prstGeom prst="rect">
            <a:avLst/>
          </a:prstGeom>
          <a:noFill/>
        </p:spPr>
        <p:txBody>
          <a:bodyPr wrap="square" rtlCol="0">
            <a:spAutoFit/>
          </a:bodyPr>
          <a:lstStyle/>
          <a:p>
            <a:r>
              <a:rPr lang="en-GB" dirty="0"/>
              <a:t>Compare the 2 theories of Tuckman’s and Belbin’s. </a:t>
            </a:r>
          </a:p>
        </p:txBody>
      </p:sp>
      <p:pic>
        <p:nvPicPr>
          <p:cNvPr id="8" name="Picture 7"/>
          <p:cNvPicPr>
            <a:picLocks noChangeAspect="1"/>
          </p:cNvPicPr>
          <p:nvPr/>
        </p:nvPicPr>
        <p:blipFill>
          <a:blip r:embed="rId3"/>
          <a:stretch>
            <a:fillRect/>
          </a:stretch>
        </p:blipFill>
        <p:spPr>
          <a:xfrm>
            <a:off x="484912" y="3541405"/>
            <a:ext cx="2115495" cy="2798307"/>
          </a:xfrm>
          <a:prstGeom prst="rect">
            <a:avLst/>
          </a:prstGeom>
        </p:spPr>
      </p:pic>
      <p:pic>
        <p:nvPicPr>
          <p:cNvPr id="9" name="Picture 8"/>
          <p:cNvPicPr>
            <a:picLocks noChangeAspect="1"/>
          </p:cNvPicPr>
          <p:nvPr/>
        </p:nvPicPr>
        <p:blipFill>
          <a:blip r:embed="rId4">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9740695" y="3547502"/>
            <a:ext cx="2097206" cy="2792210"/>
          </a:xfrm>
          <a:prstGeom prst="rect">
            <a:avLst/>
          </a:prstGeom>
        </p:spPr>
      </p:pic>
      <p:sp>
        <p:nvSpPr>
          <p:cNvPr id="2" name="Rectangle 1"/>
          <p:cNvSpPr/>
          <p:nvPr/>
        </p:nvSpPr>
        <p:spPr>
          <a:xfrm>
            <a:off x="772817" y="6372279"/>
            <a:ext cx="1706108" cy="369332"/>
          </a:xfrm>
          <a:prstGeom prst="rect">
            <a:avLst/>
          </a:prstGeom>
        </p:spPr>
        <p:txBody>
          <a:bodyPr wrap="none">
            <a:spAutoFit/>
          </a:bodyPr>
          <a:lstStyle/>
          <a:p>
            <a:pPr lvl="0"/>
            <a:r>
              <a:rPr lang="en-GB" dirty="0">
                <a:solidFill>
                  <a:prstClr val="black"/>
                </a:solidFill>
              </a:rPr>
              <a:t>Meredith Belbin</a:t>
            </a:r>
          </a:p>
        </p:txBody>
      </p:sp>
      <p:sp>
        <p:nvSpPr>
          <p:cNvPr id="11" name="TextBox 10"/>
          <p:cNvSpPr txBox="1"/>
          <p:nvPr/>
        </p:nvSpPr>
        <p:spPr>
          <a:xfrm>
            <a:off x="9813158" y="6393234"/>
            <a:ext cx="2024743" cy="369332"/>
          </a:xfrm>
          <a:prstGeom prst="rect">
            <a:avLst/>
          </a:prstGeom>
          <a:noFill/>
        </p:spPr>
        <p:txBody>
          <a:bodyPr wrap="square" rtlCol="0">
            <a:spAutoFit/>
          </a:bodyPr>
          <a:lstStyle/>
          <a:p>
            <a:r>
              <a:rPr lang="en-GB" dirty="0"/>
              <a:t>Bruce W. Tuckman</a:t>
            </a:r>
          </a:p>
        </p:txBody>
      </p:sp>
      <p:sp>
        <p:nvSpPr>
          <p:cNvPr id="3" name="Rounded Rectangle 2"/>
          <p:cNvSpPr/>
          <p:nvPr/>
        </p:nvSpPr>
        <p:spPr>
          <a:xfrm>
            <a:off x="3657600" y="3629864"/>
            <a:ext cx="5197151" cy="2230016"/>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u="sng" dirty="0"/>
              <a:t>Comparison of Belbin’s &amp; Tuckman’s theory.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The main difference between Tuckman &amp; Belbin’s theory is that Belbin’s theory focuses on individuals where as Tuckman focuses on groups. </a:t>
            </a:r>
            <a:r>
              <a:rPr lang="en-GB" u="sng" dirty="0"/>
              <a:t> </a:t>
            </a:r>
          </a:p>
          <a:p>
            <a:pPr algn="ctr"/>
            <a:r>
              <a:rPr lang="en-GB" dirty="0"/>
              <a:t> </a:t>
            </a:r>
          </a:p>
        </p:txBody>
      </p:sp>
    </p:spTree>
    <p:extLst>
      <p:ext uri="{BB962C8B-B14F-4D97-AF65-F5344CB8AC3E}">
        <p14:creationId xmlns:p14="http://schemas.microsoft.com/office/powerpoint/2010/main" val="3520414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580">
                                          <p:stCondLst>
                                            <p:cond delay="0"/>
                                          </p:stCondLst>
                                        </p:cTn>
                                        <p:tgtEl>
                                          <p:spTgt spid="8"/>
                                        </p:tgtEl>
                                      </p:cBhvr>
                                    </p:animEffect>
                                    <p:anim calcmode="lin" valueType="num">
                                      <p:cBhvr>
                                        <p:cTn id="20"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5" dur="26">
                                          <p:stCondLst>
                                            <p:cond delay="650"/>
                                          </p:stCondLst>
                                        </p:cTn>
                                        <p:tgtEl>
                                          <p:spTgt spid="8"/>
                                        </p:tgtEl>
                                      </p:cBhvr>
                                      <p:to x="100000" y="60000"/>
                                    </p:animScale>
                                    <p:animScale>
                                      <p:cBhvr>
                                        <p:cTn id="26" dur="166" decel="50000">
                                          <p:stCondLst>
                                            <p:cond delay="676"/>
                                          </p:stCondLst>
                                        </p:cTn>
                                        <p:tgtEl>
                                          <p:spTgt spid="8"/>
                                        </p:tgtEl>
                                      </p:cBhvr>
                                      <p:to x="100000" y="100000"/>
                                    </p:animScale>
                                    <p:animScale>
                                      <p:cBhvr>
                                        <p:cTn id="27" dur="26">
                                          <p:stCondLst>
                                            <p:cond delay="1312"/>
                                          </p:stCondLst>
                                        </p:cTn>
                                        <p:tgtEl>
                                          <p:spTgt spid="8"/>
                                        </p:tgtEl>
                                      </p:cBhvr>
                                      <p:to x="100000" y="80000"/>
                                    </p:animScale>
                                    <p:animScale>
                                      <p:cBhvr>
                                        <p:cTn id="28" dur="166" decel="50000">
                                          <p:stCondLst>
                                            <p:cond delay="1338"/>
                                          </p:stCondLst>
                                        </p:cTn>
                                        <p:tgtEl>
                                          <p:spTgt spid="8"/>
                                        </p:tgtEl>
                                      </p:cBhvr>
                                      <p:to x="100000" y="100000"/>
                                    </p:animScale>
                                    <p:animScale>
                                      <p:cBhvr>
                                        <p:cTn id="29" dur="26">
                                          <p:stCondLst>
                                            <p:cond delay="1642"/>
                                          </p:stCondLst>
                                        </p:cTn>
                                        <p:tgtEl>
                                          <p:spTgt spid="8"/>
                                        </p:tgtEl>
                                      </p:cBhvr>
                                      <p:to x="100000" y="90000"/>
                                    </p:animScale>
                                    <p:animScale>
                                      <p:cBhvr>
                                        <p:cTn id="30" dur="166" decel="50000">
                                          <p:stCondLst>
                                            <p:cond delay="1668"/>
                                          </p:stCondLst>
                                        </p:cTn>
                                        <p:tgtEl>
                                          <p:spTgt spid="8"/>
                                        </p:tgtEl>
                                      </p:cBhvr>
                                      <p:to x="100000" y="100000"/>
                                    </p:animScale>
                                    <p:animScale>
                                      <p:cBhvr>
                                        <p:cTn id="31" dur="26">
                                          <p:stCondLst>
                                            <p:cond delay="1808"/>
                                          </p:stCondLst>
                                        </p:cTn>
                                        <p:tgtEl>
                                          <p:spTgt spid="8"/>
                                        </p:tgtEl>
                                      </p:cBhvr>
                                      <p:to x="100000" y="95000"/>
                                    </p:animScale>
                                    <p:animScale>
                                      <p:cBhvr>
                                        <p:cTn id="32" dur="166" decel="50000">
                                          <p:stCondLst>
                                            <p:cond delay="1834"/>
                                          </p:stCondLst>
                                        </p:cTn>
                                        <p:tgtEl>
                                          <p:spTgt spid="8"/>
                                        </p:tgtEl>
                                      </p:cBhvr>
                                      <p:to x="100000" y="100000"/>
                                    </p:animScale>
                                  </p:childTnLst>
                                </p:cTn>
                              </p:par>
                            </p:childTnLst>
                          </p:cTn>
                        </p:par>
                      </p:childTnLst>
                    </p:cTn>
                  </p:par>
                  <p:par>
                    <p:cTn id="33" fill="hold">
                      <p:stCondLst>
                        <p:cond delay="indefinite"/>
                      </p:stCondLst>
                      <p:childTnLst>
                        <p:par>
                          <p:cTn id="34" fill="hold">
                            <p:stCondLst>
                              <p:cond delay="0"/>
                            </p:stCondLst>
                            <p:childTnLst>
                              <p:par>
                                <p:cTn id="35" presetID="26"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wipe(down)">
                                      <p:cBhvr>
                                        <p:cTn id="37" dur="580">
                                          <p:stCondLst>
                                            <p:cond delay="0"/>
                                          </p:stCondLst>
                                        </p:cTn>
                                        <p:tgtEl>
                                          <p:spTgt spid="9"/>
                                        </p:tgtEl>
                                      </p:cBhvr>
                                    </p:animEffect>
                                    <p:anim calcmode="lin" valueType="num">
                                      <p:cBhvr>
                                        <p:cTn id="3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43" dur="26">
                                          <p:stCondLst>
                                            <p:cond delay="650"/>
                                          </p:stCondLst>
                                        </p:cTn>
                                        <p:tgtEl>
                                          <p:spTgt spid="9"/>
                                        </p:tgtEl>
                                      </p:cBhvr>
                                      <p:to x="100000" y="60000"/>
                                    </p:animScale>
                                    <p:animScale>
                                      <p:cBhvr>
                                        <p:cTn id="44" dur="166" decel="50000">
                                          <p:stCondLst>
                                            <p:cond delay="676"/>
                                          </p:stCondLst>
                                        </p:cTn>
                                        <p:tgtEl>
                                          <p:spTgt spid="9"/>
                                        </p:tgtEl>
                                      </p:cBhvr>
                                      <p:to x="100000" y="100000"/>
                                    </p:animScale>
                                    <p:animScale>
                                      <p:cBhvr>
                                        <p:cTn id="45" dur="26">
                                          <p:stCondLst>
                                            <p:cond delay="1312"/>
                                          </p:stCondLst>
                                        </p:cTn>
                                        <p:tgtEl>
                                          <p:spTgt spid="9"/>
                                        </p:tgtEl>
                                      </p:cBhvr>
                                      <p:to x="100000" y="80000"/>
                                    </p:animScale>
                                    <p:animScale>
                                      <p:cBhvr>
                                        <p:cTn id="46" dur="166" decel="50000">
                                          <p:stCondLst>
                                            <p:cond delay="1338"/>
                                          </p:stCondLst>
                                        </p:cTn>
                                        <p:tgtEl>
                                          <p:spTgt spid="9"/>
                                        </p:tgtEl>
                                      </p:cBhvr>
                                      <p:to x="100000" y="100000"/>
                                    </p:animScale>
                                    <p:animScale>
                                      <p:cBhvr>
                                        <p:cTn id="47" dur="26">
                                          <p:stCondLst>
                                            <p:cond delay="1642"/>
                                          </p:stCondLst>
                                        </p:cTn>
                                        <p:tgtEl>
                                          <p:spTgt spid="9"/>
                                        </p:tgtEl>
                                      </p:cBhvr>
                                      <p:to x="100000" y="90000"/>
                                    </p:animScale>
                                    <p:animScale>
                                      <p:cBhvr>
                                        <p:cTn id="48" dur="166" decel="50000">
                                          <p:stCondLst>
                                            <p:cond delay="1668"/>
                                          </p:stCondLst>
                                        </p:cTn>
                                        <p:tgtEl>
                                          <p:spTgt spid="9"/>
                                        </p:tgtEl>
                                      </p:cBhvr>
                                      <p:to x="100000" y="100000"/>
                                    </p:animScale>
                                    <p:animScale>
                                      <p:cBhvr>
                                        <p:cTn id="49" dur="26">
                                          <p:stCondLst>
                                            <p:cond delay="1808"/>
                                          </p:stCondLst>
                                        </p:cTn>
                                        <p:tgtEl>
                                          <p:spTgt spid="9"/>
                                        </p:tgtEl>
                                      </p:cBhvr>
                                      <p:to x="100000" y="95000"/>
                                    </p:animScale>
                                    <p:animScale>
                                      <p:cBhvr>
                                        <p:cTn id="50" dur="166" decel="50000">
                                          <p:stCondLst>
                                            <p:cond delay="1834"/>
                                          </p:stCondLst>
                                        </p:cTn>
                                        <p:tgtEl>
                                          <p:spTgt spid="9"/>
                                        </p:tgtEl>
                                      </p:cBhvr>
                                      <p:to x="100000" y="100000"/>
                                    </p:animScale>
                                  </p:childTnLst>
                                </p:cTn>
                              </p:par>
                            </p:childTnLst>
                          </p:cTn>
                        </p:par>
                      </p:childTnLst>
                    </p:cTn>
                  </p:par>
                  <p:par>
                    <p:cTn id="51" fill="hold">
                      <p:stCondLst>
                        <p:cond delay="indefinite"/>
                      </p:stCondLst>
                      <p:childTnLst>
                        <p:par>
                          <p:cTn id="52" fill="hold">
                            <p:stCondLst>
                              <p:cond delay="0"/>
                            </p:stCondLst>
                            <p:childTnLst>
                              <p:par>
                                <p:cTn id="53" presetID="14" presetClass="entr" presetSubtype="10"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animEffect transition="in" filter="randombar(horizontal)">
                                      <p:cBhvr>
                                        <p:cTn id="5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Tuckman’s Theory </a:t>
            </a:r>
          </a:p>
        </p:txBody>
      </p:sp>
      <p:graphicFrame>
        <p:nvGraphicFramePr>
          <p:cNvPr id="11" name="Chart 10"/>
          <p:cNvGraphicFramePr/>
          <p:nvPr>
            <p:extLst>
              <p:ext uri="{D42A27DB-BD31-4B8C-83A1-F6EECF244321}">
                <p14:modId xmlns:p14="http://schemas.microsoft.com/office/powerpoint/2010/main" val="2438059866"/>
              </p:ext>
            </p:extLst>
          </p:nvPr>
        </p:nvGraphicFramePr>
        <p:xfrm>
          <a:off x="2106645" y="766320"/>
          <a:ext cx="8128000" cy="5418667"/>
        </p:xfrm>
        <a:graphic>
          <a:graphicData uri="http://schemas.openxmlformats.org/drawingml/2006/chart">
            <c:chart xmlns:c="http://schemas.openxmlformats.org/drawingml/2006/chart" xmlns:r="http://schemas.openxmlformats.org/officeDocument/2006/relationships" r:id="rId2"/>
          </a:graphicData>
        </a:graphic>
      </p:graphicFrame>
      <p:sp>
        <p:nvSpPr>
          <p:cNvPr id="17" name="Rectangle 16"/>
          <p:cNvSpPr/>
          <p:nvPr/>
        </p:nvSpPr>
        <p:spPr>
          <a:xfrm>
            <a:off x="6662002" y="1838331"/>
            <a:ext cx="1200649" cy="92333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Forming</a:t>
            </a:r>
            <a:r>
              <a:rPr lang="en-US" sz="5400" b="0" cap="none" spc="0" dirty="0">
                <a:ln w="0"/>
                <a:solidFill>
                  <a:schemeClr val="tx1"/>
                </a:solidFill>
                <a:effectLst>
                  <a:outerShdw blurRad="38100" dist="19050" dir="2700000" algn="tl" rotWithShape="0">
                    <a:schemeClr val="dk1">
                      <a:alpha val="40000"/>
                    </a:schemeClr>
                  </a:outerShdw>
                </a:effectLst>
              </a:rPr>
              <a:t> </a:t>
            </a:r>
          </a:p>
        </p:txBody>
      </p:sp>
      <p:sp>
        <p:nvSpPr>
          <p:cNvPr id="18" name="Rectangle 17"/>
          <p:cNvSpPr/>
          <p:nvPr/>
        </p:nvSpPr>
        <p:spPr>
          <a:xfrm>
            <a:off x="6662002" y="3887154"/>
            <a:ext cx="1131142"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Storming</a:t>
            </a:r>
          </a:p>
        </p:txBody>
      </p:sp>
      <p:sp>
        <p:nvSpPr>
          <p:cNvPr id="19" name="Rectangle 18"/>
          <p:cNvSpPr/>
          <p:nvPr/>
        </p:nvSpPr>
        <p:spPr>
          <a:xfrm>
            <a:off x="4649576" y="3475653"/>
            <a:ext cx="1250662" cy="92333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Norming</a:t>
            </a:r>
            <a:r>
              <a:rPr lang="en-US" sz="5400" b="0" cap="none" spc="0" dirty="0">
                <a:ln w="0"/>
                <a:solidFill>
                  <a:schemeClr val="tx1"/>
                </a:solidFill>
                <a:effectLst>
                  <a:outerShdw blurRad="38100" dist="19050" dir="2700000" algn="tl" rotWithShape="0">
                    <a:schemeClr val="dk1">
                      <a:alpha val="40000"/>
                    </a:schemeClr>
                  </a:outerShdw>
                </a:effectLst>
              </a:rPr>
              <a:t> </a:t>
            </a:r>
          </a:p>
        </p:txBody>
      </p:sp>
      <p:sp>
        <p:nvSpPr>
          <p:cNvPr id="20" name="Rectangle 19"/>
          <p:cNvSpPr/>
          <p:nvPr/>
        </p:nvSpPr>
        <p:spPr>
          <a:xfrm>
            <a:off x="4552690" y="2242165"/>
            <a:ext cx="1347548"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Performing</a:t>
            </a:r>
          </a:p>
        </p:txBody>
      </p:sp>
    </p:spTree>
    <p:extLst>
      <p:ext uri="{BB962C8B-B14F-4D97-AF65-F5344CB8AC3E}">
        <p14:creationId xmlns:p14="http://schemas.microsoft.com/office/powerpoint/2010/main" val="3927977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cxnSp>
        <p:nvCxnSpPr>
          <p:cNvPr id="7" name="Straight Arrow Connector 6"/>
          <p:cNvCxnSpPr/>
          <p:nvPr/>
        </p:nvCxnSpPr>
        <p:spPr>
          <a:xfrm flipV="1">
            <a:off x="1487977" y="2211355"/>
            <a:ext cx="0" cy="3740558"/>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10" name="Straight Arrow Connector 9"/>
          <p:cNvCxnSpPr/>
          <p:nvPr/>
        </p:nvCxnSpPr>
        <p:spPr>
          <a:xfrm>
            <a:off x="1487977" y="5951913"/>
            <a:ext cx="9376757"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1" name="TextBox 10"/>
          <p:cNvSpPr txBox="1"/>
          <p:nvPr/>
        </p:nvSpPr>
        <p:spPr>
          <a:xfrm>
            <a:off x="1487977" y="6201295"/>
            <a:ext cx="1870364" cy="33855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dirty="0"/>
              <a:t>Performance Impact </a:t>
            </a:r>
          </a:p>
        </p:txBody>
      </p:sp>
      <p:sp>
        <p:nvSpPr>
          <p:cNvPr id="12" name="TextBox 11"/>
          <p:cNvSpPr txBox="1"/>
          <p:nvPr/>
        </p:nvSpPr>
        <p:spPr>
          <a:xfrm rot="16200000">
            <a:off x="-138547" y="3113116"/>
            <a:ext cx="1870364" cy="33855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dirty="0"/>
              <a:t>Team Effectiveness</a:t>
            </a:r>
          </a:p>
        </p:txBody>
      </p:sp>
      <p:sp>
        <p:nvSpPr>
          <p:cNvPr id="19" name="Freeform 18"/>
          <p:cNvSpPr/>
          <p:nvPr/>
        </p:nvSpPr>
        <p:spPr>
          <a:xfrm>
            <a:off x="2010043" y="3207227"/>
            <a:ext cx="8871547" cy="2054353"/>
          </a:xfrm>
          <a:custGeom>
            <a:avLst/>
            <a:gdLst>
              <a:gd name="connsiteX0" fmla="*/ 0 w 6938342"/>
              <a:gd name="connsiteY0" fmla="*/ 0 h 1738470"/>
              <a:gd name="connsiteX1" fmla="*/ 1288473 w 6938342"/>
              <a:gd name="connsiteY1" fmla="*/ 1737360 h 1738470"/>
              <a:gd name="connsiteX2" fmla="*/ 4705004 w 6938342"/>
              <a:gd name="connsiteY2" fmla="*/ 274320 h 1738470"/>
              <a:gd name="connsiteX3" fmla="*/ 6583680 w 6938342"/>
              <a:gd name="connsiteY3" fmla="*/ 964277 h 1738470"/>
            </a:gdLst>
            <a:ahLst/>
            <a:cxnLst>
              <a:cxn ang="0">
                <a:pos x="connsiteX0" y="connsiteY0"/>
              </a:cxn>
              <a:cxn ang="0">
                <a:pos x="connsiteX1" y="connsiteY1"/>
              </a:cxn>
              <a:cxn ang="0">
                <a:pos x="connsiteX2" y="connsiteY2"/>
              </a:cxn>
              <a:cxn ang="0">
                <a:pos x="connsiteX3" y="connsiteY3"/>
              </a:cxn>
            </a:cxnLst>
            <a:rect l="l" t="t" r="r" b="b"/>
            <a:pathLst>
              <a:path w="6938342" h="1738470">
                <a:moveTo>
                  <a:pt x="0" y="0"/>
                </a:moveTo>
                <a:cubicBezTo>
                  <a:pt x="252153" y="845820"/>
                  <a:pt x="504306" y="1691640"/>
                  <a:pt x="1288473" y="1737360"/>
                </a:cubicBezTo>
                <a:cubicBezTo>
                  <a:pt x="2072640" y="1783080"/>
                  <a:pt x="3822470" y="403167"/>
                  <a:pt x="4705004" y="274320"/>
                </a:cubicBezTo>
                <a:cubicBezTo>
                  <a:pt x="5587538" y="145473"/>
                  <a:pt x="7794567" y="1602971"/>
                  <a:pt x="6583680" y="964277"/>
                </a:cubicBezTo>
              </a:path>
            </a:pathLst>
          </a:custGeom>
          <a:ln/>
        </p:spPr>
        <p:style>
          <a:lnRef idx="1">
            <a:schemeClr val="accent4"/>
          </a:lnRef>
          <a:fillRef idx="0">
            <a:schemeClr val="accent4"/>
          </a:fillRef>
          <a:effectRef idx="0">
            <a:schemeClr val="accent4"/>
          </a:effectRef>
          <a:fontRef idx="minor">
            <a:schemeClr val="tx1"/>
          </a:fontRef>
        </p:style>
        <p:txBody>
          <a:bodyPr rtlCol="0" anchor="ctr"/>
          <a:lstStyle/>
          <a:p>
            <a:pPr algn="ctr"/>
            <a:endParaRPr lang="en-GB"/>
          </a:p>
        </p:txBody>
      </p:sp>
      <p:sp>
        <p:nvSpPr>
          <p:cNvPr id="21" name="TextBox 20"/>
          <p:cNvSpPr txBox="1"/>
          <p:nvPr/>
        </p:nvSpPr>
        <p:spPr>
          <a:xfrm>
            <a:off x="1712421" y="2766276"/>
            <a:ext cx="1180409" cy="338554"/>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sz="1600" dirty="0"/>
              <a:t>   Forming </a:t>
            </a:r>
          </a:p>
        </p:txBody>
      </p:sp>
      <p:sp>
        <p:nvSpPr>
          <p:cNvPr id="23" name="TextBox 22"/>
          <p:cNvSpPr txBox="1"/>
          <p:nvPr/>
        </p:nvSpPr>
        <p:spPr>
          <a:xfrm>
            <a:off x="2892830" y="5363978"/>
            <a:ext cx="1638796" cy="338554"/>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sz="1600" dirty="0"/>
              <a:t>       Storming  </a:t>
            </a:r>
          </a:p>
        </p:txBody>
      </p:sp>
      <p:sp>
        <p:nvSpPr>
          <p:cNvPr id="24" name="TextBox 23"/>
          <p:cNvSpPr txBox="1"/>
          <p:nvPr/>
        </p:nvSpPr>
        <p:spPr>
          <a:xfrm>
            <a:off x="6807614" y="4042833"/>
            <a:ext cx="1638796" cy="338554"/>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sz="1600" dirty="0"/>
              <a:t>       Norming  </a:t>
            </a:r>
          </a:p>
        </p:txBody>
      </p:sp>
      <p:sp>
        <p:nvSpPr>
          <p:cNvPr id="25" name="TextBox 24"/>
          <p:cNvSpPr txBox="1"/>
          <p:nvPr/>
        </p:nvSpPr>
        <p:spPr>
          <a:xfrm>
            <a:off x="7555644" y="3015656"/>
            <a:ext cx="1703487" cy="338554"/>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sz="1600" dirty="0"/>
              <a:t>       Performing  </a:t>
            </a:r>
          </a:p>
        </p:txBody>
      </p:sp>
      <p:sp>
        <p:nvSpPr>
          <p:cNvPr id="26" name="TextBox 25"/>
          <p:cNvSpPr txBox="1"/>
          <p:nvPr/>
        </p:nvSpPr>
        <p:spPr>
          <a:xfrm>
            <a:off x="10399899" y="3807086"/>
            <a:ext cx="1638796" cy="338554"/>
          </a:xfrm>
          <a:prstGeom prst="rect">
            <a:avLst/>
          </a:prstGeom>
        </p:spPr>
        <p:style>
          <a:lnRef idx="3">
            <a:schemeClr val="lt1"/>
          </a:lnRef>
          <a:fillRef idx="1">
            <a:schemeClr val="accent4"/>
          </a:fillRef>
          <a:effectRef idx="1">
            <a:schemeClr val="accent4"/>
          </a:effectRef>
          <a:fontRef idx="minor">
            <a:schemeClr val="lt1"/>
          </a:fontRef>
        </p:style>
        <p:txBody>
          <a:bodyPr wrap="square" rtlCol="0">
            <a:spAutoFit/>
          </a:bodyPr>
          <a:lstStyle/>
          <a:p>
            <a:r>
              <a:rPr lang="en-GB" sz="1600" dirty="0"/>
              <a:t>     Adjourning </a:t>
            </a:r>
          </a:p>
        </p:txBody>
      </p:sp>
      <p:sp>
        <p:nvSpPr>
          <p:cNvPr id="31" name="Rectangle 30"/>
          <p:cNvSpPr/>
          <p:nvPr/>
        </p:nvSpPr>
        <p:spPr>
          <a:xfrm>
            <a:off x="2302625" y="434332"/>
            <a:ext cx="5230856" cy="923330"/>
          </a:xfrm>
          <a:prstGeom prst="rect">
            <a:avLst/>
          </a:prstGeom>
          <a:noFill/>
        </p:spPr>
        <p:txBody>
          <a:bodyPr wrap="none" lIns="91440" tIns="45720" rIns="91440" bIns="45720">
            <a:spAutoFit/>
          </a:bodyPr>
          <a:lstStyle/>
          <a:p>
            <a:pPr algn="ctr"/>
            <a:r>
              <a:rPr lang="en-US" sz="5400" b="0" u="sng" cap="none" spc="0" dirty="0">
                <a:ln w="0"/>
                <a:solidFill>
                  <a:schemeClr val="tx1"/>
                </a:solidFill>
                <a:effectLst>
                  <a:outerShdw blurRad="38100" dist="19050" dir="2700000" algn="tl" rotWithShape="0">
                    <a:schemeClr val="dk1">
                      <a:alpha val="40000"/>
                    </a:schemeClr>
                  </a:outerShdw>
                </a:effectLst>
              </a:rPr>
              <a:t>Tuckman’s Theory</a:t>
            </a:r>
          </a:p>
        </p:txBody>
      </p:sp>
    </p:spTree>
    <p:extLst>
      <p:ext uri="{BB962C8B-B14F-4D97-AF65-F5344CB8AC3E}">
        <p14:creationId xmlns:p14="http://schemas.microsoft.com/office/powerpoint/2010/main" val="2994174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1000" fill="hold"/>
                                        <p:tgtEl>
                                          <p:spTgt spid="26"/>
                                        </p:tgtEl>
                                        <p:attrNameLst>
                                          <p:attrName>ppt_w</p:attrName>
                                        </p:attrNameLst>
                                      </p:cBhvr>
                                      <p:tavLst>
                                        <p:tav tm="0">
                                          <p:val>
                                            <p:fltVal val="0"/>
                                          </p:val>
                                        </p:tav>
                                        <p:tav tm="100000">
                                          <p:val>
                                            <p:strVal val="#ppt_w"/>
                                          </p:val>
                                        </p:tav>
                                      </p:tavLst>
                                    </p:anim>
                                    <p:anim calcmode="lin" valueType="num">
                                      <p:cBhvr>
                                        <p:cTn id="8" dur="1000" fill="hold"/>
                                        <p:tgtEl>
                                          <p:spTgt spid="26"/>
                                        </p:tgtEl>
                                        <p:attrNameLst>
                                          <p:attrName>ppt_h</p:attrName>
                                        </p:attrNameLst>
                                      </p:cBhvr>
                                      <p:tavLst>
                                        <p:tav tm="0">
                                          <p:val>
                                            <p:fltVal val="0"/>
                                          </p:val>
                                        </p:tav>
                                        <p:tav tm="100000">
                                          <p:val>
                                            <p:strVal val="#ppt_h"/>
                                          </p:val>
                                        </p:tav>
                                      </p:tavLst>
                                    </p:anim>
                                    <p:anim calcmode="lin" valueType="num">
                                      <p:cBhvr>
                                        <p:cTn id="9" dur="1000" fill="hold"/>
                                        <p:tgtEl>
                                          <p:spTgt spid="26"/>
                                        </p:tgtEl>
                                        <p:attrNameLst>
                                          <p:attrName>style.rotation</p:attrName>
                                        </p:attrNameLst>
                                      </p:cBhvr>
                                      <p:tavLst>
                                        <p:tav tm="0">
                                          <p:val>
                                            <p:fltVal val="90"/>
                                          </p:val>
                                        </p:tav>
                                        <p:tav tm="100000">
                                          <p:val>
                                            <p:fltVal val="0"/>
                                          </p:val>
                                        </p:tav>
                                      </p:tavLst>
                                    </p:anim>
                                    <p:animEffect transition="in" filter="fade">
                                      <p:cBhvr>
                                        <p:cTn id="10"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CDFF5"/>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84912" y="3541405"/>
            <a:ext cx="2115495" cy="2798307"/>
          </a:xfrm>
          <a:prstGeom prst="rect">
            <a:avLst/>
          </a:prstGeom>
        </p:spPr>
      </p:pic>
      <p:pic>
        <p:nvPicPr>
          <p:cNvPr id="7" name="Picture 6"/>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tretch>
            <a:fillRect/>
          </a:stretch>
        </p:blipFill>
        <p:spPr>
          <a:xfrm>
            <a:off x="9740695" y="3547502"/>
            <a:ext cx="2097206" cy="2792210"/>
          </a:xfrm>
          <a:prstGeom prst="rect">
            <a:avLst/>
          </a:prstGeom>
        </p:spPr>
      </p:pic>
      <p:sp>
        <p:nvSpPr>
          <p:cNvPr id="9" name="Left-Right Arrow 8"/>
          <p:cNvSpPr/>
          <p:nvPr/>
        </p:nvSpPr>
        <p:spPr>
          <a:xfrm>
            <a:off x="5120951" y="4744615"/>
            <a:ext cx="2407298" cy="802432"/>
          </a:xfrm>
          <a:prstGeom prst="leftRightArrow">
            <a:avLst/>
          </a:prstGeom>
          <a:solidFill>
            <a:srgbClr val="7030A0"/>
          </a:solidFill>
          <a:ln>
            <a:solidFill>
              <a:srgbClr val="7030A0"/>
            </a:solid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
        <p:nvSpPr>
          <p:cNvPr id="10" name="TextBox 9"/>
          <p:cNvSpPr txBox="1"/>
          <p:nvPr/>
        </p:nvSpPr>
        <p:spPr>
          <a:xfrm>
            <a:off x="189628" y="110903"/>
            <a:ext cx="7617449" cy="369332"/>
          </a:xfrm>
          <a:prstGeom prst="rect">
            <a:avLst/>
          </a:prstGeom>
          <a:noFill/>
        </p:spPr>
        <p:txBody>
          <a:bodyPr wrap="square" rtlCol="0">
            <a:spAutoFit/>
          </a:bodyPr>
          <a:lstStyle/>
          <a:p>
            <a:r>
              <a:rPr lang="en-GB" b="1" u="sng" dirty="0"/>
              <a:t>Belbin’s theory</a:t>
            </a:r>
            <a:r>
              <a:rPr lang="en-GB" u="sng" dirty="0"/>
              <a:t>: </a:t>
            </a:r>
          </a:p>
        </p:txBody>
      </p:sp>
      <p:sp>
        <p:nvSpPr>
          <p:cNvPr id="11" name="Rounded Rectangle 10"/>
          <p:cNvSpPr/>
          <p:nvPr/>
        </p:nvSpPr>
        <p:spPr>
          <a:xfrm>
            <a:off x="189628" y="610864"/>
            <a:ext cx="9035238" cy="2514709"/>
          </a:xfrm>
          <a:prstGeom prst="roundRect">
            <a:avLst/>
          </a:prstGeom>
          <a:solidFill>
            <a:srgbClr val="C8A5E3"/>
          </a:solidFill>
          <a:ln>
            <a:solidFill>
              <a:srgbClr val="7030A0"/>
            </a:solidFill>
          </a:ln>
        </p:spPr>
        <p:style>
          <a:lnRef idx="1">
            <a:schemeClr val="accent5"/>
          </a:lnRef>
          <a:fillRef idx="2">
            <a:schemeClr val="accent5"/>
          </a:fillRef>
          <a:effectRef idx="1">
            <a:schemeClr val="accent5"/>
          </a:effectRef>
          <a:fontRef idx="minor">
            <a:schemeClr val="dk1"/>
          </a:fontRef>
        </p:style>
        <p:txBody>
          <a:bodyPr rtlCol="0" anchor="ctr"/>
          <a:lstStyle/>
          <a:p>
            <a:r>
              <a:rPr lang="en-GB" dirty="0">
                <a:solidFill>
                  <a:schemeClr val="bg1"/>
                </a:solidFill>
              </a:rPr>
              <a:t>Belbin’s theory have various categories and then listed into 9 elements.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Action oriented </a:t>
            </a:r>
          </a:p>
          <a:p>
            <a:pPr marL="285750" indent="-285750">
              <a:buFont typeface="Arial" panose="020B0604020202020204" pitchFamily="34" charset="0"/>
              <a:buChar char="•"/>
            </a:pPr>
            <a:r>
              <a:rPr lang="en-GB" dirty="0">
                <a:solidFill>
                  <a:schemeClr val="bg1"/>
                </a:solidFill>
              </a:rPr>
              <a:t>People oriented </a:t>
            </a:r>
          </a:p>
          <a:p>
            <a:pPr marL="285750" indent="-285750">
              <a:buFont typeface="Arial" panose="020B0604020202020204" pitchFamily="34" charset="0"/>
              <a:buChar char="•"/>
            </a:pPr>
            <a:r>
              <a:rPr lang="en-GB" dirty="0">
                <a:solidFill>
                  <a:schemeClr val="bg1"/>
                </a:solidFill>
              </a:rPr>
              <a:t>Thought oriented</a:t>
            </a:r>
          </a:p>
          <a:p>
            <a:endParaRPr lang="en-GB" dirty="0">
              <a:solidFill>
                <a:schemeClr val="bg1"/>
              </a:solidFill>
            </a:endParaRPr>
          </a:p>
          <a:p>
            <a:r>
              <a:rPr lang="en-GB" dirty="0">
                <a:solidFill>
                  <a:schemeClr val="bg1"/>
                </a:solidFill>
              </a:rPr>
              <a:t>Each individual role is related to these to interpersonal and behaviour strengths. Belbin’s idea and theory was to interoperate behavioural strengths and weaknesses within the workplace. </a:t>
            </a:r>
          </a:p>
        </p:txBody>
      </p:sp>
      <p:sp>
        <p:nvSpPr>
          <p:cNvPr id="12" name="TextBox 11"/>
          <p:cNvSpPr txBox="1"/>
          <p:nvPr/>
        </p:nvSpPr>
        <p:spPr>
          <a:xfrm>
            <a:off x="642255" y="6393234"/>
            <a:ext cx="2147598" cy="369332"/>
          </a:xfrm>
          <a:prstGeom prst="rect">
            <a:avLst/>
          </a:prstGeom>
          <a:noFill/>
        </p:spPr>
        <p:txBody>
          <a:bodyPr wrap="square" rtlCol="0">
            <a:spAutoFit/>
          </a:bodyPr>
          <a:lstStyle/>
          <a:p>
            <a:r>
              <a:rPr lang="en-GB" dirty="0"/>
              <a:t>Meredith Belbin</a:t>
            </a:r>
          </a:p>
        </p:txBody>
      </p:sp>
      <p:sp>
        <p:nvSpPr>
          <p:cNvPr id="13" name="TextBox 12"/>
          <p:cNvSpPr txBox="1"/>
          <p:nvPr/>
        </p:nvSpPr>
        <p:spPr>
          <a:xfrm>
            <a:off x="9813158" y="6393234"/>
            <a:ext cx="2024743" cy="369332"/>
          </a:xfrm>
          <a:prstGeom prst="rect">
            <a:avLst/>
          </a:prstGeom>
          <a:noFill/>
        </p:spPr>
        <p:txBody>
          <a:bodyPr wrap="square" rtlCol="0">
            <a:spAutoFit/>
          </a:bodyPr>
          <a:lstStyle/>
          <a:p>
            <a:r>
              <a:rPr lang="en-GB" dirty="0"/>
              <a:t>Bruce W. Tuckman</a:t>
            </a:r>
          </a:p>
        </p:txBody>
      </p:sp>
      <p:sp>
        <p:nvSpPr>
          <p:cNvPr id="14" name="Oval 13"/>
          <p:cNvSpPr/>
          <p:nvPr/>
        </p:nvSpPr>
        <p:spPr>
          <a:xfrm>
            <a:off x="2929812" y="4627984"/>
            <a:ext cx="1940768" cy="919063"/>
          </a:xfrm>
          <a:prstGeom prst="ellipse">
            <a:avLst/>
          </a:prstGeom>
          <a:solidFill>
            <a:srgbClr val="C8A5E3"/>
          </a:solidFill>
          <a:ln>
            <a:solidFill>
              <a:srgbClr val="C8A5E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Individuals/Teams  </a:t>
            </a:r>
          </a:p>
        </p:txBody>
      </p:sp>
      <p:sp>
        <p:nvSpPr>
          <p:cNvPr id="15" name="Oval 14"/>
          <p:cNvSpPr/>
          <p:nvPr/>
        </p:nvSpPr>
        <p:spPr>
          <a:xfrm>
            <a:off x="7664088" y="4686299"/>
            <a:ext cx="1940768" cy="919063"/>
          </a:xfrm>
          <a:prstGeom prst="ellipse">
            <a:avLst/>
          </a:prstGeom>
          <a:solidFill>
            <a:srgbClr val="C8A5E3"/>
          </a:solidFill>
          <a:ln>
            <a:solidFill>
              <a:srgbClr val="C8A5E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Groups  </a:t>
            </a:r>
          </a:p>
        </p:txBody>
      </p:sp>
      <p:pic>
        <p:nvPicPr>
          <p:cNvPr id="16" name="Picture 15"/>
          <p:cNvPicPr>
            <a:picLocks noChangeAspect="1"/>
          </p:cNvPicPr>
          <p:nvPr/>
        </p:nvPicPr>
        <p:blipFill rotWithShape="1">
          <a:blip r:embed="rId5">
            <a:clrChange>
              <a:clrFrom>
                <a:srgbClr val="FFFFFF"/>
              </a:clrFrom>
              <a:clrTo>
                <a:srgbClr val="FFFFFF">
                  <a:alpha val="0"/>
                </a:srgbClr>
              </a:clrTo>
            </a:clrChange>
          </a:blip>
          <a:srcRect b="9428"/>
          <a:stretch/>
        </p:blipFill>
        <p:spPr>
          <a:xfrm>
            <a:off x="9740695" y="610864"/>
            <a:ext cx="2057400" cy="2010067"/>
          </a:xfrm>
          <a:prstGeom prst="rect">
            <a:avLst/>
          </a:prstGeom>
        </p:spPr>
      </p:pic>
    </p:spTree>
    <p:extLst>
      <p:ext uri="{BB962C8B-B14F-4D97-AF65-F5344CB8AC3E}">
        <p14:creationId xmlns:p14="http://schemas.microsoft.com/office/powerpoint/2010/main" val="4292115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45"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2000"/>
                                        <p:tgtEl>
                                          <p:spTgt spid="7"/>
                                        </p:tgtEl>
                                      </p:cBhvr>
                                    </p:animEffect>
                                    <p:anim calcmode="lin" valueType="num">
                                      <p:cBhvr>
                                        <p:cTn id="21" dur="2000" fill="hold"/>
                                        <p:tgtEl>
                                          <p:spTgt spid="7"/>
                                        </p:tgtEl>
                                        <p:attrNameLst>
                                          <p:attrName>ppt_w</p:attrName>
                                        </p:attrNameLst>
                                      </p:cBhvr>
                                      <p:tavLst>
                                        <p:tav tm="0" fmla="#ppt_w*sin(2.5*pi*$)">
                                          <p:val>
                                            <p:fltVal val="0"/>
                                          </p:val>
                                        </p:tav>
                                        <p:tav tm="100000">
                                          <p:val>
                                            <p:fltVal val="1"/>
                                          </p:val>
                                        </p:tav>
                                      </p:tavLst>
                                    </p:anim>
                                    <p:anim calcmode="lin" valueType="num">
                                      <p:cBhvr>
                                        <p:cTn id="22"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p:cTn id="27" dur="500" fill="hold"/>
                                        <p:tgtEl>
                                          <p:spTgt spid="16"/>
                                        </p:tgtEl>
                                        <p:attrNameLst>
                                          <p:attrName>ppt_w</p:attrName>
                                        </p:attrNameLst>
                                      </p:cBhvr>
                                      <p:tavLst>
                                        <p:tav tm="0">
                                          <p:val>
                                            <p:fltVal val="0"/>
                                          </p:val>
                                        </p:tav>
                                        <p:tav tm="100000">
                                          <p:val>
                                            <p:strVal val="#ppt_w"/>
                                          </p:val>
                                        </p:tav>
                                      </p:tavLst>
                                    </p:anim>
                                    <p:anim calcmode="lin" valueType="num">
                                      <p:cBhvr>
                                        <p:cTn id="28" dur="500" fill="hold"/>
                                        <p:tgtEl>
                                          <p:spTgt spid="16"/>
                                        </p:tgtEl>
                                        <p:attrNameLst>
                                          <p:attrName>ppt_h</p:attrName>
                                        </p:attrNameLst>
                                      </p:cBhvr>
                                      <p:tavLst>
                                        <p:tav tm="0">
                                          <p:val>
                                            <p:fltVal val="0"/>
                                          </p:val>
                                        </p:tav>
                                        <p:tav tm="100000">
                                          <p:val>
                                            <p:strVal val="#ppt_h"/>
                                          </p:val>
                                        </p:tav>
                                      </p:tavLst>
                                    </p:anim>
                                    <p:animEffect transition="in" filter="fade">
                                      <p:cBhvr>
                                        <p:cTn id="2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CDFF5"/>
        </a:solidFill>
        <a:effectLst/>
      </p:bgPr>
    </p:bg>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2740458565"/>
              </p:ext>
            </p:extLst>
          </p:nvPr>
        </p:nvGraphicFramePr>
        <p:xfrm>
          <a:off x="1926774" y="784981"/>
          <a:ext cx="8744856" cy="2291080"/>
        </p:xfrm>
        <a:graphic>
          <a:graphicData uri="http://schemas.openxmlformats.org/drawingml/2006/table">
            <a:tbl>
              <a:tblPr firstRow="1" bandRow="1">
                <a:tableStyleId>{21E4AEA4-8DFA-4A89-87EB-49C32662AFE0}</a:tableStyleId>
              </a:tblPr>
              <a:tblGrid>
                <a:gridCol w="2186214">
                  <a:extLst>
                    <a:ext uri="{9D8B030D-6E8A-4147-A177-3AD203B41FA5}">
                      <a16:colId xmlns:a16="http://schemas.microsoft.com/office/drawing/2014/main" val="1716059372"/>
                    </a:ext>
                  </a:extLst>
                </a:gridCol>
                <a:gridCol w="2186214">
                  <a:extLst>
                    <a:ext uri="{9D8B030D-6E8A-4147-A177-3AD203B41FA5}">
                      <a16:colId xmlns:a16="http://schemas.microsoft.com/office/drawing/2014/main" val="2483156080"/>
                    </a:ext>
                  </a:extLst>
                </a:gridCol>
                <a:gridCol w="2186214">
                  <a:extLst>
                    <a:ext uri="{9D8B030D-6E8A-4147-A177-3AD203B41FA5}">
                      <a16:colId xmlns:a16="http://schemas.microsoft.com/office/drawing/2014/main" val="2300759178"/>
                    </a:ext>
                  </a:extLst>
                </a:gridCol>
                <a:gridCol w="2186214">
                  <a:extLst>
                    <a:ext uri="{9D8B030D-6E8A-4147-A177-3AD203B41FA5}">
                      <a16:colId xmlns:a16="http://schemas.microsoft.com/office/drawing/2014/main" val="912395028"/>
                    </a:ext>
                  </a:extLst>
                </a:gridCol>
              </a:tblGrid>
              <a:tr h="370840">
                <a:tc>
                  <a:txBody>
                    <a:bodyPr/>
                    <a:lstStyle/>
                    <a:p>
                      <a:r>
                        <a:rPr lang="en-GB" dirty="0"/>
                        <a:t>Types of Roles </a:t>
                      </a:r>
                    </a:p>
                  </a:txBody>
                  <a:tcPr>
                    <a:solidFill>
                      <a:srgbClr val="BC8FDD"/>
                    </a:solidFill>
                  </a:tcPr>
                </a:tc>
                <a:tc>
                  <a:txBody>
                    <a:bodyPr/>
                    <a:lstStyle/>
                    <a:p>
                      <a:endParaRPr lang="en-GB" dirty="0"/>
                    </a:p>
                  </a:txBody>
                  <a:tcPr>
                    <a:solidFill>
                      <a:srgbClr val="BC8FDD"/>
                    </a:solidFill>
                  </a:tcPr>
                </a:tc>
                <a:tc>
                  <a:txBody>
                    <a:bodyPr/>
                    <a:lstStyle/>
                    <a:p>
                      <a:endParaRPr lang="en-GB" dirty="0"/>
                    </a:p>
                  </a:txBody>
                  <a:tcPr>
                    <a:solidFill>
                      <a:srgbClr val="BC8FDD"/>
                    </a:solidFill>
                  </a:tcPr>
                </a:tc>
                <a:tc>
                  <a:txBody>
                    <a:bodyPr/>
                    <a:lstStyle/>
                    <a:p>
                      <a:endParaRPr lang="en-GB" dirty="0"/>
                    </a:p>
                  </a:txBody>
                  <a:tcPr>
                    <a:solidFill>
                      <a:srgbClr val="BC8FDD"/>
                    </a:solidFill>
                  </a:tcPr>
                </a:tc>
                <a:extLst>
                  <a:ext uri="{0D108BD9-81ED-4DB2-BD59-A6C34878D82A}">
                    <a16:rowId xmlns:a16="http://schemas.microsoft.com/office/drawing/2014/main" val="1243145484"/>
                  </a:ext>
                </a:extLst>
              </a:tr>
              <a:tr h="370840">
                <a:tc>
                  <a:txBody>
                    <a:bodyPr/>
                    <a:lstStyle/>
                    <a:p>
                      <a:r>
                        <a:rPr lang="en-GB" dirty="0"/>
                        <a:t>Action-oriented roles:</a:t>
                      </a:r>
                    </a:p>
                  </a:txBody>
                  <a:tcPr>
                    <a:solidFill>
                      <a:srgbClr val="DEC8EE"/>
                    </a:solidFill>
                  </a:tcPr>
                </a:tc>
                <a:tc>
                  <a:txBody>
                    <a:bodyPr/>
                    <a:lstStyle/>
                    <a:p>
                      <a:r>
                        <a:rPr lang="en-GB" dirty="0"/>
                        <a:t>Sharper </a:t>
                      </a:r>
                    </a:p>
                  </a:txBody>
                  <a:tcPr>
                    <a:solidFill>
                      <a:srgbClr val="DEC8EE"/>
                    </a:solidFill>
                  </a:tcPr>
                </a:tc>
                <a:tc>
                  <a:txBody>
                    <a:bodyPr/>
                    <a:lstStyle/>
                    <a:p>
                      <a:r>
                        <a:rPr lang="en-GB" dirty="0"/>
                        <a:t>Implementer</a:t>
                      </a:r>
                      <a:r>
                        <a:rPr lang="en-GB" baseline="0" dirty="0"/>
                        <a:t> </a:t>
                      </a:r>
                      <a:endParaRPr lang="en-GB" dirty="0"/>
                    </a:p>
                  </a:txBody>
                  <a:tcPr>
                    <a:solidFill>
                      <a:srgbClr val="DEC8EE"/>
                    </a:solidFill>
                  </a:tcPr>
                </a:tc>
                <a:tc>
                  <a:txBody>
                    <a:bodyPr/>
                    <a:lstStyle/>
                    <a:p>
                      <a:r>
                        <a:rPr lang="en-GB" dirty="0"/>
                        <a:t>Completer Finisher </a:t>
                      </a:r>
                    </a:p>
                  </a:txBody>
                  <a:tcPr>
                    <a:solidFill>
                      <a:srgbClr val="DEC8EE"/>
                    </a:solidFill>
                  </a:tcPr>
                </a:tc>
                <a:extLst>
                  <a:ext uri="{0D108BD9-81ED-4DB2-BD59-A6C34878D82A}">
                    <a16:rowId xmlns:a16="http://schemas.microsoft.com/office/drawing/2014/main" val="3642728456"/>
                  </a:ext>
                </a:extLst>
              </a:tr>
              <a:tr h="370840">
                <a:tc>
                  <a:txBody>
                    <a:bodyPr/>
                    <a:lstStyle/>
                    <a:p>
                      <a:r>
                        <a:rPr lang="en-GB" dirty="0"/>
                        <a:t>People-oriented roles:</a:t>
                      </a:r>
                    </a:p>
                  </a:txBody>
                  <a:tcPr>
                    <a:solidFill>
                      <a:srgbClr val="ECDFF5"/>
                    </a:solidFill>
                  </a:tcPr>
                </a:tc>
                <a:tc>
                  <a:txBody>
                    <a:bodyPr/>
                    <a:lstStyle/>
                    <a:p>
                      <a:r>
                        <a:rPr lang="en-GB" dirty="0"/>
                        <a:t>Co-ordinator </a:t>
                      </a:r>
                    </a:p>
                  </a:txBody>
                  <a:tcPr>
                    <a:solidFill>
                      <a:srgbClr val="ECDFF5"/>
                    </a:solidFill>
                  </a:tcPr>
                </a:tc>
                <a:tc>
                  <a:txBody>
                    <a:bodyPr/>
                    <a:lstStyle/>
                    <a:p>
                      <a:r>
                        <a:rPr lang="en-GB" dirty="0"/>
                        <a:t>Team worker</a:t>
                      </a:r>
                      <a:r>
                        <a:rPr lang="en-GB" baseline="0" dirty="0"/>
                        <a:t> </a:t>
                      </a:r>
                      <a:endParaRPr lang="en-GB" dirty="0"/>
                    </a:p>
                  </a:txBody>
                  <a:tcPr>
                    <a:solidFill>
                      <a:srgbClr val="ECDFF5"/>
                    </a:solidFill>
                  </a:tcPr>
                </a:tc>
                <a:tc>
                  <a:txBody>
                    <a:bodyPr/>
                    <a:lstStyle/>
                    <a:p>
                      <a:r>
                        <a:rPr lang="en-GB" dirty="0"/>
                        <a:t>Resource Investigator </a:t>
                      </a:r>
                    </a:p>
                  </a:txBody>
                  <a:tcPr>
                    <a:solidFill>
                      <a:srgbClr val="ECDFF5"/>
                    </a:solidFill>
                  </a:tcPr>
                </a:tc>
                <a:extLst>
                  <a:ext uri="{0D108BD9-81ED-4DB2-BD59-A6C34878D82A}">
                    <a16:rowId xmlns:a16="http://schemas.microsoft.com/office/drawing/2014/main" val="591316560"/>
                  </a:ext>
                </a:extLst>
              </a:tr>
              <a:tr h="370840">
                <a:tc>
                  <a:txBody>
                    <a:bodyPr/>
                    <a:lstStyle/>
                    <a:p>
                      <a:r>
                        <a:rPr lang="en-GB" dirty="0"/>
                        <a:t>Thinking</a:t>
                      </a:r>
                      <a:r>
                        <a:rPr lang="en-GB" baseline="0" dirty="0"/>
                        <a:t>-oriented roles:</a:t>
                      </a:r>
                      <a:endParaRPr lang="en-GB" dirty="0"/>
                    </a:p>
                  </a:txBody>
                  <a:tcPr>
                    <a:solidFill>
                      <a:srgbClr val="DEC8EE"/>
                    </a:solidFill>
                  </a:tcPr>
                </a:tc>
                <a:tc>
                  <a:txBody>
                    <a:bodyPr/>
                    <a:lstStyle/>
                    <a:p>
                      <a:r>
                        <a:rPr lang="en-GB" dirty="0"/>
                        <a:t>Plant </a:t>
                      </a:r>
                    </a:p>
                  </a:txBody>
                  <a:tcPr>
                    <a:solidFill>
                      <a:srgbClr val="DEC8EE"/>
                    </a:solidFill>
                  </a:tcPr>
                </a:tc>
                <a:tc>
                  <a:txBody>
                    <a:bodyPr/>
                    <a:lstStyle/>
                    <a:p>
                      <a:r>
                        <a:rPr lang="en-GB" dirty="0"/>
                        <a:t>Monitor Evaluator </a:t>
                      </a:r>
                    </a:p>
                  </a:txBody>
                  <a:tcPr>
                    <a:solidFill>
                      <a:srgbClr val="DEC8EE"/>
                    </a:solidFill>
                  </a:tcPr>
                </a:tc>
                <a:tc>
                  <a:txBody>
                    <a:bodyPr/>
                    <a:lstStyle/>
                    <a:p>
                      <a:r>
                        <a:rPr lang="en-GB" dirty="0"/>
                        <a:t>Specialist</a:t>
                      </a:r>
                      <a:r>
                        <a:rPr lang="en-GB" baseline="0" dirty="0"/>
                        <a:t> </a:t>
                      </a:r>
                      <a:endParaRPr lang="en-GB" dirty="0"/>
                    </a:p>
                  </a:txBody>
                  <a:tcPr>
                    <a:solidFill>
                      <a:srgbClr val="DEC8EE"/>
                    </a:solidFill>
                  </a:tcPr>
                </a:tc>
                <a:extLst>
                  <a:ext uri="{0D108BD9-81ED-4DB2-BD59-A6C34878D82A}">
                    <a16:rowId xmlns:a16="http://schemas.microsoft.com/office/drawing/2014/main" val="2155824943"/>
                  </a:ext>
                </a:extLst>
              </a:tr>
            </a:tbl>
          </a:graphicData>
        </a:graphic>
      </p:graphicFrame>
      <p:sp>
        <p:nvSpPr>
          <p:cNvPr id="2" name="Rounded Rectangle 1"/>
          <p:cNvSpPr/>
          <p:nvPr/>
        </p:nvSpPr>
        <p:spPr>
          <a:xfrm>
            <a:off x="305838" y="3666930"/>
            <a:ext cx="5609771" cy="1240971"/>
          </a:xfrm>
          <a:prstGeom prst="roundRect">
            <a:avLst/>
          </a:prstGeom>
          <a:solidFill>
            <a:srgbClr val="C8A5E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t>Action – oriented roles:</a:t>
            </a:r>
          </a:p>
          <a:p>
            <a:pPr marL="285750" indent="-285750" algn="ctr">
              <a:buFont typeface="Arial" panose="020B0604020202020204" pitchFamily="34" charset="0"/>
              <a:buChar char="•"/>
            </a:pPr>
            <a:r>
              <a:rPr lang="en-GB" dirty="0"/>
              <a:t>Shaper challenging, energetic, enjoys working under pressure, has the drive to overcome obstacles and to get things done</a:t>
            </a:r>
          </a:p>
        </p:txBody>
      </p:sp>
      <p:sp>
        <p:nvSpPr>
          <p:cNvPr id="4" name="Rounded Rectangle 3"/>
          <p:cNvSpPr/>
          <p:nvPr/>
        </p:nvSpPr>
        <p:spPr>
          <a:xfrm>
            <a:off x="6299202" y="3666929"/>
            <a:ext cx="5609771" cy="1240971"/>
          </a:xfrm>
          <a:prstGeom prst="roundRect">
            <a:avLst/>
          </a:prstGeom>
          <a:solidFill>
            <a:srgbClr val="C8A5E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t>People – oriented roles:</a:t>
            </a:r>
          </a:p>
          <a:p>
            <a:pPr marL="285750" indent="-285750" algn="ctr">
              <a:buFont typeface="Arial" panose="020B0604020202020204" pitchFamily="34" charset="0"/>
              <a:buChar char="•"/>
            </a:pPr>
            <a:r>
              <a:rPr lang="en-GB" dirty="0"/>
              <a:t>Various amount of people find it difficult to work effectively without reasonable expectations.</a:t>
            </a:r>
          </a:p>
        </p:txBody>
      </p:sp>
      <p:sp>
        <p:nvSpPr>
          <p:cNvPr id="5" name="Rounded Rectangle 4"/>
          <p:cNvSpPr/>
          <p:nvPr/>
        </p:nvSpPr>
        <p:spPr>
          <a:xfrm>
            <a:off x="3494316" y="5256244"/>
            <a:ext cx="5609771" cy="1240971"/>
          </a:xfrm>
          <a:prstGeom prst="roundRect">
            <a:avLst/>
          </a:prstGeom>
          <a:solidFill>
            <a:srgbClr val="C8A5E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t>Thinking – oriented roles:</a:t>
            </a:r>
          </a:p>
          <a:p>
            <a:pPr marL="285750" indent="-285750" algn="ctr">
              <a:buFont typeface="Arial" panose="020B0604020202020204" pitchFamily="34" charset="0"/>
              <a:buChar char="•"/>
            </a:pPr>
            <a:r>
              <a:rPr lang="en-GB" dirty="0"/>
              <a:t>As a result, Belbin defined a team role as “a tendency to behave, contribute and interrelate with others in a particular way.</a:t>
            </a:r>
            <a:endParaRPr lang="en-GB" u="sng" dirty="0"/>
          </a:p>
        </p:txBody>
      </p:sp>
    </p:spTree>
    <p:extLst>
      <p:ext uri="{BB962C8B-B14F-4D97-AF65-F5344CB8AC3E}">
        <p14:creationId xmlns:p14="http://schemas.microsoft.com/office/powerpoint/2010/main" val="786474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down)">
                                      <p:cBhvr>
                                        <p:cTn id="25" dur="580">
                                          <p:stCondLst>
                                            <p:cond delay="0"/>
                                          </p:stCondLst>
                                        </p:cTn>
                                        <p:tgtEl>
                                          <p:spTgt spid="2"/>
                                        </p:tgtEl>
                                      </p:cBhvr>
                                    </p:animEffect>
                                    <p:anim calcmode="lin" valueType="num">
                                      <p:cBhvr>
                                        <p:cTn id="26"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tgtEl>
                                      </p:cBhvr>
                                      <p:to x="100000" y="60000"/>
                                    </p:animScale>
                                    <p:animScale>
                                      <p:cBhvr>
                                        <p:cTn id="32" dur="166" decel="50000">
                                          <p:stCondLst>
                                            <p:cond delay="676"/>
                                          </p:stCondLst>
                                        </p:cTn>
                                        <p:tgtEl>
                                          <p:spTgt spid="2"/>
                                        </p:tgtEl>
                                      </p:cBhvr>
                                      <p:to x="100000" y="100000"/>
                                    </p:animScale>
                                    <p:animScale>
                                      <p:cBhvr>
                                        <p:cTn id="33" dur="26">
                                          <p:stCondLst>
                                            <p:cond delay="1312"/>
                                          </p:stCondLst>
                                        </p:cTn>
                                        <p:tgtEl>
                                          <p:spTgt spid="2"/>
                                        </p:tgtEl>
                                      </p:cBhvr>
                                      <p:to x="100000" y="80000"/>
                                    </p:animScale>
                                    <p:animScale>
                                      <p:cBhvr>
                                        <p:cTn id="34" dur="166" decel="50000">
                                          <p:stCondLst>
                                            <p:cond delay="1338"/>
                                          </p:stCondLst>
                                        </p:cTn>
                                        <p:tgtEl>
                                          <p:spTgt spid="2"/>
                                        </p:tgtEl>
                                      </p:cBhvr>
                                      <p:to x="100000" y="100000"/>
                                    </p:animScale>
                                    <p:animScale>
                                      <p:cBhvr>
                                        <p:cTn id="35" dur="26">
                                          <p:stCondLst>
                                            <p:cond delay="1642"/>
                                          </p:stCondLst>
                                        </p:cTn>
                                        <p:tgtEl>
                                          <p:spTgt spid="2"/>
                                        </p:tgtEl>
                                      </p:cBhvr>
                                      <p:to x="100000" y="90000"/>
                                    </p:animScale>
                                    <p:animScale>
                                      <p:cBhvr>
                                        <p:cTn id="36" dur="166" decel="50000">
                                          <p:stCondLst>
                                            <p:cond delay="1668"/>
                                          </p:stCondLst>
                                        </p:cTn>
                                        <p:tgtEl>
                                          <p:spTgt spid="2"/>
                                        </p:tgtEl>
                                      </p:cBhvr>
                                      <p:to x="100000" y="100000"/>
                                    </p:animScale>
                                    <p:animScale>
                                      <p:cBhvr>
                                        <p:cTn id="37" dur="26">
                                          <p:stCondLst>
                                            <p:cond delay="1808"/>
                                          </p:stCondLst>
                                        </p:cTn>
                                        <p:tgtEl>
                                          <p:spTgt spid="2"/>
                                        </p:tgtEl>
                                      </p:cBhvr>
                                      <p:to x="100000" y="95000"/>
                                    </p:animScale>
                                    <p:animScale>
                                      <p:cBhvr>
                                        <p:cTn id="38" dur="166" decel="50000">
                                          <p:stCondLst>
                                            <p:cond delay="1834"/>
                                          </p:stCondLst>
                                        </p:cTn>
                                        <p:tgtEl>
                                          <p:spTgt spid="2"/>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wipe(down)">
                                      <p:cBhvr>
                                        <p:cTn id="43" dur="580">
                                          <p:stCondLst>
                                            <p:cond delay="0"/>
                                          </p:stCondLst>
                                        </p:cTn>
                                        <p:tgtEl>
                                          <p:spTgt spid="4"/>
                                        </p:tgtEl>
                                      </p:cBhvr>
                                    </p:animEffect>
                                    <p:anim calcmode="lin" valueType="num">
                                      <p:cBhvr>
                                        <p:cTn id="4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49" dur="26">
                                          <p:stCondLst>
                                            <p:cond delay="650"/>
                                          </p:stCondLst>
                                        </p:cTn>
                                        <p:tgtEl>
                                          <p:spTgt spid="4"/>
                                        </p:tgtEl>
                                      </p:cBhvr>
                                      <p:to x="100000" y="60000"/>
                                    </p:animScale>
                                    <p:animScale>
                                      <p:cBhvr>
                                        <p:cTn id="50" dur="166" decel="50000">
                                          <p:stCondLst>
                                            <p:cond delay="676"/>
                                          </p:stCondLst>
                                        </p:cTn>
                                        <p:tgtEl>
                                          <p:spTgt spid="4"/>
                                        </p:tgtEl>
                                      </p:cBhvr>
                                      <p:to x="100000" y="100000"/>
                                    </p:animScale>
                                    <p:animScale>
                                      <p:cBhvr>
                                        <p:cTn id="51" dur="26">
                                          <p:stCondLst>
                                            <p:cond delay="1312"/>
                                          </p:stCondLst>
                                        </p:cTn>
                                        <p:tgtEl>
                                          <p:spTgt spid="4"/>
                                        </p:tgtEl>
                                      </p:cBhvr>
                                      <p:to x="100000" y="80000"/>
                                    </p:animScale>
                                    <p:animScale>
                                      <p:cBhvr>
                                        <p:cTn id="52" dur="166" decel="50000">
                                          <p:stCondLst>
                                            <p:cond delay="1338"/>
                                          </p:stCondLst>
                                        </p:cTn>
                                        <p:tgtEl>
                                          <p:spTgt spid="4"/>
                                        </p:tgtEl>
                                      </p:cBhvr>
                                      <p:to x="100000" y="100000"/>
                                    </p:animScale>
                                    <p:animScale>
                                      <p:cBhvr>
                                        <p:cTn id="53" dur="26">
                                          <p:stCondLst>
                                            <p:cond delay="1642"/>
                                          </p:stCondLst>
                                        </p:cTn>
                                        <p:tgtEl>
                                          <p:spTgt spid="4"/>
                                        </p:tgtEl>
                                      </p:cBhvr>
                                      <p:to x="100000" y="90000"/>
                                    </p:animScale>
                                    <p:animScale>
                                      <p:cBhvr>
                                        <p:cTn id="54" dur="166" decel="50000">
                                          <p:stCondLst>
                                            <p:cond delay="1668"/>
                                          </p:stCondLst>
                                        </p:cTn>
                                        <p:tgtEl>
                                          <p:spTgt spid="4"/>
                                        </p:tgtEl>
                                      </p:cBhvr>
                                      <p:to x="100000" y="100000"/>
                                    </p:animScale>
                                    <p:animScale>
                                      <p:cBhvr>
                                        <p:cTn id="55" dur="26">
                                          <p:stCondLst>
                                            <p:cond delay="1808"/>
                                          </p:stCondLst>
                                        </p:cTn>
                                        <p:tgtEl>
                                          <p:spTgt spid="4"/>
                                        </p:tgtEl>
                                      </p:cBhvr>
                                      <p:to x="100000" y="95000"/>
                                    </p:animScale>
                                    <p:animScale>
                                      <p:cBhvr>
                                        <p:cTn id="56" dur="166" decel="50000">
                                          <p:stCondLst>
                                            <p:cond delay="1834"/>
                                          </p:stCondLst>
                                        </p:cTn>
                                        <p:tgtEl>
                                          <p:spTgt spid="4"/>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animEffect transition="in" filter="wipe(down)">
                                      <p:cBhvr>
                                        <p:cTn id="61" dur="580">
                                          <p:stCondLst>
                                            <p:cond delay="0"/>
                                          </p:stCondLst>
                                        </p:cTn>
                                        <p:tgtEl>
                                          <p:spTgt spid="5"/>
                                        </p:tgtEl>
                                      </p:cBhvr>
                                    </p:animEffect>
                                    <p:anim calcmode="lin" valueType="num">
                                      <p:cBhvr>
                                        <p:cTn id="6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67" dur="26">
                                          <p:stCondLst>
                                            <p:cond delay="650"/>
                                          </p:stCondLst>
                                        </p:cTn>
                                        <p:tgtEl>
                                          <p:spTgt spid="5"/>
                                        </p:tgtEl>
                                      </p:cBhvr>
                                      <p:to x="100000" y="60000"/>
                                    </p:animScale>
                                    <p:animScale>
                                      <p:cBhvr>
                                        <p:cTn id="68" dur="166" decel="50000">
                                          <p:stCondLst>
                                            <p:cond delay="676"/>
                                          </p:stCondLst>
                                        </p:cTn>
                                        <p:tgtEl>
                                          <p:spTgt spid="5"/>
                                        </p:tgtEl>
                                      </p:cBhvr>
                                      <p:to x="100000" y="100000"/>
                                    </p:animScale>
                                    <p:animScale>
                                      <p:cBhvr>
                                        <p:cTn id="69" dur="26">
                                          <p:stCondLst>
                                            <p:cond delay="1312"/>
                                          </p:stCondLst>
                                        </p:cTn>
                                        <p:tgtEl>
                                          <p:spTgt spid="5"/>
                                        </p:tgtEl>
                                      </p:cBhvr>
                                      <p:to x="100000" y="80000"/>
                                    </p:animScale>
                                    <p:animScale>
                                      <p:cBhvr>
                                        <p:cTn id="70" dur="166" decel="50000">
                                          <p:stCondLst>
                                            <p:cond delay="1338"/>
                                          </p:stCondLst>
                                        </p:cTn>
                                        <p:tgtEl>
                                          <p:spTgt spid="5"/>
                                        </p:tgtEl>
                                      </p:cBhvr>
                                      <p:to x="100000" y="100000"/>
                                    </p:animScale>
                                    <p:animScale>
                                      <p:cBhvr>
                                        <p:cTn id="71" dur="26">
                                          <p:stCondLst>
                                            <p:cond delay="1642"/>
                                          </p:stCondLst>
                                        </p:cTn>
                                        <p:tgtEl>
                                          <p:spTgt spid="5"/>
                                        </p:tgtEl>
                                      </p:cBhvr>
                                      <p:to x="100000" y="90000"/>
                                    </p:animScale>
                                    <p:animScale>
                                      <p:cBhvr>
                                        <p:cTn id="72" dur="166" decel="50000">
                                          <p:stCondLst>
                                            <p:cond delay="1668"/>
                                          </p:stCondLst>
                                        </p:cTn>
                                        <p:tgtEl>
                                          <p:spTgt spid="5"/>
                                        </p:tgtEl>
                                      </p:cBhvr>
                                      <p:to x="100000" y="100000"/>
                                    </p:animScale>
                                    <p:animScale>
                                      <p:cBhvr>
                                        <p:cTn id="73" dur="26">
                                          <p:stCondLst>
                                            <p:cond delay="1808"/>
                                          </p:stCondLst>
                                        </p:cTn>
                                        <p:tgtEl>
                                          <p:spTgt spid="5"/>
                                        </p:tgtEl>
                                      </p:cBhvr>
                                      <p:to x="100000" y="95000"/>
                                    </p:animScale>
                                    <p:animScale>
                                      <p:cBhvr>
                                        <p:cTn id="74"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CDFF5"/>
        </a:solidFill>
        <a:effectLst/>
      </p:bgPr>
    </p:bg>
    <p:spTree>
      <p:nvGrpSpPr>
        <p:cNvPr id="1" name=""/>
        <p:cNvGrpSpPr/>
        <p:nvPr/>
      </p:nvGrpSpPr>
      <p:grpSpPr>
        <a:xfrm>
          <a:off x="0" y="0"/>
          <a:ext cx="0" cy="0"/>
          <a:chOff x="0" y="0"/>
          <a:chExt cx="0" cy="0"/>
        </a:xfrm>
      </p:grpSpPr>
      <p:sp>
        <p:nvSpPr>
          <p:cNvPr id="24" name="Rounded Rectangle 23"/>
          <p:cNvSpPr/>
          <p:nvPr/>
        </p:nvSpPr>
        <p:spPr>
          <a:xfrm>
            <a:off x="9706948" y="3259493"/>
            <a:ext cx="2118049" cy="625151"/>
          </a:xfrm>
          <a:prstGeom prst="roundRect">
            <a:avLst/>
          </a:prstGeom>
          <a:solidFill>
            <a:srgbClr val="C8A5E3"/>
          </a:solidFill>
          <a:ln>
            <a:solidFill>
              <a:srgbClr val="BC8F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3. Co-ordinator</a:t>
            </a:r>
          </a:p>
          <a:p>
            <a:pPr algn="ctr"/>
            <a:r>
              <a:rPr lang="en-GB" dirty="0"/>
              <a:t> </a:t>
            </a:r>
          </a:p>
        </p:txBody>
      </p:sp>
      <p:sp>
        <p:nvSpPr>
          <p:cNvPr id="25" name="Rounded Rectangle 24"/>
          <p:cNvSpPr/>
          <p:nvPr/>
        </p:nvSpPr>
        <p:spPr>
          <a:xfrm>
            <a:off x="8092752" y="1838129"/>
            <a:ext cx="2264228" cy="625151"/>
          </a:xfrm>
          <a:prstGeom prst="roundRect">
            <a:avLst/>
          </a:prstGeom>
          <a:solidFill>
            <a:srgbClr val="C8A5E3"/>
          </a:solidFill>
          <a:ln>
            <a:solidFill>
              <a:srgbClr val="BC8F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2. Team worker </a:t>
            </a:r>
          </a:p>
          <a:p>
            <a:pPr algn="ctr"/>
            <a:endParaRPr lang="en-GB" dirty="0"/>
          </a:p>
        </p:txBody>
      </p:sp>
      <p:sp>
        <p:nvSpPr>
          <p:cNvPr id="26" name="Rounded Rectangle 25"/>
          <p:cNvSpPr/>
          <p:nvPr/>
        </p:nvSpPr>
        <p:spPr>
          <a:xfrm>
            <a:off x="4939005" y="3259493"/>
            <a:ext cx="2385526" cy="625151"/>
          </a:xfrm>
          <a:prstGeom prst="roundRect">
            <a:avLst/>
          </a:prstGeom>
          <a:solidFill>
            <a:srgbClr val="C8A5E3"/>
          </a:solidFill>
          <a:ln>
            <a:solidFill>
              <a:srgbClr val="BC8F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9. Completer Finisher </a:t>
            </a:r>
          </a:p>
        </p:txBody>
      </p:sp>
      <p:sp>
        <p:nvSpPr>
          <p:cNvPr id="27" name="Rounded Rectangle 26"/>
          <p:cNvSpPr/>
          <p:nvPr/>
        </p:nvSpPr>
        <p:spPr>
          <a:xfrm>
            <a:off x="1628193" y="1838129"/>
            <a:ext cx="2118049" cy="625151"/>
          </a:xfrm>
          <a:prstGeom prst="roundRect">
            <a:avLst/>
          </a:prstGeom>
          <a:solidFill>
            <a:srgbClr val="C8A5E3"/>
          </a:solidFill>
          <a:ln>
            <a:solidFill>
              <a:srgbClr val="BC8F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8. Implementer </a:t>
            </a:r>
          </a:p>
        </p:txBody>
      </p:sp>
      <p:sp>
        <p:nvSpPr>
          <p:cNvPr id="28" name="Rounded Rectangle 27"/>
          <p:cNvSpPr/>
          <p:nvPr/>
        </p:nvSpPr>
        <p:spPr>
          <a:xfrm>
            <a:off x="1231642" y="4980992"/>
            <a:ext cx="2118049" cy="625151"/>
          </a:xfrm>
          <a:prstGeom prst="roundRect">
            <a:avLst/>
          </a:prstGeom>
          <a:solidFill>
            <a:srgbClr val="C8A5E3"/>
          </a:solidFill>
          <a:ln>
            <a:solidFill>
              <a:srgbClr val="BC8F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6. Specialist</a:t>
            </a:r>
          </a:p>
        </p:txBody>
      </p:sp>
      <p:sp>
        <p:nvSpPr>
          <p:cNvPr id="29" name="Rounded Rectangle 28"/>
          <p:cNvSpPr/>
          <p:nvPr/>
        </p:nvSpPr>
        <p:spPr>
          <a:xfrm>
            <a:off x="8832981" y="4980991"/>
            <a:ext cx="2118049" cy="625151"/>
          </a:xfrm>
          <a:prstGeom prst="roundRect">
            <a:avLst/>
          </a:prstGeom>
          <a:solidFill>
            <a:srgbClr val="C8A5E3"/>
          </a:solidFill>
          <a:ln>
            <a:solidFill>
              <a:srgbClr val="BC8F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 Plant </a:t>
            </a:r>
          </a:p>
        </p:txBody>
      </p:sp>
      <p:sp>
        <p:nvSpPr>
          <p:cNvPr id="30" name="Rounded Rectangle 29"/>
          <p:cNvSpPr/>
          <p:nvPr/>
        </p:nvSpPr>
        <p:spPr>
          <a:xfrm>
            <a:off x="4671526" y="715346"/>
            <a:ext cx="2820956" cy="625151"/>
          </a:xfrm>
          <a:prstGeom prst="roundRect">
            <a:avLst/>
          </a:prstGeom>
          <a:solidFill>
            <a:srgbClr val="C8A5E3"/>
          </a:solidFill>
          <a:ln>
            <a:solidFill>
              <a:srgbClr val="BC8F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a:p>
            <a:pPr algn="ctr"/>
            <a:r>
              <a:rPr lang="en-GB" dirty="0">
                <a:solidFill>
                  <a:schemeClr val="bg1"/>
                </a:solidFill>
              </a:rPr>
              <a:t>1. Resources Investigator </a:t>
            </a:r>
          </a:p>
          <a:p>
            <a:pPr algn="ctr"/>
            <a:r>
              <a:rPr lang="en-GB" dirty="0">
                <a:solidFill>
                  <a:schemeClr val="bg1"/>
                </a:solidFill>
              </a:rPr>
              <a:t> </a:t>
            </a:r>
          </a:p>
        </p:txBody>
      </p:sp>
      <p:sp>
        <p:nvSpPr>
          <p:cNvPr id="31" name="Rounded Rectangle 30"/>
          <p:cNvSpPr/>
          <p:nvPr/>
        </p:nvSpPr>
        <p:spPr>
          <a:xfrm>
            <a:off x="339013" y="3259494"/>
            <a:ext cx="2118049" cy="625151"/>
          </a:xfrm>
          <a:prstGeom prst="roundRect">
            <a:avLst/>
          </a:prstGeom>
          <a:solidFill>
            <a:srgbClr val="C8A5E3"/>
          </a:solidFill>
          <a:ln>
            <a:solidFill>
              <a:srgbClr val="BC8F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7. Sharper </a:t>
            </a:r>
          </a:p>
        </p:txBody>
      </p:sp>
      <p:sp>
        <p:nvSpPr>
          <p:cNvPr id="32" name="Rounded Rectangle 31"/>
          <p:cNvSpPr/>
          <p:nvPr/>
        </p:nvSpPr>
        <p:spPr>
          <a:xfrm>
            <a:off x="5125616" y="6117772"/>
            <a:ext cx="2198915" cy="625151"/>
          </a:xfrm>
          <a:prstGeom prst="roundRect">
            <a:avLst/>
          </a:prstGeom>
          <a:solidFill>
            <a:srgbClr val="C8A5E3"/>
          </a:solidFill>
          <a:ln>
            <a:solidFill>
              <a:srgbClr val="BC8FD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5. Monitor Evaluator</a:t>
            </a:r>
          </a:p>
        </p:txBody>
      </p:sp>
      <p:sp>
        <p:nvSpPr>
          <p:cNvPr id="35" name="Curved Right Arrow 34"/>
          <p:cNvSpPr/>
          <p:nvPr/>
        </p:nvSpPr>
        <p:spPr>
          <a:xfrm>
            <a:off x="2936035" y="2463280"/>
            <a:ext cx="2083836" cy="2538442"/>
          </a:xfrm>
          <a:prstGeom prst="curved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6" name="Curved Left Arrow 35"/>
          <p:cNvSpPr/>
          <p:nvPr/>
        </p:nvSpPr>
        <p:spPr>
          <a:xfrm>
            <a:off x="7214121" y="2436844"/>
            <a:ext cx="2006080" cy="2816290"/>
          </a:xfrm>
          <a:prstGeom prst="curvedLef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993779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wipe(down)">
                                      <p:cBhvr>
                                        <p:cTn id="7" dur="580">
                                          <p:stCondLst>
                                            <p:cond delay="0"/>
                                          </p:stCondLst>
                                        </p:cTn>
                                        <p:tgtEl>
                                          <p:spTgt spid="30"/>
                                        </p:tgtEl>
                                      </p:cBhvr>
                                    </p:animEffect>
                                    <p:anim calcmode="lin" valueType="num">
                                      <p:cBhvr>
                                        <p:cTn id="8" dur="1822" tmFilter="0,0; 0.14,0.36; 0.43,0.73; 0.71,0.91; 1.0,1.0">
                                          <p:stCondLst>
                                            <p:cond delay="0"/>
                                          </p:stCondLst>
                                        </p:cTn>
                                        <p:tgtEl>
                                          <p:spTgt spid="3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0"/>
                                        </p:tgtEl>
                                        <p:attrNameLst>
                                          <p:attrName>ppt_y</p:attrName>
                                        </p:attrNameLst>
                                      </p:cBhvr>
                                      <p:tavLst>
                                        <p:tav tm="0" fmla="#ppt_y-sin(pi*$)/81">
                                          <p:val>
                                            <p:fltVal val="0"/>
                                          </p:val>
                                        </p:tav>
                                        <p:tav tm="100000">
                                          <p:val>
                                            <p:fltVal val="1"/>
                                          </p:val>
                                        </p:tav>
                                      </p:tavLst>
                                    </p:anim>
                                    <p:animScale>
                                      <p:cBhvr>
                                        <p:cTn id="13" dur="26">
                                          <p:stCondLst>
                                            <p:cond delay="650"/>
                                          </p:stCondLst>
                                        </p:cTn>
                                        <p:tgtEl>
                                          <p:spTgt spid="30"/>
                                        </p:tgtEl>
                                      </p:cBhvr>
                                      <p:to x="100000" y="60000"/>
                                    </p:animScale>
                                    <p:animScale>
                                      <p:cBhvr>
                                        <p:cTn id="14" dur="166" decel="50000">
                                          <p:stCondLst>
                                            <p:cond delay="676"/>
                                          </p:stCondLst>
                                        </p:cTn>
                                        <p:tgtEl>
                                          <p:spTgt spid="30"/>
                                        </p:tgtEl>
                                      </p:cBhvr>
                                      <p:to x="100000" y="100000"/>
                                    </p:animScale>
                                    <p:animScale>
                                      <p:cBhvr>
                                        <p:cTn id="15" dur="26">
                                          <p:stCondLst>
                                            <p:cond delay="1312"/>
                                          </p:stCondLst>
                                        </p:cTn>
                                        <p:tgtEl>
                                          <p:spTgt spid="30"/>
                                        </p:tgtEl>
                                      </p:cBhvr>
                                      <p:to x="100000" y="80000"/>
                                    </p:animScale>
                                    <p:animScale>
                                      <p:cBhvr>
                                        <p:cTn id="16" dur="166" decel="50000">
                                          <p:stCondLst>
                                            <p:cond delay="1338"/>
                                          </p:stCondLst>
                                        </p:cTn>
                                        <p:tgtEl>
                                          <p:spTgt spid="30"/>
                                        </p:tgtEl>
                                      </p:cBhvr>
                                      <p:to x="100000" y="100000"/>
                                    </p:animScale>
                                    <p:animScale>
                                      <p:cBhvr>
                                        <p:cTn id="17" dur="26">
                                          <p:stCondLst>
                                            <p:cond delay="1642"/>
                                          </p:stCondLst>
                                        </p:cTn>
                                        <p:tgtEl>
                                          <p:spTgt spid="30"/>
                                        </p:tgtEl>
                                      </p:cBhvr>
                                      <p:to x="100000" y="90000"/>
                                    </p:animScale>
                                    <p:animScale>
                                      <p:cBhvr>
                                        <p:cTn id="18" dur="166" decel="50000">
                                          <p:stCondLst>
                                            <p:cond delay="1668"/>
                                          </p:stCondLst>
                                        </p:cTn>
                                        <p:tgtEl>
                                          <p:spTgt spid="30"/>
                                        </p:tgtEl>
                                      </p:cBhvr>
                                      <p:to x="100000" y="100000"/>
                                    </p:animScale>
                                    <p:animScale>
                                      <p:cBhvr>
                                        <p:cTn id="19" dur="26">
                                          <p:stCondLst>
                                            <p:cond delay="1808"/>
                                          </p:stCondLst>
                                        </p:cTn>
                                        <p:tgtEl>
                                          <p:spTgt spid="30"/>
                                        </p:tgtEl>
                                      </p:cBhvr>
                                      <p:to x="100000" y="95000"/>
                                    </p:animScale>
                                    <p:animScale>
                                      <p:cBhvr>
                                        <p:cTn id="20" dur="166" decel="50000">
                                          <p:stCondLst>
                                            <p:cond delay="1834"/>
                                          </p:stCondLst>
                                        </p:cTn>
                                        <p:tgtEl>
                                          <p:spTgt spid="30"/>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wipe(down)">
                                      <p:cBhvr>
                                        <p:cTn id="25" dur="580">
                                          <p:stCondLst>
                                            <p:cond delay="0"/>
                                          </p:stCondLst>
                                        </p:cTn>
                                        <p:tgtEl>
                                          <p:spTgt spid="25"/>
                                        </p:tgtEl>
                                      </p:cBhvr>
                                    </p:animEffect>
                                    <p:anim calcmode="lin" valueType="num">
                                      <p:cBhvr>
                                        <p:cTn id="26" dur="1822" tmFilter="0,0; 0.14,0.36; 0.43,0.73; 0.71,0.91; 1.0,1.0">
                                          <p:stCondLst>
                                            <p:cond delay="0"/>
                                          </p:stCondLst>
                                        </p:cTn>
                                        <p:tgtEl>
                                          <p:spTgt spid="25"/>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5"/>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5"/>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5"/>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5"/>
                                        </p:tgtEl>
                                        <p:attrNameLst>
                                          <p:attrName>ppt_y</p:attrName>
                                        </p:attrNameLst>
                                      </p:cBhvr>
                                      <p:tavLst>
                                        <p:tav tm="0" fmla="#ppt_y-sin(pi*$)/81">
                                          <p:val>
                                            <p:fltVal val="0"/>
                                          </p:val>
                                        </p:tav>
                                        <p:tav tm="100000">
                                          <p:val>
                                            <p:fltVal val="1"/>
                                          </p:val>
                                        </p:tav>
                                      </p:tavLst>
                                    </p:anim>
                                    <p:animScale>
                                      <p:cBhvr>
                                        <p:cTn id="31" dur="26">
                                          <p:stCondLst>
                                            <p:cond delay="650"/>
                                          </p:stCondLst>
                                        </p:cTn>
                                        <p:tgtEl>
                                          <p:spTgt spid="25"/>
                                        </p:tgtEl>
                                      </p:cBhvr>
                                      <p:to x="100000" y="60000"/>
                                    </p:animScale>
                                    <p:animScale>
                                      <p:cBhvr>
                                        <p:cTn id="32" dur="166" decel="50000">
                                          <p:stCondLst>
                                            <p:cond delay="676"/>
                                          </p:stCondLst>
                                        </p:cTn>
                                        <p:tgtEl>
                                          <p:spTgt spid="25"/>
                                        </p:tgtEl>
                                      </p:cBhvr>
                                      <p:to x="100000" y="100000"/>
                                    </p:animScale>
                                    <p:animScale>
                                      <p:cBhvr>
                                        <p:cTn id="33" dur="26">
                                          <p:stCondLst>
                                            <p:cond delay="1312"/>
                                          </p:stCondLst>
                                        </p:cTn>
                                        <p:tgtEl>
                                          <p:spTgt spid="25"/>
                                        </p:tgtEl>
                                      </p:cBhvr>
                                      <p:to x="100000" y="80000"/>
                                    </p:animScale>
                                    <p:animScale>
                                      <p:cBhvr>
                                        <p:cTn id="34" dur="166" decel="50000">
                                          <p:stCondLst>
                                            <p:cond delay="1338"/>
                                          </p:stCondLst>
                                        </p:cTn>
                                        <p:tgtEl>
                                          <p:spTgt spid="25"/>
                                        </p:tgtEl>
                                      </p:cBhvr>
                                      <p:to x="100000" y="100000"/>
                                    </p:animScale>
                                    <p:animScale>
                                      <p:cBhvr>
                                        <p:cTn id="35" dur="26">
                                          <p:stCondLst>
                                            <p:cond delay="1642"/>
                                          </p:stCondLst>
                                        </p:cTn>
                                        <p:tgtEl>
                                          <p:spTgt spid="25"/>
                                        </p:tgtEl>
                                      </p:cBhvr>
                                      <p:to x="100000" y="90000"/>
                                    </p:animScale>
                                    <p:animScale>
                                      <p:cBhvr>
                                        <p:cTn id="36" dur="166" decel="50000">
                                          <p:stCondLst>
                                            <p:cond delay="1668"/>
                                          </p:stCondLst>
                                        </p:cTn>
                                        <p:tgtEl>
                                          <p:spTgt spid="25"/>
                                        </p:tgtEl>
                                      </p:cBhvr>
                                      <p:to x="100000" y="100000"/>
                                    </p:animScale>
                                    <p:animScale>
                                      <p:cBhvr>
                                        <p:cTn id="37" dur="26">
                                          <p:stCondLst>
                                            <p:cond delay="1808"/>
                                          </p:stCondLst>
                                        </p:cTn>
                                        <p:tgtEl>
                                          <p:spTgt spid="25"/>
                                        </p:tgtEl>
                                      </p:cBhvr>
                                      <p:to x="100000" y="95000"/>
                                    </p:animScale>
                                    <p:animScale>
                                      <p:cBhvr>
                                        <p:cTn id="38" dur="166" decel="50000">
                                          <p:stCondLst>
                                            <p:cond delay="1834"/>
                                          </p:stCondLst>
                                        </p:cTn>
                                        <p:tgtEl>
                                          <p:spTgt spid="25"/>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24"/>
                                        </p:tgtEl>
                                        <p:attrNameLst>
                                          <p:attrName>style.visibility</p:attrName>
                                        </p:attrNameLst>
                                      </p:cBhvr>
                                      <p:to>
                                        <p:strVal val="visible"/>
                                      </p:to>
                                    </p:set>
                                    <p:animEffect transition="in" filter="wipe(down)">
                                      <p:cBhvr>
                                        <p:cTn id="43" dur="580">
                                          <p:stCondLst>
                                            <p:cond delay="0"/>
                                          </p:stCondLst>
                                        </p:cTn>
                                        <p:tgtEl>
                                          <p:spTgt spid="24"/>
                                        </p:tgtEl>
                                      </p:cBhvr>
                                    </p:animEffect>
                                    <p:anim calcmode="lin" valueType="num">
                                      <p:cBhvr>
                                        <p:cTn id="44" dur="1822" tmFilter="0,0; 0.14,0.36; 0.43,0.73; 0.71,0.91; 1.0,1.0">
                                          <p:stCondLst>
                                            <p:cond delay="0"/>
                                          </p:stCondLst>
                                        </p:cTn>
                                        <p:tgtEl>
                                          <p:spTgt spid="24"/>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24"/>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24"/>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24"/>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24"/>
                                        </p:tgtEl>
                                        <p:attrNameLst>
                                          <p:attrName>ppt_y</p:attrName>
                                        </p:attrNameLst>
                                      </p:cBhvr>
                                      <p:tavLst>
                                        <p:tav tm="0" fmla="#ppt_y-sin(pi*$)/81">
                                          <p:val>
                                            <p:fltVal val="0"/>
                                          </p:val>
                                        </p:tav>
                                        <p:tav tm="100000">
                                          <p:val>
                                            <p:fltVal val="1"/>
                                          </p:val>
                                        </p:tav>
                                      </p:tavLst>
                                    </p:anim>
                                    <p:animScale>
                                      <p:cBhvr>
                                        <p:cTn id="49" dur="26">
                                          <p:stCondLst>
                                            <p:cond delay="650"/>
                                          </p:stCondLst>
                                        </p:cTn>
                                        <p:tgtEl>
                                          <p:spTgt spid="24"/>
                                        </p:tgtEl>
                                      </p:cBhvr>
                                      <p:to x="100000" y="60000"/>
                                    </p:animScale>
                                    <p:animScale>
                                      <p:cBhvr>
                                        <p:cTn id="50" dur="166" decel="50000">
                                          <p:stCondLst>
                                            <p:cond delay="676"/>
                                          </p:stCondLst>
                                        </p:cTn>
                                        <p:tgtEl>
                                          <p:spTgt spid="24"/>
                                        </p:tgtEl>
                                      </p:cBhvr>
                                      <p:to x="100000" y="100000"/>
                                    </p:animScale>
                                    <p:animScale>
                                      <p:cBhvr>
                                        <p:cTn id="51" dur="26">
                                          <p:stCondLst>
                                            <p:cond delay="1312"/>
                                          </p:stCondLst>
                                        </p:cTn>
                                        <p:tgtEl>
                                          <p:spTgt spid="24"/>
                                        </p:tgtEl>
                                      </p:cBhvr>
                                      <p:to x="100000" y="80000"/>
                                    </p:animScale>
                                    <p:animScale>
                                      <p:cBhvr>
                                        <p:cTn id="52" dur="166" decel="50000">
                                          <p:stCondLst>
                                            <p:cond delay="1338"/>
                                          </p:stCondLst>
                                        </p:cTn>
                                        <p:tgtEl>
                                          <p:spTgt spid="24"/>
                                        </p:tgtEl>
                                      </p:cBhvr>
                                      <p:to x="100000" y="100000"/>
                                    </p:animScale>
                                    <p:animScale>
                                      <p:cBhvr>
                                        <p:cTn id="53" dur="26">
                                          <p:stCondLst>
                                            <p:cond delay="1642"/>
                                          </p:stCondLst>
                                        </p:cTn>
                                        <p:tgtEl>
                                          <p:spTgt spid="24"/>
                                        </p:tgtEl>
                                      </p:cBhvr>
                                      <p:to x="100000" y="90000"/>
                                    </p:animScale>
                                    <p:animScale>
                                      <p:cBhvr>
                                        <p:cTn id="54" dur="166" decel="50000">
                                          <p:stCondLst>
                                            <p:cond delay="1668"/>
                                          </p:stCondLst>
                                        </p:cTn>
                                        <p:tgtEl>
                                          <p:spTgt spid="24"/>
                                        </p:tgtEl>
                                      </p:cBhvr>
                                      <p:to x="100000" y="100000"/>
                                    </p:animScale>
                                    <p:animScale>
                                      <p:cBhvr>
                                        <p:cTn id="55" dur="26">
                                          <p:stCondLst>
                                            <p:cond delay="1808"/>
                                          </p:stCondLst>
                                        </p:cTn>
                                        <p:tgtEl>
                                          <p:spTgt spid="24"/>
                                        </p:tgtEl>
                                      </p:cBhvr>
                                      <p:to x="100000" y="95000"/>
                                    </p:animScale>
                                    <p:animScale>
                                      <p:cBhvr>
                                        <p:cTn id="56" dur="166" decel="50000">
                                          <p:stCondLst>
                                            <p:cond delay="1834"/>
                                          </p:stCondLst>
                                        </p:cTn>
                                        <p:tgtEl>
                                          <p:spTgt spid="24"/>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29"/>
                                        </p:tgtEl>
                                        <p:attrNameLst>
                                          <p:attrName>style.visibility</p:attrName>
                                        </p:attrNameLst>
                                      </p:cBhvr>
                                      <p:to>
                                        <p:strVal val="visible"/>
                                      </p:to>
                                    </p:set>
                                    <p:animEffect transition="in" filter="wipe(down)">
                                      <p:cBhvr>
                                        <p:cTn id="61" dur="580">
                                          <p:stCondLst>
                                            <p:cond delay="0"/>
                                          </p:stCondLst>
                                        </p:cTn>
                                        <p:tgtEl>
                                          <p:spTgt spid="29"/>
                                        </p:tgtEl>
                                      </p:cBhvr>
                                    </p:animEffect>
                                    <p:anim calcmode="lin" valueType="num">
                                      <p:cBhvr>
                                        <p:cTn id="62" dur="1822" tmFilter="0,0; 0.14,0.36; 0.43,0.73; 0.71,0.91; 1.0,1.0">
                                          <p:stCondLst>
                                            <p:cond delay="0"/>
                                          </p:stCondLst>
                                        </p:cTn>
                                        <p:tgtEl>
                                          <p:spTgt spid="29"/>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29"/>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29"/>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29"/>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29"/>
                                        </p:tgtEl>
                                        <p:attrNameLst>
                                          <p:attrName>ppt_y</p:attrName>
                                        </p:attrNameLst>
                                      </p:cBhvr>
                                      <p:tavLst>
                                        <p:tav tm="0" fmla="#ppt_y-sin(pi*$)/81">
                                          <p:val>
                                            <p:fltVal val="0"/>
                                          </p:val>
                                        </p:tav>
                                        <p:tav tm="100000">
                                          <p:val>
                                            <p:fltVal val="1"/>
                                          </p:val>
                                        </p:tav>
                                      </p:tavLst>
                                    </p:anim>
                                    <p:animScale>
                                      <p:cBhvr>
                                        <p:cTn id="67" dur="26">
                                          <p:stCondLst>
                                            <p:cond delay="650"/>
                                          </p:stCondLst>
                                        </p:cTn>
                                        <p:tgtEl>
                                          <p:spTgt spid="29"/>
                                        </p:tgtEl>
                                      </p:cBhvr>
                                      <p:to x="100000" y="60000"/>
                                    </p:animScale>
                                    <p:animScale>
                                      <p:cBhvr>
                                        <p:cTn id="68" dur="166" decel="50000">
                                          <p:stCondLst>
                                            <p:cond delay="676"/>
                                          </p:stCondLst>
                                        </p:cTn>
                                        <p:tgtEl>
                                          <p:spTgt spid="29"/>
                                        </p:tgtEl>
                                      </p:cBhvr>
                                      <p:to x="100000" y="100000"/>
                                    </p:animScale>
                                    <p:animScale>
                                      <p:cBhvr>
                                        <p:cTn id="69" dur="26">
                                          <p:stCondLst>
                                            <p:cond delay="1312"/>
                                          </p:stCondLst>
                                        </p:cTn>
                                        <p:tgtEl>
                                          <p:spTgt spid="29"/>
                                        </p:tgtEl>
                                      </p:cBhvr>
                                      <p:to x="100000" y="80000"/>
                                    </p:animScale>
                                    <p:animScale>
                                      <p:cBhvr>
                                        <p:cTn id="70" dur="166" decel="50000">
                                          <p:stCondLst>
                                            <p:cond delay="1338"/>
                                          </p:stCondLst>
                                        </p:cTn>
                                        <p:tgtEl>
                                          <p:spTgt spid="29"/>
                                        </p:tgtEl>
                                      </p:cBhvr>
                                      <p:to x="100000" y="100000"/>
                                    </p:animScale>
                                    <p:animScale>
                                      <p:cBhvr>
                                        <p:cTn id="71" dur="26">
                                          <p:stCondLst>
                                            <p:cond delay="1642"/>
                                          </p:stCondLst>
                                        </p:cTn>
                                        <p:tgtEl>
                                          <p:spTgt spid="29"/>
                                        </p:tgtEl>
                                      </p:cBhvr>
                                      <p:to x="100000" y="90000"/>
                                    </p:animScale>
                                    <p:animScale>
                                      <p:cBhvr>
                                        <p:cTn id="72" dur="166" decel="50000">
                                          <p:stCondLst>
                                            <p:cond delay="1668"/>
                                          </p:stCondLst>
                                        </p:cTn>
                                        <p:tgtEl>
                                          <p:spTgt spid="29"/>
                                        </p:tgtEl>
                                      </p:cBhvr>
                                      <p:to x="100000" y="100000"/>
                                    </p:animScale>
                                    <p:animScale>
                                      <p:cBhvr>
                                        <p:cTn id="73" dur="26">
                                          <p:stCondLst>
                                            <p:cond delay="1808"/>
                                          </p:stCondLst>
                                        </p:cTn>
                                        <p:tgtEl>
                                          <p:spTgt spid="29"/>
                                        </p:tgtEl>
                                      </p:cBhvr>
                                      <p:to x="100000" y="95000"/>
                                    </p:animScale>
                                    <p:animScale>
                                      <p:cBhvr>
                                        <p:cTn id="74" dur="166" decel="50000">
                                          <p:stCondLst>
                                            <p:cond delay="1834"/>
                                          </p:stCondLst>
                                        </p:cTn>
                                        <p:tgtEl>
                                          <p:spTgt spid="29"/>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2"/>
                                        </p:tgtEl>
                                        <p:attrNameLst>
                                          <p:attrName>style.visibility</p:attrName>
                                        </p:attrNameLst>
                                      </p:cBhvr>
                                      <p:to>
                                        <p:strVal val="visible"/>
                                      </p:to>
                                    </p:set>
                                    <p:animEffect transition="in" filter="wipe(down)">
                                      <p:cBhvr>
                                        <p:cTn id="79" dur="580">
                                          <p:stCondLst>
                                            <p:cond delay="0"/>
                                          </p:stCondLst>
                                        </p:cTn>
                                        <p:tgtEl>
                                          <p:spTgt spid="32"/>
                                        </p:tgtEl>
                                      </p:cBhvr>
                                    </p:animEffect>
                                    <p:anim calcmode="lin" valueType="num">
                                      <p:cBhvr>
                                        <p:cTn id="80" dur="1822" tmFilter="0,0; 0.14,0.36; 0.43,0.73; 0.71,0.91; 1.0,1.0">
                                          <p:stCondLst>
                                            <p:cond delay="0"/>
                                          </p:stCondLst>
                                        </p:cTn>
                                        <p:tgtEl>
                                          <p:spTgt spid="32"/>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2"/>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2"/>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2"/>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2"/>
                                        </p:tgtEl>
                                        <p:attrNameLst>
                                          <p:attrName>ppt_y</p:attrName>
                                        </p:attrNameLst>
                                      </p:cBhvr>
                                      <p:tavLst>
                                        <p:tav tm="0" fmla="#ppt_y-sin(pi*$)/81">
                                          <p:val>
                                            <p:fltVal val="0"/>
                                          </p:val>
                                        </p:tav>
                                        <p:tav tm="100000">
                                          <p:val>
                                            <p:fltVal val="1"/>
                                          </p:val>
                                        </p:tav>
                                      </p:tavLst>
                                    </p:anim>
                                    <p:animScale>
                                      <p:cBhvr>
                                        <p:cTn id="85" dur="26">
                                          <p:stCondLst>
                                            <p:cond delay="650"/>
                                          </p:stCondLst>
                                        </p:cTn>
                                        <p:tgtEl>
                                          <p:spTgt spid="32"/>
                                        </p:tgtEl>
                                      </p:cBhvr>
                                      <p:to x="100000" y="60000"/>
                                    </p:animScale>
                                    <p:animScale>
                                      <p:cBhvr>
                                        <p:cTn id="86" dur="166" decel="50000">
                                          <p:stCondLst>
                                            <p:cond delay="676"/>
                                          </p:stCondLst>
                                        </p:cTn>
                                        <p:tgtEl>
                                          <p:spTgt spid="32"/>
                                        </p:tgtEl>
                                      </p:cBhvr>
                                      <p:to x="100000" y="100000"/>
                                    </p:animScale>
                                    <p:animScale>
                                      <p:cBhvr>
                                        <p:cTn id="87" dur="26">
                                          <p:stCondLst>
                                            <p:cond delay="1312"/>
                                          </p:stCondLst>
                                        </p:cTn>
                                        <p:tgtEl>
                                          <p:spTgt spid="32"/>
                                        </p:tgtEl>
                                      </p:cBhvr>
                                      <p:to x="100000" y="80000"/>
                                    </p:animScale>
                                    <p:animScale>
                                      <p:cBhvr>
                                        <p:cTn id="88" dur="166" decel="50000">
                                          <p:stCondLst>
                                            <p:cond delay="1338"/>
                                          </p:stCondLst>
                                        </p:cTn>
                                        <p:tgtEl>
                                          <p:spTgt spid="32"/>
                                        </p:tgtEl>
                                      </p:cBhvr>
                                      <p:to x="100000" y="100000"/>
                                    </p:animScale>
                                    <p:animScale>
                                      <p:cBhvr>
                                        <p:cTn id="89" dur="26">
                                          <p:stCondLst>
                                            <p:cond delay="1642"/>
                                          </p:stCondLst>
                                        </p:cTn>
                                        <p:tgtEl>
                                          <p:spTgt spid="32"/>
                                        </p:tgtEl>
                                      </p:cBhvr>
                                      <p:to x="100000" y="90000"/>
                                    </p:animScale>
                                    <p:animScale>
                                      <p:cBhvr>
                                        <p:cTn id="90" dur="166" decel="50000">
                                          <p:stCondLst>
                                            <p:cond delay="1668"/>
                                          </p:stCondLst>
                                        </p:cTn>
                                        <p:tgtEl>
                                          <p:spTgt spid="32"/>
                                        </p:tgtEl>
                                      </p:cBhvr>
                                      <p:to x="100000" y="100000"/>
                                    </p:animScale>
                                    <p:animScale>
                                      <p:cBhvr>
                                        <p:cTn id="91" dur="26">
                                          <p:stCondLst>
                                            <p:cond delay="1808"/>
                                          </p:stCondLst>
                                        </p:cTn>
                                        <p:tgtEl>
                                          <p:spTgt spid="32"/>
                                        </p:tgtEl>
                                      </p:cBhvr>
                                      <p:to x="100000" y="95000"/>
                                    </p:animScale>
                                    <p:animScale>
                                      <p:cBhvr>
                                        <p:cTn id="92" dur="166" decel="50000">
                                          <p:stCondLst>
                                            <p:cond delay="1834"/>
                                          </p:stCondLst>
                                        </p:cTn>
                                        <p:tgtEl>
                                          <p:spTgt spid="32"/>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28"/>
                                        </p:tgtEl>
                                        <p:attrNameLst>
                                          <p:attrName>style.visibility</p:attrName>
                                        </p:attrNameLst>
                                      </p:cBhvr>
                                      <p:to>
                                        <p:strVal val="visible"/>
                                      </p:to>
                                    </p:set>
                                    <p:animEffect transition="in" filter="wipe(down)">
                                      <p:cBhvr>
                                        <p:cTn id="97" dur="580">
                                          <p:stCondLst>
                                            <p:cond delay="0"/>
                                          </p:stCondLst>
                                        </p:cTn>
                                        <p:tgtEl>
                                          <p:spTgt spid="28"/>
                                        </p:tgtEl>
                                      </p:cBhvr>
                                    </p:animEffect>
                                    <p:anim calcmode="lin" valueType="num">
                                      <p:cBhvr>
                                        <p:cTn id="98"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103" dur="26">
                                          <p:stCondLst>
                                            <p:cond delay="650"/>
                                          </p:stCondLst>
                                        </p:cTn>
                                        <p:tgtEl>
                                          <p:spTgt spid="28"/>
                                        </p:tgtEl>
                                      </p:cBhvr>
                                      <p:to x="100000" y="60000"/>
                                    </p:animScale>
                                    <p:animScale>
                                      <p:cBhvr>
                                        <p:cTn id="104" dur="166" decel="50000">
                                          <p:stCondLst>
                                            <p:cond delay="676"/>
                                          </p:stCondLst>
                                        </p:cTn>
                                        <p:tgtEl>
                                          <p:spTgt spid="28"/>
                                        </p:tgtEl>
                                      </p:cBhvr>
                                      <p:to x="100000" y="100000"/>
                                    </p:animScale>
                                    <p:animScale>
                                      <p:cBhvr>
                                        <p:cTn id="105" dur="26">
                                          <p:stCondLst>
                                            <p:cond delay="1312"/>
                                          </p:stCondLst>
                                        </p:cTn>
                                        <p:tgtEl>
                                          <p:spTgt spid="28"/>
                                        </p:tgtEl>
                                      </p:cBhvr>
                                      <p:to x="100000" y="80000"/>
                                    </p:animScale>
                                    <p:animScale>
                                      <p:cBhvr>
                                        <p:cTn id="106" dur="166" decel="50000">
                                          <p:stCondLst>
                                            <p:cond delay="1338"/>
                                          </p:stCondLst>
                                        </p:cTn>
                                        <p:tgtEl>
                                          <p:spTgt spid="28"/>
                                        </p:tgtEl>
                                      </p:cBhvr>
                                      <p:to x="100000" y="100000"/>
                                    </p:animScale>
                                    <p:animScale>
                                      <p:cBhvr>
                                        <p:cTn id="107" dur="26">
                                          <p:stCondLst>
                                            <p:cond delay="1642"/>
                                          </p:stCondLst>
                                        </p:cTn>
                                        <p:tgtEl>
                                          <p:spTgt spid="28"/>
                                        </p:tgtEl>
                                      </p:cBhvr>
                                      <p:to x="100000" y="90000"/>
                                    </p:animScale>
                                    <p:animScale>
                                      <p:cBhvr>
                                        <p:cTn id="108" dur="166" decel="50000">
                                          <p:stCondLst>
                                            <p:cond delay="1668"/>
                                          </p:stCondLst>
                                        </p:cTn>
                                        <p:tgtEl>
                                          <p:spTgt spid="28"/>
                                        </p:tgtEl>
                                      </p:cBhvr>
                                      <p:to x="100000" y="100000"/>
                                    </p:animScale>
                                    <p:animScale>
                                      <p:cBhvr>
                                        <p:cTn id="109" dur="26">
                                          <p:stCondLst>
                                            <p:cond delay="1808"/>
                                          </p:stCondLst>
                                        </p:cTn>
                                        <p:tgtEl>
                                          <p:spTgt spid="28"/>
                                        </p:tgtEl>
                                      </p:cBhvr>
                                      <p:to x="100000" y="95000"/>
                                    </p:animScale>
                                    <p:animScale>
                                      <p:cBhvr>
                                        <p:cTn id="110" dur="166" decel="50000">
                                          <p:stCondLst>
                                            <p:cond delay="1834"/>
                                          </p:stCondLst>
                                        </p:cTn>
                                        <p:tgtEl>
                                          <p:spTgt spid="28"/>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1"/>
                                        </p:tgtEl>
                                        <p:attrNameLst>
                                          <p:attrName>style.visibility</p:attrName>
                                        </p:attrNameLst>
                                      </p:cBhvr>
                                      <p:to>
                                        <p:strVal val="visible"/>
                                      </p:to>
                                    </p:set>
                                    <p:animEffect transition="in" filter="wipe(down)">
                                      <p:cBhvr>
                                        <p:cTn id="115" dur="580">
                                          <p:stCondLst>
                                            <p:cond delay="0"/>
                                          </p:stCondLst>
                                        </p:cTn>
                                        <p:tgtEl>
                                          <p:spTgt spid="31"/>
                                        </p:tgtEl>
                                      </p:cBhvr>
                                    </p:animEffect>
                                    <p:anim calcmode="lin" valueType="num">
                                      <p:cBhvr>
                                        <p:cTn id="116" dur="1822" tmFilter="0,0; 0.14,0.36; 0.43,0.73; 0.71,0.91; 1.0,1.0">
                                          <p:stCondLst>
                                            <p:cond delay="0"/>
                                          </p:stCondLst>
                                        </p:cTn>
                                        <p:tgtEl>
                                          <p:spTgt spid="31"/>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1"/>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1"/>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1"/>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1"/>
                                        </p:tgtEl>
                                        <p:attrNameLst>
                                          <p:attrName>ppt_y</p:attrName>
                                        </p:attrNameLst>
                                      </p:cBhvr>
                                      <p:tavLst>
                                        <p:tav tm="0" fmla="#ppt_y-sin(pi*$)/81">
                                          <p:val>
                                            <p:fltVal val="0"/>
                                          </p:val>
                                        </p:tav>
                                        <p:tav tm="100000">
                                          <p:val>
                                            <p:fltVal val="1"/>
                                          </p:val>
                                        </p:tav>
                                      </p:tavLst>
                                    </p:anim>
                                    <p:animScale>
                                      <p:cBhvr>
                                        <p:cTn id="121" dur="26">
                                          <p:stCondLst>
                                            <p:cond delay="650"/>
                                          </p:stCondLst>
                                        </p:cTn>
                                        <p:tgtEl>
                                          <p:spTgt spid="31"/>
                                        </p:tgtEl>
                                      </p:cBhvr>
                                      <p:to x="100000" y="60000"/>
                                    </p:animScale>
                                    <p:animScale>
                                      <p:cBhvr>
                                        <p:cTn id="122" dur="166" decel="50000">
                                          <p:stCondLst>
                                            <p:cond delay="676"/>
                                          </p:stCondLst>
                                        </p:cTn>
                                        <p:tgtEl>
                                          <p:spTgt spid="31"/>
                                        </p:tgtEl>
                                      </p:cBhvr>
                                      <p:to x="100000" y="100000"/>
                                    </p:animScale>
                                    <p:animScale>
                                      <p:cBhvr>
                                        <p:cTn id="123" dur="26">
                                          <p:stCondLst>
                                            <p:cond delay="1312"/>
                                          </p:stCondLst>
                                        </p:cTn>
                                        <p:tgtEl>
                                          <p:spTgt spid="31"/>
                                        </p:tgtEl>
                                      </p:cBhvr>
                                      <p:to x="100000" y="80000"/>
                                    </p:animScale>
                                    <p:animScale>
                                      <p:cBhvr>
                                        <p:cTn id="124" dur="166" decel="50000">
                                          <p:stCondLst>
                                            <p:cond delay="1338"/>
                                          </p:stCondLst>
                                        </p:cTn>
                                        <p:tgtEl>
                                          <p:spTgt spid="31"/>
                                        </p:tgtEl>
                                      </p:cBhvr>
                                      <p:to x="100000" y="100000"/>
                                    </p:animScale>
                                    <p:animScale>
                                      <p:cBhvr>
                                        <p:cTn id="125" dur="26">
                                          <p:stCondLst>
                                            <p:cond delay="1642"/>
                                          </p:stCondLst>
                                        </p:cTn>
                                        <p:tgtEl>
                                          <p:spTgt spid="31"/>
                                        </p:tgtEl>
                                      </p:cBhvr>
                                      <p:to x="100000" y="90000"/>
                                    </p:animScale>
                                    <p:animScale>
                                      <p:cBhvr>
                                        <p:cTn id="126" dur="166" decel="50000">
                                          <p:stCondLst>
                                            <p:cond delay="1668"/>
                                          </p:stCondLst>
                                        </p:cTn>
                                        <p:tgtEl>
                                          <p:spTgt spid="31"/>
                                        </p:tgtEl>
                                      </p:cBhvr>
                                      <p:to x="100000" y="100000"/>
                                    </p:animScale>
                                    <p:animScale>
                                      <p:cBhvr>
                                        <p:cTn id="127" dur="26">
                                          <p:stCondLst>
                                            <p:cond delay="1808"/>
                                          </p:stCondLst>
                                        </p:cTn>
                                        <p:tgtEl>
                                          <p:spTgt spid="31"/>
                                        </p:tgtEl>
                                      </p:cBhvr>
                                      <p:to x="100000" y="95000"/>
                                    </p:animScale>
                                    <p:animScale>
                                      <p:cBhvr>
                                        <p:cTn id="128" dur="166" decel="50000">
                                          <p:stCondLst>
                                            <p:cond delay="1834"/>
                                          </p:stCondLst>
                                        </p:cTn>
                                        <p:tgtEl>
                                          <p:spTgt spid="31"/>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27"/>
                                        </p:tgtEl>
                                        <p:attrNameLst>
                                          <p:attrName>style.visibility</p:attrName>
                                        </p:attrNameLst>
                                      </p:cBhvr>
                                      <p:to>
                                        <p:strVal val="visible"/>
                                      </p:to>
                                    </p:set>
                                    <p:animEffect transition="in" filter="wipe(down)">
                                      <p:cBhvr>
                                        <p:cTn id="133" dur="580">
                                          <p:stCondLst>
                                            <p:cond delay="0"/>
                                          </p:stCondLst>
                                        </p:cTn>
                                        <p:tgtEl>
                                          <p:spTgt spid="27"/>
                                        </p:tgtEl>
                                      </p:cBhvr>
                                    </p:animEffect>
                                    <p:anim calcmode="lin" valueType="num">
                                      <p:cBhvr>
                                        <p:cTn id="134" dur="1822" tmFilter="0,0; 0.14,0.36; 0.43,0.73; 0.71,0.91; 1.0,1.0">
                                          <p:stCondLst>
                                            <p:cond delay="0"/>
                                          </p:stCondLst>
                                        </p:cTn>
                                        <p:tgtEl>
                                          <p:spTgt spid="27"/>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27"/>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27"/>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27"/>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27"/>
                                        </p:tgtEl>
                                        <p:attrNameLst>
                                          <p:attrName>ppt_y</p:attrName>
                                        </p:attrNameLst>
                                      </p:cBhvr>
                                      <p:tavLst>
                                        <p:tav tm="0" fmla="#ppt_y-sin(pi*$)/81">
                                          <p:val>
                                            <p:fltVal val="0"/>
                                          </p:val>
                                        </p:tav>
                                        <p:tav tm="100000">
                                          <p:val>
                                            <p:fltVal val="1"/>
                                          </p:val>
                                        </p:tav>
                                      </p:tavLst>
                                    </p:anim>
                                    <p:animScale>
                                      <p:cBhvr>
                                        <p:cTn id="139" dur="26">
                                          <p:stCondLst>
                                            <p:cond delay="650"/>
                                          </p:stCondLst>
                                        </p:cTn>
                                        <p:tgtEl>
                                          <p:spTgt spid="27"/>
                                        </p:tgtEl>
                                      </p:cBhvr>
                                      <p:to x="100000" y="60000"/>
                                    </p:animScale>
                                    <p:animScale>
                                      <p:cBhvr>
                                        <p:cTn id="140" dur="166" decel="50000">
                                          <p:stCondLst>
                                            <p:cond delay="676"/>
                                          </p:stCondLst>
                                        </p:cTn>
                                        <p:tgtEl>
                                          <p:spTgt spid="27"/>
                                        </p:tgtEl>
                                      </p:cBhvr>
                                      <p:to x="100000" y="100000"/>
                                    </p:animScale>
                                    <p:animScale>
                                      <p:cBhvr>
                                        <p:cTn id="141" dur="26">
                                          <p:stCondLst>
                                            <p:cond delay="1312"/>
                                          </p:stCondLst>
                                        </p:cTn>
                                        <p:tgtEl>
                                          <p:spTgt spid="27"/>
                                        </p:tgtEl>
                                      </p:cBhvr>
                                      <p:to x="100000" y="80000"/>
                                    </p:animScale>
                                    <p:animScale>
                                      <p:cBhvr>
                                        <p:cTn id="142" dur="166" decel="50000">
                                          <p:stCondLst>
                                            <p:cond delay="1338"/>
                                          </p:stCondLst>
                                        </p:cTn>
                                        <p:tgtEl>
                                          <p:spTgt spid="27"/>
                                        </p:tgtEl>
                                      </p:cBhvr>
                                      <p:to x="100000" y="100000"/>
                                    </p:animScale>
                                    <p:animScale>
                                      <p:cBhvr>
                                        <p:cTn id="143" dur="26">
                                          <p:stCondLst>
                                            <p:cond delay="1642"/>
                                          </p:stCondLst>
                                        </p:cTn>
                                        <p:tgtEl>
                                          <p:spTgt spid="27"/>
                                        </p:tgtEl>
                                      </p:cBhvr>
                                      <p:to x="100000" y="90000"/>
                                    </p:animScale>
                                    <p:animScale>
                                      <p:cBhvr>
                                        <p:cTn id="144" dur="166" decel="50000">
                                          <p:stCondLst>
                                            <p:cond delay="1668"/>
                                          </p:stCondLst>
                                        </p:cTn>
                                        <p:tgtEl>
                                          <p:spTgt spid="27"/>
                                        </p:tgtEl>
                                      </p:cBhvr>
                                      <p:to x="100000" y="100000"/>
                                    </p:animScale>
                                    <p:animScale>
                                      <p:cBhvr>
                                        <p:cTn id="145" dur="26">
                                          <p:stCondLst>
                                            <p:cond delay="1808"/>
                                          </p:stCondLst>
                                        </p:cTn>
                                        <p:tgtEl>
                                          <p:spTgt spid="27"/>
                                        </p:tgtEl>
                                      </p:cBhvr>
                                      <p:to x="100000" y="95000"/>
                                    </p:animScale>
                                    <p:animScale>
                                      <p:cBhvr>
                                        <p:cTn id="146" dur="166" decel="50000">
                                          <p:stCondLst>
                                            <p:cond delay="1834"/>
                                          </p:stCondLst>
                                        </p:cTn>
                                        <p:tgtEl>
                                          <p:spTgt spid="27"/>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26"/>
                                        </p:tgtEl>
                                        <p:attrNameLst>
                                          <p:attrName>style.visibility</p:attrName>
                                        </p:attrNameLst>
                                      </p:cBhvr>
                                      <p:to>
                                        <p:strVal val="visible"/>
                                      </p:to>
                                    </p:set>
                                    <p:animEffect transition="in" filter="wipe(down)">
                                      <p:cBhvr>
                                        <p:cTn id="151" dur="580">
                                          <p:stCondLst>
                                            <p:cond delay="0"/>
                                          </p:stCondLst>
                                        </p:cTn>
                                        <p:tgtEl>
                                          <p:spTgt spid="26"/>
                                        </p:tgtEl>
                                      </p:cBhvr>
                                    </p:animEffect>
                                    <p:anim calcmode="lin" valueType="num">
                                      <p:cBhvr>
                                        <p:cTn id="152" dur="1822" tmFilter="0,0; 0.14,0.36; 0.43,0.73; 0.71,0.91; 1.0,1.0">
                                          <p:stCondLst>
                                            <p:cond delay="0"/>
                                          </p:stCondLst>
                                        </p:cTn>
                                        <p:tgtEl>
                                          <p:spTgt spid="26"/>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26"/>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26"/>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26"/>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26"/>
                                        </p:tgtEl>
                                        <p:attrNameLst>
                                          <p:attrName>ppt_y</p:attrName>
                                        </p:attrNameLst>
                                      </p:cBhvr>
                                      <p:tavLst>
                                        <p:tav tm="0" fmla="#ppt_y-sin(pi*$)/81">
                                          <p:val>
                                            <p:fltVal val="0"/>
                                          </p:val>
                                        </p:tav>
                                        <p:tav tm="100000">
                                          <p:val>
                                            <p:fltVal val="1"/>
                                          </p:val>
                                        </p:tav>
                                      </p:tavLst>
                                    </p:anim>
                                    <p:animScale>
                                      <p:cBhvr>
                                        <p:cTn id="157" dur="26">
                                          <p:stCondLst>
                                            <p:cond delay="650"/>
                                          </p:stCondLst>
                                        </p:cTn>
                                        <p:tgtEl>
                                          <p:spTgt spid="26"/>
                                        </p:tgtEl>
                                      </p:cBhvr>
                                      <p:to x="100000" y="60000"/>
                                    </p:animScale>
                                    <p:animScale>
                                      <p:cBhvr>
                                        <p:cTn id="158" dur="166" decel="50000">
                                          <p:stCondLst>
                                            <p:cond delay="676"/>
                                          </p:stCondLst>
                                        </p:cTn>
                                        <p:tgtEl>
                                          <p:spTgt spid="26"/>
                                        </p:tgtEl>
                                      </p:cBhvr>
                                      <p:to x="100000" y="100000"/>
                                    </p:animScale>
                                    <p:animScale>
                                      <p:cBhvr>
                                        <p:cTn id="159" dur="26">
                                          <p:stCondLst>
                                            <p:cond delay="1312"/>
                                          </p:stCondLst>
                                        </p:cTn>
                                        <p:tgtEl>
                                          <p:spTgt spid="26"/>
                                        </p:tgtEl>
                                      </p:cBhvr>
                                      <p:to x="100000" y="80000"/>
                                    </p:animScale>
                                    <p:animScale>
                                      <p:cBhvr>
                                        <p:cTn id="160" dur="166" decel="50000">
                                          <p:stCondLst>
                                            <p:cond delay="1338"/>
                                          </p:stCondLst>
                                        </p:cTn>
                                        <p:tgtEl>
                                          <p:spTgt spid="26"/>
                                        </p:tgtEl>
                                      </p:cBhvr>
                                      <p:to x="100000" y="100000"/>
                                    </p:animScale>
                                    <p:animScale>
                                      <p:cBhvr>
                                        <p:cTn id="161" dur="26">
                                          <p:stCondLst>
                                            <p:cond delay="1642"/>
                                          </p:stCondLst>
                                        </p:cTn>
                                        <p:tgtEl>
                                          <p:spTgt spid="26"/>
                                        </p:tgtEl>
                                      </p:cBhvr>
                                      <p:to x="100000" y="90000"/>
                                    </p:animScale>
                                    <p:animScale>
                                      <p:cBhvr>
                                        <p:cTn id="162" dur="166" decel="50000">
                                          <p:stCondLst>
                                            <p:cond delay="1668"/>
                                          </p:stCondLst>
                                        </p:cTn>
                                        <p:tgtEl>
                                          <p:spTgt spid="26"/>
                                        </p:tgtEl>
                                      </p:cBhvr>
                                      <p:to x="100000" y="100000"/>
                                    </p:animScale>
                                    <p:animScale>
                                      <p:cBhvr>
                                        <p:cTn id="163" dur="26">
                                          <p:stCondLst>
                                            <p:cond delay="1808"/>
                                          </p:stCondLst>
                                        </p:cTn>
                                        <p:tgtEl>
                                          <p:spTgt spid="26"/>
                                        </p:tgtEl>
                                      </p:cBhvr>
                                      <p:to x="100000" y="95000"/>
                                    </p:animScale>
                                    <p:animScale>
                                      <p:cBhvr>
                                        <p:cTn id="164" dur="166" decel="50000">
                                          <p:stCondLst>
                                            <p:cond delay="1834"/>
                                          </p:stCondLst>
                                        </p:cTn>
                                        <p:tgtEl>
                                          <p:spTgt spid="26"/>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1" presetClass="entr" presetSubtype="1" fill="hold" grpId="0" nodeType="clickEffect">
                                  <p:stCondLst>
                                    <p:cond delay="0"/>
                                  </p:stCondLst>
                                  <p:childTnLst>
                                    <p:set>
                                      <p:cBhvr>
                                        <p:cTn id="168" dur="1" fill="hold">
                                          <p:stCondLst>
                                            <p:cond delay="0"/>
                                          </p:stCondLst>
                                        </p:cTn>
                                        <p:tgtEl>
                                          <p:spTgt spid="35"/>
                                        </p:tgtEl>
                                        <p:attrNameLst>
                                          <p:attrName>style.visibility</p:attrName>
                                        </p:attrNameLst>
                                      </p:cBhvr>
                                      <p:to>
                                        <p:strVal val="visible"/>
                                      </p:to>
                                    </p:set>
                                    <p:animEffect transition="in" filter="wheel(1)">
                                      <p:cBhvr>
                                        <p:cTn id="169" dur="2000"/>
                                        <p:tgtEl>
                                          <p:spTgt spid="35"/>
                                        </p:tgtEl>
                                      </p:cBhvr>
                                    </p:animEffect>
                                  </p:childTnLst>
                                </p:cTn>
                              </p:par>
                            </p:childTnLst>
                          </p:cTn>
                        </p:par>
                      </p:childTnLst>
                    </p:cTn>
                  </p:par>
                  <p:par>
                    <p:cTn id="170" fill="hold">
                      <p:stCondLst>
                        <p:cond delay="indefinite"/>
                      </p:stCondLst>
                      <p:childTnLst>
                        <p:par>
                          <p:cTn id="171" fill="hold">
                            <p:stCondLst>
                              <p:cond delay="0"/>
                            </p:stCondLst>
                            <p:childTnLst>
                              <p:par>
                                <p:cTn id="172" presetID="21" presetClass="entr" presetSubtype="1" fill="hold" grpId="0" nodeType="clickEffect">
                                  <p:stCondLst>
                                    <p:cond delay="0"/>
                                  </p:stCondLst>
                                  <p:childTnLst>
                                    <p:set>
                                      <p:cBhvr>
                                        <p:cTn id="173" dur="1" fill="hold">
                                          <p:stCondLst>
                                            <p:cond delay="0"/>
                                          </p:stCondLst>
                                        </p:cTn>
                                        <p:tgtEl>
                                          <p:spTgt spid="36"/>
                                        </p:tgtEl>
                                        <p:attrNameLst>
                                          <p:attrName>style.visibility</p:attrName>
                                        </p:attrNameLst>
                                      </p:cBhvr>
                                      <p:to>
                                        <p:strVal val="visible"/>
                                      </p:to>
                                    </p:set>
                                    <p:animEffect transition="in" filter="wheel(1)">
                                      <p:cBhvr>
                                        <p:cTn id="174" dur="20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27" grpId="0" animBg="1"/>
      <p:bldP spid="28" grpId="0" animBg="1"/>
      <p:bldP spid="29" grpId="0" animBg="1"/>
      <p:bldP spid="30" grpId="0" animBg="1"/>
      <p:bldP spid="31" grpId="0" animBg="1"/>
      <p:bldP spid="32" grpId="0" animBg="1"/>
      <p:bldP spid="35" grpId="0" animBg="1"/>
      <p:bldP spid="3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6" name="Rounded Rectangle 5"/>
          <p:cNvSpPr/>
          <p:nvPr/>
        </p:nvSpPr>
        <p:spPr>
          <a:xfrm>
            <a:off x="345232" y="233265"/>
            <a:ext cx="8276253" cy="3088432"/>
          </a:xfrm>
          <a:prstGeom prst="roundRect">
            <a:avLst/>
          </a:prstGeom>
          <a:ln/>
        </p:spPr>
        <p:style>
          <a:lnRef idx="1">
            <a:schemeClr val="accent6"/>
          </a:lnRef>
          <a:fillRef idx="3">
            <a:schemeClr val="accent6"/>
          </a:fillRef>
          <a:effectRef idx="2">
            <a:schemeClr val="accent6"/>
          </a:effectRef>
          <a:fontRef idx="minor">
            <a:schemeClr val="lt1"/>
          </a:fontRef>
        </p:style>
        <p:txBody>
          <a:bodyPr rtlCol="0" anchor="ctr"/>
          <a:lstStyle/>
          <a:p>
            <a:pPr fontAlgn="base"/>
            <a:r>
              <a:rPr lang="en-GB" b="1" u="sng" dirty="0">
                <a:solidFill>
                  <a:schemeClr val="bg1"/>
                </a:solidFill>
                <a:latin typeface="Calibri" panose="020F0502020204030204" pitchFamily="34" charset="0"/>
              </a:rPr>
              <a:t>Team</a:t>
            </a:r>
            <a:r>
              <a:rPr lang="en-US" b="1" u="sng" dirty="0">
                <a:solidFill>
                  <a:schemeClr val="bg1"/>
                </a:solidFill>
                <a:latin typeface="Calibri" panose="020F0502020204030204" pitchFamily="34" charset="0"/>
              </a:rPr>
              <a:t>​</a:t>
            </a:r>
            <a:endParaRPr lang="en-US" b="1" u="sng" dirty="0">
              <a:solidFill>
                <a:schemeClr val="bg1"/>
              </a:solidFill>
            </a:endParaRPr>
          </a:p>
          <a:p>
            <a:pPr fontAlgn="base"/>
            <a:r>
              <a:rPr lang="en-GB" dirty="0">
                <a:solidFill>
                  <a:schemeClr val="bg1"/>
                </a:solidFill>
                <a:latin typeface="Calibri" panose="020F0502020204030204" pitchFamily="34" charset="0"/>
              </a:rPr>
              <a:t>​</a:t>
            </a:r>
            <a:endParaRPr lang="en-GB" dirty="0">
              <a:solidFill>
                <a:schemeClr val="bg1"/>
              </a:solidFill>
            </a:endParaRPr>
          </a:p>
          <a:p>
            <a:pPr fontAlgn="base"/>
            <a:r>
              <a:rPr lang="en-GB" dirty="0">
                <a:solidFill>
                  <a:schemeClr val="bg1"/>
                </a:solidFill>
                <a:latin typeface="Calibri" panose="020F0502020204030204" pitchFamily="34" charset="0"/>
              </a:rPr>
              <a:t>​</a:t>
            </a:r>
            <a:endParaRPr lang="en-GB" dirty="0">
              <a:solidFill>
                <a:schemeClr val="bg1"/>
              </a:solidFill>
            </a:endParaRPr>
          </a:p>
          <a:p>
            <a:pPr fontAlgn="base"/>
            <a:r>
              <a:rPr lang="en-GB" dirty="0">
                <a:solidFill>
                  <a:schemeClr val="bg1"/>
                </a:solidFill>
                <a:latin typeface="Calibri" panose="020F0502020204030204" pitchFamily="34" charset="0"/>
              </a:rPr>
              <a:t>A team is an interdependent group of people with a full set of abilities and skills who share responsibilities and are focused on completing a task, common objective, or project. In addition, the members of a team have a mutual understanding with the other members of the team. Due to working together, a team tend to utilise and maximise each other’s strengths and reduce weaknesses. </a:t>
            </a:r>
            <a:r>
              <a:rPr lang="en-US" dirty="0">
                <a:solidFill>
                  <a:schemeClr val="bg1"/>
                </a:solidFill>
                <a:latin typeface="Calibri" panose="020F0502020204030204" pitchFamily="34" charset="0"/>
              </a:rPr>
              <a:t>​</a:t>
            </a:r>
            <a:endParaRPr lang="en-US" dirty="0">
              <a:solidFill>
                <a:schemeClr val="bg1"/>
              </a:solidFill>
            </a:endParaRPr>
          </a:p>
          <a:p>
            <a:pPr fontAlgn="base"/>
            <a:r>
              <a:rPr lang="en-GB" dirty="0">
                <a:solidFill>
                  <a:schemeClr val="bg1"/>
                </a:solidFill>
                <a:latin typeface="Calibri" panose="020F0502020204030204" pitchFamily="34" charset="0"/>
              </a:rPr>
              <a:t>​</a:t>
            </a:r>
            <a:endParaRPr lang="en-GB" dirty="0">
              <a:solidFill>
                <a:schemeClr val="bg1"/>
              </a:solidFill>
            </a:endParaRPr>
          </a:p>
          <a:p>
            <a:pPr fontAlgn="base"/>
            <a:r>
              <a:rPr lang="en-GB" dirty="0">
                <a:solidFill>
                  <a:schemeClr val="bg1"/>
                </a:solidFill>
                <a:latin typeface="Calibri" panose="020F0502020204030204" pitchFamily="34" charset="0"/>
              </a:rPr>
              <a:t>                                                                            (Mullin, L J 2008 P219)</a:t>
            </a:r>
            <a:endParaRPr lang="en-US" dirty="0">
              <a:solidFill>
                <a:schemeClr val="bg1"/>
              </a:solidFill>
            </a:endParaRPr>
          </a:p>
        </p:txBody>
      </p:sp>
      <p:sp>
        <p:nvSpPr>
          <p:cNvPr id="7" name="Rounded Rectangle 6"/>
          <p:cNvSpPr/>
          <p:nvPr/>
        </p:nvSpPr>
        <p:spPr>
          <a:xfrm>
            <a:off x="4842586" y="4161453"/>
            <a:ext cx="7193902" cy="2493011"/>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GB" b="1" u="sng" dirty="0"/>
              <a:t>Group​</a:t>
            </a:r>
          </a:p>
          <a:p>
            <a:endParaRPr lang="en-GB" dirty="0"/>
          </a:p>
          <a:p>
            <a:r>
              <a:rPr lang="en-GB" dirty="0"/>
              <a:t>A group in the workplace is usually made up of three or more people who recognise themselves as a distinct unit of department, but who actually work independently of each other.</a:t>
            </a:r>
          </a:p>
          <a:p>
            <a:r>
              <a:rPr lang="en-GB" dirty="0"/>
              <a:t>                                                                                       (Chron 2019)</a:t>
            </a:r>
          </a:p>
        </p:txBody>
      </p:sp>
      <p:pic>
        <p:nvPicPr>
          <p:cNvPr id="8" name="Picture 7"/>
          <p:cNvPicPr>
            <a:picLocks noChangeAspect="1"/>
          </p:cNvPicPr>
          <p:nvPr/>
        </p:nvPicPr>
        <p:blipFill>
          <a:blip r:embed="rId2"/>
          <a:stretch>
            <a:fillRect/>
          </a:stretch>
        </p:blipFill>
        <p:spPr>
          <a:xfrm>
            <a:off x="9986307" y="494169"/>
            <a:ext cx="2115495" cy="2798307"/>
          </a:xfrm>
          <a:prstGeom prst="rect">
            <a:avLst/>
          </a:prstGeom>
        </p:spPr>
      </p:pic>
      <p:pic>
        <p:nvPicPr>
          <p:cNvPr id="9" name="Picture 8"/>
          <p:cNvPicPr>
            <a:picLocks noChangeAspect="1"/>
          </p:cNvPicPr>
          <p:nvPr/>
        </p:nvPicPr>
        <p:blipFill>
          <a:blip r:embed="rId3"/>
          <a:stretch>
            <a:fillRect/>
          </a:stretch>
        </p:blipFill>
        <p:spPr>
          <a:xfrm>
            <a:off x="428744" y="3499643"/>
            <a:ext cx="2097206" cy="2792210"/>
          </a:xfrm>
          <a:prstGeom prst="rect">
            <a:avLst/>
          </a:prstGeom>
        </p:spPr>
      </p:pic>
      <p:sp>
        <p:nvSpPr>
          <p:cNvPr id="11" name="Right Arrow 10"/>
          <p:cNvSpPr/>
          <p:nvPr/>
        </p:nvSpPr>
        <p:spPr>
          <a:xfrm>
            <a:off x="3087109" y="5057192"/>
            <a:ext cx="1194318" cy="559837"/>
          </a:xfrm>
          <a:prstGeom prs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4"/>
          <a:stretch>
            <a:fillRect/>
          </a:stretch>
        </p:blipFill>
        <p:spPr>
          <a:xfrm rot="10800000">
            <a:off x="8664634" y="1626861"/>
            <a:ext cx="1213209" cy="591363"/>
          </a:xfrm>
          <a:prstGeom prst="rect">
            <a:avLst/>
          </a:prstGeom>
        </p:spPr>
      </p:pic>
      <p:sp>
        <p:nvSpPr>
          <p:cNvPr id="13" name="TextBox 12"/>
          <p:cNvSpPr txBox="1"/>
          <p:nvPr/>
        </p:nvSpPr>
        <p:spPr>
          <a:xfrm>
            <a:off x="577175" y="6285133"/>
            <a:ext cx="2509934" cy="369332"/>
          </a:xfrm>
          <a:prstGeom prst="rect">
            <a:avLst/>
          </a:prstGeom>
          <a:noFill/>
        </p:spPr>
        <p:txBody>
          <a:bodyPr wrap="square" rtlCol="0">
            <a:spAutoFit/>
          </a:bodyPr>
          <a:lstStyle/>
          <a:p>
            <a:r>
              <a:rPr lang="en-GB" dirty="0"/>
              <a:t>Bruce W. Tuckman</a:t>
            </a:r>
          </a:p>
        </p:txBody>
      </p:sp>
      <p:sp>
        <p:nvSpPr>
          <p:cNvPr id="14" name="TextBox 13"/>
          <p:cNvSpPr txBox="1"/>
          <p:nvPr/>
        </p:nvSpPr>
        <p:spPr>
          <a:xfrm>
            <a:off x="10247562" y="3372243"/>
            <a:ext cx="1854240" cy="369332"/>
          </a:xfrm>
          <a:prstGeom prst="rect">
            <a:avLst/>
          </a:prstGeom>
          <a:noFill/>
        </p:spPr>
        <p:txBody>
          <a:bodyPr wrap="square" rtlCol="0">
            <a:spAutoFit/>
          </a:bodyPr>
          <a:lstStyle/>
          <a:p>
            <a:r>
              <a:rPr lang="en-GB" dirty="0"/>
              <a:t>Meredith Belbin</a:t>
            </a:r>
          </a:p>
        </p:txBody>
      </p:sp>
    </p:spTree>
    <p:extLst>
      <p:ext uri="{BB962C8B-B14F-4D97-AF65-F5344CB8AC3E}">
        <p14:creationId xmlns:p14="http://schemas.microsoft.com/office/powerpoint/2010/main" val="70647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537674969"/>
              </p:ext>
            </p:extLst>
          </p:nvPr>
        </p:nvGraphicFramePr>
        <p:xfrm>
          <a:off x="175209" y="290458"/>
          <a:ext cx="8128000" cy="5582920"/>
        </p:xfrm>
        <a:graphic>
          <a:graphicData uri="http://schemas.openxmlformats.org/drawingml/2006/table">
            <a:tbl>
              <a:tblPr firstRow="1" bandRow="1">
                <a:tableStyleId>{93296810-A885-4BE3-A3E7-6D5BEEA58F35}</a:tableStyleId>
              </a:tblPr>
              <a:tblGrid>
                <a:gridCol w="8128000">
                  <a:extLst>
                    <a:ext uri="{9D8B030D-6E8A-4147-A177-3AD203B41FA5}">
                      <a16:colId xmlns:a16="http://schemas.microsoft.com/office/drawing/2014/main" val="2032287029"/>
                    </a:ext>
                  </a:extLst>
                </a:gridCol>
              </a:tblGrid>
              <a:tr h="370840">
                <a:tc>
                  <a:txBody>
                    <a:bodyPr/>
                    <a:lstStyle/>
                    <a:p>
                      <a:r>
                        <a:rPr lang="en-GB" sz="1800" u="none" strike="noStrike" kern="1200" dirty="0">
                          <a:effectLst/>
                        </a:rPr>
                        <a:t>6 key differences between group and team</a:t>
                      </a:r>
                      <a:endParaRPr lang="en-GB" dirty="0"/>
                    </a:p>
                  </a:txBody>
                  <a:tcPr/>
                </a:tc>
                <a:extLst>
                  <a:ext uri="{0D108BD9-81ED-4DB2-BD59-A6C34878D82A}">
                    <a16:rowId xmlns:a16="http://schemas.microsoft.com/office/drawing/2014/main" val="41863734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There is only one leader in a group in comparison to a team which can have more than one individual in a leadership role.</a:t>
                      </a:r>
                      <a:r>
                        <a:rPr lang="en-US" dirty="0"/>
                        <a:t>​</a:t>
                      </a:r>
                    </a:p>
                    <a:p>
                      <a:endParaRPr lang="en-GB" dirty="0"/>
                    </a:p>
                  </a:txBody>
                  <a:tcPr/>
                </a:tc>
                <a:extLst>
                  <a:ext uri="{0D108BD9-81ED-4DB2-BD59-A6C34878D82A}">
                    <a16:rowId xmlns:a16="http://schemas.microsoft.com/office/drawing/2014/main" val="355098172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The team members share responsibility, but group members do not. </a:t>
                      </a:r>
                      <a:r>
                        <a:rPr lang="en-US" dirty="0"/>
                        <a:t>​</a:t>
                      </a:r>
                    </a:p>
                    <a:p>
                      <a:endParaRPr lang="en-GB" dirty="0"/>
                    </a:p>
                  </a:txBody>
                  <a:tcPr/>
                </a:tc>
                <a:extLst>
                  <a:ext uri="{0D108BD9-81ED-4DB2-BD59-A6C34878D82A}">
                    <a16:rowId xmlns:a16="http://schemas.microsoft.com/office/drawing/2014/main" val="284142798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A team focuses on achieving team goals, but a group focuses on achieving individual goals. </a:t>
                      </a:r>
                      <a:r>
                        <a:rPr lang="en-US" dirty="0"/>
                        <a:t>​</a:t>
                      </a:r>
                    </a:p>
                    <a:p>
                      <a:endParaRPr lang="en-GB" dirty="0"/>
                    </a:p>
                  </a:txBody>
                  <a:tcPr/>
                </a:tc>
                <a:extLst>
                  <a:ext uri="{0D108BD9-81ED-4DB2-BD59-A6C34878D82A}">
                    <a16:rowId xmlns:a16="http://schemas.microsoft.com/office/drawing/2014/main" val="364151860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A team produces collective work products as opposed to a group which produces individual work products. </a:t>
                      </a:r>
                      <a:r>
                        <a:rPr lang="en-US" dirty="0"/>
                        <a:t>​</a:t>
                      </a:r>
                    </a:p>
                    <a:p>
                      <a:endParaRPr lang="en-GB" dirty="0"/>
                    </a:p>
                  </a:txBody>
                  <a:tcPr/>
                </a:tc>
                <a:extLst>
                  <a:ext uri="{0D108BD9-81ED-4DB2-BD59-A6C34878D82A}">
                    <a16:rowId xmlns:a16="http://schemas.microsoft.com/office/drawing/2014/main" val="214929049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A team discuss the problem, then decide the way of solving it and finally do it collectively. On the other hand, a group discuss the problem, then decide and finally delegate the tasks to individual members.</a:t>
                      </a:r>
                      <a:r>
                        <a:rPr lang="en-US" dirty="0"/>
                        <a:t>​</a:t>
                      </a:r>
                    </a:p>
                    <a:p>
                      <a:endParaRPr lang="en-GB" dirty="0"/>
                    </a:p>
                  </a:txBody>
                  <a:tcPr/>
                </a:tc>
                <a:extLst>
                  <a:ext uri="{0D108BD9-81ED-4DB2-BD59-A6C34878D82A}">
                    <a16:rowId xmlns:a16="http://schemas.microsoft.com/office/drawing/2014/main" val="3900646261"/>
                  </a:ext>
                </a:extLst>
              </a:tr>
              <a:tr h="370840">
                <a:tc>
                  <a:txBody>
                    <a:bodyPr/>
                    <a:lstStyle/>
                    <a:p>
                      <a:r>
                        <a:rPr lang="en-GB" dirty="0"/>
                        <a:t>6. Team members are interdependent. Unlike a team, group members are independent.   </a:t>
                      </a:r>
                    </a:p>
                  </a:txBody>
                  <a:tcPr/>
                </a:tc>
                <a:extLst>
                  <a:ext uri="{0D108BD9-81ED-4DB2-BD59-A6C34878D82A}">
                    <a16:rowId xmlns:a16="http://schemas.microsoft.com/office/drawing/2014/main" val="24275304"/>
                  </a:ext>
                </a:extLst>
              </a:tr>
            </a:tbl>
          </a:graphicData>
        </a:graphic>
      </p:graphicFrame>
      <p:sp>
        <p:nvSpPr>
          <p:cNvPr id="6" name="TextBox 5"/>
          <p:cNvSpPr txBox="1"/>
          <p:nvPr/>
        </p:nvSpPr>
        <p:spPr>
          <a:xfrm>
            <a:off x="9554546" y="6074228"/>
            <a:ext cx="2481943" cy="369332"/>
          </a:xfrm>
          <a:prstGeom prst="rect">
            <a:avLst/>
          </a:prstGeom>
          <a:noFill/>
        </p:spPr>
        <p:txBody>
          <a:bodyPr wrap="square" rtlCol="0">
            <a:spAutoFit/>
          </a:bodyPr>
          <a:lstStyle/>
          <a:p>
            <a:pPr fontAlgn="base"/>
            <a:r>
              <a:rPr lang="en-GB">
                <a:solidFill>
                  <a:srgbClr val="000000"/>
                </a:solidFill>
                <a:latin typeface="Calibri" panose="020F0502020204030204" pitchFamily="34" charset="0"/>
              </a:rPr>
              <a:t>(Key differences 2015) </a:t>
            </a:r>
            <a:endParaRPr lang="en-US" dirty="0"/>
          </a:p>
        </p:txBody>
      </p:sp>
      <p:pic>
        <p:nvPicPr>
          <p:cNvPr id="10" name="Picture 9"/>
          <p:cNvPicPr>
            <a:picLocks noChangeAspect="1"/>
          </p:cNvPicPr>
          <p:nvPr/>
        </p:nvPicPr>
        <p:blipFill rotWithShape="1">
          <a:blip r:embed="rId2">
            <a:clrChange>
              <a:clrFrom>
                <a:srgbClr val="FFFFFF"/>
              </a:clrFrom>
              <a:clrTo>
                <a:srgbClr val="FFFFFF">
                  <a:alpha val="0"/>
                </a:srgbClr>
              </a:clrTo>
            </a:clrChange>
          </a:blip>
          <a:srcRect l="19068" t="20244" r="20954" b="25384"/>
          <a:stretch/>
        </p:blipFill>
        <p:spPr>
          <a:xfrm>
            <a:off x="9335773" y="662474"/>
            <a:ext cx="2108719" cy="2062065"/>
          </a:xfrm>
          <a:prstGeom prst="rect">
            <a:avLst/>
          </a:prstGeom>
        </p:spPr>
      </p:pic>
      <p:pic>
        <p:nvPicPr>
          <p:cNvPr id="11" name="Picture 10"/>
          <p:cNvPicPr>
            <a:picLocks noChangeAspect="1"/>
          </p:cNvPicPr>
          <p:nvPr/>
        </p:nvPicPr>
        <p:blipFill>
          <a:blip r:embed="rId3">
            <a:clrChange>
              <a:clrFrom>
                <a:srgbClr val="FFFFFF"/>
              </a:clrFrom>
              <a:clrTo>
                <a:srgbClr val="FFFFFF">
                  <a:alpha val="0"/>
                </a:srgbClr>
              </a:clrTo>
            </a:clrChange>
          </a:blip>
          <a:stretch>
            <a:fillRect/>
          </a:stretch>
        </p:blipFill>
        <p:spPr>
          <a:xfrm>
            <a:off x="9125338" y="3544638"/>
            <a:ext cx="2529590" cy="2529590"/>
          </a:xfrm>
          <a:prstGeom prst="rect">
            <a:avLst/>
          </a:prstGeom>
        </p:spPr>
      </p:pic>
      <p:sp>
        <p:nvSpPr>
          <p:cNvPr id="12" name="TextBox 11"/>
          <p:cNvSpPr txBox="1"/>
          <p:nvPr/>
        </p:nvSpPr>
        <p:spPr>
          <a:xfrm>
            <a:off x="10003407" y="293142"/>
            <a:ext cx="862586" cy="369332"/>
          </a:xfrm>
          <a:prstGeom prst="rect">
            <a:avLst/>
          </a:prstGeom>
          <a:noFill/>
        </p:spPr>
        <p:txBody>
          <a:bodyPr wrap="square" rtlCol="0">
            <a:spAutoFit/>
          </a:bodyPr>
          <a:lstStyle/>
          <a:p>
            <a:r>
              <a:rPr lang="en-GB" dirty="0"/>
              <a:t>Teams </a:t>
            </a:r>
          </a:p>
        </p:txBody>
      </p:sp>
      <p:sp>
        <p:nvSpPr>
          <p:cNvPr id="13" name="TextBox 12"/>
          <p:cNvSpPr txBox="1"/>
          <p:nvPr/>
        </p:nvSpPr>
        <p:spPr>
          <a:xfrm>
            <a:off x="9914271" y="3544638"/>
            <a:ext cx="951722" cy="383550"/>
          </a:xfrm>
          <a:prstGeom prst="rect">
            <a:avLst/>
          </a:prstGeom>
          <a:noFill/>
        </p:spPr>
        <p:txBody>
          <a:bodyPr wrap="square" rtlCol="0">
            <a:spAutoFit/>
          </a:bodyPr>
          <a:lstStyle/>
          <a:p>
            <a:r>
              <a:rPr lang="en-GB" dirty="0"/>
              <a:t>Groups </a:t>
            </a:r>
          </a:p>
        </p:txBody>
      </p:sp>
    </p:spTree>
    <p:extLst>
      <p:ext uri="{BB962C8B-B14F-4D97-AF65-F5344CB8AC3E}">
        <p14:creationId xmlns:p14="http://schemas.microsoft.com/office/powerpoint/2010/main" val="515452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down)">
                                      <p:cBhvr>
                                        <p:cTn id="12" dur="580">
                                          <p:stCondLst>
                                            <p:cond delay="0"/>
                                          </p:stCondLst>
                                        </p:cTn>
                                        <p:tgtEl>
                                          <p:spTgt spid="10"/>
                                        </p:tgtEl>
                                      </p:cBhvr>
                                    </p:animEffect>
                                    <p:anim calcmode="lin" valueType="num">
                                      <p:cBhvr>
                                        <p:cTn id="13"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8" dur="26">
                                          <p:stCondLst>
                                            <p:cond delay="650"/>
                                          </p:stCondLst>
                                        </p:cTn>
                                        <p:tgtEl>
                                          <p:spTgt spid="10"/>
                                        </p:tgtEl>
                                      </p:cBhvr>
                                      <p:to x="100000" y="60000"/>
                                    </p:animScale>
                                    <p:animScale>
                                      <p:cBhvr>
                                        <p:cTn id="19" dur="166" decel="50000">
                                          <p:stCondLst>
                                            <p:cond delay="676"/>
                                          </p:stCondLst>
                                        </p:cTn>
                                        <p:tgtEl>
                                          <p:spTgt spid="10"/>
                                        </p:tgtEl>
                                      </p:cBhvr>
                                      <p:to x="100000" y="100000"/>
                                    </p:animScale>
                                    <p:animScale>
                                      <p:cBhvr>
                                        <p:cTn id="20" dur="26">
                                          <p:stCondLst>
                                            <p:cond delay="1312"/>
                                          </p:stCondLst>
                                        </p:cTn>
                                        <p:tgtEl>
                                          <p:spTgt spid="10"/>
                                        </p:tgtEl>
                                      </p:cBhvr>
                                      <p:to x="100000" y="80000"/>
                                    </p:animScale>
                                    <p:animScale>
                                      <p:cBhvr>
                                        <p:cTn id="21" dur="166" decel="50000">
                                          <p:stCondLst>
                                            <p:cond delay="1338"/>
                                          </p:stCondLst>
                                        </p:cTn>
                                        <p:tgtEl>
                                          <p:spTgt spid="10"/>
                                        </p:tgtEl>
                                      </p:cBhvr>
                                      <p:to x="100000" y="100000"/>
                                    </p:animScale>
                                    <p:animScale>
                                      <p:cBhvr>
                                        <p:cTn id="22" dur="26">
                                          <p:stCondLst>
                                            <p:cond delay="1642"/>
                                          </p:stCondLst>
                                        </p:cTn>
                                        <p:tgtEl>
                                          <p:spTgt spid="10"/>
                                        </p:tgtEl>
                                      </p:cBhvr>
                                      <p:to x="100000" y="90000"/>
                                    </p:animScale>
                                    <p:animScale>
                                      <p:cBhvr>
                                        <p:cTn id="23" dur="166" decel="50000">
                                          <p:stCondLst>
                                            <p:cond delay="1668"/>
                                          </p:stCondLst>
                                        </p:cTn>
                                        <p:tgtEl>
                                          <p:spTgt spid="10"/>
                                        </p:tgtEl>
                                      </p:cBhvr>
                                      <p:to x="100000" y="100000"/>
                                    </p:animScale>
                                    <p:animScale>
                                      <p:cBhvr>
                                        <p:cTn id="24" dur="26">
                                          <p:stCondLst>
                                            <p:cond delay="1808"/>
                                          </p:stCondLst>
                                        </p:cTn>
                                        <p:tgtEl>
                                          <p:spTgt spid="10"/>
                                        </p:tgtEl>
                                      </p:cBhvr>
                                      <p:to x="100000" y="95000"/>
                                    </p:animScale>
                                    <p:animScale>
                                      <p:cBhvr>
                                        <p:cTn id="25" dur="166" decel="50000">
                                          <p:stCondLst>
                                            <p:cond delay="1834"/>
                                          </p:stCondLst>
                                        </p:cTn>
                                        <p:tgtEl>
                                          <p:spTgt spid="10"/>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wipe(down)">
                                      <p:cBhvr>
                                        <p:cTn id="30" dur="580">
                                          <p:stCondLst>
                                            <p:cond delay="0"/>
                                          </p:stCondLst>
                                        </p:cTn>
                                        <p:tgtEl>
                                          <p:spTgt spid="11"/>
                                        </p:tgtEl>
                                      </p:cBhvr>
                                    </p:animEffect>
                                    <p:anim calcmode="lin" valueType="num">
                                      <p:cBhvr>
                                        <p:cTn id="31"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36" dur="26">
                                          <p:stCondLst>
                                            <p:cond delay="650"/>
                                          </p:stCondLst>
                                        </p:cTn>
                                        <p:tgtEl>
                                          <p:spTgt spid="11"/>
                                        </p:tgtEl>
                                      </p:cBhvr>
                                      <p:to x="100000" y="60000"/>
                                    </p:animScale>
                                    <p:animScale>
                                      <p:cBhvr>
                                        <p:cTn id="37" dur="166" decel="50000">
                                          <p:stCondLst>
                                            <p:cond delay="676"/>
                                          </p:stCondLst>
                                        </p:cTn>
                                        <p:tgtEl>
                                          <p:spTgt spid="11"/>
                                        </p:tgtEl>
                                      </p:cBhvr>
                                      <p:to x="100000" y="100000"/>
                                    </p:animScale>
                                    <p:animScale>
                                      <p:cBhvr>
                                        <p:cTn id="38" dur="26">
                                          <p:stCondLst>
                                            <p:cond delay="1312"/>
                                          </p:stCondLst>
                                        </p:cTn>
                                        <p:tgtEl>
                                          <p:spTgt spid="11"/>
                                        </p:tgtEl>
                                      </p:cBhvr>
                                      <p:to x="100000" y="80000"/>
                                    </p:animScale>
                                    <p:animScale>
                                      <p:cBhvr>
                                        <p:cTn id="39" dur="166" decel="50000">
                                          <p:stCondLst>
                                            <p:cond delay="1338"/>
                                          </p:stCondLst>
                                        </p:cTn>
                                        <p:tgtEl>
                                          <p:spTgt spid="11"/>
                                        </p:tgtEl>
                                      </p:cBhvr>
                                      <p:to x="100000" y="100000"/>
                                    </p:animScale>
                                    <p:animScale>
                                      <p:cBhvr>
                                        <p:cTn id="40" dur="26">
                                          <p:stCondLst>
                                            <p:cond delay="1642"/>
                                          </p:stCondLst>
                                        </p:cTn>
                                        <p:tgtEl>
                                          <p:spTgt spid="11"/>
                                        </p:tgtEl>
                                      </p:cBhvr>
                                      <p:to x="100000" y="90000"/>
                                    </p:animScale>
                                    <p:animScale>
                                      <p:cBhvr>
                                        <p:cTn id="41" dur="166" decel="50000">
                                          <p:stCondLst>
                                            <p:cond delay="1668"/>
                                          </p:stCondLst>
                                        </p:cTn>
                                        <p:tgtEl>
                                          <p:spTgt spid="11"/>
                                        </p:tgtEl>
                                      </p:cBhvr>
                                      <p:to x="100000" y="100000"/>
                                    </p:animScale>
                                    <p:animScale>
                                      <p:cBhvr>
                                        <p:cTn id="42" dur="26">
                                          <p:stCondLst>
                                            <p:cond delay="1808"/>
                                          </p:stCondLst>
                                        </p:cTn>
                                        <p:tgtEl>
                                          <p:spTgt spid="11"/>
                                        </p:tgtEl>
                                      </p:cBhvr>
                                      <p:to x="100000" y="95000"/>
                                    </p:animScale>
                                    <p:animScale>
                                      <p:cBhvr>
                                        <p:cTn id="43"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ounded Rectangle 3"/>
          <p:cNvSpPr/>
          <p:nvPr/>
        </p:nvSpPr>
        <p:spPr>
          <a:xfrm>
            <a:off x="111967" y="1418253"/>
            <a:ext cx="6512767" cy="2248678"/>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a:p>
            <a:pPr algn="ctr"/>
            <a:r>
              <a:rPr lang="en-GB" b="1" u="sng" dirty="0"/>
              <a:t>Team</a:t>
            </a:r>
            <a:r>
              <a:rPr lang="en-GB" dirty="0"/>
              <a:t> </a:t>
            </a:r>
          </a:p>
          <a:p>
            <a:pPr algn="ctr"/>
            <a:r>
              <a:rPr lang="en-GB" dirty="0"/>
              <a:t>‘Team’ is a group of people who share a common purpose and mutually work towards to achieve their goals. According to ”Bruce Tuckman’s theory, team needs to go through many stages when it get formed. By going all these stages, the excellence can be achieved. These are</a:t>
            </a:r>
          </a:p>
        </p:txBody>
      </p:sp>
      <p:pic>
        <p:nvPicPr>
          <p:cNvPr id="6" name="Picture 5"/>
          <p:cNvPicPr>
            <a:picLocks noChangeAspect="1"/>
          </p:cNvPicPr>
          <p:nvPr/>
        </p:nvPicPr>
        <p:blipFill>
          <a:blip r:embed="rId2">
            <a:clrChange>
              <a:clrFrom>
                <a:srgbClr val="FFFFFF"/>
              </a:clrFrom>
              <a:clrTo>
                <a:srgbClr val="FFFFFF">
                  <a:alpha val="0"/>
                </a:srgbClr>
              </a:clrTo>
            </a:clrChange>
            <a:biLevel thresh="75000"/>
          </a:blip>
          <a:stretch>
            <a:fillRect/>
          </a:stretch>
        </p:blipFill>
        <p:spPr>
          <a:xfrm>
            <a:off x="6792686" y="2866087"/>
            <a:ext cx="5182570" cy="3794382"/>
          </a:xfrm>
          <a:prstGeom prst="rect">
            <a:avLst/>
          </a:prstGeom>
          <a:ln w="28575">
            <a:solidFill>
              <a:schemeClr val="tx1"/>
            </a:solidFill>
          </a:ln>
        </p:spPr>
      </p:pic>
      <p:pic>
        <p:nvPicPr>
          <p:cNvPr id="7" name="Picture 6"/>
          <p:cNvPicPr>
            <a:picLocks noChangeAspect="1"/>
          </p:cNvPicPr>
          <p:nvPr/>
        </p:nvPicPr>
        <p:blipFill>
          <a:blip r:embed="rId3"/>
          <a:stretch>
            <a:fillRect/>
          </a:stretch>
        </p:blipFill>
        <p:spPr>
          <a:xfrm>
            <a:off x="1583333" y="3303037"/>
            <a:ext cx="3426249" cy="3426249"/>
          </a:xfrm>
          <a:prstGeom prst="rect">
            <a:avLst/>
          </a:prstGeom>
        </p:spPr>
      </p:pic>
      <p:sp>
        <p:nvSpPr>
          <p:cNvPr id="9" name="Rectangle 8"/>
          <p:cNvSpPr/>
          <p:nvPr/>
        </p:nvSpPr>
        <p:spPr>
          <a:xfrm>
            <a:off x="111967" y="14196"/>
            <a:ext cx="10821167" cy="923330"/>
          </a:xfrm>
          <a:prstGeom prst="rect">
            <a:avLst/>
          </a:prstGeom>
          <a:noFill/>
        </p:spPr>
        <p:txBody>
          <a:bodyPr wrap="none" lIns="91440" tIns="45720" rIns="91440" bIns="45720">
            <a:spAutoFit/>
          </a:bodyPr>
          <a:lstStyle/>
          <a:p>
            <a:pPr algn="ctr"/>
            <a:r>
              <a:rPr lang="en-GB" sz="5400" b="1" u="sng"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The characteristics of effective teams</a:t>
            </a:r>
            <a:endParaRPr lang="en-US" sz="5400" b="1" u="sng"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3629121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nodeType="clickEffect">
                                  <p:stCondLst>
                                    <p:cond delay="0"/>
                                  </p:stCondLst>
                                  <p:childTnLst>
                                    <p:animEffect transition="out" filter="fade">
                                      <p:cBhvr>
                                        <p:cTn id="16" dur="500" tmFilter="0, 0; .2, .5; .8, .5; 1, 0"/>
                                        <p:tgtEl>
                                          <p:spTgt spid="6"/>
                                        </p:tgtEl>
                                      </p:cBhvr>
                                    </p:animEffect>
                                    <p:animScale>
                                      <p:cBhvr>
                                        <p:cTn id="17"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p:cNvSpPr/>
          <p:nvPr/>
        </p:nvSpPr>
        <p:spPr>
          <a:xfrm>
            <a:off x="0" y="0"/>
            <a:ext cx="11606640" cy="923330"/>
          </a:xfrm>
          <a:prstGeom prst="rect">
            <a:avLst/>
          </a:prstGeom>
          <a:noFill/>
        </p:spPr>
        <p:txBody>
          <a:bodyPr wrap="none" lIns="91440" tIns="45720" rIns="91440" bIns="45720">
            <a:spAutoFit/>
          </a:bodyPr>
          <a:lstStyle/>
          <a:p>
            <a:pPr algn="ctr"/>
            <a:r>
              <a:rPr lang="en-GB"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The characteristics of an effective team:</a:t>
            </a:r>
            <a:endPar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6" name="Rounded Rectangle 5"/>
          <p:cNvSpPr/>
          <p:nvPr/>
        </p:nvSpPr>
        <p:spPr>
          <a:xfrm>
            <a:off x="304801" y="1266645"/>
            <a:ext cx="3984171" cy="12876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Open and honest communication </a:t>
            </a:r>
          </a:p>
          <a:p>
            <a:endParaRPr lang="en-GB" dirty="0"/>
          </a:p>
          <a:p>
            <a:r>
              <a:rPr lang="en-GB" dirty="0"/>
              <a:t>- Everyone should have freedom to express their views.</a:t>
            </a:r>
          </a:p>
        </p:txBody>
      </p:sp>
      <p:sp>
        <p:nvSpPr>
          <p:cNvPr id="7" name="Rounded Rectangle 6"/>
          <p:cNvSpPr/>
          <p:nvPr/>
        </p:nvSpPr>
        <p:spPr>
          <a:xfrm>
            <a:off x="7828383" y="1266645"/>
            <a:ext cx="3984171" cy="12876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Defined roles</a:t>
            </a:r>
            <a:endParaRPr lang="en-GB" dirty="0"/>
          </a:p>
          <a:p>
            <a:endParaRPr lang="en-GB" dirty="0"/>
          </a:p>
          <a:p>
            <a:r>
              <a:rPr lang="en-GB" dirty="0"/>
              <a:t>- Roles should be defined according to the need.</a:t>
            </a:r>
          </a:p>
        </p:txBody>
      </p:sp>
      <p:sp>
        <p:nvSpPr>
          <p:cNvPr id="8" name="Rounded Rectangle 7"/>
          <p:cNvSpPr/>
          <p:nvPr/>
        </p:nvSpPr>
        <p:spPr>
          <a:xfrm>
            <a:off x="304800" y="3075723"/>
            <a:ext cx="3984171" cy="12876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Mutually accountability- </a:t>
            </a:r>
            <a:r>
              <a:rPr lang="en-GB" dirty="0"/>
              <a:t>Every team member is accountable for failure and success equally.</a:t>
            </a:r>
          </a:p>
        </p:txBody>
      </p:sp>
      <p:sp>
        <p:nvSpPr>
          <p:cNvPr id="9" name="Rounded Rectangle 8"/>
          <p:cNvSpPr/>
          <p:nvPr/>
        </p:nvSpPr>
        <p:spPr>
          <a:xfrm>
            <a:off x="7828383" y="3075723"/>
            <a:ext cx="3984171" cy="12876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Specific goal</a:t>
            </a:r>
            <a:r>
              <a:rPr lang="en-GB" dirty="0"/>
              <a:t>-Goal should be specific and above than individual interests.</a:t>
            </a:r>
          </a:p>
        </p:txBody>
      </p:sp>
      <p:sp>
        <p:nvSpPr>
          <p:cNvPr id="10" name="Rounded Rectangle 9"/>
          <p:cNvSpPr/>
          <p:nvPr/>
        </p:nvSpPr>
        <p:spPr>
          <a:xfrm>
            <a:off x="304802" y="4994826"/>
            <a:ext cx="3984171" cy="12876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Collaboration and trust- </a:t>
            </a:r>
            <a:r>
              <a:rPr lang="en-GB" dirty="0"/>
              <a:t>Everyone needs to trust each-other and collaborate to gain success.</a:t>
            </a:r>
          </a:p>
        </p:txBody>
      </p:sp>
      <p:sp>
        <p:nvSpPr>
          <p:cNvPr id="11" name="Rounded Rectangle 10"/>
          <p:cNvSpPr/>
          <p:nvPr/>
        </p:nvSpPr>
        <p:spPr>
          <a:xfrm>
            <a:off x="7828383" y="5106793"/>
            <a:ext cx="3984171" cy="12876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u="sng" dirty="0"/>
              <a:t>Encourage opinion differences- </a:t>
            </a:r>
            <a:r>
              <a:rPr lang="en-GB" dirty="0"/>
              <a:t>Always welcome the opinion differences to get better result.</a:t>
            </a:r>
          </a:p>
        </p:txBody>
      </p:sp>
      <p:pic>
        <p:nvPicPr>
          <p:cNvPr id="12" name="Picture 11"/>
          <p:cNvPicPr>
            <a:picLocks noChangeAspect="1"/>
          </p:cNvPicPr>
          <p:nvPr/>
        </p:nvPicPr>
        <p:blipFill>
          <a:blip r:embed="rId2">
            <a:clrChange>
              <a:clrFrom>
                <a:srgbClr val="FFFFFF"/>
              </a:clrFrom>
              <a:clrTo>
                <a:srgbClr val="FFFFFF">
                  <a:alpha val="0"/>
                </a:srgbClr>
              </a:clrTo>
            </a:clrChange>
          </a:blip>
          <a:stretch>
            <a:fillRect/>
          </a:stretch>
        </p:blipFill>
        <p:spPr>
          <a:xfrm>
            <a:off x="4942115" y="2095300"/>
            <a:ext cx="2680996" cy="2621942"/>
          </a:xfrm>
          <a:prstGeom prst="rect">
            <a:avLst/>
          </a:prstGeom>
        </p:spPr>
      </p:pic>
    </p:spTree>
    <p:extLst>
      <p:ext uri="{BB962C8B-B14F-4D97-AF65-F5344CB8AC3E}">
        <p14:creationId xmlns:p14="http://schemas.microsoft.com/office/powerpoint/2010/main" val="86292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down)">
                                      <p:cBhvr>
                                        <p:cTn id="25" dur="580">
                                          <p:stCondLst>
                                            <p:cond delay="0"/>
                                          </p:stCondLst>
                                        </p:cTn>
                                        <p:tgtEl>
                                          <p:spTgt spid="8"/>
                                        </p:tgtEl>
                                      </p:cBhvr>
                                    </p:animEffect>
                                    <p:anim calcmode="lin" valueType="num">
                                      <p:cBhvr>
                                        <p:cTn id="26"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1" dur="26">
                                          <p:stCondLst>
                                            <p:cond delay="650"/>
                                          </p:stCondLst>
                                        </p:cTn>
                                        <p:tgtEl>
                                          <p:spTgt spid="8"/>
                                        </p:tgtEl>
                                      </p:cBhvr>
                                      <p:to x="100000" y="60000"/>
                                    </p:animScale>
                                    <p:animScale>
                                      <p:cBhvr>
                                        <p:cTn id="32" dur="166" decel="50000">
                                          <p:stCondLst>
                                            <p:cond delay="676"/>
                                          </p:stCondLst>
                                        </p:cTn>
                                        <p:tgtEl>
                                          <p:spTgt spid="8"/>
                                        </p:tgtEl>
                                      </p:cBhvr>
                                      <p:to x="100000" y="100000"/>
                                    </p:animScale>
                                    <p:animScale>
                                      <p:cBhvr>
                                        <p:cTn id="33" dur="26">
                                          <p:stCondLst>
                                            <p:cond delay="1312"/>
                                          </p:stCondLst>
                                        </p:cTn>
                                        <p:tgtEl>
                                          <p:spTgt spid="8"/>
                                        </p:tgtEl>
                                      </p:cBhvr>
                                      <p:to x="100000" y="80000"/>
                                    </p:animScale>
                                    <p:animScale>
                                      <p:cBhvr>
                                        <p:cTn id="34" dur="166" decel="50000">
                                          <p:stCondLst>
                                            <p:cond delay="1338"/>
                                          </p:stCondLst>
                                        </p:cTn>
                                        <p:tgtEl>
                                          <p:spTgt spid="8"/>
                                        </p:tgtEl>
                                      </p:cBhvr>
                                      <p:to x="100000" y="100000"/>
                                    </p:animScale>
                                    <p:animScale>
                                      <p:cBhvr>
                                        <p:cTn id="35" dur="26">
                                          <p:stCondLst>
                                            <p:cond delay="1642"/>
                                          </p:stCondLst>
                                        </p:cTn>
                                        <p:tgtEl>
                                          <p:spTgt spid="8"/>
                                        </p:tgtEl>
                                      </p:cBhvr>
                                      <p:to x="100000" y="90000"/>
                                    </p:animScale>
                                    <p:animScale>
                                      <p:cBhvr>
                                        <p:cTn id="36" dur="166" decel="50000">
                                          <p:stCondLst>
                                            <p:cond delay="1668"/>
                                          </p:stCondLst>
                                        </p:cTn>
                                        <p:tgtEl>
                                          <p:spTgt spid="8"/>
                                        </p:tgtEl>
                                      </p:cBhvr>
                                      <p:to x="100000" y="100000"/>
                                    </p:animScale>
                                    <p:animScale>
                                      <p:cBhvr>
                                        <p:cTn id="37" dur="26">
                                          <p:stCondLst>
                                            <p:cond delay="1808"/>
                                          </p:stCondLst>
                                        </p:cTn>
                                        <p:tgtEl>
                                          <p:spTgt spid="8"/>
                                        </p:tgtEl>
                                      </p:cBhvr>
                                      <p:to x="100000" y="95000"/>
                                    </p:animScale>
                                    <p:animScale>
                                      <p:cBhvr>
                                        <p:cTn id="38" dur="166" decel="50000">
                                          <p:stCondLst>
                                            <p:cond delay="1834"/>
                                          </p:stCondLst>
                                        </p:cTn>
                                        <p:tgtEl>
                                          <p:spTgt spid="8"/>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wipe(down)">
                                      <p:cBhvr>
                                        <p:cTn id="43" dur="580">
                                          <p:stCondLst>
                                            <p:cond delay="0"/>
                                          </p:stCondLst>
                                        </p:cTn>
                                        <p:tgtEl>
                                          <p:spTgt spid="10"/>
                                        </p:tgtEl>
                                      </p:cBhvr>
                                    </p:animEffect>
                                    <p:anim calcmode="lin" valueType="num">
                                      <p:cBhvr>
                                        <p:cTn id="44"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49" dur="26">
                                          <p:stCondLst>
                                            <p:cond delay="650"/>
                                          </p:stCondLst>
                                        </p:cTn>
                                        <p:tgtEl>
                                          <p:spTgt spid="10"/>
                                        </p:tgtEl>
                                      </p:cBhvr>
                                      <p:to x="100000" y="60000"/>
                                    </p:animScale>
                                    <p:animScale>
                                      <p:cBhvr>
                                        <p:cTn id="50" dur="166" decel="50000">
                                          <p:stCondLst>
                                            <p:cond delay="676"/>
                                          </p:stCondLst>
                                        </p:cTn>
                                        <p:tgtEl>
                                          <p:spTgt spid="10"/>
                                        </p:tgtEl>
                                      </p:cBhvr>
                                      <p:to x="100000" y="100000"/>
                                    </p:animScale>
                                    <p:animScale>
                                      <p:cBhvr>
                                        <p:cTn id="51" dur="26">
                                          <p:stCondLst>
                                            <p:cond delay="1312"/>
                                          </p:stCondLst>
                                        </p:cTn>
                                        <p:tgtEl>
                                          <p:spTgt spid="10"/>
                                        </p:tgtEl>
                                      </p:cBhvr>
                                      <p:to x="100000" y="80000"/>
                                    </p:animScale>
                                    <p:animScale>
                                      <p:cBhvr>
                                        <p:cTn id="52" dur="166" decel="50000">
                                          <p:stCondLst>
                                            <p:cond delay="1338"/>
                                          </p:stCondLst>
                                        </p:cTn>
                                        <p:tgtEl>
                                          <p:spTgt spid="10"/>
                                        </p:tgtEl>
                                      </p:cBhvr>
                                      <p:to x="100000" y="100000"/>
                                    </p:animScale>
                                    <p:animScale>
                                      <p:cBhvr>
                                        <p:cTn id="53" dur="26">
                                          <p:stCondLst>
                                            <p:cond delay="1642"/>
                                          </p:stCondLst>
                                        </p:cTn>
                                        <p:tgtEl>
                                          <p:spTgt spid="10"/>
                                        </p:tgtEl>
                                      </p:cBhvr>
                                      <p:to x="100000" y="90000"/>
                                    </p:animScale>
                                    <p:animScale>
                                      <p:cBhvr>
                                        <p:cTn id="54" dur="166" decel="50000">
                                          <p:stCondLst>
                                            <p:cond delay="1668"/>
                                          </p:stCondLst>
                                        </p:cTn>
                                        <p:tgtEl>
                                          <p:spTgt spid="10"/>
                                        </p:tgtEl>
                                      </p:cBhvr>
                                      <p:to x="100000" y="100000"/>
                                    </p:animScale>
                                    <p:animScale>
                                      <p:cBhvr>
                                        <p:cTn id="55" dur="26">
                                          <p:stCondLst>
                                            <p:cond delay="1808"/>
                                          </p:stCondLst>
                                        </p:cTn>
                                        <p:tgtEl>
                                          <p:spTgt spid="10"/>
                                        </p:tgtEl>
                                      </p:cBhvr>
                                      <p:to x="100000" y="95000"/>
                                    </p:animScale>
                                    <p:animScale>
                                      <p:cBhvr>
                                        <p:cTn id="56" dur="166" decel="50000">
                                          <p:stCondLst>
                                            <p:cond delay="1834"/>
                                          </p:stCondLst>
                                        </p:cTn>
                                        <p:tgtEl>
                                          <p:spTgt spid="10"/>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Effect transition="in" filter="wipe(down)">
                                      <p:cBhvr>
                                        <p:cTn id="61" dur="580">
                                          <p:stCondLst>
                                            <p:cond delay="0"/>
                                          </p:stCondLst>
                                        </p:cTn>
                                        <p:tgtEl>
                                          <p:spTgt spid="7"/>
                                        </p:tgtEl>
                                      </p:cBhvr>
                                    </p:animEffect>
                                    <p:anim calcmode="lin" valueType="num">
                                      <p:cBhvr>
                                        <p:cTn id="62"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67" dur="26">
                                          <p:stCondLst>
                                            <p:cond delay="650"/>
                                          </p:stCondLst>
                                        </p:cTn>
                                        <p:tgtEl>
                                          <p:spTgt spid="7"/>
                                        </p:tgtEl>
                                      </p:cBhvr>
                                      <p:to x="100000" y="60000"/>
                                    </p:animScale>
                                    <p:animScale>
                                      <p:cBhvr>
                                        <p:cTn id="68" dur="166" decel="50000">
                                          <p:stCondLst>
                                            <p:cond delay="676"/>
                                          </p:stCondLst>
                                        </p:cTn>
                                        <p:tgtEl>
                                          <p:spTgt spid="7"/>
                                        </p:tgtEl>
                                      </p:cBhvr>
                                      <p:to x="100000" y="100000"/>
                                    </p:animScale>
                                    <p:animScale>
                                      <p:cBhvr>
                                        <p:cTn id="69" dur="26">
                                          <p:stCondLst>
                                            <p:cond delay="1312"/>
                                          </p:stCondLst>
                                        </p:cTn>
                                        <p:tgtEl>
                                          <p:spTgt spid="7"/>
                                        </p:tgtEl>
                                      </p:cBhvr>
                                      <p:to x="100000" y="80000"/>
                                    </p:animScale>
                                    <p:animScale>
                                      <p:cBhvr>
                                        <p:cTn id="70" dur="166" decel="50000">
                                          <p:stCondLst>
                                            <p:cond delay="1338"/>
                                          </p:stCondLst>
                                        </p:cTn>
                                        <p:tgtEl>
                                          <p:spTgt spid="7"/>
                                        </p:tgtEl>
                                      </p:cBhvr>
                                      <p:to x="100000" y="100000"/>
                                    </p:animScale>
                                    <p:animScale>
                                      <p:cBhvr>
                                        <p:cTn id="71" dur="26">
                                          <p:stCondLst>
                                            <p:cond delay="1642"/>
                                          </p:stCondLst>
                                        </p:cTn>
                                        <p:tgtEl>
                                          <p:spTgt spid="7"/>
                                        </p:tgtEl>
                                      </p:cBhvr>
                                      <p:to x="100000" y="90000"/>
                                    </p:animScale>
                                    <p:animScale>
                                      <p:cBhvr>
                                        <p:cTn id="72" dur="166" decel="50000">
                                          <p:stCondLst>
                                            <p:cond delay="1668"/>
                                          </p:stCondLst>
                                        </p:cTn>
                                        <p:tgtEl>
                                          <p:spTgt spid="7"/>
                                        </p:tgtEl>
                                      </p:cBhvr>
                                      <p:to x="100000" y="100000"/>
                                    </p:animScale>
                                    <p:animScale>
                                      <p:cBhvr>
                                        <p:cTn id="73" dur="26">
                                          <p:stCondLst>
                                            <p:cond delay="1808"/>
                                          </p:stCondLst>
                                        </p:cTn>
                                        <p:tgtEl>
                                          <p:spTgt spid="7"/>
                                        </p:tgtEl>
                                      </p:cBhvr>
                                      <p:to x="100000" y="95000"/>
                                    </p:animScale>
                                    <p:animScale>
                                      <p:cBhvr>
                                        <p:cTn id="74" dur="166" decel="50000">
                                          <p:stCondLst>
                                            <p:cond delay="1834"/>
                                          </p:stCondLst>
                                        </p:cTn>
                                        <p:tgtEl>
                                          <p:spTgt spid="7"/>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9"/>
                                        </p:tgtEl>
                                        <p:attrNameLst>
                                          <p:attrName>style.visibility</p:attrName>
                                        </p:attrNameLst>
                                      </p:cBhvr>
                                      <p:to>
                                        <p:strVal val="visible"/>
                                      </p:to>
                                    </p:set>
                                    <p:animEffect transition="in" filter="wipe(down)">
                                      <p:cBhvr>
                                        <p:cTn id="79" dur="580">
                                          <p:stCondLst>
                                            <p:cond delay="0"/>
                                          </p:stCondLst>
                                        </p:cTn>
                                        <p:tgtEl>
                                          <p:spTgt spid="9"/>
                                        </p:tgtEl>
                                      </p:cBhvr>
                                    </p:animEffect>
                                    <p:anim calcmode="lin" valueType="num">
                                      <p:cBhvr>
                                        <p:cTn id="80"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85" dur="26">
                                          <p:stCondLst>
                                            <p:cond delay="650"/>
                                          </p:stCondLst>
                                        </p:cTn>
                                        <p:tgtEl>
                                          <p:spTgt spid="9"/>
                                        </p:tgtEl>
                                      </p:cBhvr>
                                      <p:to x="100000" y="60000"/>
                                    </p:animScale>
                                    <p:animScale>
                                      <p:cBhvr>
                                        <p:cTn id="86" dur="166" decel="50000">
                                          <p:stCondLst>
                                            <p:cond delay="676"/>
                                          </p:stCondLst>
                                        </p:cTn>
                                        <p:tgtEl>
                                          <p:spTgt spid="9"/>
                                        </p:tgtEl>
                                      </p:cBhvr>
                                      <p:to x="100000" y="100000"/>
                                    </p:animScale>
                                    <p:animScale>
                                      <p:cBhvr>
                                        <p:cTn id="87" dur="26">
                                          <p:stCondLst>
                                            <p:cond delay="1312"/>
                                          </p:stCondLst>
                                        </p:cTn>
                                        <p:tgtEl>
                                          <p:spTgt spid="9"/>
                                        </p:tgtEl>
                                      </p:cBhvr>
                                      <p:to x="100000" y="80000"/>
                                    </p:animScale>
                                    <p:animScale>
                                      <p:cBhvr>
                                        <p:cTn id="88" dur="166" decel="50000">
                                          <p:stCondLst>
                                            <p:cond delay="1338"/>
                                          </p:stCondLst>
                                        </p:cTn>
                                        <p:tgtEl>
                                          <p:spTgt spid="9"/>
                                        </p:tgtEl>
                                      </p:cBhvr>
                                      <p:to x="100000" y="100000"/>
                                    </p:animScale>
                                    <p:animScale>
                                      <p:cBhvr>
                                        <p:cTn id="89" dur="26">
                                          <p:stCondLst>
                                            <p:cond delay="1642"/>
                                          </p:stCondLst>
                                        </p:cTn>
                                        <p:tgtEl>
                                          <p:spTgt spid="9"/>
                                        </p:tgtEl>
                                      </p:cBhvr>
                                      <p:to x="100000" y="90000"/>
                                    </p:animScale>
                                    <p:animScale>
                                      <p:cBhvr>
                                        <p:cTn id="90" dur="166" decel="50000">
                                          <p:stCondLst>
                                            <p:cond delay="1668"/>
                                          </p:stCondLst>
                                        </p:cTn>
                                        <p:tgtEl>
                                          <p:spTgt spid="9"/>
                                        </p:tgtEl>
                                      </p:cBhvr>
                                      <p:to x="100000" y="100000"/>
                                    </p:animScale>
                                    <p:animScale>
                                      <p:cBhvr>
                                        <p:cTn id="91" dur="26">
                                          <p:stCondLst>
                                            <p:cond delay="1808"/>
                                          </p:stCondLst>
                                        </p:cTn>
                                        <p:tgtEl>
                                          <p:spTgt spid="9"/>
                                        </p:tgtEl>
                                      </p:cBhvr>
                                      <p:to x="100000" y="95000"/>
                                    </p:animScale>
                                    <p:animScale>
                                      <p:cBhvr>
                                        <p:cTn id="92" dur="166" decel="50000">
                                          <p:stCondLst>
                                            <p:cond delay="1834"/>
                                          </p:stCondLst>
                                        </p:cTn>
                                        <p:tgtEl>
                                          <p:spTgt spid="9"/>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11"/>
                                        </p:tgtEl>
                                        <p:attrNameLst>
                                          <p:attrName>style.visibility</p:attrName>
                                        </p:attrNameLst>
                                      </p:cBhvr>
                                      <p:to>
                                        <p:strVal val="visible"/>
                                      </p:to>
                                    </p:set>
                                    <p:animEffect transition="in" filter="wipe(down)">
                                      <p:cBhvr>
                                        <p:cTn id="97" dur="580">
                                          <p:stCondLst>
                                            <p:cond delay="0"/>
                                          </p:stCondLst>
                                        </p:cTn>
                                        <p:tgtEl>
                                          <p:spTgt spid="11"/>
                                        </p:tgtEl>
                                      </p:cBhvr>
                                    </p:animEffect>
                                    <p:anim calcmode="lin" valueType="num">
                                      <p:cBhvr>
                                        <p:cTn id="9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03" dur="26">
                                          <p:stCondLst>
                                            <p:cond delay="650"/>
                                          </p:stCondLst>
                                        </p:cTn>
                                        <p:tgtEl>
                                          <p:spTgt spid="11"/>
                                        </p:tgtEl>
                                      </p:cBhvr>
                                      <p:to x="100000" y="60000"/>
                                    </p:animScale>
                                    <p:animScale>
                                      <p:cBhvr>
                                        <p:cTn id="104" dur="166" decel="50000">
                                          <p:stCondLst>
                                            <p:cond delay="676"/>
                                          </p:stCondLst>
                                        </p:cTn>
                                        <p:tgtEl>
                                          <p:spTgt spid="11"/>
                                        </p:tgtEl>
                                      </p:cBhvr>
                                      <p:to x="100000" y="100000"/>
                                    </p:animScale>
                                    <p:animScale>
                                      <p:cBhvr>
                                        <p:cTn id="105" dur="26">
                                          <p:stCondLst>
                                            <p:cond delay="1312"/>
                                          </p:stCondLst>
                                        </p:cTn>
                                        <p:tgtEl>
                                          <p:spTgt spid="11"/>
                                        </p:tgtEl>
                                      </p:cBhvr>
                                      <p:to x="100000" y="80000"/>
                                    </p:animScale>
                                    <p:animScale>
                                      <p:cBhvr>
                                        <p:cTn id="106" dur="166" decel="50000">
                                          <p:stCondLst>
                                            <p:cond delay="1338"/>
                                          </p:stCondLst>
                                        </p:cTn>
                                        <p:tgtEl>
                                          <p:spTgt spid="11"/>
                                        </p:tgtEl>
                                      </p:cBhvr>
                                      <p:to x="100000" y="100000"/>
                                    </p:animScale>
                                    <p:animScale>
                                      <p:cBhvr>
                                        <p:cTn id="107" dur="26">
                                          <p:stCondLst>
                                            <p:cond delay="1642"/>
                                          </p:stCondLst>
                                        </p:cTn>
                                        <p:tgtEl>
                                          <p:spTgt spid="11"/>
                                        </p:tgtEl>
                                      </p:cBhvr>
                                      <p:to x="100000" y="90000"/>
                                    </p:animScale>
                                    <p:animScale>
                                      <p:cBhvr>
                                        <p:cTn id="108" dur="166" decel="50000">
                                          <p:stCondLst>
                                            <p:cond delay="1668"/>
                                          </p:stCondLst>
                                        </p:cTn>
                                        <p:tgtEl>
                                          <p:spTgt spid="11"/>
                                        </p:tgtEl>
                                      </p:cBhvr>
                                      <p:to x="100000" y="100000"/>
                                    </p:animScale>
                                    <p:animScale>
                                      <p:cBhvr>
                                        <p:cTn id="109" dur="26">
                                          <p:stCondLst>
                                            <p:cond delay="1808"/>
                                          </p:stCondLst>
                                        </p:cTn>
                                        <p:tgtEl>
                                          <p:spTgt spid="11"/>
                                        </p:tgtEl>
                                      </p:cBhvr>
                                      <p:to x="100000" y="95000"/>
                                    </p:animScale>
                                    <p:animScale>
                                      <p:cBhvr>
                                        <p:cTn id="110"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355042071"/>
              </p:ext>
            </p:extLst>
          </p:nvPr>
        </p:nvGraphicFramePr>
        <p:xfrm>
          <a:off x="231191" y="149289"/>
          <a:ext cx="9360677" cy="6414555"/>
        </p:xfrm>
        <a:graphic>
          <a:graphicData uri="http://schemas.openxmlformats.org/drawingml/2006/table">
            <a:tbl>
              <a:tblPr firstRow="1" bandRow="1">
                <a:tableStyleId>{18603FDC-E32A-4AB5-989C-0864C3EAD2B8}</a:tableStyleId>
              </a:tblPr>
              <a:tblGrid>
                <a:gridCol w="9360677">
                  <a:extLst>
                    <a:ext uri="{9D8B030D-6E8A-4147-A177-3AD203B41FA5}">
                      <a16:colId xmlns:a16="http://schemas.microsoft.com/office/drawing/2014/main" val="2628603737"/>
                    </a:ext>
                  </a:extLst>
                </a:gridCol>
              </a:tblGrid>
              <a:tr h="388761">
                <a:tc>
                  <a:txBody>
                    <a:bodyPr/>
                    <a:lstStyle/>
                    <a:p>
                      <a:r>
                        <a:rPr lang="en-GB" u="sng" dirty="0"/>
                        <a:t>Conflict Handling </a:t>
                      </a:r>
                    </a:p>
                  </a:txBody>
                  <a:tcPr/>
                </a:tc>
                <a:extLst>
                  <a:ext uri="{0D108BD9-81ED-4DB2-BD59-A6C34878D82A}">
                    <a16:rowId xmlns:a16="http://schemas.microsoft.com/office/drawing/2014/main" val="1877161337"/>
                  </a:ext>
                </a:extLst>
              </a:tr>
              <a:tr h="1263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u="sng" dirty="0"/>
                        <a:t>Conflict </a:t>
                      </a:r>
                      <a:r>
                        <a:rPr lang="en-US" dirty="0"/>
                        <a:t>- </a:t>
                      </a:r>
                      <a:r>
                        <a:rPr lang="en-GB" dirty="0"/>
                        <a:t>Conflict is a serious disagreement and argument about something important. If two people or groups are in conflict, they have had serious disagreement and argument and have not yet reach agreement.</a:t>
                      </a:r>
                    </a:p>
                    <a:p>
                      <a:endParaRPr lang="en-GB" dirty="0"/>
                    </a:p>
                  </a:txBody>
                  <a:tcPr/>
                </a:tc>
                <a:extLst>
                  <a:ext uri="{0D108BD9-81ED-4DB2-BD59-A6C34878D82A}">
                    <a16:rowId xmlns:a16="http://schemas.microsoft.com/office/drawing/2014/main" val="618188280"/>
                  </a:ext>
                </a:extLst>
              </a:tr>
              <a:tr h="97190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u="sng" dirty="0"/>
                        <a:t>Various reason of conflict </a:t>
                      </a:r>
                      <a:r>
                        <a:rPr lang="en-US" dirty="0"/>
                        <a:t>– poor communication ,behind talks ,arguments ,anger , misunderstanding, blaming , different views etc. </a:t>
                      </a:r>
                      <a:endParaRPr lang="en-GB" dirty="0"/>
                    </a:p>
                    <a:p>
                      <a:endParaRPr lang="en-GB" dirty="0"/>
                    </a:p>
                  </a:txBody>
                  <a:tcPr/>
                </a:tc>
                <a:extLst>
                  <a:ext uri="{0D108BD9-81ED-4DB2-BD59-A6C34878D82A}">
                    <a16:rowId xmlns:a16="http://schemas.microsoft.com/office/drawing/2014/main" val="1036677899"/>
                  </a:ext>
                </a:extLst>
              </a:tr>
              <a:tr h="1263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u="sng" dirty="0"/>
                        <a:t>Conflict normally takes place in storming phase </a:t>
                      </a:r>
                      <a:r>
                        <a:rPr lang="en-US" dirty="0"/>
                        <a:t>– where decision is taken in the heat of the moment ,it is a difficult time for all in the team ,it is the phase where normally the conflict takes place. </a:t>
                      </a:r>
                      <a:endParaRPr lang="en-GB" dirty="0"/>
                    </a:p>
                    <a:p>
                      <a:endParaRPr lang="en-GB" dirty="0"/>
                    </a:p>
                  </a:txBody>
                  <a:tcPr/>
                </a:tc>
                <a:extLst>
                  <a:ext uri="{0D108BD9-81ED-4DB2-BD59-A6C34878D82A}">
                    <a16:rowId xmlns:a16="http://schemas.microsoft.com/office/drawing/2014/main" val="4077488314"/>
                  </a:ext>
                </a:extLst>
              </a:tr>
              <a:tr h="1263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u="sng" dirty="0"/>
                        <a:t>Key Terms of Conflict </a:t>
                      </a:r>
                      <a:r>
                        <a:rPr lang="en-US" dirty="0"/>
                        <a:t>–  1. Assertiveness – which is expressing one's own view ,feeling ,thoughts without violating the rights of others 2. cooperativeness – where a person is generally agreeable in their relations with other people ,opposed to aggressively self-centered and hostile. </a:t>
                      </a:r>
                      <a:endParaRPr lang="en-GB" dirty="0"/>
                    </a:p>
                    <a:p>
                      <a:endParaRPr lang="en-GB" dirty="0"/>
                    </a:p>
                  </a:txBody>
                  <a:tcPr/>
                </a:tc>
                <a:extLst>
                  <a:ext uri="{0D108BD9-81ED-4DB2-BD59-A6C34878D82A}">
                    <a16:rowId xmlns:a16="http://schemas.microsoft.com/office/drawing/2014/main" val="51509793"/>
                  </a:ext>
                </a:extLst>
              </a:tr>
              <a:tr h="1263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u="sng" dirty="0"/>
                        <a:t>Positive aspect of conflict </a:t>
                      </a:r>
                      <a:r>
                        <a:rPr lang="en-US" sz="1800" dirty="0"/>
                        <a:t>– problem can be solved from various angle ,solutions can be reached with positive outcome , creative solution can be achieved , mutual understanding can be reached by the means of greater communication between parties.</a:t>
                      </a:r>
                      <a:endParaRPr lang="en-US" sz="2400" dirty="0"/>
                    </a:p>
                    <a:p>
                      <a:endParaRPr lang="en-GB" dirty="0"/>
                    </a:p>
                  </a:txBody>
                  <a:tcPr/>
                </a:tc>
                <a:extLst>
                  <a:ext uri="{0D108BD9-81ED-4DB2-BD59-A6C34878D82A}">
                    <a16:rowId xmlns:a16="http://schemas.microsoft.com/office/drawing/2014/main" val="2024883215"/>
                  </a:ext>
                </a:extLst>
              </a:tr>
            </a:tbl>
          </a:graphicData>
        </a:graphic>
      </p:graphicFrame>
      <p:pic>
        <p:nvPicPr>
          <p:cNvPr id="6" name="Picture 5"/>
          <p:cNvPicPr>
            <a:picLocks noChangeAspect="1"/>
          </p:cNvPicPr>
          <p:nvPr/>
        </p:nvPicPr>
        <p:blipFill>
          <a:blip r:embed="rId2">
            <a:clrChange>
              <a:clrFrom>
                <a:srgbClr val="FFFFFF"/>
              </a:clrFrom>
              <a:clrTo>
                <a:srgbClr val="FFFFFF">
                  <a:alpha val="0"/>
                </a:srgbClr>
              </a:clrTo>
            </a:clrChange>
          </a:blip>
          <a:stretch>
            <a:fillRect/>
          </a:stretch>
        </p:blipFill>
        <p:spPr>
          <a:xfrm>
            <a:off x="9881119" y="474643"/>
            <a:ext cx="2164702" cy="2164702"/>
          </a:xfrm>
          <a:prstGeom prst="rect">
            <a:avLst/>
          </a:prstGeom>
        </p:spPr>
      </p:pic>
      <p:pic>
        <p:nvPicPr>
          <p:cNvPr id="7" name="Picture 6"/>
          <p:cNvPicPr>
            <a:picLocks noChangeAspect="1"/>
          </p:cNvPicPr>
          <p:nvPr/>
        </p:nvPicPr>
        <p:blipFill>
          <a:blip r:embed="rId3">
            <a:clrChange>
              <a:clrFrom>
                <a:srgbClr val="FFFFFF"/>
              </a:clrFrom>
              <a:clrTo>
                <a:srgbClr val="FFFFFF">
                  <a:alpha val="0"/>
                </a:srgbClr>
              </a:clrTo>
            </a:clrChange>
          </a:blip>
          <a:stretch>
            <a:fillRect/>
          </a:stretch>
        </p:blipFill>
        <p:spPr>
          <a:xfrm>
            <a:off x="9801516" y="3780648"/>
            <a:ext cx="2162175" cy="2114550"/>
          </a:xfrm>
          <a:prstGeom prst="rect">
            <a:avLst/>
          </a:prstGeom>
        </p:spPr>
      </p:pic>
    </p:spTree>
    <p:extLst>
      <p:ext uri="{BB962C8B-B14F-4D97-AF65-F5344CB8AC3E}">
        <p14:creationId xmlns:p14="http://schemas.microsoft.com/office/powerpoint/2010/main" val="703451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randombar(horizontal)">
                                      <p:cBhvr>
                                        <p:cTn id="25" dur="5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ipe(down)">
                                      <p:cBhvr>
                                        <p:cTn id="30" dur="580">
                                          <p:stCondLst>
                                            <p:cond delay="0"/>
                                          </p:stCondLst>
                                        </p:cTn>
                                        <p:tgtEl>
                                          <p:spTgt spid="7"/>
                                        </p:tgtEl>
                                      </p:cBhvr>
                                    </p:animEffect>
                                    <p:anim calcmode="lin" valueType="num">
                                      <p:cBhvr>
                                        <p:cTn id="31"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6" dur="26">
                                          <p:stCondLst>
                                            <p:cond delay="650"/>
                                          </p:stCondLst>
                                        </p:cTn>
                                        <p:tgtEl>
                                          <p:spTgt spid="7"/>
                                        </p:tgtEl>
                                      </p:cBhvr>
                                      <p:to x="100000" y="60000"/>
                                    </p:animScale>
                                    <p:animScale>
                                      <p:cBhvr>
                                        <p:cTn id="37" dur="166" decel="50000">
                                          <p:stCondLst>
                                            <p:cond delay="676"/>
                                          </p:stCondLst>
                                        </p:cTn>
                                        <p:tgtEl>
                                          <p:spTgt spid="7"/>
                                        </p:tgtEl>
                                      </p:cBhvr>
                                      <p:to x="100000" y="100000"/>
                                    </p:animScale>
                                    <p:animScale>
                                      <p:cBhvr>
                                        <p:cTn id="38" dur="26">
                                          <p:stCondLst>
                                            <p:cond delay="1312"/>
                                          </p:stCondLst>
                                        </p:cTn>
                                        <p:tgtEl>
                                          <p:spTgt spid="7"/>
                                        </p:tgtEl>
                                      </p:cBhvr>
                                      <p:to x="100000" y="80000"/>
                                    </p:animScale>
                                    <p:animScale>
                                      <p:cBhvr>
                                        <p:cTn id="39" dur="166" decel="50000">
                                          <p:stCondLst>
                                            <p:cond delay="1338"/>
                                          </p:stCondLst>
                                        </p:cTn>
                                        <p:tgtEl>
                                          <p:spTgt spid="7"/>
                                        </p:tgtEl>
                                      </p:cBhvr>
                                      <p:to x="100000" y="100000"/>
                                    </p:animScale>
                                    <p:animScale>
                                      <p:cBhvr>
                                        <p:cTn id="40" dur="26">
                                          <p:stCondLst>
                                            <p:cond delay="1642"/>
                                          </p:stCondLst>
                                        </p:cTn>
                                        <p:tgtEl>
                                          <p:spTgt spid="7"/>
                                        </p:tgtEl>
                                      </p:cBhvr>
                                      <p:to x="100000" y="90000"/>
                                    </p:animScale>
                                    <p:animScale>
                                      <p:cBhvr>
                                        <p:cTn id="41" dur="166" decel="50000">
                                          <p:stCondLst>
                                            <p:cond delay="1668"/>
                                          </p:stCondLst>
                                        </p:cTn>
                                        <p:tgtEl>
                                          <p:spTgt spid="7"/>
                                        </p:tgtEl>
                                      </p:cBhvr>
                                      <p:to x="100000" y="100000"/>
                                    </p:animScale>
                                    <p:animScale>
                                      <p:cBhvr>
                                        <p:cTn id="42" dur="26">
                                          <p:stCondLst>
                                            <p:cond delay="1808"/>
                                          </p:stCondLst>
                                        </p:cTn>
                                        <p:tgtEl>
                                          <p:spTgt spid="7"/>
                                        </p:tgtEl>
                                      </p:cBhvr>
                                      <p:to x="100000" y="95000"/>
                                    </p:animScale>
                                    <p:animScale>
                                      <p:cBhvr>
                                        <p:cTn id="43"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5" name="Rounded Rectangle 4"/>
          <p:cNvSpPr/>
          <p:nvPr/>
        </p:nvSpPr>
        <p:spPr>
          <a:xfrm>
            <a:off x="343678" y="373225"/>
            <a:ext cx="11747241" cy="3219061"/>
          </a:xfrm>
          <a:prstGeom prst="round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r>
              <a:rPr lang="en-US" b="1" u="sng" dirty="0"/>
              <a:t>Accommodating</a:t>
            </a:r>
            <a:r>
              <a:rPr lang="en-US" u="sng" dirty="0"/>
              <a:t> </a:t>
            </a:r>
            <a:endParaRPr lang="en-US" dirty="0"/>
          </a:p>
          <a:p>
            <a:r>
              <a:rPr lang="en-US" dirty="0"/>
              <a:t>Manager cooperating to such extent in his own expenses ,can work against his own goal, objective ,desire </a:t>
            </a:r>
          </a:p>
          <a:p>
            <a:r>
              <a:rPr lang="en-US" b="1" u="sng" dirty="0"/>
              <a:t>Avoiding</a:t>
            </a:r>
            <a:r>
              <a:rPr lang="en-US" dirty="0"/>
              <a:t> </a:t>
            </a:r>
          </a:p>
          <a:p>
            <a:r>
              <a:rPr lang="en-US" dirty="0"/>
              <a:t>No common goal can be reached as the manager try to ignore it when he find it difficult to reach any solutions </a:t>
            </a:r>
          </a:p>
          <a:p>
            <a:r>
              <a:rPr lang="en-US" b="1" u="sng" dirty="0"/>
              <a:t>Collaborating</a:t>
            </a:r>
            <a:r>
              <a:rPr lang="en-US" dirty="0"/>
              <a:t> </a:t>
            </a:r>
          </a:p>
          <a:p>
            <a:r>
              <a:rPr lang="en-US" dirty="0"/>
              <a:t>Manager collaborate with the other parties to reach to a common goal </a:t>
            </a:r>
          </a:p>
          <a:p>
            <a:r>
              <a:rPr lang="en-US" b="1" u="sng" dirty="0"/>
              <a:t>Competing </a:t>
            </a:r>
            <a:r>
              <a:rPr lang="en-US" dirty="0"/>
              <a:t>– </a:t>
            </a:r>
          </a:p>
          <a:p>
            <a:r>
              <a:rPr lang="en-US" dirty="0"/>
              <a:t>Win and low situation where the manager acting very assertively try to achieve goals without any co operations </a:t>
            </a:r>
          </a:p>
          <a:p>
            <a:r>
              <a:rPr lang="en-US" b="1" u="sng" dirty="0"/>
              <a:t>Compromising</a:t>
            </a:r>
            <a:r>
              <a:rPr lang="en-US" dirty="0"/>
              <a:t> – </a:t>
            </a:r>
          </a:p>
          <a:p>
            <a:r>
              <a:rPr lang="en-US" dirty="0"/>
              <a:t>A lose situation where both the parties do not achieve anything's which they really desire </a:t>
            </a:r>
          </a:p>
        </p:txBody>
      </p:sp>
      <p:sp>
        <p:nvSpPr>
          <p:cNvPr id="6" name="Rounded Rectangle 5"/>
          <p:cNvSpPr/>
          <p:nvPr/>
        </p:nvSpPr>
        <p:spPr>
          <a:xfrm>
            <a:off x="4649755" y="4976325"/>
            <a:ext cx="3135085" cy="709127"/>
          </a:xfrm>
          <a:prstGeom prst="roundRect">
            <a:avLst/>
          </a:prstGeom>
          <a:solidFill>
            <a:schemeClr val="accent2"/>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Compromising </a:t>
            </a:r>
          </a:p>
        </p:txBody>
      </p:sp>
      <p:sp>
        <p:nvSpPr>
          <p:cNvPr id="7" name="Rounded Rectangle 6"/>
          <p:cNvSpPr/>
          <p:nvPr/>
        </p:nvSpPr>
        <p:spPr>
          <a:xfrm>
            <a:off x="1051249" y="4043263"/>
            <a:ext cx="3135085" cy="709127"/>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GB" dirty="0"/>
              <a:t>Competing </a:t>
            </a:r>
          </a:p>
        </p:txBody>
      </p:sp>
      <p:sp>
        <p:nvSpPr>
          <p:cNvPr id="8" name="Rounded Rectangle 7"/>
          <p:cNvSpPr/>
          <p:nvPr/>
        </p:nvSpPr>
        <p:spPr>
          <a:xfrm>
            <a:off x="1051248" y="6148873"/>
            <a:ext cx="3135085" cy="709127"/>
          </a:xfrm>
          <a:prstGeom prst="roundRect">
            <a:avLst/>
          </a:prstGeom>
          <a:solidFill>
            <a:schemeClr val="accent2"/>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Avoiding </a:t>
            </a:r>
          </a:p>
        </p:txBody>
      </p:sp>
      <p:sp>
        <p:nvSpPr>
          <p:cNvPr id="9" name="Rounded Rectangle 8"/>
          <p:cNvSpPr/>
          <p:nvPr/>
        </p:nvSpPr>
        <p:spPr>
          <a:xfrm>
            <a:off x="8276254" y="4043263"/>
            <a:ext cx="3135085" cy="709127"/>
          </a:xfrm>
          <a:prstGeom prst="roundRect">
            <a:avLst/>
          </a:prstGeom>
          <a:ln>
            <a:solidFill>
              <a:schemeClr val="accent2"/>
            </a:solidFill>
          </a:ln>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Collaborating </a:t>
            </a:r>
          </a:p>
        </p:txBody>
      </p:sp>
      <p:sp>
        <p:nvSpPr>
          <p:cNvPr id="10" name="Rounded Rectangle 9"/>
          <p:cNvSpPr/>
          <p:nvPr/>
        </p:nvSpPr>
        <p:spPr>
          <a:xfrm>
            <a:off x="8276254" y="6148872"/>
            <a:ext cx="3135085" cy="709127"/>
          </a:xfrm>
          <a:prstGeom prst="roundRect">
            <a:avLst/>
          </a:prstGeom>
          <a:solidFill>
            <a:schemeClr val="accent2"/>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Accommodating </a:t>
            </a:r>
          </a:p>
        </p:txBody>
      </p:sp>
    </p:spTree>
    <p:extLst>
      <p:ext uri="{BB962C8B-B14F-4D97-AF65-F5344CB8AC3E}">
        <p14:creationId xmlns:p14="http://schemas.microsoft.com/office/powerpoint/2010/main" val="2376259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anim calcmode="lin" valueType="num">
                                      <p:cBhvr>
                                        <p:cTn id="13" dur="2000" fill="hold"/>
                                        <p:tgtEl>
                                          <p:spTgt spid="7"/>
                                        </p:tgtEl>
                                        <p:attrNameLst>
                                          <p:attrName>ppt_w</p:attrName>
                                        </p:attrNameLst>
                                      </p:cBhvr>
                                      <p:tavLst>
                                        <p:tav tm="0" fmla="#ppt_w*sin(2.5*pi*$)">
                                          <p:val>
                                            <p:fltVal val="0"/>
                                          </p:val>
                                        </p:tav>
                                        <p:tav tm="100000">
                                          <p:val>
                                            <p:fltVal val="1"/>
                                          </p:val>
                                        </p:tav>
                                      </p:tavLst>
                                    </p:anim>
                                    <p:anim calcmode="lin" valueType="num">
                                      <p:cBhvr>
                                        <p:cTn id="14"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2000"/>
                                        <p:tgtEl>
                                          <p:spTgt spid="8"/>
                                        </p:tgtEl>
                                      </p:cBhvr>
                                    </p:animEffect>
                                    <p:anim calcmode="lin" valueType="num">
                                      <p:cBhvr>
                                        <p:cTn id="20" dur="2000" fill="hold"/>
                                        <p:tgtEl>
                                          <p:spTgt spid="8"/>
                                        </p:tgtEl>
                                        <p:attrNameLst>
                                          <p:attrName>ppt_w</p:attrName>
                                        </p:attrNameLst>
                                      </p:cBhvr>
                                      <p:tavLst>
                                        <p:tav tm="0" fmla="#ppt_w*sin(2.5*pi*$)">
                                          <p:val>
                                            <p:fltVal val="0"/>
                                          </p:val>
                                        </p:tav>
                                        <p:tav tm="100000">
                                          <p:val>
                                            <p:fltVal val="1"/>
                                          </p:val>
                                        </p:tav>
                                      </p:tavLst>
                                    </p:anim>
                                    <p:anim calcmode="lin" valueType="num">
                                      <p:cBhvr>
                                        <p:cTn id="21"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45"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2000"/>
                                        <p:tgtEl>
                                          <p:spTgt spid="6"/>
                                        </p:tgtEl>
                                      </p:cBhvr>
                                    </p:animEffect>
                                    <p:anim calcmode="lin" valueType="num">
                                      <p:cBhvr>
                                        <p:cTn id="27" dur="2000" fill="hold"/>
                                        <p:tgtEl>
                                          <p:spTgt spid="6"/>
                                        </p:tgtEl>
                                        <p:attrNameLst>
                                          <p:attrName>ppt_w</p:attrName>
                                        </p:attrNameLst>
                                      </p:cBhvr>
                                      <p:tavLst>
                                        <p:tav tm="0" fmla="#ppt_w*sin(2.5*pi*$)">
                                          <p:val>
                                            <p:fltVal val="0"/>
                                          </p:val>
                                        </p:tav>
                                        <p:tav tm="100000">
                                          <p:val>
                                            <p:fltVal val="1"/>
                                          </p:val>
                                        </p:tav>
                                      </p:tavLst>
                                    </p:anim>
                                    <p:anim calcmode="lin" valueType="num">
                                      <p:cBhvr>
                                        <p:cTn id="28"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45"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2000"/>
                                        <p:tgtEl>
                                          <p:spTgt spid="9"/>
                                        </p:tgtEl>
                                      </p:cBhvr>
                                    </p:animEffect>
                                    <p:anim calcmode="lin" valueType="num">
                                      <p:cBhvr>
                                        <p:cTn id="34" dur="2000" fill="hold"/>
                                        <p:tgtEl>
                                          <p:spTgt spid="9"/>
                                        </p:tgtEl>
                                        <p:attrNameLst>
                                          <p:attrName>ppt_w</p:attrName>
                                        </p:attrNameLst>
                                      </p:cBhvr>
                                      <p:tavLst>
                                        <p:tav tm="0" fmla="#ppt_w*sin(2.5*pi*$)">
                                          <p:val>
                                            <p:fltVal val="0"/>
                                          </p:val>
                                        </p:tav>
                                        <p:tav tm="100000">
                                          <p:val>
                                            <p:fltVal val="1"/>
                                          </p:val>
                                        </p:tav>
                                      </p:tavLst>
                                    </p:anim>
                                    <p:anim calcmode="lin" valueType="num">
                                      <p:cBhvr>
                                        <p:cTn id="35" dur="20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36" fill="hold">
                      <p:stCondLst>
                        <p:cond delay="indefinite"/>
                      </p:stCondLst>
                      <p:childTnLst>
                        <p:par>
                          <p:cTn id="37" fill="hold">
                            <p:stCondLst>
                              <p:cond delay="0"/>
                            </p:stCondLst>
                            <p:childTnLst>
                              <p:par>
                                <p:cTn id="38" presetID="45" presetClass="entr" presetSubtype="0" fill="hold" grpId="0" nodeType="click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fade">
                                      <p:cBhvr>
                                        <p:cTn id="40" dur="2000"/>
                                        <p:tgtEl>
                                          <p:spTgt spid="10"/>
                                        </p:tgtEl>
                                      </p:cBhvr>
                                    </p:animEffect>
                                    <p:anim calcmode="lin" valueType="num">
                                      <p:cBhvr>
                                        <p:cTn id="41" dur="2000" fill="hold"/>
                                        <p:tgtEl>
                                          <p:spTgt spid="10"/>
                                        </p:tgtEl>
                                        <p:attrNameLst>
                                          <p:attrName>ppt_w</p:attrName>
                                        </p:attrNameLst>
                                      </p:cBhvr>
                                      <p:tavLst>
                                        <p:tav tm="0" fmla="#ppt_w*sin(2.5*pi*$)">
                                          <p:val>
                                            <p:fltVal val="0"/>
                                          </p:val>
                                        </p:tav>
                                        <p:tav tm="100000">
                                          <p:val>
                                            <p:fltVal val="1"/>
                                          </p:val>
                                        </p:tav>
                                      </p:tavLst>
                                    </p:anim>
                                    <p:anim calcmode="lin" valueType="num">
                                      <p:cBhvr>
                                        <p:cTn id="42" dur="20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4" name="Diamond 3"/>
          <p:cNvSpPr/>
          <p:nvPr/>
        </p:nvSpPr>
        <p:spPr>
          <a:xfrm>
            <a:off x="0" y="130628"/>
            <a:ext cx="4980057" cy="5635690"/>
          </a:xfrm>
          <a:prstGeom prst="diamon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lnSpc>
                <a:spcPct val="83000"/>
              </a:lnSpc>
              <a:spcBef>
                <a:spcPct val="0"/>
              </a:spcBef>
              <a:spcAft>
                <a:spcPts val="600"/>
              </a:spcAft>
            </a:pPr>
            <a:r>
              <a:rPr lang="en-US" sz="2300" i="1" cap="all" spc="-100" dirty="0">
                <a:solidFill>
                  <a:schemeClr val="bg1"/>
                </a:solidFill>
                <a:latin typeface="Arial" panose="020B0604020202020204" pitchFamily="34" charset="0"/>
                <a:cs typeface="Arial" panose="020B0604020202020204" pitchFamily="34" charset="0"/>
              </a:rPr>
              <a:t>Workplace example of handling  conflict keeping in mind the five-conflict handling phase as discussed previously </a:t>
            </a:r>
          </a:p>
        </p:txBody>
      </p:sp>
      <p:sp>
        <p:nvSpPr>
          <p:cNvPr id="5" name="TextBox 4"/>
          <p:cNvSpPr txBox="1"/>
          <p:nvPr/>
        </p:nvSpPr>
        <p:spPr>
          <a:xfrm>
            <a:off x="6512767" y="5626359"/>
            <a:ext cx="5449078" cy="923330"/>
          </a:xfrm>
          <a:prstGeom prst="rect">
            <a:avLst/>
          </a:prstGeom>
          <a:noFill/>
        </p:spPr>
        <p:txBody>
          <a:bodyPr wrap="square" rtlCol="0">
            <a:spAutoFit/>
          </a:bodyPr>
          <a:lstStyle/>
          <a:p>
            <a:r>
              <a:rPr lang="en-US" dirty="0"/>
              <a:t>While making duty Rota – for days off every week we have conflict .Manager use to use basically two major process ,either accommodating or compromising. </a:t>
            </a:r>
          </a:p>
        </p:txBody>
      </p:sp>
      <p:sp>
        <p:nvSpPr>
          <p:cNvPr id="7" name="Rectangle 6"/>
          <p:cNvSpPr/>
          <p:nvPr/>
        </p:nvSpPr>
        <p:spPr>
          <a:xfrm>
            <a:off x="7109287" y="1148311"/>
            <a:ext cx="4256037" cy="461665"/>
          </a:xfrm>
          <a:prstGeom prst="rect">
            <a:avLst/>
          </a:prstGeom>
          <a:noFill/>
        </p:spPr>
        <p:txBody>
          <a:bodyPr wrap="none" lIns="91440" tIns="45720" rIns="91440" bIns="45720">
            <a:spAutoFit/>
          </a:bodyPr>
          <a:lstStyle/>
          <a:p>
            <a:pPr algn="ctr"/>
            <a:r>
              <a:rPr lang="en-US" sz="2400" b="0" u="sng" cap="none" spc="0" dirty="0">
                <a:ln w="0"/>
                <a:solidFill>
                  <a:schemeClr val="tx1"/>
                </a:solidFill>
                <a:effectLst>
                  <a:outerShdw blurRad="38100" dist="19050" dir="2700000" algn="tl" rotWithShape="0">
                    <a:schemeClr val="dk1">
                      <a:alpha val="40000"/>
                    </a:schemeClr>
                  </a:outerShdw>
                </a:effectLst>
              </a:rPr>
              <a:t>What Conflict Styles do you use?</a:t>
            </a:r>
          </a:p>
        </p:txBody>
      </p:sp>
      <p:sp>
        <p:nvSpPr>
          <p:cNvPr id="9" name="Oval Callout 8"/>
          <p:cNvSpPr/>
          <p:nvPr/>
        </p:nvSpPr>
        <p:spPr>
          <a:xfrm>
            <a:off x="4849428" y="3307867"/>
            <a:ext cx="2775855" cy="834644"/>
          </a:xfrm>
          <a:prstGeom prst="wedgeEllipse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Competing</a:t>
            </a:r>
          </a:p>
        </p:txBody>
      </p:sp>
      <p:sp>
        <p:nvSpPr>
          <p:cNvPr id="10" name="Oval Callout 9"/>
          <p:cNvSpPr/>
          <p:nvPr/>
        </p:nvSpPr>
        <p:spPr>
          <a:xfrm>
            <a:off x="5564624" y="1889725"/>
            <a:ext cx="2498112" cy="858417"/>
          </a:xfrm>
          <a:prstGeom prst="wedgeEllipse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Accommodating</a:t>
            </a:r>
          </a:p>
        </p:txBody>
      </p:sp>
      <p:sp>
        <p:nvSpPr>
          <p:cNvPr id="11" name="Oval Callout 10"/>
          <p:cNvSpPr/>
          <p:nvPr/>
        </p:nvSpPr>
        <p:spPr>
          <a:xfrm>
            <a:off x="8996733" y="1901334"/>
            <a:ext cx="2498112" cy="858417"/>
          </a:xfrm>
          <a:prstGeom prst="wedgeEllipse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Withdrawing</a:t>
            </a:r>
          </a:p>
        </p:txBody>
      </p:sp>
      <p:sp>
        <p:nvSpPr>
          <p:cNvPr id="12" name="Oval Callout 11"/>
          <p:cNvSpPr/>
          <p:nvPr/>
        </p:nvSpPr>
        <p:spPr>
          <a:xfrm>
            <a:off x="9713478" y="3385182"/>
            <a:ext cx="2360335" cy="858417"/>
          </a:xfrm>
          <a:prstGeom prst="wedgeEllipse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Compromising</a:t>
            </a:r>
          </a:p>
        </p:txBody>
      </p:sp>
      <p:sp>
        <p:nvSpPr>
          <p:cNvPr id="13" name="Oval Callout 12"/>
          <p:cNvSpPr/>
          <p:nvPr/>
        </p:nvSpPr>
        <p:spPr>
          <a:xfrm>
            <a:off x="7273992" y="4387502"/>
            <a:ext cx="2775854" cy="858417"/>
          </a:xfrm>
          <a:prstGeom prst="wedgeEllipseCallou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Collaborating</a:t>
            </a:r>
          </a:p>
        </p:txBody>
      </p:sp>
    </p:spTree>
    <p:extLst>
      <p:ext uri="{BB962C8B-B14F-4D97-AF65-F5344CB8AC3E}">
        <p14:creationId xmlns:p14="http://schemas.microsoft.com/office/powerpoint/2010/main" val="51015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1000" fill="hold"/>
                                        <p:tgtEl>
                                          <p:spTgt spid="10"/>
                                        </p:tgtEl>
                                        <p:attrNameLst>
                                          <p:attrName>ppt_w</p:attrName>
                                        </p:attrNameLst>
                                      </p:cBhvr>
                                      <p:tavLst>
                                        <p:tav tm="0">
                                          <p:val>
                                            <p:fltVal val="0"/>
                                          </p:val>
                                        </p:tav>
                                        <p:tav tm="100000">
                                          <p:val>
                                            <p:strVal val="#ppt_w"/>
                                          </p:val>
                                        </p:tav>
                                      </p:tavLst>
                                    </p:anim>
                                    <p:anim calcmode="lin" valueType="num">
                                      <p:cBhvr>
                                        <p:cTn id="13" dur="1000" fill="hold"/>
                                        <p:tgtEl>
                                          <p:spTgt spid="10"/>
                                        </p:tgtEl>
                                        <p:attrNameLst>
                                          <p:attrName>ppt_h</p:attrName>
                                        </p:attrNameLst>
                                      </p:cBhvr>
                                      <p:tavLst>
                                        <p:tav tm="0">
                                          <p:val>
                                            <p:fltVal val="0"/>
                                          </p:val>
                                        </p:tav>
                                        <p:tav tm="100000">
                                          <p:val>
                                            <p:strVal val="#ppt_h"/>
                                          </p:val>
                                        </p:tav>
                                      </p:tavLst>
                                    </p:anim>
                                    <p:anim calcmode="lin" valueType="num">
                                      <p:cBhvr>
                                        <p:cTn id="14" dur="1000" fill="hold"/>
                                        <p:tgtEl>
                                          <p:spTgt spid="10"/>
                                        </p:tgtEl>
                                        <p:attrNameLst>
                                          <p:attrName>style.rotation</p:attrName>
                                        </p:attrNameLst>
                                      </p:cBhvr>
                                      <p:tavLst>
                                        <p:tav tm="0">
                                          <p:val>
                                            <p:fltVal val="90"/>
                                          </p:val>
                                        </p:tav>
                                        <p:tav tm="100000">
                                          <p:val>
                                            <p:fltVal val="0"/>
                                          </p:val>
                                        </p:tav>
                                      </p:tavLst>
                                    </p:anim>
                                    <p:animEffect transition="in" filter="fade">
                                      <p:cBhvr>
                                        <p:cTn id="15" dur="10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p:cTn id="20" dur="1000" fill="hold"/>
                                        <p:tgtEl>
                                          <p:spTgt spid="9"/>
                                        </p:tgtEl>
                                        <p:attrNameLst>
                                          <p:attrName>ppt_w</p:attrName>
                                        </p:attrNameLst>
                                      </p:cBhvr>
                                      <p:tavLst>
                                        <p:tav tm="0">
                                          <p:val>
                                            <p:fltVal val="0"/>
                                          </p:val>
                                        </p:tav>
                                        <p:tav tm="100000">
                                          <p:val>
                                            <p:strVal val="#ppt_w"/>
                                          </p:val>
                                        </p:tav>
                                      </p:tavLst>
                                    </p:anim>
                                    <p:anim calcmode="lin" valueType="num">
                                      <p:cBhvr>
                                        <p:cTn id="21" dur="1000" fill="hold"/>
                                        <p:tgtEl>
                                          <p:spTgt spid="9"/>
                                        </p:tgtEl>
                                        <p:attrNameLst>
                                          <p:attrName>ppt_h</p:attrName>
                                        </p:attrNameLst>
                                      </p:cBhvr>
                                      <p:tavLst>
                                        <p:tav tm="0">
                                          <p:val>
                                            <p:fltVal val="0"/>
                                          </p:val>
                                        </p:tav>
                                        <p:tav tm="100000">
                                          <p:val>
                                            <p:strVal val="#ppt_h"/>
                                          </p:val>
                                        </p:tav>
                                      </p:tavLst>
                                    </p:anim>
                                    <p:anim calcmode="lin" valueType="num">
                                      <p:cBhvr>
                                        <p:cTn id="22" dur="1000" fill="hold"/>
                                        <p:tgtEl>
                                          <p:spTgt spid="9"/>
                                        </p:tgtEl>
                                        <p:attrNameLst>
                                          <p:attrName>style.rotation</p:attrName>
                                        </p:attrNameLst>
                                      </p:cBhvr>
                                      <p:tavLst>
                                        <p:tav tm="0">
                                          <p:val>
                                            <p:fltVal val="90"/>
                                          </p:val>
                                        </p:tav>
                                        <p:tav tm="100000">
                                          <p:val>
                                            <p:fltVal val="0"/>
                                          </p:val>
                                        </p:tav>
                                      </p:tavLst>
                                    </p:anim>
                                    <p:animEffect transition="in" filter="fade">
                                      <p:cBhvr>
                                        <p:cTn id="23" dur="10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 calcmode="lin" valueType="num">
                                      <p:cBhvr>
                                        <p:cTn id="28" dur="1000" fill="hold"/>
                                        <p:tgtEl>
                                          <p:spTgt spid="13"/>
                                        </p:tgtEl>
                                        <p:attrNameLst>
                                          <p:attrName>ppt_w</p:attrName>
                                        </p:attrNameLst>
                                      </p:cBhvr>
                                      <p:tavLst>
                                        <p:tav tm="0">
                                          <p:val>
                                            <p:fltVal val="0"/>
                                          </p:val>
                                        </p:tav>
                                        <p:tav tm="100000">
                                          <p:val>
                                            <p:strVal val="#ppt_w"/>
                                          </p:val>
                                        </p:tav>
                                      </p:tavLst>
                                    </p:anim>
                                    <p:anim calcmode="lin" valueType="num">
                                      <p:cBhvr>
                                        <p:cTn id="29" dur="1000" fill="hold"/>
                                        <p:tgtEl>
                                          <p:spTgt spid="13"/>
                                        </p:tgtEl>
                                        <p:attrNameLst>
                                          <p:attrName>ppt_h</p:attrName>
                                        </p:attrNameLst>
                                      </p:cBhvr>
                                      <p:tavLst>
                                        <p:tav tm="0">
                                          <p:val>
                                            <p:fltVal val="0"/>
                                          </p:val>
                                        </p:tav>
                                        <p:tav tm="100000">
                                          <p:val>
                                            <p:strVal val="#ppt_h"/>
                                          </p:val>
                                        </p:tav>
                                      </p:tavLst>
                                    </p:anim>
                                    <p:anim calcmode="lin" valueType="num">
                                      <p:cBhvr>
                                        <p:cTn id="30" dur="1000" fill="hold"/>
                                        <p:tgtEl>
                                          <p:spTgt spid="13"/>
                                        </p:tgtEl>
                                        <p:attrNameLst>
                                          <p:attrName>style.rotation</p:attrName>
                                        </p:attrNameLst>
                                      </p:cBhvr>
                                      <p:tavLst>
                                        <p:tav tm="0">
                                          <p:val>
                                            <p:fltVal val="90"/>
                                          </p:val>
                                        </p:tav>
                                        <p:tav tm="100000">
                                          <p:val>
                                            <p:fltVal val="0"/>
                                          </p:val>
                                        </p:tav>
                                      </p:tavLst>
                                    </p:anim>
                                    <p:animEffect transition="in" filter="fade">
                                      <p:cBhvr>
                                        <p:cTn id="31" dur="1000"/>
                                        <p:tgtEl>
                                          <p:spTgt spid="13"/>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 calcmode="lin" valueType="num">
                                      <p:cBhvr>
                                        <p:cTn id="36" dur="1000" fill="hold"/>
                                        <p:tgtEl>
                                          <p:spTgt spid="11"/>
                                        </p:tgtEl>
                                        <p:attrNameLst>
                                          <p:attrName>ppt_w</p:attrName>
                                        </p:attrNameLst>
                                      </p:cBhvr>
                                      <p:tavLst>
                                        <p:tav tm="0">
                                          <p:val>
                                            <p:fltVal val="0"/>
                                          </p:val>
                                        </p:tav>
                                        <p:tav tm="100000">
                                          <p:val>
                                            <p:strVal val="#ppt_w"/>
                                          </p:val>
                                        </p:tav>
                                      </p:tavLst>
                                    </p:anim>
                                    <p:anim calcmode="lin" valueType="num">
                                      <p:cBhvr>
                                        <p:cTn id="37" dur="1000" fill="hold"/>
                                        <p:tgtEl>
                                          <p:spTgt spid="11"/>
                                        </p:tgtEl>
                                        <p:attrNameLst>
                                          <p:attrName>ppt_h</p:attrName>
                                        </p:attrNameLst>
                                      </p:cBhvr>
                                      <p:tavLst>
                                        <p:tav tm="0">
                                          <p:val>
                                            <p:fltVal val="0"/>
                                          </p:val>
                                        </p:tav>
                                        <p:tav tm="100000">
                                          <p:val>
                                            <p:strVal val="#ppt_h"/>
                                          </p:val>
                                        </p:tav>
                                      </p:tavLst>
                                    </p:anim>
                                    <p:anim calcmode="lin" valueType="num">
                                      <p:cBhvr>
                                        <p:cTn id="38" dur="1000" fill="hold"/>
                                        <p:tgtEl>
                                          <p:spTgt spid="11"/>
                                        </p:tgtEl>
                                        <p:attrNameLst>
                                          <p:attrName>style.rotation</p:attrName>
                                        </p:attrNameLst>
                                      </p:cBhvr>
                                      <p:tavLst>
                                        <p:tav tm="0">
                                          <p:val>
                                            <p:fltVal val="90"/>
                                          </p:val>
                                        </p:tav>
                                        <p:tav tm="100000">
                                          <p:val>
                                            <p:fltVal val="0"/>
                                          </p:val>
                                        </p:tav>
                                      </p:tavLst>
                                    </p:anim>
                                    <p:animEffect transition="in" filter="fade">
                                      <p:cBhvr>
                                        <p:cTn id="39" dur="1000"/>
                                        <p:tgtEl>
                                          <p:spTgt spid="11"/>
                                        </p:tgtEl>
                                      </p:cBhvr>
                                    </p:animEffect>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1000" fill="hold"/>
                                        <p:tgtEl>
                                          <p:spTgt spid="12"/>
                                        </p:tgtEl>
                                        <p:attrNameLst>
                                          <p:attrName>ppt_w</p:attrName>
                                        </p:attrNameLst>
                                      </p:cBhvr>
                                      <p:tavLst>
                                        <p:tav tm="0">
                                          <p:val>
                                            <p:fltVal val="0"/>
                                          </p:val>
                                        </p:tav>
                                        <p:tav tm="100000">
                                          <p:val>
                                            <p:strVal val="#ppt_w"/>
                                          </p:val>
                                        </p:tav>
                                      </p:tavLst>
                                    </p:anim>
                                    <p:anim calcmode="lin" valueType="num">
                                      <p:cBhvr>
                                        <p:cTn id="45" dur="1000" fill="hold"/>
                                        <p:tgtEl>
                                          <p:spTgt spid="12"/>
                                        </p:tgtEl>
                                        <p:attrNameLst>
                                          <p:attrName>ppt_h</p:attrName>
                                        </p:attrNameLst>
                                      </p:cBhvr>
                                      <p:tavLst>
                                        <p:tav tm="0">
                                          <p:val>
                                            <p:fltVal val="0"/>
                                          </p:val>
                                        </p:tav>
                                        <p:tav tm="100000">
                                          <p:val>
                                            <p:strVal val="#ppt_h"/>
                                          </p:val>
                                        </p:tav>
                                      </p:tavLst>
                                    </p:anim>
                                    <p:anim calcmode="lin" valueType="num">
                                      <p:cBhvr>
                                        <p:cTn id="46" dur="1000" fill="hold"/>
                                        <p:tgtEl>
                                          <p:spTgt spid="12"/>
                                        </p:tgtEl>
                                        <p:attrNameLst>
                                          <p:attrName>style.rotation</p:attrName>
                                        </p:attrNameLst>
                                      </p:cBhvr>
                                      <p:tavLst>
                                        <p:tav tm="0">
                                          <p:val>
                                            <p:fltVal val="90"/>
                                          </p:val>
                                        </p:tav>
                                        <p:tav tm="100000">
                                          <p:val>
                                            <p:fltVal val="0"/>
                                          </p:val>
                                        </p:tav>
                                      </p:tavLst>
                                    </p:anim>
                                    <p:animEffect transition="in" filter="fade">
                                      <p:cBhvr>
                                        <p:cTn id="4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1" grpId="0" animBg="1"/>
      <p:bldP spid="12" grpId="0" animBg="1"/>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0196" y="111687"/>
            <a:ext cx="6096000" cy="2846933"/>
          </a:xfrm>
          <a:prstGeom prst="rect">
            <a:avLst/>
          </a:prstGeom>
        </p:spPr>
        <p:txBody>
          <a:bodyPr>
            <a:spAutoFit/>
          </a:bodyPr>
          <a:lstStyle/>
          <a:p>
            <a:pPr marL="285750" lvl="0" indent="-285750" eaLnBrk="0" fontAlgn="base" hangingPunct="0">
              <a:spcBef>
                <a:spcPct val="0"/>
              </a:spcBef>
              <a:spcAft>
                <a:spcPts val="600"/>
              </a:spcAft>
              <a:buFont typeface="Arial" panose="020B0604020202020204" pitchFamily="34" charset="0"/>
              <a:buChar char="•"/>
            </a:pPr>
            <a:r>
              <a:rPr lang="en-US" altLang="en-US" sz="1400" dirty="0">
                <a:latin typeface="Calibri" panose="020F0502020204030204" pitchFamily="34" charset="0"/>
                <a:ea typeface="Calibri" panose="020F0502020204030204" pitchFamily="34" charset="0"/>
                <a:cs typeface="Times New Roman" panose="02020603050405020304" pitchFamily="18" charset="0"/>
              </a:rPr>
              <a:t>Maud Andrew, S. a. T. P. K., 2017. In: </a:t>
            </a:r>
            <a:r>
              <a:rPr lang="en-US" altLang="en-US" sz="1400" i="1" dirty="0">
                <a:latin typeface="Calibri" panose="020F0502020204030204" pitchFamily="34" charset="0"/>
                <a:ea typeface="Calibri" panose="020F0502020204030204" pitchFamily="34" charset="0"/>
                <a:cs typeface="Times New Roman" panose="02020603050405020304" pitchFamily="18" charset="0"/>
              </a:rPr>
              <a:t>Certified in Higher Education: Skills for the workplace Student Yearbook. </a:t>
            </a:r>
            <a:r>
              <a:rPr lang="en-US" altLang="en-US" sz="1400" dirty="0">
                <a:latin typeface="Calibri" panose="020F0502020204030204" pitchFamily="34" charset="0"/>
                <a:ea typeface="Calibri" panose="020F0502020204030204" pitchFamily="34" charset="0"/>
                <a:cs typeface="Times New Roman" panose="02020603050405020304" pitchFamily="18" charset="0"/>
              </a:rPr>
              <a:t>London: SAGE Publications ltd., pp. 8-9.</a:t>
            </a:r>
          </a:p>
          <a:p>
            <a:pPr marL="285750" lvl="0" indent="-285750" eaLnBrk="0" fontAlgn="base" hangingPunct="0">
              <a:spcBef>
                <a:spcPct val="0"/>
              </a:spcBef>
              <a:spcAft>
                <a:spcPts val="600"/>
              </a:spcAft>
              <a:buFont typeface="Arial" panose="020B0604020202020204" pitchFamily="34" charset="0"/>
              <a:buChar char="•"/>
            </a:pPr>
            <a:endParaRPr lang="en-US" altLang="en-US" sz="1400" dirty="0"/>
          </a:p>
          <a:p>
            <a:pPr marL="285750" lvl="0" indent="-285750" eaLnBrk="0" fontAlgn="base" hangingPunct="0">
              <a:spcBef>
                <a:spcPct val="0"/>
              </a:spcBef>
              <a:spcAft>
                <a:spcPts val="600"/>
              </a:spcAft>
              <a:buFont typeface="Arial" panose="020B0604020202020204" pitchFamily="34" charset="0"/>
              <a:buChar char="•"/>
            </a:pPr>
            <a:r>
              <a:rPr lang="en-US" altLang="en-US" sz="1400" i="1" dirty="0"/>
              <a:t>Morgan, P. 2017. The Business Student’s Guide To Study And Employability .In:K. Smy,ed. London:SAGE,pg 203 -204.</a:t>
            </a:r>
          </a:p>
          <a:p>
            <a:pPr marL="285750" lvl="0" indent="-285750" eaLnBrk="0" fontAlgn="base" hangingPunct="0">
              <a:spcBef>
                <a:spcPct val="0"/>
              </a:spcBef>
              <a:spcAft>
                <a:spcPts val="600"/>
              </a:spcAft>
              <a:buFont typeface="Arial" panose="020B0604020202020204" pitchFamily="34" charset="0"/>
              <a:buChar char="•"/>
            </a:pPr>
            <a:endParaRPr lang="en-US" altLang="en-US" sz="1400" dirty="0">
              <a:latin typeface="Calibri" panose="020F0502020204030204" pitchFamily="34" charset="0"/>
              <a:ea typeface="Calibri" panose="020F0502020204030204" pitchFamily="34" charset="0"/>
              <a:cs typeface="Times New Roman" panose="02020603050405020304" pitchFamily="18" charset="0"/>
            </a:endParaRPr>
          </a:p>
          <a:p>
            <a:pPr marL="285750" lvl="0" indent="-285750" eaLnBrk="0" fontAlgn="base" hangingPunct="0">
              <a:spcBef>
                <a:spcPct val="0"/>
              </a:spcBef>
              <a:spcAft>
                <a:spcPts val="600"/>
              </a:spcAft>
              <a:buFont typeface="Arial" panose="020B0604020202020204" pitchFamily="34" charset="0"/>
              <a:buChar char="•"/>
            </a:pPr>
            <a:r>
              <a:rPr lang="en-US" altLang="en-US" sz="1400" dirty="0">
                <a:latin typeface="Calibri" panose="020F0502020204030204" pitchFamily="34" charset="0"/>
                <a:ea typeface="Calibri" panose="020F0502020204030204" pitchFamily="34" charset="0"/>
                <a:cs typeface="Times New Roman" panose="02020603050405020304" pitchFamily="18" charset="0"/>
              </a:rPr>
              <a:t>Schoultz, M., 2017. </a:t>
            </a:r>
            <a:r>
              <a:rPr lang="en-US" altLang="en-US" sz="1400" i="1" dirty="0">
                <a:latin typeface="Calibri" panose="020F0502020204030204" pitchFamily="34" charset="0"/>
                <a:ea typeface="Calibri" panose="020F0502020204030204" pitchFamily="34" charset="0"/>
                <a:cs typeface="Times New Roman" panose="02020603050405020304" pitchFamily="18" charset="0"/>
              </a:rPr>
              <a:t>10 Team Characteristics for Effective Teamwork. </a:t>
            </a:r>
            <a:r>
              <a:rPr lang="en-US" altLang="en-US" sz="1400"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400" dirty="0">
                <a:latin typeface="Calibri" panose="020F0502020204030204" pitchFamily="34" charset="0"/>
                <a:ea typeface="Calibri" panose="020F0502020204030204" pitchFamily="34" charset="0"/>
                <a:cs typeface="Times New Roman" panose="02020603050405020304" pitchFamily="18" charset="0"/>
              </a:rPr>
            </a:br>
            <a:r>
              <a:rPr lang="en-US" altLang="en-US" sz="1400" dirty="0">
                <a:latin typeface="Calibri" panose="020F0502020204030204" pitchFamily="34" charset="0"/>
                <a:ea typeface="Calibri" panose="020F0502020204030204" pitchFamily="34" charset="0"/>
                <a:cs typeface="Times New Roman" panose="02020603050405020304" pitchFamily="18" charset="0"/>
              </a:rPr>
              <a:t>Available at: </a:t>
            </a:r>
          </a:p>
          <a:p>
            <a:pPr marL="285750" lvl="0" indent="-285750" eaLnBrk="0" fontAlgn="base" hangingPunct="0">
              <a:spcBef>
                <a:spcPct val="0"/>
              </a:spcBef>
              <a:spcAft>
                <a:spcPts val="600"/>
              </a:spcAft>
              <a:buFont typeface="Arial" panose="020B0604020202020204" pitchFamily="34" charset="0"/>
              <a:buChar char="•"/>
            </a:pPr>
            <a:r>
              <a:rPr lang="en-US" altLang="en-US" sz="1400" u="sng" dirty="0">
                <a:latin typeface="Calibri" panose="020F0502020204030204" pitchFamily="34" charset="0"/>
                <a:ea typeface="Calibri" panose="020F0502020204030204" pitchFamily="34" charset="0"/>
                <a:cs typeface="Times New Roman" panose="02020603050405020304" pitchFamily="18" charset="0"/>
              </a:rPr>
              <a:t>https://medium.com/@mikeschoultz/10-team-characteristics-for-effective-teamwork-e0429b362ddd</a:t>
            </a:r>
            <a:r>
              <a:rPr lang="en-US" altLang="en-US" sz="1400" dirty="0">
                <a:latin typeface="Calibri" panose="020F0502020204030204" pitchFamily="34" charset="0"/>
                <a:ea typeface="Calibri" panose="020F0502020204030204" pitchFamily="34" charset="0"/>
                <a:cs typeface="Times New Roman" panose="02020603050405020304" pitchFamily="18" charset="0"/>
              </a:rPr>
              <a:t/>
            </a:r>
            <a:br>
              <a:rPr lang="en-US" altLang="en-US" sz="1400" dirty="0">
                <a:latin typeface="Calibri" panose="020F0502020204030204" pitchFamily="34" charset="0"/>
                <a:ea typeface="Calibri" panose="020F0502020204030204" pitchFamily="34" charset="0"/>
                <a:cs typeface="Times New Roman" panose="02020603050405020304" pitchFamily="18" charset="0"/>
              </a:rPr>
            </a:br>
            <a:r>
              <a:rPr lang="en-US" altLang="en-US" sz="1400" dirty="0">
                <a:latin typeface="Calibri" panose="020F0502020204030204" pitchFamily="34" charset="0"/>
                <a:ea typeface="Calibri" panose="020F0502020204030204" pitchFamily="34" charset="0"/>
                <a:cs typeface="Times New Roman" panose="02020603050405020304" pitchFamily="18" charset="0"/>
              </a:rPr>
              <a:t>[Accessed 4 June 2019].</a:t>
            </a:r>
            <a:endParaRPr lang="en-US" altLang="en-US" sz="1400" dirty="0"/>
          </a:p>
        </p:txBody>
      </p:sp>
      <p:sp>
        <p:nvSpPr>
          <p:cNvPr id="5" name="Rectangle 4"/>
          <p:cNvSpPr/>
          <p:nvPr/>
        </p:nvSpPr>
        <p:spPr>
          <a:xfrm>
            <a:off x="90196" y="2958620"/>
            <a:ext cx="6096000" cy="3539430"/>
          </a:xfrm>
          <a:prstGeom prst="rect">
            <a:avLst/>
          </a:prstGeom>
        </p:spPr>
        <p:txBody>
          <a:bodyPr anchor="t">
            <a:spAutoFit/>
          </a:bodyPr>
          <a:lstStyle/>
          <a:p>
            <a:pPr fontAlgn="base">
              <a:buFont typeface="Arial" panose="020B0604020202020204" pitchFamily="34" charset="0"/>
              <a:buChar char="•"/>
            </a:pPr>
            <a:r>
              <a:rPr lang="en-GB" sz="1600" dirty="0">
                <a:solidFill>
                  <a:srgbClr val="000000"/>
                </a:solidFill>
                <a:latin typeface="Calibri" panose="020F0502020204030204" pitchFamily="34" charset="0"/>
              </a:rPr>
              <a:t> </a:t>
            </a:r>
            <a:r>
              <a:rPr lang="en-GB" sz="1400" dirty="0">
                <a:solidFill>
                  <a:srgbClr val="000000"/>
                </a:solidFill>
                <a:latin typeface="Calibri" panose="020F0502020204030204" pitchFamily="34" charset="0"/>
              </a:rPr>
              <a:t>Chron (2019) </a:t>
            </a:r>
            <a:r>
              <a:rPr lang="en-GB" sz="1400" i="1" dirty="0">
                <a:solidFill>
                  <a:srgbClr val="000000"/>
                </a:solidFill>
                <a:latin typeface="Calibri" panose="020F0502020204030204" pitchFamily="34" charset="0"/>
              </a:rPr>
              <a:t>Differences between group work &amp; team work</a:t>
            </a:r>
            <a:r>
              <a:rPr lang="en-GB" sz="1400" dirty="0">
                <a:solidFill>
                  <a:srgbClr val="000000"/>
                </a:solidFill>
                <a:latin typeface="Calibri" panose="020F0502020204030204" pitchFamily="34" charset="0"/>
              </a:rPr>
              <a:t> Chron [online] Available at: </a:t>
            </a:r>
            <a:r>
              <a:rPr lang="en-GB" sz="1400" dirty="0">
                <a:solidFill>
                  <a:srgbClr val="0563C1"/>
                </a:solidFill>
                <a:latin typeface="Calibri" panose="020F0502020204030204" pitchFamily="34" charset="0"/>
                <a:hlinkClick r:id="rId2"/>
              </a:rPr>
              <a:t>https://smallbusiness.chron.com/differences-between-group-work-team-work-11004.html</a:t>
            </a:r>
            <a:r>
              <a:rPr lang="en-GB" sz="1400" dirty="0">
                <a:solidFill>
                  <a:srgbClr val="000000"/>
                </a:solidFill>
                <a:latin typeface="Calibri" panose="020F0502020204030204" pitchFamily="34" charset="0"/>
              </a:rPr>
              <a:t> [Accessed on 27/05/2019] </a:t>
            </a:r>
            <a:r>
              <a:rPr lang="en-US" sz="1400" dirty="0">
                <a:solidFill>
                  <a:srgbClr val="000000"/>
                </a:solidFill>
                <a:latin typeface="Calibri" panose="020F0502020204030204" pitchFamily="34" charset="0"/>
              </a:rPr>
              <a:t>​</a:t>
            </a:r>
            <a:endParaRPr lang="en-US" sz="1400" dirty="0">
              <a:solidFill>
                <a:srgbClr val="000000"/>
              </a:solidFill>
              <a:latin typeface="Arial" panose="020B0604020202020204" pitchFamily="34" charset="0"/>
            </a:endParaRPr>
          </a:p>
          <a:p>
            <a:pPr fontAlgn="base"/>
            <a:r>
              <a:rPr lang="en-GB" sz="1400" dirty="0">
                <a:solidFill>
                  <a:srgbClr val="000000"/>
                </a:solidFill>
                <a:latin typeface="Calibri" panose="020F0502020204030204" pitchFamily="34" charset="0"/>
              </a:rPr>
              <a:t>​</a:t>
            </a:r>
            <a:endParaRPr lang="en-GB" sz="1400" dirty="0">
              <a:solidFill>
                <a:srgbClr val="000000"/>
              </a:solidFill>
              <a:latin typeface="Arial" panose="020B0604020202020204" pitchFamily="34" charset="0"/>
            </a:endParaRPr>
          </a:p>
          <a:p>
            <a:pPr fontAlgn="base">
              <a:buFont typeface="Arial" panose="020B0604020202020204" pitchFamily="34" charset="0"/>
              <a:buChar char="•"/>
            </a:pPr>
            <a:r>
              <a:rPr lang="en-GB" sz="1400" dirty="0">
                <a:solidFill>
                  <a:srgbClr val="000000"/>
                </a:solidFill>
                <a:latin typeface="Calibri" panose="020F0502020204030204" pitchFamily="34" charset="0"/>
              </a:rPr>
              <a:t> Key differences (2015) </a:t>
            </a:r>
            <a:r>
              <a:rPr lang="en-GB" sz="1400" i="1" dirty="0">
                <a:solidFill>
                  <a:srgbClr val="000000"/>
                </a:solidFill>
                <a:latin typeface="Calibri" panose="020F0502020204030204" pitchFamily="34" charset="0"/>
              </a:rPr>
              <a:t>Difference between group and team</a:t>
            </a:r>
            <a:r>
              <a:rPr lang="en-GB" sz="1400" dirty="0">
                <a:solidFill>
                  <a:srgbClr val="000000"/>
                </a:solidFill>
                <a:latin typeface="Calibri" panose="020F0502020204030204" pitchFamily="34" charset="0"/>
              </a:rPr>
              <a:t> Key differences [online] Available at: </a:t>
            </a:r>
            <a:r>
              <a:rPr lang="en-GB" sz="1400" dirty="0">
                <a:solidFill>
                  <a:srgbClr val="0563C1"/>
                </a:solidFill>
                <a:latin typeface="Calibri" panose="020F0502020204030204" pitchFamily="34" charset="0"/>
                <a:hlinkClick r:id="rId3"/>
              </a:rPr>
              <a:t>https://keydifferences.com/difference-between-group-and-team.html</a:t>
            </a:r>
            <a:r>
              <a:rPr lang="en-GB" sz="1400" dirty="0">
                <a:solidFill>
                  <a:srgbClr val="000000"/>
                </a:solidFill>
                <a:latin typeface="Calibri" panose="020F0502020204030204" pitchFamily="34" charset="0"/>
              </a:rPr>
              <a:t> [Accessed on 30/05/2019] </a:t>
            </a:r>
            <a:r>
              <a:rPr lang="en-US" sz="1400" dirty="0">
                <a:solidFill>
                  <a:srgbClr val="000000"/>
                </a:solidFill>
                <a:latin typeface="Calibri" panose="020F0502020204030204" pitchFamily="34" charset="0"/>
              </a:rPr>
              <a:t>​</a:t>
            </a:r>
            <a:endParaRPr lang="en-US" sz="1400" dirty="0">
              <a:solidFill>
                <a:srgbClr val="000000"/>
              </a:solidFill>
              <a:latin typeface="Arial" panose="020B0604020202020204" pitchFamily="34" charset="0"/>
            </a:endParaRPr>
          </a:p>
          <a:p>
            <a:pPr fontAlgn="base"/>
            <a:r>
              <a:rPr lang="en-GB" sz="1400" dirty="0">
                <a:solidFill>
                  <a:srgbClr val="000000"/>
                </a:solidFill>
                <a:latin typeface="Calibri" panose="020F0502020204030204" pitchFamily="34" charset="0"/>
              </a:rPr>
              <a:t>​</a:t>
            </a:r>
            <a:endParaRPr lang="en-GB" sz="1400" dirty="0">
              <a:solidFill>
                <a:srgbClr val="000000"/>
              </a:solidFill>
              <a:latin typeface="Arial" panose="020B0604020202020204" pitchFamily="34" charset="0"/>
            </a:endParaRPr>
          </a:p>
          <a:p>
            <a:pPr fontAlgn="base">
              <a:buFont typeface="Arial" panose="020B0604020202020204" pitchFamily="34" charset="0"/>
              <a:buChar char="•"/>
            </a:pPr>
            <a:r>
              <a:rPr lang="en-GB" sz="1400" dirty="0">
                <a:solidFill>
                  <a:srgbClr val="000000"/>
                </a:solidFill>
                <a:latin typeface="Calibri" panose="020F0502020204030204" pitchFamily="34" charset="0"/>
              </a:rPr>
              <a:t> Mullins, L J. (2008) Essentials of organisational behaviour 2 edition Harlow, Essex, England. Prentice hall Financial times</a:t>
            </a:r>
            <a:r>
              <a:rPr lang="en-GB" sz="1600" dirty="0">
                <a:solidFill>
                  <a:srgbClr val="000000"/>
                </a:solidFill>
                <a:latin typeface="Calibri" panose="020F0502020204030204" pitchFamily="34" charset="0"/>
              </a:rPr>
              <a:t> </a:t>
            </a:r>
          </a:p>
          <a:p>
            <a:pPr>
              <a:buFont typeface="Arial" panose="020B0604020202020204" pitchFamily="34" charset="0"/>
              <a:buChar char="•"/>
            </a:pPr>
            <a:endParaRPr lang="en-GB" sz="1600" dirty="0">
              <a:solidFill>
                <a:srgbClr val="000000"/>
              </a:solidFill>
              <a:latin typeface="Calibri"/>
              <a:cs typeface="Calibri"/>
            </a:endParaRPr>
          </a:p>
          <a:p>
            <a:pPr>
              <a:buFont typeface="Arial" panose="020B0604020202020204" pitchFamily="34" charset="0"/>
              <a:buChar char="•"/>
            </a:pPr>
            <a:r>
              <a:rPr lang="en-GB" sz="1600" dirty="0">
                <a:solidFill>
                  <a:srgbClr val="000000"/>
                </a:solidFill>
                <a:latin typeface="Calibri"/>
                <a:cs typeface="Calibri"/>
              </a:rPr>
              <a:t>Collinsdictionary.com. (2019). </a:t>
            </a:r>
            <a:r>
              <a:rPr lang="en-GB" sz="1600" i="1" dirty="0">
                <a:solidFill>
                  <a:srgbClr val="000000"/>
                </a:solidFill>
                <a:latin typeface="Calibri"/>
                <a:cs typeface="Calibri"/>
              </a:rPr>
              <a:t>Conflict definition and meaning | Collins English Dictionary</a:t>
            </a:r>
            <a:r>
              <a:rPr lang="en-GB" sz="1600" dirty="0">
                <a:solidFill>
                  <a:srgbClr val="000000"/>
                </a:solidFill>
                <a:latin typeface="Calibri"/>
                <a:cs typeface="Calibri"/>
              </a:rPr>
              <a:t>. (online)Available at: https://www.collinsdictionary.com/dictionary/English/conflict (Accessed 4 Jun. 2019).</a:t>
            </a:r>
          </a:p>
        </p:txBody>
      </p:sp>
      <p:sp>
        <p:nvSpPr>
          <p:cNvPr id="6" name="TextBox 5"/>
          <p:cNvSpPr txBox="1"/>
          <p:nvPr/>
        </p:nvSpPr>
        <p:spPr>
          <a:xfrm>
            <a:off x="7184571" y="205274"/>
            <a:ext cx="4338735" cy="2031325"/>
          </a:xfrm>
          <a:prstGeom prst="rect">
            <a:avLst/>
          </a:prstGeom>
          <a:noFill/>
        </p:spPr>
        <p:txBody>
          <a:bodyPr wrap="square" rtlCol="0" anchor="t">
            <a:spAutoFit/>
          </a:bodyPr>
          <a:lstStyle/>
          <a:p>
            <a:pPr>
              <a:spcAft>
                <a:spcPts val="0"/>
              </a:spcAft>
            </a:pPr>
            <a:endParaRPr lang="en-GB" sz="1100">
              <a:ea typeface="DengXian"/>
              <a:cs typeface="Times New Roman"/>
            </a:endParaRPr>
          </a:p>
          <a:p>
            <a:pPr>
              <a:spcAft>
                <a:spcPts val="0"/>
              </a:spcAft>
            </a:pPr>
            <a:endParaRPr lang="en-GB" sz="1100" dirty="0">
              <a:ea typeface="DengXian" panose="02010600030101010101" pitchFamily="2" charset="-122"/>
              <a:cs typeface="Arial" panose="020B0604020202020204" pitchFamily="34" charset="0"/>
            </a:endParaRPr>
          </a:p>
          <a:p>
            <a:pPr>
              <a:spcAft>
                <a:spcPts val="0"/>
              </a:spcAft>
            </a:pPr>
            <a:r>
              <a:rPr lang="en-GB" sz="1400" dirty="0">
                <a:solidFill>
                  <a:srgbClr val="000000"/>
                </a:solidFill>
                <a:ea typeface="Times New Roman" panose="02020603050405020304" pitchFamily="18" charset="0"/>
                <a:cs typeface="Arial" panose="020B0604020202020204" pitchFamily="34" charset="0"/>
              </a:rPr>
              <a:t>Conflict management, (2019). [online] Available at: https://study.com/.../what-is-conflict-management-definition-style-strategies.html (Accessed 4 Jun. 2019).</a:t>
            </a:r>
            <a:endParaRPr lang="en-GB" sz="1100" dirty="0">
              <a:ea typeface="DengXian" panose="02010600030101010101" pitchFamily="2" charset="-122"/>
              <a:cs typeface="Arial" panose="020B0604020202020204" pitchFamily="34" charset="0"/>
            </a:endParaRPr>
          </a:p>
          <a:p>
            <a:pPr>
              <a:spcAft>
                <a:spcPts val="0"/>
              </a:spcAft>
            </a:pPr>
            <a:endParaRPr lang="en-GB" sz="1100" dirty="0">
              <a:ea typeface="DengXian" panose="02010600030101010101" pitchFamily="2" charset="-122"/>
              <a:cs typeface="Arial" panose="020B0604020202020204" pitchFamily="34" charset="0"/>
            </a:endParaRPr>
          </a:p>
          <a:p>
            <a:pPr>
              <a:spcAft>
                <a:spcPts val="0"/>
              </a:spcAft>
            </a:pPr>
            <a:r>
              <a:rPr lang="en-GB" sz="1600" dirty="0">
                <a:solidFill>
                  <a:srgbClr val="000000"/>
                </a:solidFill>
                <a:ea typeface="Times New Roman" panose="02020603050405020304" pitchFamily="18" charset="0"/>
                <a:cs typeface="Arial"/>
              </a:rPr>
              <a:t>Goldsmith, J., Bennis, W. and Cloke, K. (2013). </a:t>
            </a:r>
            <a:r>
              <a:rPr lang="en-GB" sz="1600" i="1" dirty="0">
                <a:solidFill>
                  <a:srgbClr val="000000"/>
                </a:solidFill>
                <a:ea typeface="Times New Roman" panose="02020603050405020304" pitchFamily="18" charset="0"/>
                <a:cs typeface="Arial"/>
              </a:rPr>
              <a:t>Resolving conflicts at work</a:t>
            </a:r>
            <a:r>
              <a:rPr lang="en-GB" sz="1600" dirty="0">
                <a:solidFill>
                  <a:srgbClr val="000000"/>
                </a:solidFill>
                <a:ea typeface="Times New Roman" panose="02020603050405020304" pitchFamily="18" charset="0"/>
                <a:cs typeface="Arial"/>
              </a:rPr>
              <a:t>. San Francisco, Calif.: Jossey-Bass.</a:t>
            </a:r>
            <a:endParaRPr lang="en-GB" sz="1100" dirty="0">
              <a:ea typeface="DengXian" panose="02010600030101010101" pitchFamily="2" charset="-122"/>
              <a:cs typeface="Arial"/>
            </a:endParaRPr>
          </a:p>
        </p:txBody>
      </p:sp>
      <p:sp>
        <p:nvSpPr>
          <p:cNvPr id="7" name="TextBox 6"/>
          <p:cNvSpPr txBox="1"/>
          <p:nvPr/>
        </p:nvSpPr>
        <p:spPr>
          <a:xfrm>
            <a:off x="7184571" y="2241801"/>
            <a:ext cx="4282751" cy="5109091"/>
          </a:xfrm>
          <a:prstGeom prst="rect">
            <a:avLst/>
          </a:prstGeom>
          <a:noFill/>
        </p:spPr>
        <p:txBody>
          <a:bodyPr wrap="square" rtlCol="0" anchor="t">
            <a:spAutoFit/>
          </a:bodyPr>
          <a:lstStyle/>
          <a:p>
            <a:r>
              <a:rPr lang="en-GB" sz="1400" dirty="0">
                <a:hlinkClick r:id="rId4"/>
              </a:rPr>
              <a:t>https://www.google.co.uk/search?biw=1920&amp;bih=985&amp;ei=6LL7XNmsBY-H1fAPw8KKoAE&amp;q=defination+of+action+orirentied+roles</a:t>
            </a:r>
            <a:r>
              <a:rPr lang="en-GB" sz="1400" dirty="0"/>
              <a:t> </a:t>
            </a:r>
          </a:p>
          <a:p>
            <a:r>
              <a:rPr lang="en-GB" sz="1400" dirty="0"/>
              <a:t>Team roles at work , Second Edition , Meredith Belbin </a:t>
            </a:r>
          </a:p>
          <a:p>
            <a:endParaRPr lang="en-GB" sz="1400" dirty="0"/>
          </a:p>
          <a:p>
            <a:r>
              <a:rPr lang="en-GB" sz="1400" u="sng" dirty="0">
                <a:ea typeface="+mn-lt"/>
                <a:cs typeface="+mn-lt"/>
                <a:hlinkClick r:id="rId5"/>
              </a:rPr>
              <a:t>https://the-happy-manager.com/articles/teamwork-theory/</a:t>
            </a:r>
            <a:endParaRPr lang="en-GB"/>
          </a:p>
          <a:p>
            <a:r>
              <a:rPr lang="en-GB" sz="1400" u="sng" dirty="0">
                <a:ea typeface="+mn-lt"/>
                <a:cs typeface="+mn-lt"/>
              </a:rPr>
              <a:t> - Accessed at: 20:07pm Wednesday 5</a:t>
            </a:r>
            <a:r>
              <a:rPr lang="en-GB" sz="1400" u="sng" baseline="30000" dirty="0">
                <a:ea typeface="+mn-lt"/>
                <a:cs typeface="+mn-lt"/>
              </a:rPr>
              <a:t>th</a:t>
            </a:r>
            <a:r>
              <a:rPr lang="en-GB" sz="1400" u="sng" dirty="0">
                <a:ea typeface="+mn-lt"/>
                <a:cs typeface="+mn-lt"/>
              </a:rPr>
              <a:t> June </a:t>
            </a:r>
            <a:r>
              <a:rPr lang="en-GB" sz="1400" cap="all" dirty="0">
                <a:ea typeface="+mn-lt"/>
                <a:cs typeface="+mn-lt"/>
              </a:rPr>
              <a:t>© 2007 - 2019 The Happy Manager | Tel: +44 (0)7580 693712 | Web Design by </a:t>
            </a:r>
            <a:r>
              <a:rPr lang="en-GB" sz="1400" cap="all" dirty="0">
                <a:ea typeface="+mn-lt"/>
                <a:cs typeface="+mn-lt"/>
                <a:hlinkClick r:id="rId6"/>
              </a:rPr>
              <a:t>Sutton Silver</a:t>
            </a:r>
            <a:r>
              <a:rPr lang="en-GB" sz="1400" cap="all" dirty="0">
                <a:ea typeface="+mn-lt"/>
                <a:cs typeface="+mn-lt"/>
              </a:rPr>
              <a:t> </a:t>
            </a:r>
            <a:br>
              <a:rPr lang="en-GB" sz="1400" cap="all" dirty="0">
                <a:ea typeface="+mn-lt"/>
                <a:cs typeface="+mn-lt"/>
              </a:rPr>
            </a:br>
            <a:r>
              <a:rPr lang="en-GB" sz="1400" cap="all" dirty="0">
                <a:ea typeface="+mn-lt"/>
                <a:cs typeface="+mn-lt"/>
              </a:rPr>
              <a:t>The Happy Manager is owned by </a:t>
            </a:r>
            <a:r>
              <a:rPr lang="en-GB" sz="1400" cap="all" dirty="0">
                <a:ea typeface="+mn-lt"/>
                <a:cs typeface="+mn-lt"/>
                <a:hlinkClick r:id="rId7"/>
              </a:rPr>
              <a:t>Apex Leadership Ltd</a:t>
            </a:r>
            <a:r>
              <a:rPr lang="en-GB" sz="1400" cap="all" dirty="0">
                <a:ea typeface="+mn-lt"/>
                <a:cs typeface="+mn-lt"/>
              </a:rPr>
              <a:t>. </a:t>
            </a:r>
            <a:br>
              <a:rPr lang="en-GB" sz="1400" cap="all" dirty="0">
                <a:ea typeface="+mn-lt"/>
                <a:cs typeface="+mn-lt"/>
              </a:rPr>
            </a:br>
            <a:r>
              <a:rPr lang="en-GB" sz="1400" cap="all" dirty="0">
                <a:ea typeface="+mn-lt"/>
                <a:cs typeface="+mn-lt"/>
              </a:rPr>
              <a:t>Krystal Server: 228 queries in 1.145 seconds. </a:t>
            </a:r>
            <a:endParaRPr lang="en-GB" dirty="0"/>
          </a:p>
          <a:p>
            <a:r>
              <a:rPr lang="en-GB" sz="1400" u="sng" dirty="0">
                <a:ea typeface="+mn-lt"/>
                <a:cs typeface="+mn-lt"/>
                <a:hlinkClick r:id="rId8"/>
              </a:rPr>
              <a:t>https://teambuilding.co.uk/theory/forming-storming-norming-performing .html</a:t>
            </a:r>
            <a:r>
              <a:rPr lang="en-GB" sz="1400" u="sng" dirty="0">
                <a:ea typeface="+mn-lt"/>
                <a:cs typeface="+mn-lt"/>
              </a:rPr>
              <a:t> - Accessed at: 19:57pm Wednesday 5</a:t>
            </a:r>
            <a:r>
              <a:rPr lang="en-GB" sz="1400" u="sng" baseline="30000" dirty="0">
                <a:ea typeface="+mn-lt"/>
                <a:cs typeface="+mn-lt"/>
              </a:rPr>
              <a:t>th</a:t>
            </a:r>
            <a:r>
              <a:rPr lang="en-GB" sz="1400" u="sng" dirty="0">
                <a:ea typeface="+mn-lt"/>
                <a:cs typeface="+mn-lt"/>
              </a:rPr>
              <a:t> June (</a:t>
            </a:r>
            <a:r>
              <a:rPr lang="en-GB" sz="1400" dirty="0">
                <a:ea typeface="+mn-lt"/>
                <a:cs typeface="+mn-lt"/>
              </a:rPr>
              <a:t>Copyright © 2019 The Teambuilding Company)</a:t>
            </a:r>
            <a:endParaRPr lang="en-GB" dirty="0"/>
          </a:p>
          <a:p>
            <a:r>
              <a:rPr lang="en-GB" sz="1400" u="sng" dirty="0">
                <a:ea typeface="+mn-lt"/>
                <a:cs typeface="+mn-lt"/>
                <a:hlinkClick r:id="rId9"/>
              </a:rPr>
              <a:t>https://www.belbin.com/resources/blogs/belbin-and-tuckman/</a:t>
            </a:r>
            <a:r>
              <a:rPr lang="en-GB" sz="1400" u="sng" dirty="0">
                <a:ea typeface="+mn-lt"/>
                <a:cs typeface="+mn-lt"/>
              </a:rPr>
              <a:t> - Accessed at: 22:32pm Wednesday 5ht June</a:t>
            </a:r>
            <a:endParaRPr lang="en-GB" dirty="0"/>
          </a:p>
          <a:p>
            <a:r>
              <a:rPr lang="en-GB" sz="1400" dirty="0">
                <a:ea typeface="+mn-lt"/>
                <a:cs typeface="+mn-lt"/>
              </a:rPr>
              <a:t>(by The Belbin Team | Victoria Bird, 25 Jul 2017)</a:t>
            </a:r>
            <a:endParaRPr lang="en-GB" dirty="0"/>
          </a:p>
          <a:p>
            <a:endParaRPr lang="en-GB" sz="1400" dirty="0">
              <a:cs typeface="Calibri"/>
            </a:endParaRPr>
          </a:p>
          <a:p>
            <a:endParaRPr lang="en-GB" dirty="0"/>
          </a:p>
        </p:txBody>
      </p:sp>
    </p:spTree>
    <p:extLst>
      <p:ext uri="{BB962C8B-B14F-4D97-AF65-F5344CB8AC3E}">
        <p14:creationId xmlns:p14="http://schemas.microsoft.com/office/powerpoint/2010/main" val="38552507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344</TotalTime>
  <Words>1215</Words>
  <Application>Microsoft Office PowerPoint</Application>
  <PresentationFormat>Widescreen</PresentationFormat>
  <Paragraphs>159</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DengXian</vt:lpstr>
      <vt:lpstr>Times New Roman</vt:lpstr>
      <vt:lpstr>Office Theme</vt:lpstr>
      <vt:lpstr>PowerPoint Presentation</vt:lpstr>
      <vt:lpstr>PowerPoint Presentation</vt:lpstr>
      <vt:lpstr>Tuckman’s Theory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Jasmine Norman (1811329)</dc:creator>
  <cp:lastModifiedBy>Jasmine Norman (1811329)</cp:lastModifiedBy>
  <cp:revision>13</cp:revision>
  <dcterms:created xsi:type="dcterms:W3CDTF">2019-06-05T12:27:22Z</dcterms:created>
  <dcterms:modified xsi:type="dcterms:W3CDTF">2019-06-10T08:18:07Z</dcterms:modified>
</cp:coreProperties>
</file>