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2C2F4B-16E8-4777-A75F-AB226470A7EB}" v="84" dt="2022-02-05T23:08:49.2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30" d="100"/>
          <a:sy n="30" d="100"/>
        </p:scale>
        <p:origin x="994" y="-19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4F87E67-CD66-4097-ACFF-EC97A21F2E6F}" type="datetimeFigureOut">
              <a:rPr lang="en-GB" smtClean="0"/>
              <a:t>04/02/2022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2D2553-99E4-491C-997B-CCBEFDC4BA72}" type="slidenum">
              <a:rPr lang="en-GB" smtClean="0"/>
              <a:t>‹#›</a:t>
            </a:fld>
            <a:endParaRPr lang="en-GB"/>
          </a:p>
        </p:txBody>
      </p:sp>
    </p:spTree>
    <p:extLst>
      <p:ext uri="{BB962C8B-B14F-4D97-AF65-F5344CB8AC3E}">
        <p14:creationId xmlns:p14="http://schemas.microsoft.com/office/powerpoint/2010/main" val="3398934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F87E67-CD66-4097-ACFF-EC97A21F2E6F}" type="datetimeFigureOut">
              <a:rPr lang="en-GB" smtClean="0"/>
              <a:t>04/02/2022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2D2553-99E4-491C-997B-CCBEFDC4BA72}" type="slidenum">
              <a:rPr lang="en-GB" smtClean="0"/>
              <a:t>‹#›</a:t>
            </a:fld>
            <a:endParaRPr lang="en-GB"/>
          </a:p>
        </p:txBody>
      </p:sp>
    </p:spTree>
    <p:extLst>
      <p:ext uri="{BB962C8B-B14F-4D97-AF65-F5344CB8AC3E}">
        <p14:creationId xmlns:p14="http://schemas.microsoft.com/office/powerpoint/2010/main" val="213601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F87E67-CD66-4097-ACFF-EC97A21F2E6F}" type="datetimeFigureOut">
              <a:rPr lang="en-GB" smtClean="0"/>
              <a:t>04/02/2022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2D2553-99E4-491C-997B-CCBEFDC4BA72}" type="slidenum">
              <a:rPr lang="en-GB" smtClean="0"/>
              <a:t>‹#›</a:t>
            </a:fld>
            <a:endParaRPr lang="en-GB"/>
          </a:p>
        </p:txBody>
      </p:sp>
    </p:spTree>
    <p:extLst>
      <p:ext uri="{BB962C8B-B14F-4D97-AF65-F5344CB8AC3E}">
        <p14:creationId xmlns:p14="http://schemas.microsoft.com/office/powerpoint/2010/main" val="1533851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4F87E67-CD66-4097-ACFF-EC97A21F2E6F}" type="datetimeFigureOut">
              <a:rPr lang="en-GB" smtClean="0"/>
              <a:t>04/02/2022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2D2553-99E4-491C-997B-CCBEFDC4BA72}" type="slidenum">
              <a:rPr lang="en-GB" smtClean="0"/>
              <a:t>‹#›</a:t>
            </a:fld>
            <a:endParaRPr lang="en-GB"/>
          </a:p>
        </p:txBody>
      </p:sp>
    </p:spTree>
    <p:extLst>
      <p:ext uri="{BB962C8B-B14F-4D97-AF65-F5344CB8AC3E}">
        <p14:creationId xmlns:p14="http://schemas.microsoft.com/office/powerpoint/2010/main" val="1389649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F87E67-CD66-4097-ACFF-EC97A21F2E6F}" type="datetimeFigureOut">
              <a:rPr lang="en-GB" smtClean="0"/>
              <a:t>04/02/2022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E2D2553-99E4-491C-997B-CCBEFDC4BA72}" type="slidenum">
              <a:rPr lang="en-GB" smtClean="0"/>
              <a:t>‹#›</a:t>
            </a:fld>
            <a:endParaRPr lang="en-GB"/>
          </a:p>
        </p:txBody>
      </p:sp>
    </p:spTree>
    <p:extLst>
      <p:ext uri="{BB962C8B-B14F-4D97-AF65-F5344CB8AC3E}">
        <p14:creationId xmlns:p14="http://schemas.microsoft.com/office/powerpoint/2010/main" val="25984299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F87E67-CD66-4097-ACFF-EC97A21F2E6F}" type="datetimeFigureOut">
              <a:rPr lang="en-GB" smtClean="0"/>
              <a:t>04/02/2022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E2D2553-99E4-491C-997B-CCBEFDC4BA72}" type="slidenum">
              <a:rPr lang="en-GB" smtClean="0"/>
              <a:t>‹#›</a:t>
            </a:fld>
            <a:endParaRPr lang="en-GB"/>
          </a:p>
        </p:txBody>
      </p:sp>
    </p:spTree>
    <p:extLst>
      <p:ext uri="{BB962C8B-B14F-4D97-AF65-F5344CB8AC3E}">
        <p14:creationId xmlns:p14="http://schemas.microsoft.com/office/powerpoint/2010/main" val="25312572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F87E67-CD66-4097-ACFF-EC97A21F2E6F}" type="datetimeFigureOut">
              <a:rPr lang="en-GB" smtClean="0"/>
              <a:t>04/02/2022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E2D2553-99E4-491C-997B-CCBEFDC4BA72}" type="slidenum">
              <a:rPr lang="en-GB" smtClean="0"/>
              <a:t>‹#›</a:t>
            </a:fld>
            <a:endParaRPr lang="en-GB"/>
          </a:p>
        </p:txBody>
      </p:sp>
    </p:spTree>
    <p:extLst>
      <p:ext uri="{BB962C8B-B14F-4D97-AF65-F5344CB8AC3E}">
        <p14:creationId xmlns:p14="http://schemas.microsoft.com/office/powerpoint/2010/main" val="28742918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04F87E67-CD66-4097-ACFF-EC97A21F2E6F}" type="datetimeFigureOut">
              <a:rPr lang="en-GB" smtClean="0"/>
              <a:t>04/02/2022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2D2553-99E4-491C-997B-CCBEFDC4BA72}" type="slidenum">
              <a:rPr lang="en-GB" smtClean="0"/>
              <a:t>‹#›</a:t>
            </a:fld>
            <a:endParaRPr lang="en-GB"/>
          </a:p>
        </p:txBody>
      </p:sp>
    </p:spTree>
    <p:extLst>
      <p:ext uri="{BB962C8B-B14F-4D97-AF65-F5344CB8AC3E}">
        <p14:creationId xmlns:p14="http://schemas.microsoft.com/office/powerpoint/2010/main" val="2086409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04F87E67-CD66-4097-ACFF-EC97A21F2E6F}" type="datetimeFigureOut">
              <a:rPr lang="en-GB" smtClean="0"/>
              <a:t>04/02/2022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E2D2553-99E4-491C-997B-CCBEFDC4BA72}" type="slidenum">
              <a:rPr lang="en-GB" smtClean="0"/>
              <a:t>‹#›</a:t>
            </a:fld>
            <a:endParaRPr lang="en-GB"/>
          </a:p>
        </p:txBody>
      </p:sp>
    </p:spTree>
    <p:extLst>
      <p:ext uri="{BB962C8B-B14F-4D97-AF65-F5344CB8AC3E}">
        <p14:creationId xmlns:p14="http://schemas.microsoft.com/office/powerpoint/2010/main" val="2590628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F87E67-CD66-4097-ACFF-EC97A21F2E6F}" type="datetimeFigureOut">
              <a:rPr lang="en-GB" smtClean="0"/>
              <a:t>04/02/2022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2D2553-99E4-491C-997B-CCBEFDC4BA72}" type="slidenum">
              <a:rPr lang="en-GB" smtClean="0"/>
              <a:t>‹#›</a:t>
            </a:fld>
            <a:endParaRPr lang="en-GB"/>
          </a:p>
        </p:txBody>
      </p:sp>
    </p:spTree>
    <p:extLst>
      <p:ext uri="{BB962C8B-B14F-4D97-AF65-F5344CB8AC3E}">
        <p14:creationId xmlns:p14="http://schemas.microsoft.com/office/powerpoint/2010/main" val="4198052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F87E67-CD66-4097-ACFF-EC97A21F2E6F}" type="datetimeFigureOut">
              <a:rPr lang="en-GB" smtClean="0"/>
              <a:t>04/02/2022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E2D2553-99E4-491C-997B-CCBEFDC4BA72}" type="slidenum">
              <a:rPr lang="en-GB" smtClean="0"/>
              <a:t>‹#›</a:t>
            </a:fld>
            <a:endParaRPr lang="en-GB"/>
          </a:p>
        </p:txBody>
      </p:sp>
    </p:spTree>
    <p:extLst>
      <p:ext uri="{BB962C8B-B14F-4D97-AF65-F5344CB8AC3E}">
        <p14:creationId xmlns:p14="http://schemas.microsoft.com/office/powerpoint/2010/main" val="464454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75000"/>
                  </a:schemeClr>
                </a:solidFill>
              </a:defRPr>
            </a:lvl1pPr>
          </a:lstStyle>
          <a:p>
            <a:fld id="{04F87E67-CD66-4097-ACFF-EC97A21F2E6F}" type="datetimeFigureOut">
              <a:rPr lang="en-GB" smtClean="0"/>
              <a:t>04/02/2022</a:t>
            </a:fld>
            <a:endParaRPr lang="en-GB"/>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75000"/>
                  </a:schemeClr>
                </a:solidFill>
              </a:defRPr>
            </a:lvl1pPr>
          </a:lstStyle>
          <a:p>
            <a:fld id="{7E2D2553-99E4-491C-997B-CCBEFDC4BA72}" type="slidenum">
              <a:rPr lang="en-GB" smtClean="0"/>
              <a:t>‹#›</a:t>
            </a:fld>
            <a:endParaRPr lang="en-GB"/>
          </a:p>
        </p:txBody>
      </p:sp>
    </p:spTree>
    <p:extLst>
      <p:ext uri="{BB962C8B-B14F-4D97-AF65-F5344CB8AC3E}">
        <p14:creationId xmlns:p14="http://schemas.microsoft.com/office/powerpoint/2010/main" val="1129929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www.battlelocalhistory.com/1066-battlemuseum-1.html%20Accessed%2005/02/2022" TargetMode="External"/><Relationship Id="rId13"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hyperlink" Target="https://www.youtube.com/watch?v=kYslFFKSNpk" TargetMode="External"/><Relationship Id="rId12"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youtube.com/watch?v=Bm-gARMbWiA" TargetMode="External"/><Relationship Id="rId11" Type="http://schemas.openxmlformats.org/officeDocument/2006/relationships/image" Target="../media/image5.jpeg"/><Relationship Id="rId5" Type="http://schemas.openxmlformats.org/officeDocument/2006/relationships/image" Target="../media/image3.jpeg"/><Relationship Id="rId10" Type="http://schemas.openxmlformats.org/officeDocument/2006/relationships/image" Target="../media/image4.jpeg"/><Relationship Id="rId4" Type="http://schemas.openxmlformats.org/officeDocument/2006/relationships/hyperlink" Target="http://anglosaxon.archeurope.info/index.php?page=caldbec-hill" TargetMode="External"/><Relationship Id="rId9" Type="http://schemas.openxmlformats.org/officeDocument/2006/relationships/hyperlink" Target="https://www.english-heritage.org.uk/visit/places/1066-battle-of-hastings-abbey-and-battlefield/history-and-stories/what-happened-battle-hastings/" TargetMode="External"/><Relationship Id="rId1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University of Wales Trinity Saint David - Wikipedia">
            <a:extLst>
              <a:ext uri="{FF2B5EF4-FFF2-40B4-BE49-F238E27FC236}">
                <a16:creationId xmlns:a16="http://schemas.microsoft.com/office/drawing/2014/main" id="{896CA773-96CF-4E8B-859B-78442E1784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1813" y="238125"/>
            <a:ext cx="4727575" cy="189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5">
            <a:extLst>
              <a:ext uri="{FF2B5EF4-FFF2-40B4-BE49-F238E27FC236}">
                <a16:creationId xmlns:a16="http://schemas.microsoft.com/office/drawing/2014/main" id="{833BCEDD-8D6B-460B-80C0-E5BF05BC0278}"/>
              </a:ext>
            </a:extLst>
          </p:cNvPr>
          <p:cNvSpPr txBox="1">
            <a:spLocks noChangeArrowheads="1"/>
          </p:cNvSpPr>
          <p:nvPr/>
        </p:nvSpPr>
        <p:spPr bwMode="auto">
          <a:xfrm>
            <a:off x="531813" y="2130425"/>
            <a:ext cx="853440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457200">
              <a:defRPr>
                <a:solidFill>
                  <a:schemeClr val="tx1"/>
                </a:solidFill>
                <a:latin typeface="Calibri" panose="020F0502020204030204" pitchFamily="34" charset="0"/>
              </a:defRPr>
            </a:lvl1pPr>
            <a:lvl2pPr marL="742950" indent="-285750" defTabSz="457200">
              <a:defRPr>
                <a:solidFill>
                  <a:schemeClr val="tx1"/>
                </a:solidFill>
                <a:latin typeface="Calibri" panose="020F0502020204030204" pitchFamily="34" charset="0"/>
              </a:defRPr>
            </a:lvl2pPr>
            <a:lvl3pPr marL="1143000" indent="-228600" defTabSz="457200">
              <a:defRPr>
                <a:solidFill>
                  <a:schemeClr val="tx1"/>
                </a:solidFill>
                <a:latin typeface="Calibri" panose="020F0502020204030204" pitchFamily="34" charset="0"/>
              </a:defRPr>
            </a:lvl3pPr>
            <a:lvl4pPr marL="1600200" indent="-228600" defTabSz="457200">
              <a:defRPr>
                <a:solidFill>
                  <a:schemeClr val="tx1"/>
                </a:solidFill>
                <a:latin typeface="Calibri" panose="020F0502020204030204" pitchFamily="34" charset="0"/>
              </a:defRPr>
            </a:lvl4pPr>
            <a:lvl5pPr marL="2057400" indent="-228600" defTabSz="4572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eaLnBrk="1" hangingPunct="1"/>
            <a:r>
              <a:rPr lang="en-GB" altLang="en-US" sz="2800" dirty="0">
                <a:solidFill>
                  <a:srgbClr val="000000"/>
                </a:solidFill>
              </a:rPr>
              <a:t>Emily Hughes</a:t>
            </a:r>
          </a:p>
          <a:p>
            <a:pPr eaLnBrk="1" hangingPunct="1"/>
            <a:r>
              <a:rPr lang="en-GB" altLang="en-US" sz="2800" dirty="0">
                <a:solidFill>
                  <a:srgbClr val="000000"/>
                </a:solidFill>
              </a:rPr>
              <a:t>Email: 2003400@student.uwtsd.ac.uk</a:t>
            </a:r>
          </a:p>
        </p:txBody>
      </p:sp>
      <p:sp>
        <p:nvSpPr>
          <p:cNvPr id="8" name="TextBox 7">
            <a:extLst>
              <a:ext uri="{FF2B5EF4-FFF2-40B4-BE49-F238E27FC236}">
                <a16:creationId xmlns:a16="http://schemas.microsoft.com/office/drawing/2014/main" id="{ECDA1701-E8B0-4DEB-9EFE-2C9D9D325240}"/>
              </a:ext>
            </a:extLst>
          </p:cNvPr>
          <p:cNvSpPr txBox="1"/>
          <p:nvPr/>
        </p:nvSpPr>
        <p:spPr>
          <a:xfrm>
            <a:off x="7543800" y="821838"/>
            <a:ext cx="18973800" cy="2123658"/>
          </a:xfrm>
          <a:prstGeom prst="rect">
            <a:avLst/>
          </a:prstGeom>
          <a:noFill/>
        </p:spPr>
        <p:txBody>
          <a:bodyPr wrap="square" rtlCol="0">
            <a:spAutoFit/>
          </a:bodyPr>
          <a:lstStyle/>
          <a:p>
            <a:r>
              <a:rPr lang="en-GB" sz="6600" dirty="0">
                <a:latin typeface="Baskerville Old Face" panose="02020602080505020303" pitchFamily="18" charset="0"/>
              </a:rPr>
              <a:t>Battle of Hastings: Where did the Battle happen?</a:t>
            </a:r>
          </a:p>
          <a:p>
            <a:endParaRPr lang="en-GB" sz="6600" dirty="0">
              <a:latin typeface="Baskerville Old Face" panose="02020602080505020303" pitchFamily="18" charset="0"/>
            </a:endParaRPr>
          </a:p>
        </p:txBody>
      </p:sp>
      <p:grpSp>
        <p:nvGrpSpPr>
          <p:cNvPr id="10" name="Group 9">
            <a:extLst>
              <a:ext uri="{FF2B5EF4-FFF2-40B4-BE49-F238E27FC236}">
                <a16:creationId xmlns:a16="http://schemas.microsoft.com/office/drawing/2014/main" id="{86D01CAD-0BF4-443A-97FA-CFACE762CFAB}"/>
              </a:ext>
            </a:extLst>
          </p:cNvPr>
          <p:cNvGrpSpPr/>
          <p:nvPr/>
        </p:nvGrpSpPr>
        <p:grpSpPr>
          <a:xfrm>
            <a:off x="804859" y="3548631"/>
            <a:ext cx="7949809" cy="5933260"/>
            <a:chOff x="962818" y="3054350"/>
            <a:chExt cx="9246088" cy="5704016"/>
          </a:xfrm>
        </p:grpSpPr>
        <p:pic>
          <p:nvPicPr>
            <p:cNvPr id="1026" name="Picture 2" descr="Anglo-Saxon Archaeology - Caldbec Hill">
              <a:extLst>
                <a:ext uri="{FF2B5EF4-FFF2-40B4-BE49-F238E27FC236}">
                  <a16:creationId xmlns:a16="http://schemas.microsoft.com/office/drawing/2014/main" id="{4EA9BEEB-65B9-4915-97FE-D340450F0A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2818" y="3054350"/>
              <a:ext cx="9246088" cy="522605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0A0AE216-9DB2-4612-B083-0CB0BD1D26BB}"/>
                </a:ext>
              </a:extLst>
            </p:cNvPr>
            <p:cNvSpPr txBox="1"/>
            <p:nvPr/>
          </p:nvSpPr>
          <p:spPr>
            <a:xfrm>
              <a:off x="962818" y="8389034"/>
              <a:ext cx="9246088" cy="369332"/>
            </a:xfrm>
            <a:prstGeom prst="rect">
              <a:avLst/>
            </a:prstGeom>
            <a:noFill/>
          </p:spPr>
          <p:txBody>
            <a:bodyPr wrap="square" rtlCol="0">
              <a:spAutoFit/>
            </a:bodyPr>
            <a:lstStyle/>
            <a:p>
              <a:r>
                <a:rPr lang="en-GB" dirty="0">
                  <a:hlinkClick r:id="rId4"/>
                </a:rPr>
                <a:t>http://anglosaxon.archeurope.info/index.php?page=caldbec-hill</a:t>
              </a:r>
              <a:r>
                <a:rPr lang="en-GB" dirty="0"/>
                <a:t> Accessed 05/02/2022 </a:t>
              </a:r>
            </a:p>
          </p:txBody>
        </p:sp>
      </p:grpSp>
      <p:pic>
        <p:nvPicPr>
          <p:cNvPr id="1030" name="Picture 6" descr="How tight were shield walls in Saxon England? - History Stack Exchange">
            <a:extLst>
              <a:ext uri="{FF2B5EF4-FFF2-40B4-BE49-F238E27FC236}">
                <a16:creationId xmlns:a16="http://schemas.microsoft.com/office/drawing/2014/main" id="{1BEC7EB9-440C-41CA-917F-D67F571FDE2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2177" y="15882127"/>
            <a:ext cx="8335782" cy="4415520"/>
          </a:xfrm>
          <a:prstGeom prst="rect">
            <a:avLst/>
          </a:prstGeom>
          <a:noFill/>
          <a:extLst>
            <a:ext uri="{909E8E84-426E-40DD-AFC4-6F175D3DCCD1}">
              <a14:hiddenFill xmlns:a14="http://schemas.microsoft.com/office/drawing/2010/main">
                <a:solidFill>
                  <a:srgbClr val="FFFFFF"/>
                </a:solidFill>
              </a14:hiddenFill>
            </a:ext>
          </a:extLst>
        </p:spPr>
      </p:pic>
      <p:grpSp>
        <p:nvGrpSpPr>
          <p:cNvPr id="33" name="Group 32">
            <a:extLst>
              <a:ext uri="{FF2B5EF4-FFF2-40B4-BE49-F238E27FC236}">
                <a16:creationId xmlns:a16="http://schemas.microsoft.com/office/drawing/2014/main" id="{B8EA9E87-34FE-465C-84CB-0AA5FB9A4D53}"/>
              </a:ext>
            </a:extLst>
          </p:cNvPr>
          <p:cNvGrpSpPr/>
          <p:nvPr/>
        </p:nvGrpSpPr>
        <p:grpSpPr>
          <a:xfrm>
            <a:off x="20608355" y="16366939"/>
            <a:ext cx="9135665" cy="4796840"/>
            <a:chOff x="18932993" y="18476054"/>
            <a:chExt cx="10667180" cy="2085733"/>
          </a:xfrm>
        </p:grpSpPr>
        <p:sp>
          <p:nvSpPr>
            <p:cNvPr id="39" name="Rectangle: Rounded Corners 38">
              <a:extLst>
                <a:ext uri="{FF2B5EF4-FFF2-40B4-BE49-F238E27FC236}">
                  <a16:creationId xmlns:a16="http://schemas.microsoft.com/office/drawing/2014/main" id="{CB5D4D99-94AC-469A-A7ED-E377C87E8B74}"/>
                </a:ext>
              </a:extLst>
            </p:cNvPr>
            <p:cNvSpPr/>
            <p:nvPr/>
          </p:nvSpPr>
          <p:spPr>
            <a:xfrm>
              <a:off x="18932993" y="18476054"/>
              <a:ext cx="10667180" cy="2085733"/>
            </a:xfrm>
            <a:prstGeom prst="roundRect">
              <a:avLst/>
            </a:prstGeom>
            <a:solidFill>
              <a:schemeClr val="accent1">
                <a:lumMod val="60000"/>
                <a:lumOff val="4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B06C6C5E-6E0E-40C1-8D0B-F87CF0C670A6}"/>
                </a:ext>
              </a:extLst>
            </p:cNvPr>
            <p:cNvSpPr txBox="1"/>
            <p:nvPr/>
          </p:nvSpPr>
          <p:spPr>
            <a:xfrm>
              <a:off x="19174384" y="18732085"/>
              <a:ext cx="10425789" cy="1495640"/>
            </a:xfrm>
            <a:prstGeom prst="rect">
              <a:avLst/>
            </a:prstGeom>
            <a:noFill/>
          </p:spPr>
          <p:txBody>
            <a:bodyPr wrap="square" rtlCol="0">
              <a:spAutoFit/>
            </a:bodyPr>
            <a:lstStyle/>
            <a:p>
              <a:r>
                <a:rPr lang="en-GB" sz="2400" u="sng" dirty="0"/>
                <a:t>Bibliography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Time Team, Battle of Hastings-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https://www.youtube.com/watch?v=Bm-gARMbWiA</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04/02/2022</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Nick Austin’s Response-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https://www.youtube.com/watch?v=kYslFFKSNpk</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Accessd</a:t>
              </a:r>
              <a:r>
                <a:rPr lang="en-GB" sz="1800" dirty="0">
                  <a:effectLst/>
                  <a:latin typeface="Calibri" panose="020F0502020204030204" pitchFamily="34" charset="0"/>
                  <a:ea typeface="Calibri" panose="020F0502020204030204" pitchFamily="34" charset="0"/>
                  <a:cs typeface="Times New Roman" panose="02020603050405020304" pitchFamily="18" charset="0"/>
                </a:rPr>
                <a:t> 04/02/2022 </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Anglo-Saxon Axe- </a:t>
              </a:r>
              <a:r>
                <a:rPr lang="en-GB" dirty="0">
                  <a:latin typeface="Calibri" panose="020F0502020204030204" pitchFamily="34" charset="0"/>
                  <a:ea typeface="Calibri" panose="020F0502020204030204" pitchFamily="34" charset="0"/>
                  <a:cs typeface="Times New Roman" panose="02020603050405020304" pitchFamily="18" charset="0"/>
                  <a:hlinkClick r:id="rId8"/>
                </a:rPr>
                <a:t>http://www.battlelocalhistory.com/1066-battlemuseum-1.html Accessed 05/02/2022</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English Heritage</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hlinkClick r:id="rId9"/>
                </a:rPr>
                <a:t>https://www.english-heritage.org.uk/visit/places/1066-battle-of-hastings-abbey-and-battlefield/history-and-stories/what-happened-battle-hastings/</a:t>
              </a:r>
              <a:r>
                <a:rPr lang="en-GB" dirty="0">
                  <a:latin typeface="Calibri" panose="020F0502020204030204" pitchFamily="34" charset="0"/>
                  <a:ea typeface="Calibri" panose="020F0502020204030204" pitchFamily="34" charset="0"/>
                  <a:cs typeface="Times New Roman" panose="02020603050405020304" pitchFamily="18" charset="0"/>
                </a:rPr>
                <a:t> Accessed 05/02/2022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400" u="sng" dirty="0"/>
            </a:p>
          </p:txBody>
        </p:sp>
      </p:grpSp>
      <p:grpSp>
        <p:nvGrpSpPr>
          <p:cNvPr id="24" name="Group 23">
            <a:extLst>
              <a:ext uri="{FF2B5EF4-FFF2-40B4-BE49-F238E27FC236}">
                <a16:creationId xmlns:a16="http://schemas.microsoft.com/office/drawing/2014/main" id="{D19D93E2-C49D-4DAA-BEFD-3A235B2631E7}"/>
              </a:ext>
            </a:extLst>
          </p:cNvPr>
          <p:cNvGrpSpPr/>
          <p:nvPr/>
        </p:nvGrpSpPr>
        <p:grpSpPr>
          <a:xfrm>
            <a:off x="19919817" y="2778512"/>
            <a:ext cx="9978797" cy="11688800"/>
            <a:chOff x="19336664" y="4789879"/>
            <a:chExt cx="10111874" cy="11103866"/>
          </a:xfrm>
        </p:grpSpPr>
        <p:pic>
          <p:nvPicPr>
            <p:cNvPr id="1028" name="Picture 4" descr="Battle Abbey | Wedding Venue East Sussex | Fabulous Wedding Venues">
              <a:extLst>
                <a:ext uri="{FF2B5EF4-FFF2-40B4-BE49-F238E27FC236}">
                  <a16:creationId xmlns:a16="http://schemas.microsoft.com/office/drawing/2014/main" id="{C942101E-ED7E-402B-9216-84CB0D02DDA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9336664" y="4789879"/>
              <a:ext cx="10111874" cy="5829198"/>
            </a:xfrm>
            <a:prstGeom prst="rect">
              <a:avLst/>
            </a:prstGeom>
            <a:noFill/>
            <a:extLst>
              <a:ext uri="{909E8E84-426E-40DD-AFC4-6F175D3DCCD1}">
                <a14:hiddenFill xmlns:a14="http://schemas.microsoft.com/office/drawing/2010/main">
                  <a:solidFill>
                    <a:srgbClr val="FFFFFF"/>
                  </a:solidFill>
                </a14:hiddenFill>
              </a:ext>
            </a:extLst>
          </p:spPr>
        </p:pic>
        <p:grpSp>
          <p:nvGrpSpPr>
            <p:cNvPr id="25" name="Group 24">
              <a:extLst>
                <a:ext uri="{FF2B5EF4-FFF2-40B4-BE49-F238E27FC236}">
                  <a16:creationId xmlns:a16="http://schemas.microsoft.com/office/drawing/2014/main" id="{8AE91C1E-C5E6-433A-86EA-0846A109ADB1}"/>
                </a:ext>
              </a:extLst>
            </p:cNvPr>
            <p:cNvGrpSpPr/>
            <p:nvPr/>
          </p:nvGrpSpPr>
          <p:grpSpPr>
            <a:xfrm>
              <a:off x="20235842" y="11181036"/>
              <a:ext cx="9055551" cy="4712709"/>
              <a:chOff x="10298172" y="4077327"/>
              <a:chExt cx="9055551" cy="4712709"/>
            </a:xfrm>
          </p:grpSpPr>
          <p:sp>
            <p:nvSpPr>
              <p:cNvPr id="26" name="Rectangle: Rounded Corners 25">
                <a:extLst>
                  <a:ext uri="{FF2B5EF4-FFF2-40B4-BE49-F238E27FC236}">
                    <a16:creationId xmlns:a16="http://schemas.microsoft.com/office/drawing/2014/main" id="{8B51FAC4-97C0-458C-8DC2-236F2BBEEE7E}"/>
                  </a:ext>
                </a:extLst>
              </p:cNvPr>
              <p:cNvSpPr/>
              <p:nvPr/>
            </p:nvSpPr>
            <p:spPr>
              <a:xfrm>
                <a:off x="10298172" y="4077327"/>
                <a:ext cx="9055551" cy="4712709"/>
              </a:xfrm>
              <a:prstGeom prst="roundRect">
                <a:avLst/>
              </a:prstGeom>
              <a:solidFill>
                <a:schemeClr val="accent1">
                  <a:lumMod val="60000"/>
                  <a:lumOff val="4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TextBox 26">
                <a:extLst>
                  <a:ext uri="{FF2B5EF4-FFF2-40B4-BE49-F238E27FC236}">
                    <a16:creationId xmlns:a16="http://schemas.microsoft.com/office/drawing/2014/main" id="{68A57348-7CF5-48FA-9F46-221508A323B4}"/>
                  </a:ext>
                </a:extLst>
              </p:cNvPr>
              <p:cNvSpPr txBox="1"/>
              <p:nvPr/>
            </p:nvSpPr>
            <p:spPr>
              <a:xfrm>
                <a:off x="10429868" y="4274127"/>
                <a:ext cx="8591187" cy="4247317"/>
              </a:xfrm>
              <a:prstGeom prst="rect">
                <a:avLst/>
              </a:prstGeom>
              <a:noFill/>
            </p:spPr>
            <p:txBody>
              <a:bodyPr wrap="square" rtlCol="0">
                <a:spAutoFit/>
              </a:bodyPr>
              <a:lstStyle/>
              <a:p>
                <a:r>
                  <a:rPr lang="en-GB" b="1" u="sng" dirty="0"/>
                  <a:t>Battle Abbey</a:t>
                </a:r>
              </a:p>
              <a:p>
                <a:endParaRPr lang="en-GB" dirty="0"/>
              </a:p>
              <a:p>
                <a:r>
                  <a:rPr lang="en-GB" dirty="0"/>
                  <a:t>Battle Abbey is now under the trust  of English Heritage and now houses the school Battle Abbey. This is where it’s disputed that the battle took place. Every year there is Hastings Week which commemorates the Battle. Many re-enactors go to Battle Abbey to take part in this tradition where we remember the life changing event in English history. </a:t>
                </a:r>
              </a:p>
              <a:p>
                <a:endParaRPr lang="en-GB" dirty="0"/>
              </a:p>
              <a:p>
                <a:r>
                  <a:rPr lang="en-GB" dirty="0"/>
                  <a:t>Time Team also decided to dig up the field where the battle ‘supposedly’ took place, because of this yearly event of having re-enactors on the field, Time Team had to dig quite deep in the ground to avoid any material that has been left there by the general public. They too did not find anything linking to the Battle of Hastings. This leaves many people thinking where did the Battle take place.  The Abbey was built in honour of the battle, and the altar was built where Harold was supposedly killed. This information is given to us by written sources and in the Bayeux Tapestry where the conquest of England has been depicted. </a:t>
                </a:r>
              </a:p>
            </p:txBody>
          </p:sp>
        </p:grpSp>
      </p:grpSp>
      <p:grpSp>
        <p:nvGrpSpPr>
          <p:cNvPr id="29" name="Group 28">
            <a:extLst>
              <a:ext uri="{FF2B5EF4-FFF2-40B4-BE49-F238E27FC236}">
                <a16:creationId xmlns:a16="http://schemas.microsoft.com/office/drawing/2014/main" id="{75F28E28-CD75-44E3-8839-654D8EE06373}"/>
              </a:ext>
            </a:extLst>
          </p:cNvPr>
          <p:cNvGrpSpPr/>
          <p:nvPr/>
        </p:nvGrpSpPr>
        <p:grpSpPr>
          <a:xfrm>
            <a:off x="9066213" y="3317227"/>
            <a:ext cx="10729062" cy="5954070"/>
            <a:chOff x="8973031" y="2097634"/>
            <a:chExt cx="11421876" cy="2162629"/>
          </a:xfrm>
        </p:grpSpPr>
        <p:sp>
          <p:nvSpPr>
            <p:cNvPr id="32" name="Rectangle: Rounded Corners 31">
              <a:extLst>
                <a:ext uri="{FF2B5EF4-FFF2-40B4-BE49-F238E27FC236}">
                  <a16:creationId xmlns:a16="http://schemas.microsoft.com/office/drawing/2014/main" id="{6B04814E-47A3-45B6-B0AF-06F213179683}"/>
                </a:ext>
              </a:extLst>
            </p:cNvPr>
            <p:cNvSpPr/>
            <p:nvPr/>
          </p:nvSpPr>
          <p:spPr>
            <a:xfrm>
              <a:off x="8973031" y="2097634"/>
              <a:ext cx="11290014" cy="2077801"/>
            </a:xfrm>
            <a:prstGeom prst="roundRect">
              <a:avLst/>
            </a:prstGeom>
            <a:solidFill>
              <a:schemeClr val="accent1">
                <a:lumMod val="60000"/>
                <a:lumOff val="4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8" name="TextBox 27">
              <a:extLst>
                <a:ext uri="{FF2B5EF4-FFF2-40B4-BE49-F238E27FC236}">
                  <a16:creationId xmlns:a16="http://schemas.microsoft.com/office/drawing/2014/main" id="{1E6A3B2F-E083-407D-B613-6593BA10C7AA}"/>
                </a:ext>
              </a:extLst>
            </p:cNvPr>
            <p:cNvSpPr txBox="1"/>
            <p:nvPr/>
          </p:nvSpPr>
          <p:spPr>
            <a:xfrm>
              <a:off x="9484682" y="2178286"/>
              <a:ext cx="10910225" cy="2081977"/>
            </a:xfrm>
            <a:prstGeom prst="rect">
              <a:avLst/>
            </a:prstGeom>
            <a:noFill/>
          </p:spPr>
          <p:txBody>
            <a:bodyPr wrap="square" rtlCol="0">
              <a:spAutoFit/>
            </a:bodyPr>
            <a:lstStyle/>
            <a:p>
              <a:r>
                <a:rPr lang="en-GB" sz="2400" dirty="0"/>
                <a:t>The location of the Battle of Hastings is disputed, many people including locals believes the battle happened where the now Battle Abbey stands. Some historians such as John Grehan believes it happened on </a:t>
              </a:r>
              <a:r>
                <a:rPr lang="en-GB" sz="2400" dirty="0" err="1"/>
                <a:t>Caldbec</a:t>
              </a:r>
              <a:r>
                <a:rPr lang="en-GB" sz="2400" dirty="0"/>
                <a:t> Hill, and even speculations of the battle happening in Crowhurst. Time Team believe they find the location of the battlefield, where now there stands a roundabout on your way out of Battle. </a:t>
              </a:r>
            </a:p>
            <a:p>
              <a:endParaRPr lang="en-GB" sz="2400" dirty="0"/>
            </a:p>
            <a:p>
              <a:r>
                <a:rPr lang="en-GB" sz="2400" dirty="0"/>
                <a:t>One of the local museums was donated an axe that was found in the 20</a:t>
              </a:r>
              <a:r>
                <a:rPr lang="en-GB" sz="2400" baseline="30000" dirty="0"/>
                <a:t>th</a:t>
              </a:r>
              <a:r>
                <a:rPr lang="en-GB" sz="2400" dirty="0"/>
                <a:t> century. However, they are unable to date this axe as the axe has been tampered with which makes us unable to date this. This axe was supposedly found where the roundabout sits leading out of Battle, which would help to corroborate with the information that Time Team is giving us. We know that the Anglo-Saxon’s used axes as it is depicted in the Bayeux Tapestry which was commissioned shortly after the battle.</a:t>
              </a:r>
            </a:p>
          </p:txBody>
        </p:sp>
      </p:grpSp>
      <p:grpSp>
        <p:nvGrpSpPr>
          <p:cNvPr id="34" name="Group 33">
            <a:extLst>
              <a:ext uri="{FF2B5EF4-FFF2-40B4-BE49-F238E27FC236}">
                <a16:creationId xmlns:a16="http://schemas.microsoft.com/office/drawing/2014/main" id="{B5E18118-731A-4D8E-816D-076B8AC96D99}"/>
              </a:ext>
            </a:extLst>
          </p:cNvPr>
          <p:cNvGrpSpPr/>
          <p:nvPr/>
        </p:nvGrpSpPr>
        <p:grpSpPr>
          <a:xfrm>
            <a:off x="9666858" y="8834224"/>
            <a:ext cx="10985227" cy="10776270"/>
            <a:chOff x="8947070" y="9366187"/>
            <a:chExt cx="10985227" cy="10776270"/>
          </a:xfrm>
        </p:grpSpPr>
        <p:pic>
          <p:nvPicPr>
            <p:cNvPr id="1038" name="Picture 14">
              <a:extLst>
                <a:ext uri="{FF2B5EF4-FFF2-40B4-BE49-F238E27FC236}">
                  <a16:creationId xmlns:a16="http://schemas.microsoft.com/office/drawing/2014/main" id="{2F1311D7-10A7-4E8D-9FC8-2A1AA5FC986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4682603" y="9366187"/>
              <a:ext cx="5249694" cy="4038226"/>
            </a:xfrm>
            <a:prstGeom prst="rect">
              <a:avLst/>
            </a:prstGeom>
            <a:noFill/>
            <a:extLst>
              <a:ext uri="{909E8E84-426E-40DD-AFC4-6F175D3DCCD1}">
                <a14:hiddenFill xmlns:a14="http://schemas.microsoft.com/office/drawing/2010/main">
                  <a:solidFill>
                    <a:srgbClr val="FFFFFF"/>
                  </a:solidFill>
                </a14:hiddenFill>
              </a:ext>
            </a:extLst>
          </p:spPr>
        </p:pic>
        <p:grpSp>
          <p:nvGrpSpPr>
            <p:cNvPr id="30" name="Group 29">
              <a:extLst>
                <a:ext uri="{FF2B5EF4-FFF2-40B4-BE49-F238E27FC236}">
                  <a16:creationId xmlns:a16="http://schemas.microsoft.com/office/drawing/2014/main" id="{960E5A83-614D-4EE5-BBCE-9FB97D16AC23}"/>
                </a:ext>
              </a:extLst>
            </p:cNvPr>
            <p:cNvGrpSpPr/>
            <p:nvPr/>
          </p:nvGrpSpPr>
          <p:grpSpPr>
            <a:xfrm>
              <a:off x="8947070" y="12187721"/>
              <a:ext cx="10537656" cy="7954736"/>
              <a:chOff x="10480439" y="12041730"/>
              <a:chExt cx="10537656" cy="7954736"/>
            </a:xfrm>
          </p:grpSpPr>
          <p:pic>
            <p:nvPicPr>
              <p:cNvPr id="1034" name="Picture 10" descr="Anglo-Saxon Archaeology - The Location of the Battle of Hastings">
                <a:extLst>
                  <a:ext uri="{FF2B5EF4-FFF2-40B4-BE49-F238E27FC236}">
                    <a16:creationId xmlns:a16="http://schemas.microsoft.com/office/drawing/2014/main" id="{30678897-1C02-4506-8736-BAF3E872BE50}"/>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0480439" y="12041730"/>
                <a:ext cx="7664409" cy="399239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Battle of Hastings roundabout: Channel 4&amp;#39;s Time Team researchers find new  site where they say the 1066 battle took place - Mirror Online">
                <a:extLst>
                  <a:ext uri="{FF2B5EF4-FFF2-40B4-BE49-F238E27FC236}">
                    <a16:creationId xmlns:a16="http://schemas.microsoft.com/office/drawing/2014/main" id="{12A2ACF0-F16A-4674-9AA6-DEFE363BA4AA}"/>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4622308" y="15199626"/>
                <a:ext cx="6395787" cy="4796840"/>
              </a:xfrm>
              <a:prstGeom prst="rect">
                <a:avLst/>
              </a:prstGeom>
              <a:noFill/>
              <a:extLst>
                <a:ext uri="{909E8E84-426E-40DD-AFC4-6F175D3DCCD1}">
                  <a14:hiddenFill xmlns:a14="http://schemas.microsoft.com/office/drawing/2010/main">
                    <a:solidFill>
                      <a:srgbClr val="FFFFFF"/>
                    </a:solidFill>
                  </a14:hiddenFill>
                </a:ext>
              </a:extLst>
            </p:spPr>
          </p:pic>
        </p:grpSp>
        <p:pic>
          <p:nvPicPr>
            <p:cNvPr id="1036" name="Picture 12">
              <a:extLst>
                <a:ext uri="{FF2B5EF4-FFF2-40B4-BE49-F238E27FC236}">
                  <a16:creationId xmlns:a16="http://schemas.microsoft.com/office/drawing/2014/main" id="{51BC20AA-5BAE-4CAB-B551-E1E4AA5ADEDA}"/>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5592610" y="12910516"/>
              <a:ext cx="4294887" cy="3189657"/>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7" name="Group 16">
            <a:extLst>
              <a:ext uri="{FF2B5EF4-FFF2-40B4-BE49-F238E27FC236}">
                <a16:creationId xmlns:a16="http://schemas.microsoft.com/office/drawing/2014/main" id="{68A75A33-B16B-4749-822C-FFB8F368BB08}"/>
              </a:ext>
            </a:extLst>
          </p:cNvPr>
          <p:cNvGrpSpPr/>
          <p:nvPr/>
        </p:nvGrpSpPr>
        <p:grpSpPr>
          <a:xfrm>
            <a:off x="232177" y="10028856"/>
            <a:ext cx="9369918" cy="5213513"/>
            <a:chOff x="9907907" y="4077329"/>
            <a:chExt cx="9109280" cy="4712709"/>
          </a:xfrm>
        </p:grpSpPr>
        <p:sp>
          <p:nvSpPr>
            <p:cNvPr id="15" name="Rectangle: Rounded Corners 14">
              <a:extLst>
                <a:ext uri="{FF2B5EF4-FFF2-40B4-BE49-F238E27FC236}">
                  <a16:creationId xmlns:a16="http://schemas.microsoft.com/office/drawing/2014/main" id="{E572C65B-BFA3-409E-9C8A-F4457D4D5C2A}"/>
                </a:ext>
              </a:extLst>
            </p:cNvPr>
            <p:cNvSpPr/>
            <p:nvPr/>
          </p:nvSpPr>
          <p:spPr>
            <a:xfrm>
              <a:off x="9907907" y="4077329"/>
              <a:ext cx="9055551" cy="4712709"/>
            </a:xfrm>
            <a:prstGeom prst="roundRect">
              <a:avLst/>
            </a:prstGeom>
            <a:solidFill>
              <a:schemeClr val="accent1">
                <a:lumMod val="60000"/>
                <a:lumOff val="4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E45C575D-59CD-439D-A95A-716F541A2658}"/>
                </a:ext>
              </a:extLst>
            </p:cNvPr>
            <p:cNvSpPr txBox="1"/>
            <p:nvPr/>
          </p:nvSpPr>
          <p:spPr>
            <a:xfrm>
              <a:off x="10111947" y="4288440"/>
              <a:ext cx="8905240" cy="3839325"/>
            </a:xfrm>
            <a:prstGeom prst="rect">
              <a:avLst/>
            </a:prstGeom>
            <a:noFill/>
          </p:spPr>
          <p:txBody>
            <a:bodyPr wrap="square" rtlCol="0">
              <a:spAutoFit/>
            </a:bodyPr>
            <a:lstStyle/>
            <a:p>
              <a:r>
                <a:rPr lang="en-GB" b="1" u="sng" dirty="0" err="1"/>
                <a:t>Caldbec</a:t>
              </a:r>
              <a:r>
                <a:rPr lang="en-GB" b="1" u="sng" dirty="0"/>
                <a:t> Hill </a:t>
              </a:r>
            </a:p>
            <a:p>
              <a:endParaRPr lang="en-GB" dirty="0"/>
            </a:p>
            <a:p>
              <a:r>
                <a:rPr lang="en-GB" dirty="0"/>
                <a:t>This is the location that John Grehan believes that the Battle of Hastings took place. He identifies the strategic location of the Hill, and we know the battle was fought on a steep hill. Grehan is right that this hill would’ve given the Saxons an advantage over the Normans. We know that the Saxon’s have a strategic fighting tactic which is the shield wall, and with this they can push and hold back the enemy forces.  However, Time Team identified that the width of the Hill, and the estimated number of soldiers that the Saxon had, means  that they wouldn’t have made an effective shield wall that the Saxons were known to have. With the width of the battlefield, they would be fighting on, it would have made it easy for William to flank the Saxons. This is one of the reasons this location has been ‘debunked by Time Team.</a:t>
              </a:r>
            </a:p>
            <a:p>
              <a:endParaRPr lang="en-GB" dirty="0"/>
            </a:p>
            <a:p>
              <a:r>
                <a:rPr lang="en-GB" dirty="0"/>
                <a:t>Time Team also begun a dig on the hill, hoping to find any archaeological evidence as there is no evidence to indicate a battle taking place. However, they were not lucky and did not find anything to indicate a battle took place on </a:t>
              </a:r>
              <a:r>
                <a:rPr lang="en-GB" dirty="0" err="1"/>
                <a:t>Caldbec</a:t>
              </a:r>
              <a:r>
                <a:rPr lang="en-GB" dirty="0"/>
                <a:t> Hill.  </a:t>
              </a:r>
            </a:p>
          </p:txBody>
        </p:sp>
      </p:grpSp>
      <p:grpSp>
        <p:nvGrpSpPr>
          <p:cNvPr id="31" name="Group 30">
            <a:extLst>
              <a:ext uri="{FF2B5EF4-FFF2-40B4-BE49-F238E27FC236}">
                <a16:creationId xmlns:a16="http://schemas.microsoft.com/office/drawing/2014/main" id="{124B9D35-5C01-459B-8609-DF833BF70929}"/>
              </a:ext>
            </a:extLst>
          </p:cNvPr>
          <p:cNvGrpSpPr/>
          <p:nvPr/>
        </p:nvGrpSpPr>
        <p:grpSpPr>
          <a:xfrm>
            <a:off x="8567959" y="15991031"/>
            <a:ext cx="5472921" cy="4415521"/>
            <a:chOff x="608512" y="19365531"/>
            <a:chExt cx="9034970" cy="1756256"/>
          </a:xfrm>
        </p:grpSpPr>
        <p:sp>
          <p:nvSpPr>
            <p:cNvPr id="22" name="Rectangle: Rounded Corners 21">
              <a:extLst>
                <a:ext uri="{FF2B5EF4-FFF2-40B4-BE49-F238E27FC236}">
                  <a16:creationId xmlns:a16="http://schemas.microsoft.com/office/drawing/2014/main" id="{ABCEFC0A-AC7A-4F67-A69E-DBA77882690D}"/>
                </a:ext>
              </a:extLst>
            </p:cNvPr>
            <p:cNvSpPr/>
            <p:nvPr/>
          </p:nvSpPr>
          <p:spPr>
            <a:xfrm>
              <a:off x="608512" y="19365531"/>
              <a:ext cx="9034970" cy="1756256"/>
            </a:xfrm>
            <a:prstGeom prst="roundRect">
              <a:avLst/>
            </a:prstGeom>
            <a:solidFill>
              <a:schemeClr val="accent1">
                <a:lumMod val="60000"/>
                <a:lumOff val="40000"/>
              </a:schemeClr>
            </a:solidFill>
            <a:ln>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8630264D-C8F0-41BE-97B6-E0AF3305B066}"/>
                </a:ext>
              </a:extLst>
            </p:cNvPr>
            <p:cNvSpPr txBox="1"/>
            <p:nvPr/>
          </p:nvSpPr>
          <p:spPr>
            <a:xfrm>
              <a:off x="738242" y="19598228"/>
              <a:ext cx="8905240" cy="1358828"/>
            </a:xfrm>
            <a:prstGeom prst="rect">
              <a:avLst/>
            </a:prstGeom>
            <a:noFill/>
          </p:spPr>
          <p:txBody>
            <a:bodyPr wrap="square" rtlCol="0">
              <a:spAutoFit/>
            </a:bodyPr>
            <a:lstStyle/>
            <a:p>
              <a:r>
                <a:rPr lang="en-GB" sz="2400" dirty="0"/>
                <a:t>This is a re-enactment group mimicking the shield wall that the Saxon’s would use against their enemies. The wall of shields can push and knock down anyone coming against them. We see different types of shield walls throughout history, and the only downside of this shield wall is the top is left open, this allows archers to take out soldiers. </a:t>
              </a:r>
            </a:p>
          </p:txBody>
        </p:sp>
      </p:grpSp>
    </p:spTree>
    <p:extLst>
      <p:ext uri="{BB962C8B-B14F-4D97-AF65-F5344CB8AC3E}">
        <p14:creationId xmlns:p14="http://schemas.microsoft.com/office/powerpoint/2010/main" val="3198205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1899</TotalTime>
  <Words>753</Words>
  <Application>Microsoft Office PowerPoint</Application>
  <PresentationFormat>Custom</PresentationFormat>
  <Paragraphs>23</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Baskerville Old Face</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Hughes (2003400)</dc:creator>
  <cp:lastModifiedBy>Emily Hughes (2003400)</cp:lastModifiedBy>
  <cp:revision>1</cp:revision>
  <dcterms:created xsi:type="dcterms:W3CDTF">2022-02-04T15:29:35Z</dcterms:created>
  <dcterms:modified xsi:type="dcterms:W3CDTF">2022-02-05T23:09:30Z</dcterms:modified>
</cp:coreProperties>
</file>