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8902" autoAdjust="0"/>
  </p:normalViewPr>
  <p:slideViewPr>
    <p:cSldViewPr snapToGrid="0">
      <p:cViewPr varScale="1">
        <p:scale>
          <a:sx n="85" d="100"/>
          <a:sy n="85" d="100"/>
        </p:scale>
        <p:origin x="59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E TAYLOR" userId="173d27443c9873a1" providerId="LiveId" clId="{6E450FB8-702B-48B1-A3FD-88496CEEE6C9}"/>
    <pc:docChg chg="modSld">
      <pc:chgData name="JACQUIE TAYLOR" userId="173d27443c9873a1" providerId="LiveId" clId="{6E450FB8-702B-48B1-A3FD-88496CEEE6C9}" dt="2026-07-10T10:52:36.524" v="9" actId="20577"/>
      <pc:docMkLst>
        <pc:docMk/>
      </pc:docMkLst>
      <pc:sldChg chg="modSp mod">
        <pc:chgData name="JACQUIE TAYLOR" userId="173d27443c9873a1" providerId="LiveId" clId="{6E450FB8-702B-48B1-A3FD-88496CEEE6C9}" dt="2026-07-10T10:52:36.524" v="9" actId="20577"/>
        <pc:sldMkLst>
          <pc:docMk/>
          <pc:sldMk cId="2563627717" sldId="256"/>
        </pc:sldMkLst>
        <pc:spChg chg="mod">
          <ac:chgData name="JACQUIE TAYLOR" userId="173d27443c9873a1" providerId="LiveId" clId="{6E450FB8-702B-48B1-A3FD-88496CEEE6C9}" dt="2026-07-10T10:52:36.524" v="9" actId="20577"/>
          <ac:spMkLst>
            <pc:docMk/>
            <pc:sldMk cId="2563627717" sldId="256"/>
            <ac:spMk id="2" creationId="{13877589-7B87-1810-7D1A-B5A2048E34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928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32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542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75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" TargetMode="External"/><Relationship Id="rId2" Type="http://schemas.openxmlformats.org/officeDocument/2006/relationships/hyperlink" Target="https://www.bbc.co.uk/news/business-55625246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brc.org.u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3325" y="131975"/>
            <a:ext cx="7296348" cy="2083323"/>
          </a:xfrm>
        </p:spPr>
        <p:txBody>
          <a:bodyPr>
            <a:normAutofit/>
          </a:bodyPr>
          <a:lstStyle/>
          <a:p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MODULE NAME Problem Solving and Decision Making</a:t>
            </a:r>
            <a:b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800" baseline="-25000">
                <a:latin typeface="Arial" panose="020B0604020202020204" pitchFamily="34" charset="0"/>
                <a:cs typeface="Arial" panose="020B0604020202020204" pitchFamily="34" charset="0"/>
              </a:rPr>
              <a:t>CODE LCLM4004_</a:t>
            </a:r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LON</a:t>
            </a:r>
            <a:b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STUDENT NAME Jacqueline Taylor</a:t>
            </a:r>
            <a:b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STUDENT ID 2526745</a:t>
            </a:r>
            <a:b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LECTURER Dr Anita Nan</a:t>
            </a:r>
            <a:b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aseline="-25000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6077703" cy="409244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Company background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  <p:pic>
        <p:nvPicPr>
          <p:cNvPr id="5" name="Picture 4" descr="Baker mixing batter">
            <a:extLst>
              <a:ext uri="{FF2B5EF4-FFF2-40B4-BE49-F238E27FC236}">
                <a16:creationId xmlns:a16="http://schemas.microsoft.com/office/drawing/2014/main" id="{7348BA49-3913-F321-4643-52EC4A8EB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099" y="0"/>
            <a:ext cx="3575900" cy="2696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5161110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presentation focuses on Basil’s Bakery, a small artisan bakery in a retail park in Coventry, 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aim is to investigate the decline in sales and the footfall since 2020.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business has not recovered from 2019 performance level with sales around 25% lower.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report will look at possible causes such as changes in customer behaviour and decline in the footfall and rises in cost.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Key Definition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Footfall: The number of customers visiting the bakery or the retail park.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Sales Revenue: Total of money earned from selling baked goods.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Overheads:  Business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exspences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, utilities, insurance, business rates.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name Basil’s Bakery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Founded: 2015  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Sells: Organic contemporary style cakes, pastries, and bread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of business: a small independent artisan bakery located in the retail shopping park in Coventry.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0"/>
            <a:ext cx="8915399" cy="57503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815" y="461913"/>
            <a:ext cx="11975185" cy="639608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Basil’s Bakery has experienced a decline in customers and sales since 2020.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(Office for National Statistics, 2026)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Basil a small business owner of the bakery, customers, retail workers and office workers are affected by the changes.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(House of Commons Library, 2025)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The issue affects the retail park, many high streets shops, which made the location less busy.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(House of Commons Library, 2025)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The decrease began in 2020 during lockdown COVID 19 sales have not returned to its original level in period 2023-2025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(BBC NEWS, 2021)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Lower retail footfall, more people working from home, lack of delivery or pre–order service, and rising cost reduced sales. (Statista, 2025)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Basil Bakery depends on customers visiting the bakery however they required online ordering and delivery service. Source: (Office of National Statistics, 2026)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Rising the cost and changes to customers spending has put the pressure on small retail businesses.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(British Retail Consortium,2026) 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726141"/>
            <a:ext cx="9409329" cy="6131859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The government made restrictions which we’re implemented during the lockdown, which  saw a fall in customers and sales. (GOV.UK, 2021)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There we’re some changes some customers were working remotely. Basil saw the  footfall and sales dramatically decreased. (GOV.UK , 2021) </a:t>
            </a:r>
          </a:p>
          <a:p>
            <a:endParaRPr lang="en-GB" sz="19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Rising utility bills, rent, business rates, and insurance are higher than they were in 2019 for basil’s operating expenses. (Office for national Statistic, 2026)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Shops closures, leaving empty units, reduced customers visiting retail park, have affected the customer numbers. (House of Commons library, 2025)         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More office workers are working from home, reducing lunch time customers.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(Statista, 2024)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Customers expected accessible options such as delivery and pre-ordering services.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(British Retail Consortium 2026)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5152862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TECHNOLOGICAL: Customers are enquiring delivery service.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Pre-ordering, during busy times there’s a poor waiting time.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Basil has tried his best to deliver this service.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 not always available to answer the phone.   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LEGAL: Basil needs to deal with his overheads increasing.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Utility bills, rent and insurance, business rates are substantially.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Stock is unpredictable and difficult to budget.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ENVIRONMENTAL: Basil only sources high quality organic ingredients,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Organic crop is more at risk of failure.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of his stock is unpredictable and difficult to budget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81" y="0"/>
            <a:ext cx="12182219" cy="6858000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55FC2F-4657-7354-053A-8F0813BDCD3E}"/>
              </a:ext>
            </a:extLst>
          </p:cNvPr>
          <p:cNvCxnSpPr>
            <a:cxnSpLocks/>
          </p:cNvCxnSpPr>
          <p:nvPr/>
        </p:nvCxnSpPr>
        <p:spPr>
          <a:xfrm flipV="1">
            <a:off x="1667435" y="3374440"/>
            <a:ext cx="7700683" cy="545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BD48D91-1389-83C7-B851-6D4AC76038F3}"/>
              </a:ext>
            </a:extLst>
          </p:cNvPr>
          <p:cNvSpPr/>
          <p:nvPr/>
        </p:nvSpPr>
        <p:spPr>
          <a:xfrm>
            <a:off x="9427874" y="2667254"/>
            <a:ext cx="2754345" cy="133062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Sales stagnated at 25% below 2019 levels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CBC11A8-BFB4-A64C-C924-45BA679A8555}"/>
              </a:ext>
            </a:extLst>
          </p:cNvPr>
          <p:cNvSpPr/>
          <p:nvPr/>
        </p:nvSpPr>
        <p:spPr>
          <a:xfrm>
            <a:off x="745939" y="770965"/>
            <a:ext cx="2474259" cy="9144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4072C13-9933-ED41-08C0-91CF209E53C2}"/>
              </a:ext>
            </a:extLst>
          </p:cNvPr>
          <p:cNvSpPr/>
          <p:nvPr/>
        </p:nvSpPr>
        <p:spPr>
          <a:xfrm>
            <a:off x="5780652" y="808742"/>
            <a:ext cx="2653553" cy="974986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DA72546-3E7B-D968-B878-D6F13D5A0E4E}"/>
              </a:ext>
            </a:extLst>
          </p:cNvPr>
          <p:cNvSpPr/>
          <p:nvPr/>
        </p:nvSpPr>
        <p:spPr>
          <a:xfrm>
            <a:off x="251010" y="5370939"/>
            <a:ext cx="2474259" cy="9144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D62DAC8-155B-0AF1-6170-958F0BC7B012}"/>
              </a:ext>
            </a:extLst>
          </p:cNvPr>
          <p:cNvSpPr/>
          <p:nvPr/>
        </p:nvSpPr>
        <p:spPr>
          <a:xfrm>
            <a:off x="5420610" y="5370939"/>
            <a:ext cx="2653553" cy="1011932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3A2D9F8-B1DB-0FB2-34D9-802A79C42F72}"/>
              </a:ext>
            </a:extLst>
          </p:cNvPr>
          <p:cNvCxnSpPr>
            <a:cxnSpLocks/>
          </p:cNvCxnSpPr>
          <p:nvPr/>
        </p:nvCxnSpPr>
        <p:spPr>
          <a:xfrm flipH="1" flipV="1">
            <a:off x="2560455" y="1644290"/>
            <a:ext cx="2002581" cy="17574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EF331A5-5F23-FC23-4723-03CF77633492}"/>
              </a:ext>
            </a:extLst>
          </p:cNvPr>
          <p:cNvCxnSpPr>
            <a:cxnSpLocks/>
          </p:cNvCxnSpPr>
          <p:nvPr/>
        </p:nvCxnSpPr>
        <p:spPr>
          <a:xfrm flipH="1">
            <a:off x="2133601" y="3411526"/>
            <a:ext cx="2429435" cy="19594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8121C53-0AFF-57F1-4486-3EE904B1F301}"/>
              </a:ext>
            </a:extLst>
          </p:cNvPr>
          <p:cNvCxnSpPr>
            <a:cxnSpLocks/>
          </p:cNvCxnSpPr>
          <p:nvPr/>
        </p:nvCxnSpPr>
        <p:spPr>
          <a:xfrm flipH="1">
            <a:off x="7047150" y="3369380"/>
            <a:ext cx="1937821" cy="19579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F08342F-6A32-2183-722A-50B9AF342FC2}"/>
              </a:ext>
            </a:extLst>
          </p:cNvPr>
          <p:cNvCxnSpPr>
            <a:cxnSpLocks/>
          </p:cNvCxnSpPr>
          <p:nvPr/>
        </p:nvCxnSpPr>
        <p:spPr>
          <a:xfrm flipH="1" flipV="1">
            <a:off x="7655467" y="1805529"/>
            <a:ext cx="1329504" cy="15638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2B9653D-E8BF-0412-571C-DD3CB3C7F501}"/>
              </a:ext>
            </a:extLst>
          </p:cNvPr>
          <p:cNvCxnSpPr>
            <a:cxnSpLocks/>
          </p:cNvCxnSpPr>
          <p:nvPr/>
        </p:nvCxnSpPr>
        <p:spPr>
          <a:xfrm flipH="1">
            <a:off x="878541" y="2223247"/>
            <a:ext cx="914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9452A2E7-79CD-5DD4-3422-7C4C3561E5E7}"/>
              </a:ext>
            </a:extLst>
          </p:cNvPr>
          <p:cNvSpPr txBox="1"/>
          <p:nvPr/>
        </p:nvSpPr>
        <p:spPr>
          <a:xfrm>
            <a:off x="160197" y="1690337"/>
            <a:ext cx="28998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Decline in Footfall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Remote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Those who we're made redundant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2F33BD8-8CE8-538F-8801-8F61EE754399}"/>
              </a:ext>
            </a:extLst>
          </p:cNvPr>
          <p:cNvSpPr txBox="1"/>
          <p:nvPr/>
        </p:nvSpPr>
        <p:spPr>
          <a:xfrm>
            <a:off x="4307350" y="1937566"/>
            <a:ext cx="38731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Service unsatisfactory,  </a:t>
            </a:r>
          </a:p>
          <a:p>
            <a:r>
              <a:rPr lang="en-GB" dirty="0"/>
              <a:t>     waiting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Delivery Service unavailable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A277B9E-3F0C-B5FE-C31C-786B15385523}"/>
              </a:ext>
            </a:extLst>
          </p:cNvPr>
          <p:cNvSpPr txBox="1"/>
          <p:nvPr/>
        </p:nvSpPr>
        <p:spPr>
          <a:xfrm>
            <a:off x="4323881" y="3597949"/>
            <a:ext cx="3293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Shop Closures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Business Overheads increased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D89447B-B01C-C738-4DD9-57C97EC0D19B}"/>
              </a:ext>
            </a:extLst>
          </p:cNvPr>
          <p:cNvSpPr txBox="1"/>
          <p:nvPr/>
        </p:nvSpPr>
        <p:spPr>
          <a:xfrm>
            <a:off x="131748" y="3597949"/>
            <a:ext cx="40037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Stock uncertainty in budgeting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Organic produce (liable to crop failure)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fontScale="40000" lnSpcReduction="20000"/>
          </a:bodyPr>
          <a:lstStyle/>
          <a:p>
            <a:endParaRPr lang="en-GB" sz="1800" dirty="0"/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Basil Bakery experience some issues since 2020 covid19 lockdown, there has not returned to it the 2019 levels.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The bakery is operating at 25% below 2019 sales.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The reduce of sale.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The reduced footfall in the retail park in Coventry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Closures of retail units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Office workers and warehouse staff been made redundant.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Remote working has reduced daily customers visits to the retail park.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Basil continue to sell high quality products, to his remaining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Basil still faces rising costs, with rent utilities bills, insurance and business rates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800" dirty="0"/>
          </a:p>
          <a:p>
            <a:r>
              <a:rPr lang="en-GB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BF5BA7-B252-5B13-1D52-CB63B71A1FD7}"/>
              </a:ext>
            </a:extLst>
          </p:cNvPr>
          <p:cNvSpPr txBox="1"/>
          <p:nvPr/>
        </p:nvSpPr>
        <p:spPr>
          <a:xfrm>
            <a:off x="1589706" y="1381608"/>
            <a:ext cx="755429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BBC News (2021) Article title: Available at: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https://www.bbc.co.uk/news/business-55625246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8 July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Statista (2024) Remote work and homeworking statistics in the United Kingdom.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https://www.statista.com (Accessed: 8 July 2026)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House of Commons Library (2025) Retail sector and high street trends.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https://commonslibrary.parliament.uk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Retail Consortium (2026) Retail industry insights and data.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https://brc.org.uk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of National Statistics (2026) Retail sales and economic data. Available at: https:www.ons.gov.uk (Accessed 8 July 2026  </a:t>
            </a:r>
          </a:p>
          <a:p>
            <a:endParaRPr lang="en-GB" dirty="0"/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ker baking bread">
            <a:extLst>
              <a:ext uri="{FF2B5EF4-FFF2-40B4-BE49-F238E27FC236}">
                <a16:creationId xmlns:a16="http://schemas.microsoft.com/office/drawing/2014/main" id="{5F7E7A8C-84BA-7308-1594-AD2E11305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4053" y="1"/>
            <a:ext cx="4857947" cy="2601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14175</TotalTime>
  <Words>1017</Words>
  <Application>Microsoft Office PowerPoint</Application>
  <PresentationFormat>Widescreen</PresentationFormat>
  <Paragraphs>136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Roboto</vt:lpstr>
      <vt:lpstr>Wingdings 3</vt:lpstr>
      <vt:lpstr>Wisp</vt:lpstr>
      <vt:lpstr>MODULE NAME Problem Solving and Decision Making MODULE CODE LCLM4004_LON STUDENT NAME Jacqueline Taylor STUDENT ID 2526745 LECTURER Dr Anita Nan Assignment 1: Presentation Basil’s Bakery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JACQUIE TAYLOR</cp:lastModifiedBy>
  <cp:revision>94</cp:revision>
  <dcterms:created xsi:type="dcterms:W3CDTF">2024-10-08T15:58:04Z</dcterms:created>
  <dcterms:modified xsi:type="dcterms:W3CDTF">2026-07-10T10:53:05Z</dcterms:modified>
</cp:coreProperties>
</file>