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0" r:id="rId5"/>
    <p:sldId id="262" r:id="rId6"/>
    <p:sldId id="264" r:id="rId7"/>
    <p:sldId id="268" r:id="rId8"/>
    <p:sldId id="265" r:id="rId9"/>
    <p:sldId id="267" r:id="rId10"/>
    <p:sldId id="266" r:id="rId11"/>
    <p:sldId id="269" r:id="rId12"/>
    <p:sldId id="270" r:id="rId13"/>
    <p:sldId id="274"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14840C-64F4-4179-902F-BFC208B07B9B}" v="66" dt="2026-03-17T22:05:24.3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less Zie" userId="c86e8db93f307ef4" providerId="LiveId" clId="{FB1E6772-CD4B-482C-8813-846C3E4A2863}"/>
    <pc:docChg chg="undo custSel addSld delSld modSld">
      <pc:chgData name="Couless Zie" userId="c86e8db93f307ef4" providerId="LiveId" clId="{FB1E6772-CD4B-482C-8813-846C3E4A2863}" dt="2026-03-17T22:05:24.381" v="10973"/>
      <pc:docMkLst>
        <pc:docMk/>
      </pc:docMkLst>
      <pc:sldChg chg="modSp mod">
        <pc:chgData name="Couless Zie" userId="c86e8db93f307ef4" providerId="LiveId" clId="{FB1E6772-CD4B-482C-8813-846C3E4A2863}" dt="2026-03-07T17:26:30.881" v="3244" actId="1076"/>
        <pc:sldMkLst>
          <pc:docMk/>
          <pc:sldMk cId="1385802671" sldId="256"/>
        </pc:sldMkLst>
        <pc:spChg chg="mod">
          <ac:chgData name="Couless Zie" userId="c86e8db93f307ef4" providerId="LiveId" clId="{FB1E6772-CD4B-482C-8813-846C3E4A2863}" dt="2026-03-07T17:26:30.881" v="3244" actId="1076"/>
          <ac:spMkLst>
            <pc:docMk/>
            <pc:sldMk cId="1385802671" sldId="256"/>
            <ac:spMk id="2" creationId="{F9064561-E7D0-CC88-BADB-EDBE0AA36B67}"/>
          </ac:spMkLst>
        </pc:spChg>
      </pc:sldChg>
      <pc:sldChg chg="modSp mod">
        <pc:chgData name="Couless Zie" userId="c86e8db93f307ef4" providerId="LiveId" clId="{FB1E6772-CD4B-482C-8813-846C3E4A2863}" dt="2026-03-17T22:02:45.776" v="10881"/>
        <pc:sldMkLst>
          <pc:docMk/>
          <pc:sldMk cId="291398798" sldId="257"/>
        </pc:sldMkLst>
        <pc:spChg chg="mod">
          <ac:chgData name="Couless Zie" userId="c86e8db93f307ef4" providerId="LiveId" clId="{FB1E6772-CD4B-482C-8813-846C3E4A2863}" dt="2026-03-10T23:52:44.007" v="5550" actId="1076"/>
          <ac:spMkLst>
            <pc:docMk/>
            <pc:sldMk cId="291398798" sldId="257"/>
            <ac:spMk id="2" creationId="{3E8A0F92-ADD6-A7FD-0B9F-CA56DE9C7597}"/>
          </ac:spMkLst>
        </pc:spChg>
        <pc:spChg chg="mod">
          <ac:chgData name="Couless Zie" userId="c86e8db93f307ef4" providerId="LiveId" clId="{FB1E6772-CD4B-482C-8813-846C3E4A2863}" dt="2026-03-17T22:02:45.776" v="10881"/>
          <ac:spMkLst>
            <pc:docMk/>
            <pc:sldMk cId="291398798" sldId="257"/>
            <ac:spMk id="3" creationId="{6667934D-4E53-212E-2904-CACB9204FC77}"/>
          </ac:spMkLst>
        </pc:spChg>
      </pc:sldChg>
      <pc:sldChg chg="addSp delSp modSp mod setBg">
        <pc:chgData name="Couless Zie" userId="c86e8db93f307ef4" providerId="LiveId" clId="{FB1E6772-CD4B-482C-8813-846C3E4A2863}" dt="2026-03-17T13:00:29.275" v="10528" actId="5793"/>
        <pc:sldMkLst>
          <pc:docMk/>
          <pc:sldMk cId="993703616" sldId="258"/>
        </pc:sldMkLst>
        <pc:spChg chg="mod">
          <ac:chgData name="Couless Zie" userId="c86e8db93f307ef4" providerId="LiveId" clId="{FB1E6772-CD4B-482C-8813-846C3E4A2863}" dt="2026-03-10T23:03:18.259" v="5190" actId="113"/>
          <ac:spMkLst>
            <pc:docMk/>
            <pc:sldMk cId="993703616" sldId="258"/>
            <ac:spMk id="2" creationId="{EF3CAE68-D124-02D3-F046-2F908EAB50DA}"/>
          </ac:spMkLst>
        </pc:spChg>
        <pc:spChg chg="mod">
          <ac:chgData name="Couless Zie" userId="c86e8db93f307ef4" providerId="LiveId" clId="{FB1E6772-CD4B-482C-8813-846C3E4A2863}" dt="2026-03-17T13:00:29.275" v="10528" actId="5793"/>
          <ac:spMkLst>
            <pc:docMk/>
            <pc:sldMk cId="993703616" sldId="258"/>
            <ac:spMk id="3" creationId="{8ECA8909-BA12-CE1B-E69C-78F82AC96714}"/>
          </ac:spMkLst>
        </pc:spChg>
        <pc:spChg chg="add del">
          <ac:chgData name="Couless Zie" userId="c86e8db93f307ef4" providerId="LiveId" clId="{FB1E6772-CD4B-482C-8813-846C3E4A2863}" dt="2026-03-06T01:20:38.007" v="2937" actId="26606"/>
          <ac:spMkLst>
            <pc:docMk/>
            <pc:sldMk cId="993703616" sldId="258"/>
            <ac:spMk id="9" creationId="{45D37F4E-DDB4-456B-97E0-9937730A039F}"/>
          </ac:spMkLst>
        </pc:spChg>
        <pc:spChg chg="add del">
          <ac:chgData name="Couless Zie" userId="c86e8db93f307ef4" providerId="LiveId" clId="{FB1E6772-CD4B-482C-8813-846C3E4A2863}" dt="2026-03-06T01:20:38.007" v="2937" actId="26606"/>
          <ac:spMkLst>
            <pc:docMk/>
            <pc:sldMk cId="993703616" sldId="258"/>
            <ac:spMk id="11" creationId="{B2DD41CD-8F47-4F56-AD12-4E2FF7696987}"/>
          </ac:spMkLst>
        </pc:spChg>
        <pc:picChg chg="add mod">
          <ac:chgData name="Couless Zie" userId="c86e8db93f307ef4" providerId="LiveId" clId="{FB1E6772-CD4B-482C-8813-846C3E4A2863}" dt="2026-03-06T01:21:00.856" v="2941" actId="14100"/>
          <ac:picMkLst>
            <pc:docMk/>
            <pc:sldMk cId="993703616" sldId="258"/>
            <ac:picMk id="4" creationId="{83F30F11-79CC-7139-04F6-A0A23005A9E8}"/>
          </ac:picMkLst>
        </pc:picChg>
      </pc:sldChg>
      <pc:sldChg chg="addSp modSp new del mod">
        <pc:chgData name="Couless Zie" userId="c86e8db93f307ef4" providerId="LiveId" clId="{FB1E6772-CD4B-482C-8813-846C3E4A2863}" dt="2026-03-17T12:59:23.207" v="10507" actId="2696"/>
        <pc:sldMkLst>
          <pc:docMk/>
          <pc:sldMk cId="30681278" sldId="259"/>
        </pc:sldMkLst>
      </pc:sldChg>
      <pc:sldChg chg="addSp modSp new mod setBg">
        <pc:chgData name="Couless Zie" userId="c86e8db93f307ef4" providerId="LiveId" clId="{FB1E6772-CD4B-482C-8813-846C3E4A2863}" dt="2026-03-17T10:37:50.288" v="9276" actId="20577"/>
        <pc:sldMkLst>
          <pc:docMk/>
          <pc:sldMk cId="2192976708" sldId="260"/>
        </pc:sldMkLst>
        <pc:spChg chg="mod">
          <ac:chgData name="Couless Zie" userId="c86e8db93f307ef4" providerId="LiveId" clId="{FB1E6772-CD4B-482C-8813-846C3E4A2863}" dt="2026-03-10T23:03:37.439" v="5191" actId="255"/>
          <ac:spMkLst>
            <pc:docMk/>
            <pc:sldMk cId="2192976708" sldId="260"/>
            <ac:spMk id="2" creationId="{0087D7EB-C026-75F2-97D4-992C1C7A22B5}"/>
          </ac:spMkLst>
        </pc:spChg>
        <pc:spChg chg="mod">
          <ac:chgData name="Couless Zie" userId="c86e8db93f307ef4" providerId="LiveId" clId="{FB1E6772-CD4B-482C-8813-846C3E4A2863}" dt="2026-03-17T10:37:50.288" v="9276" actId="20577"/>
          <ac:spMkLst>
            <pc:docMk/>
            <pc:sldMk cId="2192976708" sldId="260"/>
            <ac:spMk id="3" creationId="{CA387D64-34E6-5B86-9D6E-7ACB64E2A1F9}"/>
          </ac:spMkLst>
        </pc:spChg>
        <pc:grpChg chg="add">
          <ac:chgData name="Couless Zie" userId="c86e8db93f307ef4" providerId="LiveId" clId="{FB1E6772-CD4B-482C-8813-846C3E4A2863}" dt="2026-03-05T23:54:58.829" v="1095" actId="26606"/>
          <ac:grpSpMkLst>
            <pc:docMk/>
            <pc:sldMk cId="2192976708" sldId="260"/>
            <ac:grpSpMk id="9" creationId="{1FD67D68-9B83-C338-8342-3348D8F22347}"/>
          </ac:grpSpMkLst>
        </pc:grpChg>
        <pc:picChg chg="add mod">
          <ac:chgData name="Couless Zie" userId="c86e8db93f307ef4" providerId="LiveId" clId="{FB1E6772-CD4B-482C-8813-846C3E4A2863}" dt="2026-03-05T23:55:09.290" v="1097" actId="14100"/>
          <ac:picMkLst>
            <pc:docMk/>
            <pc:sldMk cId="2192976708" sldId="260"/>
            <ac:picMk id="4" creationId="{E1227F31-A0AE-ADED-096D-A79325486841}"/>
          </ac:picMkLst>
        </pc:picChg>
      </pc:sldChg>
      <pc:sldChg chg="addSp delSp modSp new mod setBg">
        <pc:chgData name="Couless Zie" userId="c86e8db93f307ef4" providerId="LiveId" clId="{FB1E6772-CD4B-482C-8813-846C3E4A2863}" dt="2026-03-17T10:16:11.320" v="8938" actId="20577"/>
        <pc:sldMkLst>
          <pc:docMk/>
          <pc:sldMk cId="3972283097" sldId="262"/>
        </pc:sldMkLst>
        <pc:spChg chg="mod">
          <ac:chgData name="Couless Zie" userId="c86e8db93f307ef4" providerId="LiveId" clId="{FB1E6772-CD4B-482C-8813-846C3E4A2863}" dt="2026-03-17T10:16:11.320" v="8938" actId="20577"/>
          <ac:spMkLst>
            <pc:docMk/>
            <pc:sldMk cId="3972283097" sldId="262"/>
            <ac:spMk id="2" creationId="{18E06D79-1AA1-7394-FF35-EF71212B9774}"/>
          </ac:spMkLst>
        </pc:spChg>
        <pc:grpChg chg="add">
          <ac:chgData name="Couless Zie" userId="c86e8db93f307ef4" providerId="LiveId" clId="{FB1E6772-CD4B-482C-8813-846C3E4A2863}" dt="2026-03-06T00:12:40.117" v="1175" actId="26606"/>
          <ac:grpSpMkLst>
            <pc:docMk/>
            <pc:sldMk cId="3972283097" sldId="262"/>
            <ac:grpSpMk id="29" creationId="{CA16F22E-4716-CA29-1F53-4AAD52955EF1}"/>
          </ac:grpSpMkLst>
        </pc:grpChg>
        <pc:picChg chg="add mod ord">
          <ac:chgData name="Couless Zie" userId="c86e8db93f307ef4" providerId="LiveId" clId="{FB1E6772-CD4B-482C-8813-846C3E4A2863}" dt="2026-03-08T20:32:42.990" v="3333" actId="14100"/>
          <ac:picMkLst>
            <pc:docMk/>
            <pc:sldMk cId="3972283097" sldId="262"/>
            <ac:picMk id="4" creationId="{AD4B63C0-CCB7-8B34-CB12-DEE8143FFD4B}"/>
          </ac:picMkLst>
        </pc:picChg>
      </pc:sldChg>
      <pc:sldChg chg="delSp modSp new mod">
        <pc:chgData name="Couless Zie" userId="c86e8db93f307ef4" providerId="LiveId" clId="{FB1E6772-CD4B-482C-8813-846C3E4A2863}" dt="2026-03-17T22:04:40.301" v="10969" actId="1076"/>
        <pc:sldMkLst>
          <pc:docMk/>
          <pc:sldMk cId="171493705" sldId="264"/>
        </pc:sldMkLst>
        <pc:spChg chg="del mod">
          <ac:chgData name="Couless Zie" userId="c86e8db93f307ef4" providerId="LiveId" clId="{FB1E6772-CD4B-482C-8813-846C3E4A2863}" dt="2026-03-17T22:04:33.659" v="10968" actId="21"/>
          <ac:spMkLst>
            <pc:docMk/>
            <pc:sldMk cId="171493705" sldId="264"/>
            <ac:spMk id="2" creationId="{619D590D-8F1F-E156-8175-143048F5B6CD}"/>
          </ac:spMkLst>
        </pc:spChg>
        <pc:spChg chg="mod">
          <ac:chgData name="Couless Zie" userId="c86e8db93f307ef4" providerId="LiveId" clId="{FB1E6772-CD4B-482C-8813-846C3E4A2863}" dt="2026-03-17T22:04:40.301" v="10969" actId="1076"/>
          <ac:spMkLst>
            <pc:docMk/>
            <pc:sldMk cId="171493705" sldId="264"/>
            <ac:spMk id="3" creationId="{CB742BFE-CA2D-AA58-7BA8-63505A676699}"/>
          </ac:spMkLst>
        </pc:spChg>
      </pc:sldChg>
      <pc:sldChg chg="addSp delSp modSp new mod setBg">
        <pc:chgData name="Couless Zie" userId="c86e8db93f307ef4" providerId="LiveId" clId="{FB1E6772-CD4B-482C-8813-846C3E4A2863}" dt="2026-03-15T19:22:14.086" v="8461" actId="20577"/>
        <pc:sldMkLst>
          <pc:docMk/>
          <pc:sldMk cId="2899317925" sldId="265"/>
        </pc:sldMkLst>
        <pc:spChg chg="mod ord">
          <ac:chgData name="Couless Zie" userId="c86e8db93f307ef4" providerId="LiveId" clId="{FB1E6772-CD4B-482C-8813-846C3E4A2863}" dt="2026-03-15T19:22:14.086" v="8461" actId="20577"/>
          <ac:spMkLst>
            <pc:docMk/>
            <pc:sldMk cId="2899317925" sldId="265"/>
            <ac:spMk id="3" creationId="{2F1F8670-933D-EBF3-5BAA-B8C1070174F6}"/>
          </ac:spMkLst>
        </pc:spChg>
        <pc:spChg chg="add">
          <ac:chgData name="Couless Zie" userId="c86e8db93f307ef4" providerId="LiveId" clId="{FB1E6772-CD4B-482C-8813-846C3E4A2863}" dt="2026-03-10T22:48:31.490" v="4961" actId="26606"/>
          <ac:spMkLst>
            <pc:docMk/>
            <pc:sldMk cId="2899317925" sldId="265"/>
            <ac:spMk id="36" creationId="{04812C46-200A-4DEB-A05E-3ED6C68C2387}"/>
          </ac:spMkLst>
        </pc:spChg>
        <pc:spChg chg="add">
          <ac:chgData name="Couless Zie" userId="c86e8db93f307ef4" providerId="LiveId" clId="{FB1E6772-CD4B-482C-8813-846C3E4A2863}" dt="2026-03-10T22:48:31.490" v="4961" actId="26606"/>
          <ac:spMkLst>
            <pc:docMk/>
            <pc:sldMk cId="2899317925" sldId="265"/>
            <ac:spMk id="38" creationId="{D1EA859B-E555-4109-94F3-6700E046E008}"/>
          </ac:spMkLst>
        </pc:spChg>
        <pc:picChg chg="add mod">
          <ac:chgData name="Couless Zie" userId="c86e8db93f307ef4" providerId="LiveId" clId="{FB1E6772-CD4B-482C-8813-846C3E4A2863}" dt="2026-03-10T22:48:50.641" v="4964" actId="1076"/>
          <ac:picMkLst>
            <pc:docMk/>
            <pc:sldMk cId="2899317925" sldId="265"/>
            <ac:picMk id="2" creationId="{CB931361-624E-5C59-AA49-89AC35E70FD0}"/>
          </ac:picMkLst>
        </pc:picChg>
      </pc:sldChg>
      <pc:sldChg chg="modSp new mod">
        <pc:chgData name="Couless Zie" userId="c86e8db93f307ef4" providerId="LiveId" clId="{FB1E6772-CD4B-482C-8813-846C3E4A2863}" dt="2026-03-17T22:05:24.381" v="10973"/>
        <pc:sldMkLst>
          <pc:docMk/>
          <pc:sldMk cId="4193306498" sldId="266"/>
        </pc:sldMkLst>
        <pc:spChg chg="mod">
          <ac:chgData name="Couless Zie" userId="c86e8db93f307ef4" providerId="LiveId" clId="{FB1E6772-CD4B-482C-8813-846C3E4A2863}" dt="2026-03-15T19:21:34.071" v="8460" actId="113"/>
          <ac:spMkLst>
            <pc:docMk/>
            <pc:sldMk cId="4193306498" sldId="266"/>
            <ac:spMk id="2" creationId="{C7D991E4-B1B5-4784-AE7A-2F7DF8B6D5C3}"/>
          </ac:spMkLst>
        </pc:spChg>
        <pc:spChg chg="mod">
          <ac:chgData name="Couless Zie" userId="c86e8db93f307ef4" providerId="LiveId" clId="{FB1E6772-CD4B-482C-8813-846C3E4A2863}" dt="2026-03-17T22:05:24.381" v="10973"/>
          <ac:spMkLst>
            <pc:docMk/>
            <pc:sldMk cId="4193306498" sldId="266"/>
            <ac:spMk id="3" creationId="{F8FDB367-3DDE-3DE1-6FAA-D27A4F405FE5}"/>
          </ac:spMkLst>
        </pc:spChg>
      </pc:sldChg>
      <pc:sldChg chg="delSp modSp new mod">
        <pc:chgData name="Couless Zie" userId="c86e8db93f307ef4" providerId="LiveId" clId="{FB1E6772-CD4B-482C-8813-846C3E4A2863}" dt="2026-03-17T13:12:04.492" v="10636" actId="20577"/>
        <pc:sldMkLst>
          <pc:docMk/>
          <pc:sldMk cId="2353093472" sldId="267"/>
        </pc:sldMkLst>
        <pc:spChg chg="mod">
          <ac:chgData name="Couless Zie" userId="c86e8db93f307ef4" providerId="LiveId" clId="{FB1E6772-CD4B-482C-8813-846C3E4A2863}" dt="2026-03-17T13:12:04.492" v="10636" actId="20577"/>
          <ac:spMkLst>
            <pc:docMk/>
            <pc:sldMk cId="2353093472" sldId="267"/>
            <ac:spMk id="3" creationId="{79172805-FD2D-881A-68EC-CA4A143A8791}"/>
          </ac:spMkLst>
        </pc:spChg>
      </pc:sldChg>
      <pc:sldChg chg="delSp modSp new mod">
        <pc:chgData name="Couless Zie" userId="c86e8db93f307ef4" providerId="LiveId" clId="{FB1E6772-CD4B-482C-8813-846C3E4A2863}" dt="2026-03-17T13:13:09.359" v="10671" actId="20577"/>
        <pc:sldMkLst>
          <pc:docMk/>
          <pc:sldMk cId="3736590934" sldId="268"/>
        </pc:sldMkLst>
        <pc:spChg chg="mod">
          <ac:chgData name="Couless Zie" userId="c86e8db93f307ef4" providerId="LiveId" clId="{FB1E6772-CD4B-482C-8813-846C3E4A2863}" dt="2026-03-17T13:13:09.359" v="10671" actId="20577"/>
          <ac:spMkLst>
            <pc:docMk/>
            <pc:sldMk cId="3736590934" sldId="268"/>
            <ac:spMk id="3" creationId="{DEACF04C-DEB0-D16E-5182-00B66BF68EBF}"/>
          </ac:spMkLst>
        </pc:spChg>
      </pc:sldChg>
      <pc:sldChg chg="addSp delSp modSp new mod setBg">
        <pc:chgData name="Couless Zie" userId="c86e8db93f307ef4" providerId="LiveId" clId="{FB1E6772-CD4B-482C-8813-846C3E4A2863}" dt="2026-03-17T13:03:20.194" v="10531" actId="113"/>
        <pc:sldMkLst>
          <pc:docMk/>
          <pc:sldMk cId="2888115137" sldId="269"/>
        </pc:sldMkLst>
        <pc:spChg chg="mod">
          <ac:chgData name="Couless Zie" userId="c86e8db93f307ef4" providerId="LiveId" clId="{FB1E6772-CD4B-482C-8813-846C3E4A2863}" dt="2026-03-15T19:28:16.468" v="8772" actId="14100"/>
          <ac:spMkLst>
            <pc:docMk/>
            <pc:sldMk cId="2888115137" sldId="269"/>
            <ac:spMk id="2" creationId="{7F65502D-660D-1688-39A5-8CA5EF08DE44}"/>
          </ac:spMkLst>
        </pc:spChg>
        <pc:spChg chg="mod ord">
          <ac:chgData name="Couless Zie" userId="c86e8db93f307ef4" providerId="LiveId" clId="{FB1E6772-CD4B-482C-8813-846C3E4A2863}" dt="2026-03-17T13:03:20.194" v="10531" actId="113"/>
          <ac:spMkLst>
            <pc:docMk/>
            <pc:sldMk cId="2888115137" sldId="269"/>
            <ac:spMk id="3" creationId="{B5D73B0F-2E83-BA53-6816-2BFDEFCD5991}"/>
          </ac:spMkLst>
        </pc:spChg>
        <pc:spChg chg="add">
          <ac:chgData name="Couless Zie" userId="c86e8db93f307ef4" providerId="LiveId" clId="{FB1E6772-CD4B-482C-8813-846C3E4A2863}" dt="2026-03-11T23:49:06.271" v="7083" actId="26606"/>
          <ac:spMkLst>
            <pc:docMk/>
            <pc:sldMk cId="2888115137" sldId="269"/>
            <ac:spMk id="16" creationId="{04812C46-200A-4DEB-A05E-3ED6C68C2387}"/>
          </ac:spMkLst>
        </pc:spChg>
        <pc:spChg chg="add">
          <ac:chgData name="Couless Zie" userId="c86e8db93f307ef4" providerId="LiveId" clId="{FB1E6772-CD4B-482C-8813-846C3E4A2863}" dt="2026-03-11T23:49:06.271" v="7083" actId="26606"/>
          <ac:spMkLst>
            <pc:docMk/>
            <pc:sldMk cId="2888115137" sldId="269"/>
            <ac:spMk id="18" creationId="{D1EA859B-E555-4109-94F3-6700E046E008}"/>
          </ac:spMkLst>
        </pc:spChg>
        <pc:picChg chg="add mod ord">
          <ac:chgData name="Couless Zie" userId="c86e8db93f307ef4" providerId="LiveId" clId="{FB1E6772-CD4B-482C-8813-846C3E4A2863}" dt="2026-03-15T19:28:35.487" v="8773" actId="1076"/>
          <ac:picMkLst>
            <pc:docMk/>
            <pc:sldMk cId="2888115137" sldId="269"/>
            <ac:picMk id="4" creationId="{D19E8EF0-CCAA-8661-2E6F-0B5912736440}"/>
          </ac:picMkLst>
        </pc:picChg>
      </pc:sldChg>
      <pc:sldChg chg="delSp modSp new mod">
        <pc:chgData name="Couless Zie" userId="c86e8db93f307ef4" providerId="LiveId" clId="{FB1E6772-CD4B-482C-8813-846C3E4A2863}" dt="2026-03-17T13:03:30.955" v="10532" actId="113"/>
        <pc:sldMkLst>
          <pc:docMk/>
          <pc:sldMk cId="366830169" sldId="270"/>
        </pc:sldMkLst>
        <pc:spChg chg="mod">
          <ac:chgData name="Couless Zie" userId="c86e8db93f307ef4" providerId="LiveId" clId="{FB1E6772-CD4B-482C-8813-846C3E4A2863}" dt="2026-03-17T13:03:30.955" v="10532" actId="113"/>
          <ac:spMkLst>
            <pc:docMk/>
            <pc:sldMk cId="366830169" sldId="270"/>
            <ac:spMk id="3" creationId="{524EC9E2-A23F-3AD1-2F0C-2C5375F6DB45}"/>
          </ac:spMkLst>
        </pc:spChg>
      </pc:sldChg>
      <pc:sldChg chg="modSp new del mod">
        <pc:chgData name="Couless Zie" userId="c86e8db93f307ef4" providerId="LiveId" clId="{FB1E6772-CD4B-482C-8813-846C3E4A2863}" dt="2026-03-17T12:52:14.630" v="10390" actId="2696"/>
        <pc:sldMkLst>
          <pc:docMk/>
          <pc:sldMk cId="3795208040" sldId="271"/>
        </pc:sldMkLst>
      </pc:sldChg>
      <pc:sldChg chg="modSp new mod">
        <pc:chgData name="Couless Zie" userId="c86e8db93f307ef4" providerId="LiveId" clId="{FB1E6772-CD4B-482C-8813-846C3E4A2863}" dt="2026-03-11T23:58:56.138" v="7124" actId="11"/>
        <pc:sldMkLst>
          <pc:docMk/>
          <pc:sldMk cId="2361079518" sldId="272"/>
        </pc:sldMkLst>
        <pc:spChg chg="mod">
          <ac:chgData name="Couless Zie" userId="c86e8db93f307ef4" providerId="LiveId" clId="{FB1E6772-CD4B-482C-8813-846C3E4A2863}" dt="2026-03-11T23:58:56.138" v="7124" actId="11"/>
          <ac:spMkLst>
            <pc:docMk/>
            <pc:sldMk cId="2361079518" sldId="272"/>
            <ac:spMk id="2" creationId="{B28240ED-4C36-4FA4-044A-750A3D48B512}"/>
          </ac:spMkLst>
        </pc:spChg>
        <pc:spChg chg="mod">
          <ac:chgData name="Couless Zie" userId="c86e8db93f307ef4" providerId="LiveId" clId="{FB1E6772-CD4B-482C-8813-846C3E4A2863}" dt="2026-03-11T23:58:11.055" v="7123" actId="1076"/>
          <ac:spMkLst>
            <pc:docMk/>
            <pc:sldMk cId="2361079518" sldId="272"/>
            <ac:spMk id="3" creationId="{5713E125-B34E-C5DB-256D-92BC5379A7CF}"/>
          </ac:spMkLst>
        </pc:spChg>
      </pc:sldChg>
      <pc:sldChg chg="modSp new mod">
        <pc:chgData name="Couless Zie" userId="c86e8db93f307ef4" providerId="LiveId" clId="{FB1E6772-CD4B-482C-8813-846C3E4A2863}" dt="2026-03-17T13:17:35.804" v="10730" actId="20577"/>
        <pc:sldMkLst>
          <pc:docMk/>
          <pc:sldMk cId="334411997" sldId="273"/>
        </pc:sldMkLst>
        <pc:spChg chg="mod">
          <ac:chgData name="Couless Zie" userId="c86e8db93f307ef4" providerId="LiveId" clId="{FB1E6772-CD4B-482C-8813-846C3E4A2863}" dt="2026-03-17T12:53:26.924" v="10393" actId="11"/>
          <ac:spMkLst>
            <pc:docMk/>
            <pc:sldMk cId="334411997" sldId="273"/>
            <ac:spMk id="2" creationId="{A6EBC26C-1A73-FAE5-BBC6-164344596312}"/>
          </ac:spMkLst>
        </pc:spChg>
        <pc:spChg chg="mod">
          <ac:chgData name="Couless Zie" userId="c86e8db93f307ef4" providerId="LiveId" clId="{FB1E6772-CD4B-482C-8813-846C3E4A2863}" dt="2026-03-17T13:17:35.804" v="10730" actId="20577"/>
          <ac:spMkLst>
            <pc:docMk/>
            <pc:sldMk cId="334411997" sldId="273"/>
            <ac:spMk id="3" creationId="{98F8F7CA-C54C-DF01-DB4F-EF087955B19B}"/>
          </ac:spMkLst>
        </pc:spChg>
      </pc:sldChg>
      <pc:sldChg chg="addSp modSp new mod">
        <pc:chgData name="Couless Zie" userId="c86e8db93f307ef4" providerId="LiveId" clId="{FB1E6772-CD4B-482C-8813-846C3E4A2863}" dt="2026-03-17T19:26:53.749" v="10850" actId="20577"/>
        <pc:sldMkLst>
          <pc:docMk/>
          <pc:sldMk cId="3717109943" sldId="274"/>
        </pc:sldMkLst>
        <pc:spChg chg="mod">
          <ac:chgData name="Couless Zie" userId="c86e8db93f307ef4" providerId="LiveId" clId="{FB1E6772-CD4B-482C-8813-846C3E4A2863}" dt="2026-03-17T11:33:15.735" v="9588" actId="20577"/>
          <ac:spMkLst>
            <pc:docMk/>
            <pc:sldMk cId="3717109943" sldId="274"/>
            <ac:spMk id="2" creationId="{C6B5944B-F522-DDB3-3B14-45145E9F7133}"/>
          </ac:spMkLst>
        </pc:spChg>
        <pc:spChg chg="mod">
          <ac:chgData name="Couless Zie" userId="c86e8db93f307ef4" providerId="LiveId" clId="{FB1E6772-CD4B-482C-8813-846C3E4A2863}" dt="2026-03-17T13:04:57.196" v="10535" actId="2710"/>
          <ac:spMkLst>
            <pc:docMk/>
            <pc:sldMk cId="3717109943" sldId="274"/>
            <ac:spMk id="3" creationId="{3949E8AC-B067-358D-1FB4-3D64E5B7641C}"/>
          </ac:spMkLst>
        </pc:spChg>
        <pc:graphicFrameChg chg="add mod modGraphic">
          <ac:chgData name="Couless Zie" userId="c86e8db93f307ef4" providerId="LiveId" clId="{FB1E6772-CD4B-482C-8813-846C3E4A2863}" dt="2026-03-17T19:26:53.749" v="10850" actId="20577"/>
          <ac:graphicFrameMkLst>
            <pc:docMk/>
            <pc:sldMk cId="3717109943" sldId="274"/>
            <ac:graphicFrameMk id="4" creationId="{E06C08F1-8AE5-3639-230F-7E8D477C8D5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606F8-50D1-4749-8368-6390084540E2}"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E1F92-DB6C-4566-ABDE-FBEF9AC9409F}" type="slidenum">
              <a:rPr lang="en-GB" smtClean="0"/>
              <a:t>‹#›</a:t>
            </a:fld>
            <a:endParaRPr lang="en-GB"/>
          </a:p>
        </p:txBody>
      </p:sp>
    </p:spTree>
    <p:extLst>
      <p:ext uri="{BB962C8B-B14F-4D97-AF65-F5344CB8AC3E}">
        <p14:creationId xmlns:p14="http://schemas.microsoft.com/office/powerpoint/2010/main" val="2044238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E1F92-DB6C-4566-ABDE-FBEF9AC9409F}" type="slidenum">
              <a:rPr lang="en-GB" smtClean="0"/>
              <a:t>5</a:t>
            </a:fld>
            <a:endParaRPr lang="en-GB"/>
          </a:p>
        </p:txBody>
      </p:sp>
    </p:spTree>
    <p:extLst>
      <p:ext uri="{BB962C8B-B14F-4D97-AF65-F5344CB8AC3E}">
        <p14:creationId xmlns:p14="http://schemas.microsoft.com/office/powerpoint/2010/main" val="1026830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7D00B-4D5B-0BC6-3225-E3F72493B7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F10FC3-6470-52CE-33C0-9B4AC289E2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EC4AD2-5C46-94B8-AE4C-D61A05BD5508}"/>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5" name="Footer Placeholder 4">
            <a:extLst>
              <a:ext uri="{FF2B5EF4-FFF2-40B4-BE49-F238E27FC236}">
                <a16:creationId xmlns:a16="http://schemas.microsoft.com/office/drawing/2014/main" id="{72CAC1F6-0300-728A-846A-D598105F5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A085BD-21B8-D021-509F-0C74F06B24A3}"/>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1877476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03945-6115-E1E7-772F-0459FE9FE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6EC826-8156-9B26-8401-0A8939BD2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7E730-B7FE-BF20-848C-B1E6D1E9F281}"/>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5" name="Footer Placeholder 4">
            <a:extLst>
              <a:ext uri="{FF2B5EF4-FFF2-40B4-BE49-F238E27FC236}">
                <a16:creationId xmlns:a16="http://schemas.microsoft.com/office/drawing/2014/main" id="{F1890335-5E35-738C-D24F-F05429BD55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F40848-86E7-CA25-7619-4FDB9535A0B5}"/>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863705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1152-5C25-EE6B-D00C-B90CCF4308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B3A2DC-2640-E70F-5563-FB57BE0153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019AAF-5463-7B21-C4C3-74727327FD9B}"/>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5" name="Footer Placeholder 4">
            <a:extLst>
              <a:ext uri="{FF2B5EF4-FFF2-40B4-BE49-F238E27FC236}">
                <a16:creationId xmlns:a16="http://schemas.microsoft.com/office/drawing/2014/main" id="{57ACBE24-8D34-D420-2F61-08B105C500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DB5236-61E6-A669-CC8B-ED31DEF28D9B}"/>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3842825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B1771-D8C0-4C46-35D7-87834F6FE4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B9DBBE-9F5A-FD08-8B05-D564605DF4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252DA2-36AA-A120-A400-0D83BE069B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40B3A1-F1E5-7E45-BE83-96BD7D6FE00A}"/>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6" name="Footer Placeholder 5">
            <a:extLst>
              <a:ext uri="{FF2B5EF4-FFF2-40B4-BE49-F238E27FC236}">
                <a16:creationId xmlns:a16="http://schemas.microsoft.com/office/drawing/2014/main" id="{21E50189-C46F-58B0-6D74-40846B7C4F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6EF94-A41D-628A-716E-2AFA1AA05127}"/>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1786432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18358-F364-F8A2-F761-7FAD4271A1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60A32B-5158-D520-304E-0B6CCE92A1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563105-EEC4-D4FB-4011-ABC17AFCBD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CFC437-ACDD-7B8F-06FB-1E15778800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58647E-AFE8-B5BF-C6D8-4CCA6A11B7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E52855-9A6D-3938-485C-99B93D2F9325}"/>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8" name="Footer Placeholder 7">
            <a:extLst>
              <a:ext uri="{FF2B5EF4-FFF2-40B4-BE49-F238E27FC236}">
                <a16:creationId xmlns:a16="http://schemas.microsoft.com/office/drawing/2014/main" id="{2B2FEC52-D065-AA7D-92F1-7E24621525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D2C51C-95B8-909F-893D-5FF35EBB3F53}"/>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1942310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E3DE6-0B3D-1E38-C638-659B2BE389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F926F0-6092-46FA-74F6-D784B74DE3A0}"/>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4" name="Footer Placeholder 3">
            <a:extLst>
              <a:ext uri="{FF2B5EF4-FFF2-40B4-BE49-F238E27FC236}">
                <a16:creationId xmlns:a16="http://schemas.microsoft.com/office/drawing/2014/main" id="{205FD187-A468-9113-27F3-2BCDA2258D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F67BF8-75D2-9B53-A52C-47F736FE0228}"/>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3794591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75873B-017B-856E-5F57-F0247928683F}"/>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3" name="Footer Placeholder 2">
            <a:extLst>
              <a:ext uri="{FF2B5EF4-FFF2-40B4-BE49-F238E27FC236}">
                <a16:creationId xmlns:a16="http://schemas.microsoft.com/office/drawing/2014/main" id="{456013FA-5BCA-EE6E-12AC-B0C980C136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75FA19-C438-E36A-2506-865EF96C0290}"/>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508372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6141E-A765-C496-919F-9566FACE9B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58CF61-4850-4D1D-CDAF-AA11C1AFE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2BAE69-1749-42C5-DD2A-63F19C98A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E2A58F-CB7B-030D-BE93-477FEC7A8E5A}"/>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6" name="Footer Placeholder 5">
            <a:extLst>
              <a:ext uri="{FF2B5EF4-FFF2-40B4-BE49-F238E27FC236}">
                <a16:creationId xmlns:a16="http://schemas.microsoft.com/office/drawing/2014/main" id="{343C746F-5BD1-8CD9-21B2-4C8F3C5B66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C56633-5627-93C2-72F3-0DEEEEB67ED9}"/>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941631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722E-1653-5BCB-C943-09075E8683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B1CA6D-A970-2C0E-DEA3-D7AB39C0C5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0F36FC-8476-0ADB-B10A-3A33F3B03C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DF05FA-DA6A-F775-9F35-B2479622F234}"/>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6" name="Footer Placeholder 5">
            <a:extLst>
              <a:ext uri="{FF2B5EF4-FFF2-40B4-BE49-F238E27FC236}">
                <a16:creationId xmlns:a16="http://schemas.microsoft.com/office/drawing/2014/main" id="{18C3DBD1-224F-5E43-646A-0368F8EFE4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660769-EA94-897C-17B2-CD847A6C40FC}"/>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1302460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A1725-17BF-AE93-3D48-10C9B064C2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042E09-B839-3D3E-3A54-C63D26D513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3EA56C-2E80-EA9D-0C72-56DAD4BCDDA3}"/>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5" name="Footer Placeholder 4">
            <a:extLst>
              <a:ext uri="{FF2B5EF4-FFF2-40B4-BE49-F238E27FC236}">
                <a16:creationId xmlns:a16="http://schemas.microsoft.com/office/drawing/2014/main" id="{EA4F6384-FD7D-1FCA-7BFE-F7334EBFD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7AEFD-D225-C132-F796-617F9DFB6B49}"/>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2086247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A87C31-2247-81BA-CFFF-E62EA0E995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09BC33-EFA3-601A-7D56-F623BC065F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0DD56-9DB3-E746-7A31-BCA2B0DBBC86}"/>
              </a:ext>
            </a:extLst>
          </p:cNvPr>
          <p:cNvSpPr>
            <a:spLocks noGrp="1"/>
          </p:cNvSpPr>
          <p:nvPr>
            <p:ph type="dt" sz="half" idx="10"/>
          </p:nvPr>
        </p:nvSpPr>
        <p:spPr/>
        <p:txBody>
          <a:bodyPr/>
          <a:lstStyle/>
          <a:p>
            <a:fld id="{AF6ED758-39A5-461E-8C4E-ABBC07269F2A}" type="datetimeFigureOut">
              <a:rPr lang="en-GB" smtClean="0"/>
              <a:t>17/03/2026</a:t>
            </a:fld>
            <a:endParaRPr lang="en-GB"/>
          </a:p>
        </p:txBody>
      </p:sp>
      <p:sp>
        <p:nvSpPr>
          <p:cNvPr id="5" name="Footer Placeholder 4">
            <a:extLst>
              <a:ext uri="{FF2B5EF4-FFF2-40B4-BE49-F238E27FC236}">
                <a16:creationId xmlns:a16="http://schemas.microsoft.com/office/drawing/2014/main" id="{585A4DF5-1241-21F5-7F7D-9FC121BD4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48A6FC-B42D-D10F-F8AF-D876D086AE0F}"/>
              </a:ext>
            </a:extLst>
          </p:cNvPr>
          <p:cNvSpPr>
            <a:spLocks noGrp="1"/>
          </p:cNvSpPr>
          <p:nvPr>
            <p:ph type="sldNum" sz="quarter" idx="12"/>
          </p:nvPr>
        </p:nvSpPr>
        <p:spPr/>
        <p:txBody>
          <a:bodyPr/>
          <a:lstStyle/>
          <a:p>
            <a:fld id="{F589A686-1F73-46C3-8D01-EA026C881455}" type="slidenum">
              <a:rPr lang="en-GB" smtClean="0"/>
              <a:t>‹#›</a:t>
            </a:fld>
            <a:endParaRPr lang="en-GB"/>
          </a:p>
        </p:txBody>
      </p:sp>
    </p:spTree>
    <p:extLst>
      <p:ext uri="{BB962C8B-B14F-4D97-AF65-F5344CB8AC3E}">
        <p14:creationId xmlns:p14="http://schemas.microsoft.com/office/powerpoint/2010/main" val="472853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0F6BE4-068D-CF13-E3F1-05793C210D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10F45A-FFAF-A4B1-4EA4-DBA5F63F01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0C2D2-B5EB-D76E-0798-3EC71993D8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6ED758-39A5-461E-8C4E-ABBC07269F2A}" type="datetimeFigureOut">
              <a:rPr lang="en-GB" smtClean="0"/>
              <a:t>17/03/2026</a:t>
            </a:fld>
            <a:endParaRPr lang="en-GB"/>
          </a:p>
        </p:txBody>
      </p:sp>
      <p:sp>
        <p:nvSpPr>
          <p:cNvPr id="5" name="Footer Placeholder 4">
            <a:extLst>
              <a:ext uri="{FF2B5EF4-FFF2-40B4-BE49-F238E27FC236}">
                <a16:creationId xmlns:a16="http://schemas.microsoft.com/office/drawing/2014/main" id="{E6F488C0-DFC8-6801-6367-121CF2DC24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84D0D5A-5A4F-C5D0-E738-EB014F282B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89A686-1F73-46C3-8D01-EA026C881455}" type="slidenum">
              <a:rPr lang="en-GB" smtClean="0"/>
              <a:t>‹#›</a:t>
            </a:fld>
            <a:endParaRPr lang="en-GB"/>
          </a:p>
        </p:txBody>
      </p:sp>
    </p:spTree>
    <p:extLst>
      <p:ext uri="{BB962C8B-B14F-4D97-AF65-F5344CB8AC3E}">
        <p14:creationId xmlns:p14="http://schemas.microsoft.com/office/powerpoint/2010/main" val="240488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ictionary.cambridge.org/dictionary/english/recruitment" TargetMode="External"/><Relationship Id="rId2" Type="http://schemas.openxmlformats.org/officeDocument/2006/relationships/hyperlink" Target="https://www.mbaskool.com/business-concepts/human-resources-hr-terms/1797-job-analysis.html?utm" TargetMode="External"/><Relationship Id="rId1" Type="http://schemas.openxmlformats.org/officeDocument/2006/relationships/slideLayout" Target="../slideLayouts/slideLayout2.xml"/><Relationship Id="rId6" Type="http://schemas.openxmlformats.org/officeDocument/2006/relationships/hyperlink" Target="https://www.simplypsychology.org/humanistic.html" TargetMode="External"/><Relationship Id="rId5" Type="http://schemas.openxmlformats.org/officeDocument/2006/relationships/hyperlink" Target="https://www.simplypsychology.org/john-b-watson.html#:~:text=John%20Broadus%20Watson%20%281878%E2%80%931958%29%20was%20a%20pioneering%20American,psychologist%20best%20known%20as%20the%20founder%20of%20behaviorism" TargetMode="External"/><Relationship Id="rId4" Type="http://schemas.openxmlformats.org/officeDocument/2006/relationships/hyperlink" Target="https://apply.tesco-careers.com/members/modules/job/detail.php?record=9802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4561-E7D0-CC88-BADB-EDBE0AA36B67}"/>
              </a:ext>
            </a:extLst>
          </p:cNvPr>
          <p:cNvSpPr>
            <a:spLocks noGrp="1"/>
          </p:cNvSpPr>
          <p:nvPr>
            <p:ph type="ctrTitle"/>
          </p:nvPr>
        </p:nvSpPr>
        <p:spPr>
          <a:xfrm>
            <a:off x="1104276" y="1171536"/>
            <a:ext cx="9144000" cy="5686464"/>
          </a:xfrm>
        </p:spPr>
        <p:txBody>
          <a:bodyPr>
            <a:normAutofit fontScale="90000"/>
          </a:bodyPr>
          <a:lstStyle/>
          <a:p>
            <a:pPr algn="l">
              <a:lnSpc>
                <a:spcPct val="250000"/>
              </a:lnSpc>
            </a:pPr>
            <a:r>
              <a:rPr lang="en-GB" sz="2400" b="1" dirty="0"/>
              <a:t>PROGRAM STUDY</a:t>
            </a:r>
            <a:r>
              <a:rPr lang="en-GB" sz="1800" dirty="0"/>
              <a:t>:  </a:t>
            </a:r>
            <a:r>
              <a:rPr lang="en-GB" sz="2000" dirty="0"/>
              <a:t>BA LEADERSHIP AND MANAGEMENT SKILLS FOR THE WORPLACE</a:t>
            </a:r>
            <a:br>
              <a:rPr lang="en-GB" sz="1800" dirty="0"/>
            </a:br>
            <a:r>
              <a:rPr lang="en-GB" sz="2700" b="1" dirty="0"/>
              <a:t>MODULE NAME</a:t>
            </a:r>
            <a:r>
              <a:rPr lang="en-GB" sz="1800" dirty="0"/>
              <a:t>:       </a:t>
            </a:r>
            <a:r>
              <a:rPr lang="en-GB" sz="2000" dirty="0"/>
              <a:t>DEVELOPING AND MANAGING INDIVIDUALS AND TEAMS                                                   </a:t>
            </a:r>
            <a:r>
              <a:rPr lang="en-GB" sz="2700" b="1" dirty="0"/>
              <a:t>MODULE CODE</a:t>
            </a:r>
            <a:r>
              <a:rPr lang="en-GB" sz="1800" dirty="0"/>
              <a:t>:        </a:t>
            </a:r>
            <a:r>
              <a:rPr lang="en-GB" sz="2000" dirty="0"/>
              <a:t>LCLM5002</a:t>
            </a:r>
            <a:br>
              <a:rPr lang="en-GB" sz="1800" dirty="0"/>
            </a:br>
            <a:r>
              <a:rPr lang="en-GB" sz="2700" b="1" dirty="0"/>
              <a:t>ASSIGNMENT TITLE</a:t>
            </a:r>
            <a:r>
              <a:rPr lang="en-GB" sz="1800" dirty="0"/>
              <a:t>: </a:t>
            </a:r>
            <a:r>
              <a:rPr lang="en-GB" sz="2000" dirty="0"/>
              <a:t>INDIVIDUAL PRESENTATION</a:t>
            </a:r>
            <a:br>
              <a:rPr lang="en-GB" sz="1800" dirty="0"/>
            </a:br>
            <a:r>
              <a:rPr lang="en-GB" sz="2700" b="1" dirty="0"/>
              <a:t>STUDENT NAME</a:t>
            </a:r>
            <a:r>
              <a:rPr lang="en-GB" sz="1800" dirty="0"/>
              <a:t>:          </a:t>
            </a:r>
            <a:r>
              <a:rPr lang="en-GB" sz="2000" dirty="0"/>
              <a:t>ZIE ALAIN COULIBALY</a:t>
            </a:r>
            <a:br>
              <a:rPr lang="en-GB" sz="1800" dirty="0"/>
            </a:br>
            <a:r>
              <a:rPr lang="en-GB" sz="2700" b="1" dirty="0"/>
              <a:t>STUDENT ID</a:t>
            </a:r>
            <a:r>
              <a:rPr lang="en-GB" sz="1800" dirty="0"/>
              <a:t>:                  </a:t>
            </a:r>
            <a:r>
              <a:rPr lang="en-GB" sz="2000" dirty="0"/>
              <a:t>2429488</a:t>
            </a:r>
            <a:br>
              <a:rPr lang="en-GB" sz="1800" dirty="0"/>
            </a:br>
            <a:r>
              <a:rPr lang="en-GB" sz="2700" b="1" dirty="0"/>
              <a:t>LECTURER NAME</a:t>
            </a:r>
            <a:r>
              <a:rPr lang="en-GB" sz="1800" dirty="0"/>
              <a:t>:        </a:t>
            </a:r>
            <a:r>
              <a:rPr lang="en-GB" sz="2000" dirty="0"/>
              <a:t>Dr FAIZU</a:t>
            </a:r>
            <a:br>
              <a:rPr lang="en-GB" sz="1800" dirty="0"/>
            </a:br>
            <a:endParaRPr lang="en-GB" sz="1800" dirty="0"/>
          </a:p>
        </p:txBody>
      </p:sp>
      <p:sp>
        <p:nvSpPr>
          <p:cNvPr id="3" name="Subtitle 2">
            <a:extLst>
              <a:ext uri="{FF2B5EF4-FFF2-40B4-BE49-F238E27FC236}">
                <a16:creationId xmlns:a16="http://schemas.microsoft.com/office/drawing/2014/main" id="{1F11A053-1C3E-933E-C9DE-D305FBF85CEB}"/>
              </a:ext>
            </a:extLst>
          </p:cNvPr>
          <p:cNvSpPr>
            <a:spLocks noGrp="1"/>
          </p:cNvSpPr>
          <p:nvPr>
            <p:ph type="subTitle" idx="1"/>
          </p:nvPr>
        </p:nvSpPr>
        <p:spPr>
          <a:xfrm>
            <a:off x="1711772" y="6858000"/>
            <a:ext cx="9144000" cy="1655762"/>
          </a:xfrm>
        </p:spPr>
        <p:txBody>
          <a:bodyPr/>
          <a:lstStyle/>
          <a:p>
            <a:endParaRPr lang="en-GB" dirty="0"/>
          </a:p>
        </p:txBody>
      </p:sp>
    </p:spTree>
    <p:extLst>
      <p:ext uri="{BB962C8B-B14F-4D97-AF65-F5344CB8AC3E}">
        <p14:creationId xmlns:p14="http://schemas.microsoft.com/office/powerpoint/2010/main" val="1385802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0F92-ADD6-A7FD-0B9F-CA56DE9C7597}"/>
              </a:ext>
            </a:extLst>
          </p:cNvPr>
          <p:cNvSpPr>
            <a:spLocks noGrp="1"/>
          </p:cNvSpPr>
          <p:nvPr>
            <p:ph type="title"/>
          </p:nvPr>
        </p:nvSpPr>
        <p:spPr>
          <a:xfrm>
            <a:off x="838200" y="0"/>
            <a:ext cx="10515600" cy="629587"/>
          </a:xfrm>
        </p:spPr>
        <p:txBody>
          <a:bodyPr>
            <a:normAutofit fontScale="90000"/>
          </a:bodyPr>
          <a:lstStyle/>
          <a:p>
            <a:r>
              <a:rPr lang="en-GB" dirty="0"/>
              <a:t>                    </a:t>
            </a:r>
            <a:r>
              <a:rPr lang="en-GB" sz="4000" dirty="0"/>
              <a:t>TABLE OF CONTENT</a:t>
            </a:r>
          </a:p>
        </p:txBody>
      </p:sp>
      <p:sp>
        <p:nvSpPr>
          <p:cNvPr id="3" name="Content Placeholder 2">
            <a:extLst>
              <a:ext uri="{FF2B5EF4-FFF2-40B4-BE49-F238E27FC236}">
                <a16:creationId xmlns:a16="http://schemas.microsoft.com/office/drawing/2014/main" id="{6667934D-4E53-212E-2904-CACB9204FC77}"/>
              </a:ext>
            </a:extLst>
          </p:cNvPr>
          <p:cNvSpPr>
            <a:spLocks noGrp="1"/>
          </p:cNvSpPr>
          <p:nvPr>
            <p:ph idx="1"/>
          </p:nvPr>
        </p:nvSpPr>
        <p:spPr>
          <a:xfrm>
            <a:off x="838200" y="659569"/>
            <a:ext cx="9594954" cy="6393304"/>
          </a:xfrm>
        </p:spPr>
        <p:txBody>
          <a:bodyPr>
            <a:normAutofit fontScale="92500" lnSpcReduction="20000"/>
          </a:bodyPr>
          <a:lstStyle/>
          <a:p>
            <a:pPr marL="514350" indent="-514350">
              <a:buFont typeface="+mj-lt"/>
              <a:buAutoNum type="romanUcPeriod"/>
            </a:pPr>
            <a:r>
              <a:rPr lang="en-GB" sz="2400" b="1" dirty="0"/>
              <a:t>INTRODUCTION</a:t>
            </a:r>
          </a:p>
          <a:p>
            <a:pPr marL="514350" indent="-514350">
              <a:buFont typeface="+mj-lt"/>
              <a:buAutoNum type="romanUcPeriod"/>
            </a:pPr>
            <a:r>
              <a:rPr lang="en-GB" sz="2400" b="1" dirty="0"/>
              <a:t>RECRUITMENT</a:t>
            </a:r>
          </a:p>
          <a:p>
            <a:pPr marL="457200" indent="-457200">
              <a:buFont typeface="+mj-lt"/>
              <a:buAutoNum type="arabicParenR"/>
            </a:pPr>
            <a:r>
              <a:rPr lang="en-GB" sz="2400" b="1" dirty="0"/>
              <a:t> Job analysis</a:t>
            </a:r>
          </a:p>
          <a:p>
            <a:pPr marL="457200" indent="-457200">
              <a:buFont typeface="+mj-lt"/>
              <a:buAutoNum type="arabicParenR"/>
            </a:pPr>
            <a:r>
              <a:rPr lang="en-GB" sz="2400" b="1" dirty="0"/>
              <a:t> Job description</a:t>
            </a:r>
          </a:p>
          <a:p>
            <a:pPr marL="457200" indent="-457200">
              <a:buFont typeface="+mj-lt"/>
              <a:buAutoNum type="arabicParenR"/>
            </a:pPr>
            <a:r>
              <a:rPr lang="en-GB" sz="2400" b="1" dirty="0"/>
              <a:t> Person specification</a:t>
            </a:r>
          </a:p>
          <a:p>
            <a:pPr marL="457200" indent="-457200">
              <a:buFont typeface="+mj-lt"/>
              <a:buAutoNum type="arabicParenR"/>
            </a:pPr>
            <a:r>
              <a:rPr lang="en-GB" sz="2400" b="1" dirty="0"/>
              <a:t> Advertisement and selection </a:t>
            </a:r>
          </a:p>
          <a:p>
            <a:pPr marL="457200" indent="-457200">
              <a:buFont typeface="+mj-lt"/>
              <a:buAutoNum type="alphaLcParenR"/>
            </a:pPr>
            <a:r>
              <a:rPr lang="en-GB" sz="2400" dirty="0"/>
              <a:t> Advertisement </a:t>
            </a:r>
          </a:p>
          <a:p>
            <a:pPr marL="457200" indent="-457200">
              <a:buFont typeface="+mj-lt"/>
              <a:buAutoNum type="alphaLcParenR"/>
            </a:pPr>
            <a:r>
              <a:rPr lang="en-GB" sz="2400" dirty="0"/>
              <a:t> Selection </a:t>
            </a:r>
          </a:p>
          <a:p>
            <a:pPr marL="514350" indent="-514350">
              <a:buFont typeface="+mj-lt"/>
              <a:buAutoNum type="romanUcPeriod" startAt="3"/>
            </a:pPr>
            <a:r>
              <a:rPr lang="en-GB" sz="2400" b="1" dirty="0"/>
              <a:t>TRAINING AND DEVELOPMENT </a:t>
            </a:r>
          </a:p>
          <a:p>
            <a:pPr marL="457200" indent="-457200">
              <a:buAutoNum type="arabicParenR"/>
            </a:pPr>
            <a:r>
              <a:rPr lang="en-GB" sz="2400" b="1" dirty="0"/>
              <a:t> Training</a:t>
            </a:r>
          </a:p>
          <a:p>
            <a:pPr marL="457200" indent="-457200">
              <a:buFont typeface="+mj-lt"/>
              <a:buAutoNum type="alphaLcParenR"/>
            </a:pPr>
            <a:r>
              <a:rPr lang="en-GB" sz="2400" dirty="0"/>
              <a:t> Training objectives </a:t>
            </a:r>
          </a:p>
          <a:p>
            <a:pPr marL="457200" indent="-457200">
              <a:buFont typeface="+mj-lt"/>
              <a:buAutoNum type="alphaLcParenR"/>
            </a:pPr>
            <a:r>
              <a:rPr lang="en-GB" sz="2400" dirty="0"/>
              <a:t> Vehicle training </a:t>
            </a:r>
          </a:p>
          <a:p>
            <a:pPr marL="457200" indent="-457200">
              <a:buFont typeface="+mj-lt"/>
              <a:buAutoNum type="alphaLcParenR"/>
            </a:pPr>
            <a:r>
              <a:rPr lang="en-GB" sz="2400" dirty="0"/>
              <a:t> Health and Safety training</a:t>
            </a:r>
          </a:p>
          <a:p>
            <a:pPr marL="457200" indent="-457200">
              <a:buFont typeface="+mj-lt"/>
              <a:buAutoNum type="alphaLcParenR"/>
            </a:pPr>
            <a:r>
              <a:rPr lang="en-GB" sz="2400" dirty="0"/>
              <a:t> Customers service training</a:t>
            </a:r>
          </a:p>
          <a:p>
            <a:pPr marL="457200" indent="-457200">
              <a:buFont typeface="+mj-lt"/>
              <a:buAutoNum type="arabicParenR" startAt="2"/>
            </a:pPr>
            <a:r>
              <a:rPr lang="en-GB" sz="2400" b="1" dirty="0"/>
              <a:t> Development needed</a:t>
            </a:r>
          </a:p>
          <a:p>
            <a:pPr marL="514350" indent="-514350">
              <a:buFont typeface="+mj-lt"/>
              <a:buAutoNum type="romanUcPeriod" startAt="4"/>
            </a:pPr>
            <a:r>
              <a:rPr lang="en-GB" sz="2400" b="1" dirty="0"/>
              <a:t>CONCLUSION</a:t>
            </a:r>
          </a:p>
          <a:p>
            <a:pPr marL="514350" indent="-514350">
              <a:buFont typeface="+mj-lt"/>
              <a:buAutoNum type="romanUcPeriod" startAt="5"/>
            </a:pPr>
            <a:r>
              <a:rPr lang="en-GB" sz="2400" b="1" dirty="0"/>
              <a:t>REFERENCES</a:t>
            </a:r>
          </a:p>
        </p:txBody>
      </p:sp>
    </p:spTree>
    <p:extLst>
      <p:ext uri="{BB962C8B-B14F-4D97-AF65-F5344CB8AC3E}">
        <p14:creationId xmlns:p14="http://schemas.microsoft.com/office/powerpoint/2010/main" val="291398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CAE68-D124-02D3-F046-2F908EAB50DA}"/>
              </a:ext>
            </a:extLst>
          </p:cNvPr>
          <p:cNvSpPr>
            <a:spLocks noGrp="1"/>
          </p:cNvSpPr>
          <p:nvPr>
            <p:ph type="title"/>
          </p:nvPr>
        </p:nvSpPr>
        <p:spPr>
          <a:xfrm>
            <a:off x="585216" y="1"/>
            <a:ext cx="11018520" cy="750644"/>
          </a:xfrm>
        </p:spPr>
        <p:txBody>
          <a:bodyPr anchor="b">
            <a:normAutofit/>
          </a:bodyPr>
          <a:lstStyle/>
          <a:p>
            <a:pPr marL="1028700" indent="-1028700">
              <a:buFont typeface="+mj-lt"/>
              <a:buAutoNum type="romanUcPeriod"/>
            </a:pPr>
            <a:r>
              <a:rPr lang="en-GB" sz="4000" b="1" dirty="0"/>
              <a:t>INTRODUCTION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CA8909-BA12-CE1B-E69C-78F82AC96714}"/>
              </a:ext>
            </a:extLst>
          </p:cNvPr>
          <p:cNvSpPr>
            <a:spLocks noGrp="1"/>
          </p:cNvSpPr>
          <p:nvPr>
            <p:ph idx="1"/>
          </p:nvPr>
        </p:nvSpPr>
        <p:spPr>
          <a:xfrm>
            <a:off x="585216" y="2026537"/>
            <a:ext cx="7210268" cy="4227439"/>
          </a:xfrm>
        </p:spPr>
        <p:txBody>
          <a:bodyPr anchor="t">
            <a:normAutofit lnSpcReduction="10000"/>
          </a:bodyPr>
          <a:lstStyle/>
          <a:p>
            <a:pPr marL="0" indent="0">
              <a:buNone/>
            </a:pPr>
            <a:r>
              <a:rPr lang="en-GB" sz="2400" dirty="0"/>
              <a:t>Tesco is a British multinational grocery and general merchandise retailer. The company was founded by Jack Cohen in London's East. In 1995, Tesco launched its online shopping platform, Tesco.com. This allowed customers to shop for products from their homes. (history timelines,2026)</a:t>
            </a:r>
          </a:p>
          <a:p>
            <a:pPr marL="0" indent="0">
              <a:buNone/>
            </a:pPr>
            <a:r>
              <a:rPr lang="en-GB" sz="2400" dirty="0"/>
              <a:t>With covid pandemic, the online shopping started growing up, face to that online shopping increase, Tesco is obliged to recruit new delivery drivers.</a:t>
            </a:r>
          </a:p>
          <a:p>
            <a:pPr marL="0" indent="0">
              <a:buNone/>
            </a:pPr>
            <a:r>
              <a:rPr lang="en-GB" sz="2400" dirty="0"/>
              <a:t>In this presentation I will explain the recruitment process, the training/learning and development needed.</a:t>
            </a:r>
          </a:p>
        </p:txBody>
      </p:sp>
      <p:pic>
        <p:nvPicPr>
          <p:cNvPr id="4" name="Picture 3">
            <a:extLst>
              <a:ext uri="{FF2B5EF4-FFF2-40B4-BE49-F238E27FC236}">
                <a16:creationId xmlns:a16="http://schemas.microsoft.com/office/drawing/2014/main" id="{83F30F11-79CC-7139-04F6-A0A23005A9E8}"/>
              </a:ext>
            </a:extLst>
          </p:cNvPr>
          <p:cNvPicPr>
            <a:picLocks noChangeAspect="1"/>
          </p:cNvPicPr>
          <p:nvPr/>
        </p:nvPicPr>
        <p:blipFill>
          <a:blip r:embed="rId2"/>
          <a:srcRect l="12839" r="16452" b="2"/>
          <a:stretch>
            <a:fillRect/>
          </a:stretch>
        </p:blipFill>
        <p:spPr>
          <a:xfrm>
            <a:off x="7696273" y="560032"/>
            <a:ext cx="4261508" cy="6020650"/>
          </a:xfrm>
          <a:prstGeom prst="rect">
            <a:avLst/>
          </a:prstGeom>
        </p:spPr>
      </p:pic>
    </p:spTree>
    <p:extLst>
      <p:ext uri="{BB962C8B-B14F-4D97-AF65-F5344CB8AC3E}">
        <p14:creationId xmlns:p14="http://schemas.microsoft.com/office/powerpoint/2010/main" val="993703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7D7EB-C026-75F2-97D4-992C1C7A22B5}"/>
              </a:ext>
            </a:extLst>
          </p:cNvPr>
          <p:cNvSpPr>
            <a:spLocks noGrp="1"/>
          </p:cNvSpPr>
          <p:nvPr>
            <p:ph type="title"/>
          </p:nvPr>
        </p:nvSpPr>
        <p:spPr>
          <a:xfrm>
            <a:off x="876693" y="741392"/>
            <a:ext cx="4597747" cy="788342"/>
          </a:xfrm>
        </p:spPr>
        <p:txBody>
          <a:bodyPr anchor="b">
            <a:normAutofit/>
          </a:bodyPr>
          <a:lstStyle/>
          <a:p>
            <a:pPr marL="571500" indent="-571500">
              <a:buFont typeface="+mj-lt"/>
              <a:buAutoNum type="romanUcPeriod" startAt="2"/>
            </a:pPr>
            <a:r>
              <a:rPr lang="en-GB" sz="4000" b="1" dirty="0"/>
              <a:t>RECRUITMENT</a:t>
            </a:r>
          </a:p>
        </p:txBody>
      </p:sp>
      <p:sp>
        <p:nvSpPr>
          <p:cNvPr id="3" name="Content Placeholder 2">
            <a:extLst>
              <a:ext uri="{FF2B5EF4-FFF2-40B4-BE49-F238E27FC236}">
                <a16:creationId xmlns:a16="http://schemas.microsoft.com/office/drawing/2014/main" id="{CA387D64-34E6-5B86-9D6E-7ACB64E2A1F9}"/>
              </a:ext>
            </a:extLst>
          </p:cNvPr>
          <p:cNvSpPr>
            <a:spLocks noGrp="1"/>
          </p:cNvSpPr>
          <p:nvPr>
            <p:ph idx="1"/>
          </p:nvPr>
        </p:nvSpPr>
        <p:spPr>
          <a:xfrm>
            <a:off x="876693" y="1813810"/>
            <a:ext cx="4597746" cy="4167498"/>
          </a:xfrm>
        </p:spPr>
        <p:txBody>
          <a:bodyPr anchor="t">
            <a:normAutofit/>
          </a:bodyPr>
          <a:lstStyle/>
          <a:p>
            <a:pPr marL="0" indent="0">
              <a:lnSpc>
                <a:spcPct val="100000"/>
              </a:lnSpc>
              <a:buNone/>
            </a:pPr>
            <a:r>
              <a:rPr lang="en-GB" sz="2400" dirty="0"/>
              <a:t>The process of finding people to work for a company or become a new member of an organization  (Cambridge University Press &amp; Assessment ,2026). The recruitment, generally, is made to create a new position in the organization, for development reason or to fill a gap.  But before recruiting, there are some step to follow.</a:t>
            </a:r>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E1227F31-A0AE-ADED-096D-A79325486841}"/>
              </a:ext>
            </a:extLst>
          </p:cNvPr>
          <p:cNvPicPr>
            <a:picLocks noChangeAspect="1"/>
          </p:cNvPicPr>
          <p:nvPr/>
        </p:nvPicPr>
        <p:blipFill>
          <a:blip r:embed="rId2"/>
          <a:stretch>
            <a:fillRect/>
          </a:stretch>
        </p:blipFill>
        <p:spPr>
          <a:xfrm>
            <a:off x="6096001" y="1529733"/>
            <a:ext cx="5319062" cy="3896706"/>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92976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CA16F22E-4716-CA29-1F53-4AAD52955E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503" y="-18309"/>
            <a:ext cx="4438566" cy="6883029"/>
            <a:chOff x="7760503" y="-18309"/>
            <a:chExt cx="4438566" cy="6883029"/>
          </a:xfrm>
        </p:grpSpPr>
        <p:sp>
          <p:nvSpPr>
            <p:cNvPr id="30" name="Rectangle 29">
              <a:extLst>
                <a:ext uri="{FF2B5EF4-FFF2-40B4-BE49-F238E27FC236}">
                  <a16:creationId xmlns:a16="http://schemas.microsoft.com/office/drawing/2014/main" id="{59412336-19ED-F153-443B-C46CDBED6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512" y="-11580"/>
              <a:ext cx="4431490" cy="6876300"/>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506AA53-E761-6881-5941-313119CC7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760503" y="1713600"/>
              <a:ext cx="4431496"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844707E7-29B6-36B5-B4C4-6160DFDB9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509" y="-11586"/>
              <a:ext cx="3264743"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A8476-48ED-D7D6-F383-338B2F00A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547151" y="1202115"/>
              <a:ext cx="6872341" cy="4431494"/>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8E06D79-1AA1-7394-FF35-EF71212B9774}"/>
              </a:ext>
            </a:extLst>
          </p:cNvPr>
          <p:cNvSpPr>
            <a:spLocks noGrp="1"/>
          </p:cNvSpPr>
          <p:nvPr>
            <p:ph type="title"/>
          </p:nvPr>
        </p:nvSpPr>
        <p:spPr>
          <a:xfrm>
            <a:off x="7884698" y="151704"/>
            <a:ext cx="3927423" cy="6443967"/>
          </a:xfrm>
        </p:spPr>
        <p:txBody>
          <a:bodyPr vert="horz" lIns="91440" tIns="45720" rIns="91440" bIns="45720" rtlCol="0" anchor="t">
            <a:normAutofit fontScale="90000"/>
          </a:bodyPr>
          <a:lstStyle/>
          <a:p>
            <a:pPr>
              <a:lnSpc>
                <a:spcPct val="100000"/>
              </a:lnSpc>
            </a:pPr>
            <a:r>
              <a:rPr lang="en-US" b="1" dirty="0">
                <a:solidFill>
                  <a:srgbClr val="FFFFFF"/>
                </a:solidFill>
              </a:rPr>
              <a:t>1)Job analysis</a:t>
            </a:r>
            <a:br>
              <a:rPr lang="en-US" sz="2400" dirty="0">
                <a:solidFill>
                  <a:srgbClr val="FFFFFF"/>
                </a:solidFill>
              </a:rPr>
            </a:br>
            <a:r>
              <a:rPr lang="en-GB" sz="2400" dirty="0">
                <a:solidFill>
                  <a:srgbClr val="FFFFFF"/>
                </a:solidFill>
              </a:rPr>
              <a:t>Job analysis is the process of thoroughly understanding a particular job role requirement along with the key skills, roles, responsibilities, workplace processes (MBA </a:t>
            </a:r>
            <a:r>
              <a:rPr lang="en-GB" sz="2400" dirty="0" err="1">
                <a:solidFill>
                  <a:srgbClr val="FFFFFF"/>
                </a:solidFill>
              </a:rPr>
              <a:t>Skool</a:t>
            </a:r>
            <a:r>
              <a:rPr lang="en-GB" sz="2400" dirty="0">
                <a:solidFill>
                  <a:srgbClr val="FFFFFF"/>
                </a:solidFill>
              </a:rPr>
              <a:t> Team,2026)</a:t>
            </a:r>
            <a:br>
              <a:rPr lang="en-US" sz="2400" dirty="0">
                <a:solidFill>
                  <a:srgbClr val="FFFFFF"/>
                </a:solidFill>
              </a:rPr>
            </a:br>
            <a:r>
              <a:rPr lang="en-US" sz="2400" dirty="0">
                <a:solidFill>
                  <a:srgbClr val="FFFFFF"/>
                </a:solidFill>
              </a:rPr>
              <a:t>Delivery Drivers make sure the products are delivered to the customers on time and in good condition.</a:t>
            </a:r>
            <a:br>
              <a:rPr lang="en-US" sz="2400" dirty="0">
                <a:solidFill>
                  <a:srgbClr val="FFFFFF"/>
                </a:solidFill>
              </a:rPr>
            </a:br>
            <a:r>
              <a:rPr lang="en-US" sz="2400" dirty="0">
                <a:solidFill>
                  <a:srgbClr val="FFFFFF"/>
                </a:solidFill>
              </a:rPr>
              <a:t> Report and input of metrics into store system</a:t>
            </a:r>
            <a:br>
              <a:rPr lang="en-US" sz="2400" dirty="0">
                <a:solidFill>
                  <a:srgbClr val="FFFFFF"/>
                </a:solidFill>
              </a:rPr>
            </a:br>
            <a:r>
              <a:rPr lang="en-US" sz="2400" dirty="0">
                <a:solidFill>
                  <a:srgbClr val="FFFFFF"/>
                </a:solidFill>
              </a:rPr>
              <a:t>Obtaining delivery confirmations from customers and report any returns or damage items into store system.</a:t>
            </a:r>
            <a:br>
              <a:rPr lang="en-US" sz="2400" dirty="0">
                <a:solidFill>
                  <a:srgbClr val="FFFFFF"/>
                </a:solidFill>
              </a:rPr>
            </a:br>
            <a:br>
              <a:rPr lang="en-US" sz="2400" dirty="0">
                <a:solidFill>
                  <a:srgbClr val="FFFFFF"/>
                </a:solidFill>
              </a:rPr>
            </a:br>
            <a:endParaRPr lang="en-US" sz="2400" dirty="0">
              <a:solidFill>
                <a:srgbClr val="FFFFFF"/>
              </a:solidFill>
            </a:endParaRPr>
          </a:p>
        </p:txBody>
      </p:sp>
      <p:pic>
        <p:nvPicPr>
          <p:cNvPr id="4" name="Content Placeholder 3">
            <a:extLst>
              <a:ext uri="{FF2B5EF4-FFF2-40B4-BE49-F238E27FC236}">
                <a16:creationId xmlns:a16="http://schemas.microsoft.com/office/drawing/2014/main" id="{AD4B63C0-CCB7-8B34-CB12-DEE8143FFD4B}"/>
              </a:ext>
            </a:extLst>
          </p:cNvPr>
          <p:cNvPicPr>
            <a:picLocks noGrp="1" noChangeAspect="1"/>
          </p:cNvPicPr>
          <p:nvPr>
            <p:ph idx="1"/>
          </p:nvPr>
        </p:nvPicPr>
        <p:blipFill>
          <a:blip r:embed="rId3"/>
          <a:srcRect r="12204" b="2"/>
          <a:stretch>
            <a:fillRect/>
          </a:stretch>
        </p:blipFill>
        <p:spPr>
          <a:xfrm>
            <a:off x="0" y="-7623"/>
            <a:ext cx="7760509" cy="6872343"/>
          </a:xfrm>
          <a:prstGeom prst="rect">
            <a:avLst/>
          </a:prstGeom>
        </p:spPr>
      </p:pic>
    </p:spTree>
    <p:extLst>
      <p:ext uri="{BB962C8B-B14F-4D97-AF65-F5344CB8AC3E}">
        <p14:creationId xmlns:p14="http://schemas.microsoft.com/office/powerpoint/2010/main" val="3972283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742BFE-CA2D-AA58-7BA8-63505A676699}"/>
              </a:ext>
            </a:extLst>
          </p:cNvPr>
          <p:cNvSpPr>
            <a:spLocks noGrp="1"/>
          </p:cNvSpPr>
          <p:nvPr>
            <p:ph idx="1"/>
          </p:nvPr>
        </p:nvSpPr>
        <p:spPr>
          <a:xfrm>
            <a:off x="673309" y="701363"/>
            <a:ext cx="10515600" cy="4351338"/>
          </a:xfrm>
        </p:spPr>
        <p:txBody>
          <a:bodyPr/>
          <a:lstStyle/>
          <a:p>
            <a:pPr marL="0" indent="0">
              <a:lnSpc>
                <a:spcPct val="100000"/>
              </a:lnSpc>
              <a:buNone/>
            </a:pPr>
            <a:r>
              <a:rPr lang="en-GB" sz="4000" b="1" dirty="0"/>
              <a:t>2)Job description</a:t>
            </a:r>
          </a:p>
          <a:p>
            <a:pPr marL="0" indent="0">
              <a:lnSpc>
                <a:spcPct val="100000"/>
              </a:lnSpc>
              <a:buNone/>
            </a:pPr>
            <a:r>
              <a:rPr lang="en-GB" sz="2400" dirty="0"/>
              <a:t>A job description is a  summary of the tasks and duties. It's  about the job and its contents with a focus on the purpose of the role. Its first purpose is for hiring and determine that job candidates are suitable and qualified</a:t>
            </a:r>
            <a:r>
              <a:rPr lang="en-GB" dirty="0"/>
              <a:t>.</a:t>
            </a:r>
          </a:p>
          <a:p>
            <a:pPr marL="0" indent="0">
              <a:lnSpc>
                <a:spcPct val="100000"/>
              </a:lnSpc>
              <a:buNone/>
            </a:pPr>
            <a:r>
              <a:rPr lang="en-GB" sz="2400" dirty="0"/>
              <a:t>For the case study, here is the job description for Tesco delivery driver</a:t>
            </a:r>
          </a:p>
        </p:txBody>
      </p:sp>
    </p:spTree>
    <p:extLst>
      <p:ext uri="{BB962C8B-B14F-4D97-AF65-F5344CB8AC3E}">
        <p14:creationId xmlns:p14="http://schemas.microsoft.com/office/powerpoint/2010/main" val="171493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ACF04C-DEB0-D16E-5182-00B66BF68EBF}"/>
              </a:ext>
            </a:extLst>
          </p:cNvPr>
          <p:cNvSpPr>
            <a:spLocks noGrp="1"/>
          </p:cNvSpPr>
          <p:nvPr>
            <p:ph idx="1"/>
          </p:nvPr>
        </p:nvSpPr>
        <p:spPr>
          <a:xfrm>
            <a:off x="484682" y="359764"/>
            <a:ext cx="11707318" cy="6498235"/>
          </a:xfrm>
        </p:spPr>
        <p:txBody>
          <a:bodyPr>
            <a:normAutofit/>
          </a:bodyPr>
          <a:lstStyle/>
          <a:p>
            <a:pPr>
              <a:lnSpc>
                <a:spcPct val="110000"/>
              </a:lnSpc>
              <a:buFont typeface="Wingdings" panose="05000000000000000000" pitchFamily="2" charset="2"/>
              <a:buChar char="v"/>
            </a:pPr>
            <a:r>
              <a:rPr lang="en-GB" sz="2400" dirty="0"/>
              <a:t>Job location: Erith</a:t>
            </a:r>
          </a:p>
          <a:p>
            <a:pPr>
              <a:lnSpc>
                <a:spcPct val="110000"/>
              </a:lnSpc>
              <a:buFont typeface="Wingdings" panose="05000000000000000000" pitchFamily="2" charset="2"/>
              <a:buChar char="v"/>
            </a:pPr>
            <a:r>
              <a:rPr lang="en-GB" sz="2400" dirty="0"/>
              <a:t>Job title: delivery driver full time, shift and schedule </a:t>
            </a:r>
          </a:p>
          <a:p>
            <a:pPr>
              <a:lnSpc>
                <a:spcPct val="110000"/>
              </a:lnSpc>
              <a:buFont typeface="Wingdings" panose="05000000000000000000" pitchFamily="2" charset="2"/>
              <a:buChar char="v"/>
            </a:pPr>
            <a:r>
              <a:rPr lang="en-GB" sz="2400" dirty="0"/>
              <a:t>Holiday starting at 20 days plus a personal day rising to 22 days after 12 months (plus Bank holidays)</a:t>
            </a:r>
          </a:p>
          <a:p>
            <a:pPr>
              <a:lnSpc>
                <a:spcPct val="110000"/>
              </a:lnSpc>
              <a:buFont typeface="Wingdings" panose="05000000000000000000" pitchFamily="2" charset="2"/>
              <a:buChar char="v"/>
            </a:pPr>
            <a:r>
              <a:rPr lang="en-GB" sz="2400" dirty="0"/>
              <a:t>Request flexible working from day one</a:t>
            </a:r>
          </a:p>
          <a:p>
            <a:pPr>
              <a:lnSpc>
                <a:spcPct val="110000"/>
              </a:lnSpc>
              <a:buFont typeface="Wingdings" panose="05000000000000000000" pitchFamily="2" charset="2"/>
              <a:buChar char="v"/>
            </a:pPr>
            <a:r>
              <a:rPr lang="en-GB" sz="2400" dirty="0"/>
              <a:t>Get 10% off and 15% at pay day weekends</a:t>
            </a:r>
          </a:p>
          <a:p>
            <a:pPr>
              <a:lnSpc>
                <a:spcPct val="110000"/>
              </a:lnSpc>
              <a:buFont typeface="Wingdings" panose="05000000000000000000" pitchFamily="2" charset="2"/>
              <a:buChar char="v"/>
            </a:pPr>
            <a:r>
              <a:rPr lang="en-GB" sz="2400" dirty="0"/>
              <a:t>Access to free wellbeing services </a:t>
            </a:r>
          </a:p>
          <a:p>
            <a:pPr>
              <a:lnSpc>
                <a:spcPct val="110000"/>
              </a:lnSpc>
              <a:buFont typeface="Wingdings" panose="05000000000000000000" pitchFamily="2" charset="2"/>
              <a:buChar char="v"/>
            </a:pPr>
            <a:r>
              <a:rPr lang="en-GB" sz="2400" dirty="0"/>
              <a:t>Life cover of five times your pay and  pension  contributions up to 7.5%</a:t>
            </a:r>
          </a:p>
          <a:p>
            <a:pPr>
              <a:lnSpc>
                <a:spcPct val="110000"/>
              </a:lnSpc>
              <a:buFont typeface="Wingdings" panose="05000000000000000000" pitchFamily="2" charset="2"/>
              <a:buChar char="v"/>
            </a:pPr>
            <a:r>
              <a:rPr lang="en-GB" sz="2400" dirty="0"/>
              <a:t>Benefits to suit you,(discounts in Tesco’s shop)</a:t>
            </a:r>
          </a:p>
          <a:p>
            <a:pPr>
              <a:lnSpc>
                <a:spcPct val="110000"/>
              </a:lnSpc>
              <a:buFont typeface="Wingdings" panose="05000000000000000000" pitchFamily="2" charset="2"/>
              <a:buChar char="v"/>
            </a:pPr>
            <a:r>
              <a:rPr lang="en-GB" sz="2400" dirty="0"/>
              <a:t>Uniform provided and policies to support you</a:t>
            </a:r>
          </a:p>
          <a:p>
            <a:pPr>
              <a:lnSpc>
                <a:spcPct val="110000"/>
              </a:lnSpc>
              <a:buFont typeface="Wingdings" panose="05000000000000000000" pitchFamily="2" charset="2"/>
              <a:buChar char="v"/>
            </a:pPr>
            <a:r>
              <a:rPr lang="en-GB" sz="2400" dirty="0"/>
              <a:t>Access to our colleague networks</a:t>
            </a:r>
          </a:p>
          <a:p>
            <a:pPr marL="0" indent="0">
              <a:lnSpc>
                <a:spcPct val="110000"/>
              </a:lnSpc>
              <a:buNone/>
            </a:pPr>
            <a:r>
              <a:rPr lang="en-GB" sz="2400" dirty="0"/>
              <a:t>(Tesco Career, 2026)   </a:t>
            </a:r>
          </a:p>
          <a:p>
            <a:pPr marL="0" indent="0">
              <a:buNone/>
            </a:pPr>
            <a:endParaRPr lang="en-GB" dirty="0"/>
          </a:p>
        </p:txBody>
      </p:sp>
    </p:spTree>
    <p:extLst>
      <p:ext uri="{BB962C8B-B14F-4D97-AF65-F5344CB8AC3E}">
        <p14:creationId xmlns:p14="http://schemas.microsoft.com/office/powerpoint/2010/main" val="3736590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B931361-624E-5C59-AA49-89AC35E70FD0}"/>
              </a:ext>
            </a:extLst>
          </p:cNvPr>
          <p:cNvPicPr>
            <a:picLocks noChangeAspect="1"/>
          </p:cNvPicPr>
          <p:nvPr/>
        </p:nvPicPr>
        <p:blipFill>
          <a:blip r:embed="rId2"/>
          <a:srcRect l="8290" r="18038" b="-1"/>
          <a:stretch>
            <a:fillRect/>
          </a:stretch>
        </p:blipFill>
        <p:spPr>
          <a:xfrm>
            <a:off x="2696792" y="10"/>
            <a:ext cx="9669642"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1F8670-933D-EBF3-5BAA-B8C1070174F6}"/>
              </a:ext>
            </a:extLst>
          </p:cNvPr>
          <p:cNvSpPr>
            <a:spLocks noGrp="1"/>
          </p:cNvSpPr>
          <p:nvPr>
            <p:ph idx="1"/>
          </p:nvPr>
        </p:nvSpPr>
        <p:spPr>
          <a:xfrm>
            <a:off x="201081" y="1175027"/>
            <a:ext cx="5690053" cy="5090862"/>
          </a:xfrm>
        </p:spPr>
        <p:txBody>
          <a:bodyPr>
            <a:normAutofit/>
          </a:bodyPr>
          <a:lstStyle/>
          <a:p>
            <a:pPr marL="0" indent="0">
              <a:lnSpc>
                <a:spcPct val="100000"/>
              </a:lnSpc>
              <a:buNone/>
            </a:pPr>
            <a:r>
              <a:rPr lang="en-GB" sz="4000" b="1" dirty="0"/>
              <a:t>3)Person specification</a:t>
            </a:r>
          </a:p>
          <a:p>
            <a:pPr marL="0" indent="0">
              <a:lnSpc>
                <a:spcPct val="100000"/>
              </a:lnSpc>
              <a:buNone/>
            </a:pPr>
            <a:r>
              <a:rPr lang="en-GB" sz="2400" dirty="0"/>
              <a:t>Person specification for a job is about the person. </a:t>
            </a:r>
          </a:p>
          <a:p>
            <a:pPr marL="0" indent="0">
              <a:lnSpc>
                <a:spcPct val="100000"/>
              </a:lnSpc>
              <a:buNone/>
            </a:pPr>
            <a:r>
              <a:rPr lang="en-GB" sz="2400" dirty="0"/>
              <a:t>Person specification establishes the qualifications, the skills, attributes and experience that employee has.</a:t>
            </a:r>
          </a:p>
          <a:p>
            <a:pPr marL="0" indent="0">
              <a:lnSpc>
                <a:spcPct val="100000"/>
              </a:lnSpc>
              <a:buNone/>
            </a:pPr>
            <a:r>
              <a:rPr lang="en-GB" sz="2400" dirty="0"/>
              <a:t>For Tesco delivery driver, here are the person specification criteria</a:t>
            </a:r>
            <a:r>
              <a:rPr lang="en-GB" sz="2000" dirty="0"/>
              <a:t>.</a:t>
            </a:r>
          </a:p>
        </p:txBody>
      </p:sp>
    </p:spTree>
    <p:extLst>
      <p:ext uri="{BB962C8B-B14F-4D97-AF65-F5344CB8AC3E}">
        <p14:creationId xmlns:p14="http://schemas.microsoft.com/office/powerpoint/2010/main" val="2899317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172805-FD2D-881A-68EC-CA4A143A8791}"/>
              </a:ext>
            </a:extLst>
          </p:cNvPr>
          <p:cNvSpPr>
            <a:spLocks noGrp="1"/>
          </p:cNvSpPr>
          <p:nvPr>
            <p:ph idx="1"/>
          </p:nvPr>
        </p:nvSpPr>
        <p:spPr>
          <a:xfrm>
            <a:off x="673307" y="1038641"/>
            <a:ext cx="10515600" cy="4162946"/>
          </a:xfrm>
        </p:spPr>
        <p:txBody>
          <a:bodyPr>
            <a:normAutofit/>
          </a:bodyPr>
          <a:lstStyle/>
          <a:p>
            <a:pPr>
              <a:buFont typeface="Wingdings" panose="05000000000000000000" pitchFamily="2" charset="2"/>
              <a:buChar char="v"/>
            </a:pPr>
            <a:r>
              <a:rPr lang="en-GB" sz="2400" dirty="0"/>
              <a:t>Build relationships with colleagues </a:t>
            </a:r>
          </a:p>
          <a:p>
            <a:pPr>
              <a:buFont typeface="Wingdings" panose="05000000000000000000" pitchFamily="2" charset="2"/>
              <a:buChar char="v"/>
            </a:pPr>
            <a:r>
              <a:rPr lang="en-GB" sz="2400" dirty="0"/>
              <a:t>Warm and welcoming in interactions with customers and colleagues, taking time to understand the customer and say "Thank you."</a:t>
            </a:r>
          </a:p>
          <a:p>
            <a:pPr>
              <a:buFont typeface="Wingdings" panose="05000000000000000000" pitchFamily="2" charset="2"/>
              <a:buChar char="v"/>
            </a:pPr>
            <a:r>
              <a:rPr lang="en-GB" sz="2400" dirty="0"/>
              <a:t>Acting quickly to respond to the changing needs of our customers.</a:t>
            </a:r>
          </a:p>
          <a:p>
            <a:pPr>
              <a:buFont typeface="Wingdings" panose="05000000000000000000" pitchFamily="2" charset="2"/>
              <a:buChar char="v"/>
            </a:pPr>
            <a:r>
              <a:rPr lang="en-GB" sz="2400" dirty="0"/>
              <a:t>Energetic and driven to deliver beyond expectations.</a:t>
            </a:r>
          </a:p>
          <a:p>
            <a:pPr>
              <a:buFont typeface="Wingdings" panose="05000000000000000000" pitchFamily="2" charset="2"/>
              <a:buChar char="v"/>
            </a:pPr>
            <a:r>
              <a:rPr lang="en-GB" sz="2400" dirty="0"/>
              <a:t>Sharing ideas with my Manager and other colleagues on how we can improve our store for customers.</a:t>
            </a:r>
          </a:p>
          <a:p>
            <a:pPr>
              <a:buFont typeface="Wingdings" panose="05000000000000000000" pitchFamily="2" charset="2"/>
              <a:buChar char="v"/>
            </a:pPr>
            <a:r>
              <a:rPr lang="en-GB" sz="2400" dirty="0"/>
              <a:t>A valid UK/EU/EEA Driving licence  for at least 12 months with no more than 3 penalty points.</a:t>
            </a:r>
          </a:p>
          <a:p>
            <a:pPr marL="0" indent="0">
              <a:buNone/>
            </a:pPr>
            <a:r>
              <a:rPr lang="en-GB" sz="2400" dirty="0"/>
              <a:t>(Tesco Careers, 2026)</a:t>
            </a:r>
          </a:p>
        </p:txBody>
      </p:sp>
    </p:spTree>
    <p:extLst>
      <p:ext uri="{BB962C8B-B14F-4D97-AF65-F5344CB8AC3E}">
        <p14:creationId xmlns:p14="http://schemas.microsoft.com/office/powerpoint/2010/main" val="2353093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991E4-B1B5-4784-AE7A-2F7DF8B6D5C3}"/>
              </a:ext>
            </a:extLst>
          </p:cNvPr>
          <p:cNvSpPr>
            <a:spLocks noGrp="1"/>
          </p:cNvSpPr>
          <p:nvPr>
            <p:ph type="title"/>
          </p:nvPr>
        </p:nvSpPr>
        <p:spPr>
          <a:xfrm>
            <a:off x="838200" y="140273"/>
            <a:ext cx="10515600" cy="774127"/>
          </a:xfrm>
        </p:spPr>
        <p:txBody>
          <a:bodyPr>
            <a:normAutofit/>
          </a:bodyPr>
          <a:lstStyle/>
          <a:p>
            <a:r>
              <a:rPr lang="en-GB" sz="4000" b="1" dirty="0"/>
              <a:t>4)Advertisement and selection</a:t>
            </a:r>
          </a:p>
        </p:txBody>
      </p:sp>
      <p:sp>
        <p:nvSpPr>
          <p:cNvPr id="3" name="Content Placeholder 2">
            <a:extLst>
              <a:ext uri="{FF2B5EF4-FFF2-40B4-BE49-F238E27FC236}">
                <a16:creationId xmlns:a16="http://schemas.microsoft.com/office/drawing/2014/main" id="{F8FDB367-3DDE-3DE1-6FAA-D27A4F405FE5}"/>
              </a:ext>
            </a:extLst>
          </p:cNvPr>
          <p:cNvSpPr>
            <a:spLocks noGrp="1"/>
          </p:cNvSpPr>
          <p:nvPr>
            <p:ph idx="1"/>
          </p:nvPr>
        </p:nvSpPr>
        <p:spPr>
          <a:xfrm>
            <a:off x="838200" y="914400"/>
            <a:ext cx="10515600" cy="5291528"/>
          </a:xfrm>
        </p:spPr>
        <p:txBody>
          <a:bodyPr>
            <a:normAutofit/>
          </a:bodyPr>
          <a:lstStyle/>
          <a:p>
            <a:pPr marL="514350" indent="-514350">
              <a:lnSpc>
                <a:spcPct val="100000"/>
              </a:lnSpc>
              <a:buFont typeface="+mj-lt"/>
              <a:buAutoNum type="alphaLcParenR"/>
            </a:pPr>
            <a:r>
              <a:rPr lang="en-GB" sz="2400" b="1" dirty="0"/>
              <a:t>Advertisement</a:t>
            </a:r>
            <a:r>
              <a:rPr lang="en-GB" sz="2400" dirty="0"/>
              <a:t> </a:t>
            </a:r>
          </a:p>
          <a:p>
            <a:pPr>
              <a:lnSpc>
                <a:spcPct val="100000"/>
              </a:lnSpc>
              <a:buFont typeface="Wingdings" panose="05000000000000000000" pitchFamily="2" charset="2"/>
              <a:buChar char="q"/>
            </a:pPr>
            <a:r>
              <a:rPr lang="en-GB" sz="2400" dirty="0"/>
              <a:t>Tesco.com</a:t>
            </a:r>
          </a:p>
          <a:p>
            <a:pPr>
              <a:lnSpc>
                <a:spcPct val="100000"/>
              </a:lnSpc>
              <a:buFont typeface="Wingdings" panose="05000000000000000000" pitchFamily="2" charset="2"/>
              <a:buChar char="q"/>
            </a:pPr>
            <a:r>
              <a:rPr lang="en-GB" sz="2400" dirty="0"/>
              <a:t>Indeed</a:t>
            </a:r>
          </a:p>
          <a:p>
            <a:pPr>
              <a:lnSpc>
                <a:spcPct val="100000"/>
              </a:lnSpc>
              <a:buFont typeface="Wingdings" panose="05000000000000000000" pitchFamily="2" charset="2"/>
              <a:buChar char="q"/>
            </a:pPr>
            <a:r>
              <a:rPr lang="en-GB" sz="2400"/>
              <a:t>LinkedIn </a:t>
            </a:r>
            <a:endParaRPr lang="en-GB" sz="2400" dirty="0"/>
          </a:p>
          <a:p>
            <a:pPr marL="457200" indent="-457200">
              <a:lnSpc>
                <a:spcPct val="100000"/>
              </a:lnSpc>
              <a:buFont typeface="+mj-lt"/>
              <a:buAutoNum type="alphaLcParenR" startAt="2"/>
            </a:pPr>
            <a:r>
              <a:rPr lang="en-GB" sz="2400" b="1" dirty="0"/>
              <a:t>Selection process</a:t>
            </a:r>
          </a:p>
          <a:p>
            <a:pPr marL="0" indent="0">
              <a:lnSpc>
                <a:spcPct val="100000"/>
              </a:lnSpc>
              <a:buNone/>
            </a:pPr>
            <a:r>
              <a:rPr lang="en-GB" sz="2400" dirty="0"/>
              <a:t>The Human Resource (HR) receive all the applications and in relation with the organization criteria , proceeds to the first selection for an interview  after that the HR  retains  the best candidate(s).  </a:t>
            </a:r>
          </a:p>
          <a:p>
            <a:pPr marL="0" indent="0">
              <a:lnSpc>
                <a:spcPct val="100000"/>
              </a:lnSpc>
              <a:buNone/>
            </a:pPr>
            <a:r>
              <a:rPr lang="en-GB" sz="2400" dirty="0"/>
              <a:t>A day will be scheduled for the induction to  welcome  the new member(s) and give  information and explain what is expected of them.</a:t>
            </a:r>
          </a:p>
        </p:txBody>
      </p:sp>
    </p:spTree>
    <p:extLst>
      <p:ext uri="{BB962C8B-B14F-4D97-AF65-F5344CB8AC3E}">
        <p14:creationId xmlns:p14="http://schemas.microsoft.com/office/powerpoint/2010/main" val="4193306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19E8EF0-CCAA-8661-2E6F-0B5912736440}"/>
              </a:ext>
            </a:extLst>
          </p:cNvPr>
          <p:cNvPicPr>
            <a:picLocks noChangeAspect="1"/>
          </p:cNvPicPr>
          <p:nvPr/>
        </p:nvPicPr>
        <p:blipFill>
          <a:blip r:embed="rId2"/>
          <a:srcRect b="459"/>
          <a:stretch>
            <a:fillRect/>
          </a:stretch>
        </p:blipFill>
        <p:spPr>
          <a:xfrm>
            <a:off x="4275918" y="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65502D-660D-1688-39A5-8CA5EF08DE44}"/>
              </a:ext>
            </a:extLst>
          </p:cNvPr>
          <p:cNvSpPr>
            <a:spLocks noGrp="1"/>
          </p:cNvSpPr>
          <p:nvPr>
            <p:ph type="title"/>
          </p:nvPr>
        </p:nvSpPr>
        <p:spPr>
          <a:xfrm>
            <a:off x="359532" y="119931"/>
            <a:ext cx="8394724" cy="1190693"/>
          </a:xfrm>
        </p:spPr>
        <p:txBody>
          <a:bodyPr>
            <a:noAutofit/>
          </a:bodyPr>
          <a:lstStyle/>
          <a:p>
            <a:pPr marL="857250" indent="-857250">
              <a:buFont typeface="+mj-lt"/>
              <a:buAutoNum type="romanUcPeriod" startAt="3"/>
            </a:pPr>
            <a:r>
              <a:rPr lang="en-GB" sz="4000" b="1" dirty="0"/>
              <a:t>TRAINING AND DEVELOPMENT </a:t>
            </a:r>
          </a:p>
        </p:txBody>
      </p:sp>
      <p:sp>
        <p:nvSpPr>
          <p:cNvPr id="3" name="Content Placeholder 2">
            <a:extLst>
              <a:ext uri="{FF2B5EF4-FFF2-40B4-BE49-F238E27FC236}">
                <a16:creationId xmlns:a16="http://schemas.microsoft.com/office/drawing/2014/main" id="{B5D73B0F-2E83-BA53-6816-2BFDEFCD5991}"/>
              </a:ext>
            </a:extLst>
          </p:cNvPr>
          <p:cNvSpPr>
            <a:spLocks noGrp="1"/>
          </p:cNvSpPr>
          <p:nvPr>
            <p:ph idx="1"/>
          </p:nvPr>
        </p:nvSpPr>
        <p:spPr>
          <a:xfrm>
            <a:off x="359532" y="1216786"/>
            <a:ext cx="5021936" cy="5641214"/>
          </a:xfrm>
        </p:spPr>
        <p:txBody>
          <a:bodyPr>
            <a:normAutofit/>
          </a:bodyPr>
          <a:lstStyle/>
          <a:p>
            <a:pPr marL="514350" indent="-514350">
              <a:buFont typeface="+mj-lt"/>
              <a:buAutoNum type="arabicParenR"/>
            </a:pPr>
            <a:r>
              <a:rPr lang="en-GB" sz="4000" dirty="0"/>
              <a:t>Training</a:t>
            </a:r>
          </a:p>
          <a:p>
            <a:pPr marL="0" indent="0">
              <a:buNone/>
            </a:pPr>
            <a:r>
              <a:rPr lang="en-GB" sz="1600" dirty="0"/>
              <a:t> </a:t>
            </a:r>
            <a:r>
              <a:rPr lang="en-GB" sz="2400" b="1" dirty="0"/>
              <a:t>a)</a:t>
            </a:r>
            <a:r>
              <a:rPr lang="en-GB" sz="1600" b="1" dirty="0"/>
              <a:t>  </a:t>
            </a:r>
            <a:r>
              <a:rPr lang="en-GB" sz="2400" b="1" dirty="0"/>
              <a:t>Training objectives</a:t>
            </a:r>
          </a:p>
          <a:p>
            <a:pPr>
              <a:buFont typeface="Wingdings" panose="05000000000000000000" pitchFamily="2" charset="2"/>
              <a:buChar char="v"/>
            </a:pPr>
            <a:r>
              <a:rPr lang="en-GB" sz="2400" dirty="0"/>
              <a:t>Improve driving safety</a:t>
            </a:r>
          </a:p>
          <a:p>
            <a:pPr>
              <a:buFont typeface="Wingdings" panose="05000000000000000000" pitchFamily="2" charset="2"/>
              <a:buChar char="v"/>
            </a:pPr>
            <a:r>
              <a:rPr lang="en-GB" sz="2400" dirty="0"/>
              <a:t>Increase delivery performance</a:t>
            </a:r>
          </a:p>
          <a:p>
            <a:pPr>
              <a:buFont typeface="Wingdings" panose="05000000000000000000" pitchFamily="2" charset="2"/>
              <a:buChar char="v"/>
            </a:pPr>
            <a:r>
              <a:rPr lang="en-GB" sz="2400" dirty="0"/>
              <a:t>Explain company policies and legal requirements</a:t>
            </a:r>
          </a:p>
          <a:p>
            <a:pPr marL="0" indent="0">
              <a:buNone/>
            </a:pPr>
            <a:r>
              <a:rPr lang="en-GB" sz="2400" b="1" dirty="0"/>
              <a:t> b) Vehicle training</a:t>
            </a:r>
          </a:p>
          <a:p>
            <a:pPr>
              <a:buFont typeface="Wingdings" panose="05000000000000000000" pitchFamily="2" charset="2"/>
              <a:buChar char="v"/>
            </a:pPr>
            <a:r>
              <a:rPr lang="en-GB" sz="2400" dirty="0"/>
              <a:t>Check out of the vehicle</a:t>
            </a:r>
          </a:p>
          <a:p>
            <a:pPr>
              <a:buFont typeface="Wingdings" panose="05000000000000000000" pitchFamily="2" charset="2"/>
              <a:buChar char="v"/>
            </a:pPr>
            <a:r>
              <a:rPr lang="en-GB" sz="2400" dirty="0"/>
              <a:t>Trip inspection</a:t>
            </a:r>
          </a:p>
          <a:p>
            <a:pPr>
              <a:buFont typeface="Wingdings" panose="05000000000000000000" pitchFamily="2" charset="2"/>
              <a:buChar char="v"/>
            </a:pPr>
            <a:r>
              <a:rPr lang="en-GB" sz="2400" dirty="0"/>
              <a:t>Loading and unloading procedures</a:t>
            </a:r>
          </a:p>
          <a:p>
            <a:pPr>
              <a:buFont typeface="Wingdings" panose="05000000000000000000" pitchFamily="2" charset="2"/>
              <a:buChar char="v"/>
            </a:pPr>
            <a:r>
              <a:rPr lang="en-GB" sz="2400" dirty="0"/>
              <a:t>Good use of delivery app and GPS</a:t>
            </a:r>
          </a:p>
          <a:p>
            <a:pPr marL="0" indent="0">
              <a:buNone/>
            </a:pPr>
            <a:r>
              <a:rPr lang="en-GB" sz="2400" dirty="0"/>
              <a:t>(Tesco careers, 2026)</a:t>
            </a:r>
          </a:p>
          <a:p>
            <a:pPr>
              <a:buFont typeface="Wingdings" panose="05000000000000000000" pitchFamily="2" charset="2"/>
              <a:buChar char="v"/>
            </a:pPr>
            <a:endParaRPr lang="en-GB" sz="1600" dirty="0"/>
          </a:p>
          <a:p>
            <a:pPr marL="0" indent="0">
              <a:buNone/>
            </a:pPr>
            <a:endParaRPr lang="en-GB" sz="1600" dirty="0"/>
          </a:p>
        </p:txBody>
      </p:sp>
    </p:spTree>
    <p:extLst>
      <p:ext uri="{BB962C8B-B14F-4D97-AF65-F5344CB8AC3E}">
        <p14:creationId xmlns:p14="http://schemas.microsoft.com/office/powerpoint/2010/main" val="2888115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4EC9E2-A23F-3AD1-2F0C-2C5375F6DB45}"/>
              </a:ext>
            </a:extLst>
          </p:cNvPr>
          <p:cNvSpPr>
            <a:spLocks noGrp="1"/>
          </p:cNvSpPr>
          <p:nvPr>
            <p:ph idx="1"/>
          </p:nvPr>
        </p:nvSpPr>
        <p:spPr>
          <a:xfrm>
            <a:off x="613348" y="296627"/>
            <a:ext cx="10515600" cy="6359005"/>
          </a:xfrm>
        </p:spPr>
        <p:txBody>
          <a:bodyPr/>
          <a:lstStyle/>
          <a:p>
            <a:pPr marL="0" indent="0">
              <a:lnSpc>
                <a:spcPct val="100000"/>
              </a:lnSpc>
              <a:buNone/>
            </a:pPr>
            <a:r>
              <a:rPr lang="en-GB" dirty="0"/>
              <a:t> </a:t>
            </a:r>
            <a:r>
              <a:rPr lang="en-GB" sz="2400" b="1" dirty="0"/>
              <a:t>c) Health and safety training</a:t>
            </a:r>
          </a:p>
          <a:p>
            <a:pPr>
              <a:lnSpc>
                <a:spcPct val="100000"/>
              </a:lnSpc>
              <a:buFont typeface="Wingdings" panose="05000000000000000000" pitchFamily="2" charset="2"/>
              <a:buChar char="v"/>
            </a:pPr>
            <a:r>
              <a:rPr lang="en-GB" sz="2400" dirty="0"/>
              <a:t>Handling and lifting methods</a:t>
            </a:r>
          </a:p>
          <a:p>
            <a:pPr>
              <a:lnSpc>
                <a:spcPct val="100000"/>
              </a:lnSpc>
              <a:buFont typeface="Wingdings" panose="05000000000000000000" pitchFamily="2" charset="2"/>
              <a:buChar char="v"/>
            </a:pPr>
            <a:r>
              <a:rPr lang="en-GB" sz="2400" dirty="0"/>
              <a:t>Accident and breakdown  report</a:t>
            </a:r>
          </a:p>
          <a:p>
            <a:pPr>
              <a:lnSpc>
                <a:spcPct val="100000"/>
              </a:lnSpc>
              <a:buFont typeface="Wingdings" panose="05000000000000000000" pitchFamily="2" charset="2"/>
              <a:buChar char="v"/>
            </a:pPr>
            <a:r>
              <a:rPr lang="en-GB" sz="2400" dirty="0"/>
              <a:t>Emergency procedure</a:t>
            </a:r>
          </a:p>
          <a:p>
            <a:pPr marL="0" indent="0">
              <a:lnSpc>
                <a:spcPct val="100000"/>
              </a:lnSpc>
              <a:buNone/>
            </a:pPr>
            <a:r>
              <a:rPr lang="en-GB" sz="2400" b="1" dirty="0"/>
              <a:t> d) Customers service training</a:t>
            </a:r>
          </a:p>
          <a:p>
            <a:pPr>
              <a:lnSpc>
                <a:spcPct val="100000"/>
              </a:lnSpc>
              <a:buFont typeface="Wingdings" panose="05000000000000000000" pitchFamily="2" charset="2"/>
              <a:buChar char="v"/>
            </a:pPr>
            <a:r>
              <a:rPr lang="en-GB" sz="2400" dirty="0"/>
              <a:t>Understanding time slot</a:t>
            </a:r>
          </a:p>
          <a:p>
            <a:pPr>
              <a:lnSpc>
                <a:spcPct val="100000"/>
              </a:lnSpc>
              <a:buFont typeface="Wingdings" panose="05000000000000000000" pitchFamily="2" charset="2"/>
              <a:buChar char="v"/>
            </a:pPr>
            <a:r>
              <a:rPr lang="en-GB" sz="2400" dirty="0"/>
              <a:t>Deal with customers complaints</a:t>
            </a:r>
          </a:p>
          <a:p>
            <a:pPr>
              <a:lnSpc>
                <a:spcPct val="100000"/>
              </a:lnSpc>
              <a:buFont typeface="Wingdings" panose="05000000000000000000" pitchFamily="2" charset="2"/>
              <a:buChar char="v"/>
            </a:pPr>
            <a:r>
              <a:rPr lang="en-GB" sz="2400" dirty="0"/>
              <a:t>Delays management</a:t>
            </a:r>
          </a:p>
          <a:p>
            <a:pPr>
              <a:lnSpc>
                <a:spcPct val="100000"/>
              </a:lnSpc>
              <a:buFont typeface="Wingdings" panose="05000000000000000000" pitchFamily="2" charset="2"/>
              <a:buChar char="v"/>
            </a:pPr>
            <a:r>
              <a:rPr lang="en-GB" sz="2400" dirty="0"/>
              <a:t>Report a damage or rejected items</a:t>
            </a:r>
          </a:p>
          <a:p>
            <a:pPr marL="0" indent="0">
              <a:lnSpc>
                <a:spcPct val="100000"/>
              </a:lnSpc>
              <a:buNone/>
            </a:pPr>
            <a:r>
              <a:rPr lang="en-GB" sz="2400" dirty="0"/>
              <a:t>(Tesco careers, 2026)</a:t>
            </a:r>
          </a:p>
        </p:txBody>
      </p:sp>
    </p:spTree>
    <p:extLst>
      <p:ext uri="{BB962C8B-B14F-4D97-AF65-F5344CB8AC3E}">
        <p14:creationId xmlns:p14="http://schemas.microsoft.com/office/powerpoint/2010/main" val="366830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5944B-F522-DDB3-3B14-45145E9F7133}"/>
              </a:ext>
            </a:extLst>
          </p:cNvPr>
          <p:cNvSpPr>
            <a:spLocks noGrp="1"/>
          </p:cNvSpPr>
          <p:nvPr>
            <p:ph type="title"/>
          </p:nvPr>
        </p:nvSpPr>
        <p:spPr>
          <a:xfrm>
            <a:off x="838200" y="18255"/>
            <a:ext cx="10515600" cy="866165"/>
          </a:xfrm>
        </p:spPr>
        <p:txBody>
          <a:bodyPr/>
          <a:lstStyle/>
          <a:p>
            <a:r>
              <a:rPr lang="en-GB" dirty="0"/>
              <a:t>2) Development needed</a:t>
            </a:r>
          </a:p>
        </p:txBody>
      </p:sp>
      <p:sp>
        <p:nvSpPr>
          <p:cNvPr id="3" name="Content Placeholder 2">
            <a:extLst>
              <a:ext uri="{FF2B5EF4-FFF2-40B4-BE49-F238E27FC236}">
                <a16:creationId xmlns:a16="http://schemas.microsoft.com/office/drawing/2014/main" id="{3949E8AC-B067-358D-1FB4-3D64E5B7641C}"/>
              </a:ext>
            </a:extLst>
          </p:cNvPr>
          <p:cNvSpPr>
            <a:spLocks noGrp="1"/>
          </p:cNvSpPr>
          <p:nvPr>
            <p:ph idx="1"/>
          </p:nvPr>
        </p:nvSpPr>
        <p:spPr>
          <a:xfrm>
            <a:off x="838200" y="884420"/>
            <a:ext cx="10515600" cy="5549536"/>
          </a:xfrm>
        </p:spPr>
        <p:txBody>
          <a:bodyPr/>
          <a:lstStyle/>
          <a:p>
            <a:pPr marL="0" indent="0">
              <a:lnSpc>
                <a:spcPct val="100000"/>
              </a:lnSpc>
              <a:buNone/>
            </a:pPr>
            <a:r>
              <a:rPr lang="en-GB" sz="2400" dirty="0"/>
              <a:t>For a delivery driver, the development needed are different according to the Behaviourist, the Cognitivist and the Humanist theory. But the combination of these theories build a great delivery driver.</a:t>
            </a:r>
          </a:p>
        </p:txBody>
      </p:sp>
      <p:graphicFrame>
        <p:nvGraphicFramePr>
          <p:cNvPr id="4" name="Table 3">
            <a:extLst>
              <a:ext uri="{FF2B5EF4-FFF2-40B4-BE49-F238E27FC236}">
                <a16:creationId xmlns:a16="http://schemas.microsoft.com/office/drawing/2014/main" id="{E06C08F1-8AE5-3639-230F-7E8D477C8D5A}"/>
              </a:ext>
            </a:extLst>
          </p:cNvPr>
          <p:cNvGraphicFramePr>
            <a:graphicFrameLocks noGrp="1"/>
          </p:cNvGraphicFramePr>
          <p:nvPr>
            <p:extLst>
              <p:ext uri="{D42A27DB-BD31-4B8C-83A1-F6EECF244321}">
                <p14:modId xmlns:p14="http://schemas.microsoft.com/office/powerpoint/2010/main" val="583686172"/>
              </p:ext>
            </p:extLst>
          </p:nvPr>
        </p:nvGraphicFramePr>
        <p:xfrm>
          <a:off x="718276" y="2348084"/>
          <a:ext cx="10359452" cy="3955279"/>
        </p:xfrm>
        <a:graphic>
          <a:graphicData uri="http://schemas.openxmlformats.org/drawingml/2006/table">
            <a:tbl>
              <a:tblPr firstRow="1" bandRow="1">
                <a:tableStyleId>{5940675A-B579-460E-94D1-54222C63F5DA}</a:tableStyleId>
              </a:tblPr>
              <a:tblGrid>
                <a:gridCol w="2204805">
                  <a:extLst>
                    <a:ext uri="{9D8B030D-6E8A-4147-A177-3AD203B41FA5}">
                      <a16:colId xmlns:a16="http://schemas.microsoft.com/office/drawing/2014/main" val="1803161333"/>
                    </a:ext>
                  </a:extLst>
                </a:gridCol>
                <a:gridCol w="2974921">
                  <a:extLst>
                    <a:ext uri="{9D8B030D-6E8A-4147-A177-3AD203B41FA5}">
                      <a16:colId xmlns:a16="http://schemas.microsoft.com/office/drawing/2014/main" val="2414396797"/>
                    </a:ext>
                  </a:extLst>
                </a:gridCol>
                <a:gridCol w="2589863">
                  <a:extLst>
                    <a:ext uri="{9D8B030D-6E8A-4147-A177-3AD203B41FA5}">
                      <a16:colId xmlns:a16="http://schemas.microsoft.com/office/drawing/2014/main" val="313296283"/>
                    </a:ext>
                  </a:extLst>
                </a:gridCol>
                <a:gridCol w="2589863">
                  <a:extLst>
                    <a:ext uri="{9D8B030D-6E8A-4147-A177-3AD203B41FA5}">
                      <a16:colId xmlns:a16="http://schemas.microsoft.com/office/drawing/2014/main" val="996519436"/>
                    </a:ext>
                  </a:extLst>
                </a:gridCol>
              </a:tblGrid>
              <a:tr h="485270">
                <a:tc>
                  <a:txBody>
                    <a:bodyPr/>
                    <a:lstStyle/>
                    <a:p>
                      <a:endParaRPr lang="en-GB"/>
                    </a:p>
                  </a:txBody>
                  <a:tcPr/>
                </a:tc>
                <a:tc>
                  <a:txBody>
                    <a:bodyPr/>
                    <a:lstStyle/>
                    <a:p>
                      <a:r>
                        <a:rPr lang="en-GB" sz="2400" dirty="0"/>
                        <a:t>Behaviourist</a:t>
                      </a:r>
                    </a:p>
                  </a:txBody>
                  <a:tcPr/>
                </a:tc>
                <a:tc>
                  <a:txBody>
                    <a:bodyPr/>
                    <a:lstStyle/>
                    <a:p>
                      <a:r>
                        <a:rPr lang="en-GB" sz="2400" dirty="0"/>
                        <a:t>Cognitivist</a:t>
                      </a:r>
                    </a:p>
                  </a:txBody>
                  <a:tcPr/>
                </a:tc>
                <a:tc>
                  <a:txBody>
                    <a:bodyPr/>
                    <a:lstStyle/>
                    <a:p>
                      <a:r>
                        <a:rPr lang="en-GB" sz="2400" dirty="0"/>
                        <a:t>Humanist</a:t>
                      </a:r>
                    </a:p>
                  </a:txBody>
                  <a:tcPr/>
                </a:tc>
                <a:extLst>
                  <a:ext uri="{0D108BD9-81ED-4DB2-BD59-A6C34878D82A}">
                    <a16:rowId xmlns:a16="http://schemas.microsoft.com/office/drawing/2014/main" val="1544748842"/>
                  </a:ext>
                </a:extLst>
              </a:tr>
              <a:tr h="2273454">
                <a:tc>
                  <a:txBody>
                    <a:bodyPr/>
                    <a:lstStyle/>
                    <a:p>
                      <a:r>
                        <a:rPr lang="en-GB" sz="2400" dirty="0"/>
                        <a:t>Theory</a:t>
                      </a:r>
                    </a:p>
                  </a:txBody>
                  <a:tcPr/>
                </a:tc>
                <a:tc>
                  <a:txBody>
                    <a:bodyPr/>
                    <a:lstStyle/>
                    <a:p>
                      <a:r>
                        <a:rPr lang="en-GB" dirty="0"/>
                        <a:t>Observation</a:t>
                      </a:r>
                    </a:p>
                    <a:p>
                      <a:r>
                        <a:rPr lang="en-GB" dirty="0"/>
                        <a:t>rather than thoughts and feelings </a:t>
                      </a:r>
                    </a:p>
                    <a:p>
                      <a:r>
                        <a:rPr lang="en-GB" dirty="0"/>
                        <a:t>(Watson1878–1958)</a:t>
                      </a:r>
                    </a:p>
                    <a:p>
                      <a:endParaRPr lang="en-GB" dirty="0"/>
                    </a:p>
                  </a:txBody>
                  <a:tcPr/>
                </a:tc>
                <a:tc>
                  <a:txBody>
                    <a:bodyPr/>
                    <a:lstStyle/>
                    <a:p>
                      <a:r>
                        <a:rPr lang="en-GB" dirty="0"/>
                        <a:t>How our minds process information and convert it into knowledge</a:t>
                      </a:r>
                    </a:p>
                    <a:p>
                      <a:r>
                        <a:rPr lang="en-GB" dirty="0"/>
                        <a:t>( Kurt , 2023)</a:t>
                      </a:r>
                    </a:p>
                  </a:txBody>
                  <a:tcPr/>
                </a:tc>
                <a:tc>
                  <a:txBody>
                    <a:bodyPr/>
                    <a:lstStyle/>
                    <a:p>
                      <a:pPr marL="0" indent="0">
                        <a:buFontTx/>
                        <a:buNone/>
                      </a:pPr>
                      <a:r>
                        <a:rPr lang="en-GB" dirty="0"/>
                        <a:t> focuses on individual </a:t>
                      </a:r>
                      <a:r>
                        <a:rPr lang="en-GB"/>
                        <a:t>potential an</a:t>
                      </a:r>
                      <a:r>
                        <a:rPr lang="en-GB" dirty="0"/>
                        <a:t>d</a:t>
                      </a:r>
                    </a:p>
                    <a:p>
                      <a:pPr marL="0" indent="0">
                        <a:buFontTx/>
                        <a:buNone/>
                      </a:pPr>
                      <a:r>
                        <a:rPr lang="en-GB" dirty="0"/>
                        <a:t>Personal growth                               (McLeod,2025)</a:t>
                      </a:r>
                    </a:p>
                  </a:txBody>
                  <a:tcPr/>
                </a:tc>
                <a:extLst>
                  <a:ext uri="{0D108BD9-81ED-4DB2-BD59-A6C34878D82A}">
                    <a16:rowId xmlns:a16="http://schemas.microsoft.com/office/drawing/2014/main" val="340104823"/>
                  </a:ext>
                </a:extLst>
              </a:tr>
              <a:tr h="1196555">
                <a:tc>
                  <a:txBody>
                    <a:bodyPr/>
                    <a:lstStyle/>
                    <a:p>
                      <a:r>
                        <a:rPr lang="en-GB" sz="2400" dirty="0"/>
                        <a:t>Development</a:t>
                      </a:r>
                    </a:p>
                    <a:p>
                      <a:r>
                        <a:rPr lang="en-GB" sz="2400" dirty="0"/>
                        <a:t>needed</a:t>
                      </a:r>
                    </a:p>
                  </a:txBody>
                  <a:tcPr/>
                </a:tc>
                <a:tc>
                  <a:txBody>
                    <a:bodyPr/>
                    <a:lstStyle/>
                    <a:p>
                      <a:pPr marL="285750" indent="-285750">
                        <a:buFont typeface="Arial" panose="020B0604020202020204" pitchFamily="34" charset="0"/>
                        <a:buChar char="•"/>
                      </a:pPr>
                      <a:r>
                        <a:rPr lang="en-GB" dirty="0"/>
                        <a:t>Safe driving</a:t>
                      </a:r>
                    </a:p>
                    <a:p>
                      <a:pPr marL="285750" indent="-285750">
                        <a:buFont typeface="Arial" panose="020B0604020202020204" pitchFamily="34" charset="0"/>
                        <a:buChar char="•"/>
                      </a:pPr>
                      <a:r>
                        <a:rPr lang="en-GB" dirty="0"/>
                        <a:t>Route accuracy</a:t>
                      </a:r>
                    </a:p>
                    <a:p>
                      <a:pPr marL="285750" indent="-285750">
                        <a:buFont typeface="Arial" panose="020B0604020202020204" pitchFamily="34" charset="0"/>
                        <a:buChar char="•"/>
                      </a:pPr>
                      <a:r>
                        <a:rPr lang="en-GB" dirty="0"/>
                        <a:t>Respect customers</a:t>
                      </a:r>
                    </a:p>
                  </a:txBody>
                  <a:tcPr/>
                </a:tc>
                <a:tc>
                  <a:txBody>
                    <a:bodyPr/>
                    <a:lstStyle/>
                    <a:p>
                      <a:pPr marL="285750" indent="-285750">
                        <a:buFont typeface="Arial" panose="020B0604020202020204" pitchFamily="34" charset="0"/>
                        <a:buChar char="•"/>
                      </a:pPr>
                      <a:r>
                        <a:rPr lang="en-GB" dirty="0"/>
                        <a:t>Decision making</a:t>
                      </a:r>
                    </a:p>
                    <a:p>
                      <a:pPr marL="285750" indent="-285750">
                        <a:buFont typeface="Arial" panose="020B0604020202020204" pitchFamily="34" charset="0"/>
                        <a:buChar char="•"/>
                      </a:pPr>
                      <a:r>
                        <a:rPr lang="en-GB" dirty="0"/>
                        <a:t>Adaptability</a:t>
                      </a:r>
                    </a:p>
                    <a:p>
                      <a:pPr marL="285750" indent="-285750">
                        <a:buFont typeface="Arial" panose="020B0604020202020204" pitchFamily="34" charset="0"/>
                        <a:buChar char="•"/>
                      </a:pPr>
                      <a:r>
                        <a:rPr lang="en-GB" dirty="0"/>
                        <a:t>Route planning </a:t>
                      </a:r>
                    </a:p>
                  </a:txBody>
                  <a:tcPr/>
                </a:tc>
                <a:tc>
                  <a:txBody>
                    <a:bodyPr/>
                    <a:lstStyle/>
                    <a:p>
                      <a:pPr marL="285750" indent="-285750">
                        <a:buFont typeface="Arial" panose="020B0604020202020204" pitchFamily="34" charset="0"/>
                        <a:buChar char="•"/>
                      </a:pPr>
                      <a:r>
                        <a:rPr lang="en-GB" dirty="0"/>
                        <a:t>Wellbeing</a:t>
                      </a:r>
                    </a:p>
                    <a:p>
                      <a:pPr marL="285750" indent="-285750">
                        <a:buFont typeface="Arial" panose="020B0604020202020204" pitchFamily="34" charset="0"/>
                        <a:buChar char="•"/>
                      </a:pPr>
                      <a:r>
                        <a:rPr lang="en-GB" dirty="0"/>
                        <a:t>Job meaning</a:t>
                      </a:r>
                    </a:p>
                    <a:p>
                      <a:pPr marL="285750" indent="-285750">
                        <a:buFont typeface="Arial" panose="020B0604020202020204" pitchFamily="34" charset="0"/>
                        <a:buChar char="•"/>
                      </a:pPr>
                      <a:r>
                        <a:rPr lang="en-GB" dirty="0"/>
                        <a:t>Personal goal</a:t>
                      </a:r>
                    </a:p>
                  </a:txBody>
                  <a:tcPr/>
                </a:tc>
                <a:extLst>
                  <a:ext uri="{0D108BD9-81ED-4DB2-BD59-A6C34878D82A}">
                    <a16:rowId xmlns:a16="http://schemas.microsoft.com/office/drawing/2014/main" val="2843017987"/>
                  </a:ext>
                </a:extLst>
              </a:tr>
            </a:tbl>
          </a:graphicData>
        </a:graphic>
      </p:graphicFrame>
    </p:spTree>
    <p:extLst>
      <p:ext uri="{BB962C8B-B14F-4D97-AF65-F5344CB8AC3E}">
        <p14:creationId xmlns:p14="http://schemas.microsoft.com/office/powerpoint/2010/main" val="3717109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240ED-4C36-4FA4-044A-750A3D48B512}"/>
              </a:ext>
            </a:extLst>
          </p:cNvPr>
          <p:cNvSpPr>
            <a:spLocks noGrp="1"/>
          </p:cNvSpPr>
          <p:nvPr>
            <p:ph type="title"/>
          </p:nvPr>
        </p:nvSpPr>
        <p:spPr>
          <a:xfrm>
            <a:off x="838200" y="0"/>
            <a:ext cx="10515600" cy="914400"/>
          </a:xfrm>
        </p:spPr>
        <p:txBody>
          <a:bodyPr>
            <a:normAutofit/>
          </a:bodyPr>
          <a:lstStyle/>
          <a:p>
            <a:pPr marL="857250" indent="-857250">
              <a:buFont typeface="+mj-lt"/>
              <a:buAutoNum type="romanUcPeriod" startAt="4"/>
            </a:pPr>
            <a:r>
              <a:rPr lang="en-GB" sz="4000" b="1" dirty="0"/>
              <a:t>CONCLUSION</a:t>
            </a:r>
          </a:p>
        </p:txBody>
      </p:sp>
      <p:sp>
        <p:nvSpPr>
          <p:cNvPr id="3" name="Content Placeholder 2">
            <a:extLst>
              <a:ext uri="{FF2B5EF4-FFF2-40B4-BE49-F238E27FC236}">
                <a16:creationId xmlns:a16="http://schemas.microsoft.com/office/drawing/2014/main" id="{5713E125-B34E-C5DB-256D-92BC5379A7CF}"/>
              </a:ext>
            </a:extLst>
          </p:cNvPr>
          <p:cNvSpPr>
            <a:spLocks noGrp="1"/>
          </p:cNvSpPr>
          <p:nvPr>
            <p:ph idx="1"/>
          </p:nvPr>
        </p:nvSpPr>
        <p:spPr>
          <a:xfrm>
            <a:off x="733268" y="1420890"/>
            <a:ext cx="10515600" cy="4575175"/>
          </a:xfrm>
        </p:spPr>
        <p:txBody>
          <a:bodyPr>
            <a:normAutofit/>
          </a:bodyPr>
          <a:lstStyle/>
          <a:p>
            <a:pPr marL="0" indent="0">
              <a:lnSpc>
                <a:spcPct val="100000"/>
              </a:lnSpc>
              <a:buNone/>
            </a:pPr>
            <a:r>
              <a:rPr lang="en-GB" sz="2400" dirty="0"/>
              <a:t>    In an organisation, the recruitment is necessary to fill a gap or  to increase output. The recruitment process must be implemented after a good job analysis which will lead to a perfect job description and the wright person specification. </a:t>
            </a:r>
          </a:p>
          <a:p>
            <a:pPr marL="0" indent="0">
              <a:lnSpc>
                <a:spcPct val="100000"/>
              </a:lnSpc>
              <a:buNone/>
            </a:pPr>
            <a:r>
              <a:rPr lang="en-GB" sz="2400" dirty="0"/>
              <a:t>   Training and learning must be prepared and teach to the selected candidates to allow them to have capacities and knowledge necessary to do their job. The growth of a  company is linked to its employees training and welfare, </a:t>
            </a:r>
          </a:p>
        </p:txBody>
      </p:sp>
    </p:spTree>
    <p:extLst>
      <p:ext uri="{BB962C8B-B14F-4D97-AF65-F5344CB8AC3E}">
        <p14:creationId xmlns:p14="http://schemas.microsoft.com/office/powerpoint/2010/main" val="2361079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BC26C-1A73-FAE5-BBC6-164344596312}"/>
              </a:ext>
            </a:extLst>
          </p:cNvPr>
          <p:cNvSpPr>
            <a:spLocks noGrp="1"/>
          </p:cNvSpPr>
          <p:nvPr>
            <p:ph type="title"/>
          </p:nvPr>
        </p:nvSpPr>
        <p:spPr>
          <a:xfrm>
            <a:off x="838200" y="1"/>
            <a:ext cx="10515600" cy="539646"/>
          </a:xfrm>
        </p:spPr>
        <p:txBody>
          <a:bodyPr>
            <a:normAutofit fontScale="90000"/>
          </a:bodyPr>
          <a:lstStyle/>
          <a:p>
            <a:pPr marL="857250" indent="-857250">
              <a:buFont typeface="+mj-lt"/>
              <a:buAutoNum type="romanUcPeriod" startAt="5"/>
            </a:pPr>
            <a:r>
              <a:rPr lang="en-GB" b="1" dirty="0"/>
              <a:t>REFERENCES</a:t>
            </a:r>
          </a:p>
        </p:txBody>
      </p:sp>
      <p:sp>
        <p:nvSpPr>
          <p:cNvPr id="3" name="Content Placeholder 2">
            <a:extLst>
              <a:ext uri="{FF2B5EF4-FFF2-40B4-BE49-F238E27FC236}">
                <a16:creationId xmlns:a16="http://schemas.microsoft.com/office/drawing/2014/main" id="{98F8F7CA-C54C-DF01-DB4F-EF087955B19B}"/>
              </a:ext>
            </a:extLst>
          </p:cNvPr>
          <p:cNvSpPr>
            <a:spLocks noGrp="1"/>
          </p:cNvSpPr>
          <p:nvPr>
            <p:ph idx="1"/>
          </p:nvPr>
        </p:nvSpPr>
        <p:spPr>
          <a:xfrm>
            <a:off x="703289" y="539647"/>
            <a:ext cx="10515600" cy="6318352"/>
          </a:xfrm>
        </p:spPr>
        <p:txBody>
          <a:bodyPr>
            <a:normAutofit/>
          </a:bodyPr>
          <a:lstStyle/>
          <a:p>
            <a:r>
              <a:rPr lang="en-GB" sz="1400" dirty="0"/>
              <a:t>MBA </a:t>
            </a:r>
            <a:r>
              <a:rPr lang="en-GB" sz="1400" dirty="0" err="1"/>
              <a:t>Skool</a:t>
            </a:r>
            <a:r>
              <a:rPr lang="en-GB" sz="1400" dirty="0"/>
              <a:t> Team.(2026) Human Resources Terms, MBA </a:t>
            </a:r>
            <a:r>
              <a:rPr lang="en-GB" sz="1400" dirty="0" err="1"/>
              <a:t>Skool</a:t>
            </a:r>
            <a:r>
              <a:rPr lang="en-GB" sz="1400" dirty="0"/>
              <a:t> Term ,online, available at: </a:t>
            </a:r>
            <a:r>
              <a:rPr lang="en-GB" sz="1400" dirty="0">
                <a:hlinkClick r:id="rId2"/>
              </a:rPr>
              <a:t>https://www.mbaskool.com/business-concepts/human-resources-hr-terms/1797-job-analysis.html?utm</a:t>
            </a:r>
            <a:endParaRPr lang="en-GB" sz="1400" dirty="0"/>
          </a:p>
          <a:p>
            <a:pPr marL="0" indent="0">
              <a:buNone/>
            </a:pPr>
            <a:r>
              <a:rPr lang="en-GB" sz="1400" dirty="0"/>
              <a:t>[Accessed:17 mars 2026]</a:t>
            </a:r>
          </a:p>
          <a:p>
            <a:pPr>
              <a:buFont typeface="Wingdings" panose="05000000000000000000" pitchFamily="2" charset="2"/>
              <a:buChar char="§"/>
            </a:pPr>
            <a:r>
              <a:rPr lang="en-GB" sz="1400" dirty="0"/>
              <a:t>History Timelines. (2026) A History Timeline About </a:t>
            </a:r>
            <a:r>
              <a:rPr lang="en-GB" sz="1400" dirty="0" err="1"/>
              <a:t>Tescos</a:t>
            </a:r>
            <a:r>
              <a:rPr lang="en-GB" sz="1400" dirty="0"/>
              <a:t>,  History Timeline, online Available at: https://historytimelines.co/timeline/tescos </a:t>
            </a:r>
          </a:p>
          <a:p>
            <a:pPr marL="0" indent="0">
              <a:buNone/>
            </a:pPr>
            <a:r>
              <a:rPr lang="en-GB" sz="1400" dirty="0"/>
              <a:t>[Accessed: 10 March 2026]</a:t>
            </a:r>
          </a:p>
          <a:p>
            <a:pPr>
              <a:buFont typeface="Wingdings" panose="05000000000000000000" pitchFamily="2" charset="2"/>
              <a:buChar char="§"/>
            </a:pPr>
            <a:r>
              <a:rPr lang="en-GB" sz="1400" dirty="0"/>
              <a:t> Cambridge  University Press &amp; Assessment.(2026 ) Meaning of recruitment, Cambridge University, online Available at: </a:t>
            </a:r>
            <a:r>
              <a:rPr lang="en-GB" sz="1400" dirty="0">
                <a:hlinkClick r:id="rId3"/>
              </a:rPr>
              <a:t>https://dictionary.cambridge.org/dictionary/english/recruitment</a:t>
            </a:r>
            <a:endParaRPr lang="en-GB" sz="1400" dirty="0"/>
          </a:p>
          <a:p>
            <a:pPr marL="0" indent="0">
              <a:buNone/>
            </a:pPr>
            <a:r>
              <a:rPr lang="en-GB" sz="1400" dirty="0"/>
              <a:t>[Accessed : 10 March 2026] </a:t>
            </a:r>
          </a:p>
          <a:p>
            <a:pPr>
              <a:buFont typeface="Wingdings" panose="05000000000000000000" pitchFamily="2" charset="2"/>
              <a:buChar char="§"/>
            </a:pPr>
            <a:r>
              <a:rPr lang="en-GB" sz="1400" dirty="0"/>
              <a:t>Tesco careers. (2026) Customer Delivery Driver, Tesco careers, online Available at: </a:t>
            </a:r>
            <a:r>
              <a:rPr lang="en-GB" sz="1400" dirty="0">
                <a:hlinkClick r:id="rId4"/>
              </a:rPr>
              <a:t>https://apply.tesco-careers.com/members/modules/job/detail.php?record=980258</a:t>
            </a:r>
            <a:endParaRPr lang="en-GB" sz="1400" dirty="0"/>
          </a:p>
          <a:p>
            <a:pPr marL="0" indent="0">
              <a:buNone/>
            </a:pPr>
            <a:r>
              <a:rPr lang="en-GB" sz="1400" dirty="0"/>
              <a:t>[Accessed: 10 March 2026]</a:t>
            </a:r>
          </a:p>
          <a:p>
            <a:pPr>
              <a:buFont typeface="Wingdings" panose="05000000000000000000" pitchFamily="2" charset="2"/>
              <a:buChar char="§"/>
            </a:pPr>
            <a:r>
              <a:rPr lang="en-GB" sz="1400" dirty="0" err="1"/>
              <a:t>Watson,J</a:t>
            </a:r>
            <a:r>
              <a:rPr lang="en-GB" sz="1400" dirty="0"/>
              <a:t>. (1878–1958) Psychology » Learning Theories , </a:t>
            </a:r>
            <a:r>
              <a:rPr lang="en-GB" sz="1400" dirty="0" err="1"/>
              <a:t>simplyPsychology</a:t>
            </a:r>
            <a:r>
              <a:rPr lang="en-GB" sz="1400" dirty="0"/>
              <a:t>, online  Available at: </a:t>
            </a:r>
            <a:r>
              <a:rPr lang="en-GB" sz="1400" dirty="0">
                <a:hlinkClick r:id="rId5"/>
              </a:rPr>
              <a:t>https://www.simplypsychology.org/john-b-watson.html#:~:text=John%20Broadus%20Watson%20%281878%E2%80%931958%29%20was%20a%20pioneering%20American,psychologist%20best%20known%20as%20the%20founder%20of%20behaviorism</a:t>
            </a:r>
            <a:r>
              <a:rPr lang="en-GB" sz="1400" dirty="0"/>
              <a:t>.</a:t>
            </a:r>
          </a:p>
          <a:p>
            <a:pPr marL="0" indent="0">
              <a:buNone/>
            </a:pPr>
            <a:r>
              <a:rPr lang="en-GB" sz="1400" dirty="0"/>
              <a:t>[Accessed: 17 March 2026]</a:t>
            </a:r>
          </a:p>
          <a:p>
            <a:pPr>
              <a:buFont typeface="Wingdings" panose="05000000000000000000" pitchFamily="2" charset="2"/>
              <a:buChar char="§"/>
            </a:pPr>
            <a:r>
              <a:rPr lang="en-GB" sz="1400" dirty="0" err="1"/>
              <a:t>Kurt,S</a:t>
            </a:r>
            <a:r>
              <a:rPr lang="en-GB" sz="1400" dirty="0"/>
              <a:t>. (2023) Cognitivism Learning Theory, Strategies and Examples, Educational Technology, online Available at: https://educationaltechnology.net/</a:t>
            </a:r>
          </a:p>
          <a:p>
            <a:pPr marL="0" indent="0">
              <a:buNone/>
            </a:pPr>
            <a:r>
              <a:rPr lang="en-GB" sz="1400" dirty="0"/>
              <a:t>[Accessed: 17 March 2026]</a:t>
            </a:r>
          </a:p>
          <a:p>
            <a:pPr>
              <a:buFont typeface="Wingdings" panose="05000000000000000000" pitchFamily="2" charset="2"/>
              <a:buChar char="§"/>
            </a:pPr>
            <a:r>
              <a:rPr lang="en-GB" sz="1400" dirty="0" err="1"/>
              <a:t>McLeod,S</a:t>
            </a:r>
            <a:r>
              <a:rPr lang="en-GB" sz="1400" dirty="0"/>
              <a:t> . (2025) Humanistic Approach In Psychology, </a:t>
            </a:r>
            <a:r>
              <a:rPr lang="en-GB" sz="1400" dirty="0" err="1"/>
              <a:t>simplyPsychology</a:t>
            </a:r>
            <a:r>
              <a:rPr lang="en-GB" sz="1400" dirty="0"/>
              <a:t> , online Available at : </a:t>
            </a:r>
            <a:r>
              <a:rPr lang="en-GB" sz="1400" dirty="0">
                <a:hlinkClick r:id="rId6"/>
              </a:rPr>
              <a:t>https://www.simplypsychology.org/humanistic.html</a:t>
            </a:r>
            <a:endParaRPr lang="en-GB" sz="1400" dirty="0"/>
          </a:p>
          <a:p>
            <a:pPr marL="0" indent="0">
              <a:buNone/>
            </a:pPr>
            <a:r>
              <a:rPr lang="en-GB" sz="1400" dirty="0"/>
              <a:t>[Accessed: 17 March 2026]</a:t>
            </a:r>
          </a:p>
        </p:txBody>
      </p:sp>
    </p:spTree>
    <p:extLst>
      <p:ext uri="{BB962C8B-B14F-4D97-AF65-F5344CB8AC3E}">
        <p14:creationId xmlns:p14="http://schemas.microsoft.com/office/powerpoint/2010/main" val="334411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1363</TotalTime>
  <Words>1303</Words>
  <Application>Microsoft Office PowerPoint</Application>
  <PresentationFormat>Widescreen</PresentationFormat>
  <Paragraphs>124</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Wingdings</vt:lpstr>
      <vt:lpstr>Office Theme</vt:lpstr>
      <vt:lpstr>PROGRAM STUDY:  BA LEADERSHIP AND MANAGEMENT SKILLS FOR THE WORPLACE MODULE NAME:       DEVELOPING AND MANAGING INDIVIDUALS AND TEAMS                                                   MODULE CODE:        LCLM5002 ASSIGNMENT TITLE: INDIVIDUAL PRESENTATION STUDENT NAME:          ZIE ALAIN COULIBALY STUDENT ID:                  2429488 LECTURER NAME:        Dr FAIZU </vt:lpstr>
      <vt:lpstr>                    TABLE OF CONTENT</vt:lpstr>
      <vt:lpstr>INTRODUCTION</vt:lpstr>
      <vt:lpstr>RECRUITMENT</vt:lpstr>
      <vt:lpstr>1)Job analysis Job analysis is the process of thoroughly understanding a particular job role requirement along with the key skills, roles, responsibilities, workplace processes (MBA Skool Team,2026) Delivery Drivers make sure the products are delivered to the customers on time and in good condition.  Report and input of metrics into store system Obtaining delivery confirmations from customers and report any returns or damage items into store system.  </vt:lpstr>
      <vt:lpstr>PowerPoint Presentation</vt:lpstr>
      <vt:lpstr>PowerPoint Presentation</vt:lpstr>
      <vt:lpstr>PowerPoint Presentation</vt:lpstr>
      <vt:lpstr>PowerPoint Presentation</vt:lpstr>
      <vt:lpstr>4)Advertisement and selection</vt:lpstr>
      <vt:lpstr>TRAINING AND DEVELOPMENT </vt:lpstr>
      <vt:lpstr>PowerPoint Presentation</vt:lpstr>
      <vt:lpstr>2) Development needed</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Couless Zie</dc:creator>
  <cp:lastModifiedBy>Couless Zie</cp:lastModifiedBy>
  <cp:revision>2</cp:revision>
  <dcterms:created xsi:type="dcterms:W3CDTF">2026-02-28T17:20:09Z</dcterms:created>
  <dcterms:modified xsi:type="dcterms:W3CDTF">2026-03-17T22:05:25Z</dcterms:modified>
</cp:coreProperties>
</file>