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Calibri (MS)" panose="020B0604020202020204" charset="0"/>
      <p:regular r:id="rId13"/>
    </p:embeddedFont>
    <p:embeddedFont>
      <p:font typeface="Calibri (MS) Bold"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0841" autoAdjust="0"/>
  </p:normalViewPr>
  <p:slideViewPr>
    <p:cSldViewPr>
      <p:cViewPr varScale="1">
        <p:scale>
          <a:sx n="34" d="100"/>
          <a:sy n="34" d="100"/>
        </p:scale>
        <p:origin x="147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uf Hossain Rocky" userId="4bb24026b7fb8814" providerId="LiveId" clId="{7CEFAB14-B4F7-4482-AF3F-6377008B818E}"/>
    <pc:docChg chg="modSld">
      <pc:chgData name="Maruf Hossain Rocky" userId="4bb24026b7fb8814" providerId="LiveId" clId="{7CEFAB14-B4F7-4482-AF3F-6377008B818E}" dt="2025-10-25T16:37:15.351" v="8"/>
      <pc:docMkLst>
        <pc:docMk/>
      </pc:docMkLst>
      <pc:sldChg chg="modNotesTx">
        <pc:chgData name="Maruf Hossain Rocky" userId="4bb24026b7fb8814" providerId="LiveId" clId="{7CEFAB14-B4F7-4482-AF3F-6377008B818E}" dt="2025-10-25T16:35:21.394" v="0"/>
        <pc:sldMkLst>
          <pc:docMk/>
          <pc:sldMk cId="0" sldId="256"/>
        </pc:sldMkLst>
      </pc:sldChg>
      <pc:sldChg chg="modNotesTx">
        <pc:chgData name="Maruf Hossain Rocky" userId="4bb24026b7fb8814" providerId="LiveId" clId="{7CEFAB14-B4F7-4482-AF3F-6377008B818E}" dt="2025-10-25T16:35:36.180" v="1"/>
        <pc:sldMkLst>
          <pc:docMk/>
          <pc:sldMk cId="0" sldId="257"/>
        </pc:sldMkLst>
      </pc:sldChg>
      <pc:sldChg chg="modNotesTx">
        <pc:chgData name="Maruf Hossain Rocky" userId="4bb24026b7fb8814" providerId="LiveId" clId="{7CEFAB14-B4F7-4482-AF3F-6377008B818E}" dt="2025-10-25T16:35:47.514" v="2"/>
        <pc:sldMkLst>
          <pc:docMk/>
          <pc:sldMk cId="0" sldId="258"/>
        </pc:sldMkLst>
      </pc:sldChg>
      <pc:sldChg chg="modNotesTx">
        <pc:chgData name="Maruf Hossain Rocky" userId="4bb24026b7fb8814" providerId="LiveId" clId="{7CEFAB14-B4F7-4482-AF3F-6377008B818E}" dt="2025-10-25T16:36:07.353" v="3"/>
        <pc:sldMkLst>
          <pc:docMk/>
          <pc:sldMk cId="0" sldId="259"/>
        </pc:sldMkLst>
      </pc:sldChg>
      <pc:sldChg chg="modNotesTx">
        <pc:chgData name="Maruf Hossain Rocky" userId="4bb24026b7fb8814" providerId="LiveId" clId="{7CEFAB14-B4F7-4482-AF3F-6377008B818E}" dt="2025-10-25T16:36:22.631" v="4"/>
        <pc:sldMkLst>
          <pc:docMk/>
          <pc:sldMk cId="0" sldId="260"/>
        </pc:sldMkLst>
      </pc:sldChg>
      <pc:sldChg chg="modNotesTx">
        <pc:chgData name="Maruf Hossain Rocky" userId="4bb24026b7fb8814" providerId="LiveId" clId="{7CEFAB14-B4F7-4482-AF3F-6377008B818E}" dt="2025-10-25T16:36:38.179" v="5"/>
        <pc:sldMkLst>
          <pc:docMk/>
          <pc:sldMk cId="0" sldId="261"/>
        </pc:sldMkLst>
      </pc:sldChg>
      <pc:sldChg chg="modNotesTx">
        <pc:chgData name="Maruf Hossain Rocky" userId="4bb24026b7fb8814" providerId="LiveId" clId="{7CEFAB14-B4F7-4482-AF3F-6377008B818E}" dt="2025-10-25T16:36:50.179" v="6"/>
        <pc:sldMkLst>
          <pc:docMk/>
          <pc:sldMk cId="0" sldId="262"/>
        </pc:sldMkLst>
      </pc:sldChg>
      <pc:sldChg chg="modNotesTx">
        <pc:chgData name="Maruf Hossain Rocky" userId="4bb24026b7fb8814" providerId="LiveId" clId="{7CEFAB14-B4F7-4482-AF3F-6377008B818E}" dt="2025-10-25T16:37:02.622" v="7"/>
        <pc:sldMkLst>
          <pc:docMk/>
          <pc:sldMk cId="0" sldId="263"/>
        </pc:sldMkLst>
      </pc:sldChg>
      <pc:sldChg chg="modNotesTx">
        <pc:chgData name="Maruf Hossain Rocky" userId="4bb24026b7fb8814" providerId="LiveId" clId="{7CEFAB14-B4F7-4482-AF3F-6377008B818E}" dt="2025-10-25T16:37:15.351" v="8"/>
        <pc:sldMkLst>
          <pc:docMk/>
          <pc:sldMk cId="0"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E4EECB-5817-476A-8764-0CC52C17A218}" type="datetimeFigureOut">
              <a:rPr lang="en-GB" smtClean="0"/>
              <a:t>25/10/2025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1C48F7-7705-41C8-B1F9-70F3526725AA}" type="slidenum">
              <a:rPr lang="en-GB" smtClean="0"/>
              <a:t>‹#›</a:t>
            </a:fld>
            <a:endParaRPr lang="en-GB"/>
          </a:p>
        </p:txBody>
      </p:sp>
    </p:spTree>
    <p:extLst>
      <p:ext uri="{BB962C8B-B14F-4D97-AF65-F5344CB8AC3E}">
        <p14:creationId xmlns:p14="http://schemas.microsoft.com/office/powerpoint/2010/main" val="3189107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COVID-19 situation has resulted in a previously unparalleled disruption in the hospitality industry, especially affecting traditional business travel, which in the past comprised a substantial portion of hotel income worldwide. The presentation will discuss the way hotels have been changing their approaches by becoming more leisure-focused, focusing on hybrid work </a:t>
            </a:r>
            <a:r>
              <a:rPr lang="en-US" dirty="0" err="1"/>
              <a:t>travellers</a:t>
            </a:r>
            <a:r>
              <a:rPr lang="en-US" dirty="0"/>
              <a:t>, and the longer stay to compete. I will address such vital operational changes, digital innovations, and strategic responses with the help of literature and case study examples from major hotel chains, such as Hilton and Accor. I will also offer a SWOT analysis of these strategic changes, and finally, offer realistic advice to the industry. The subject is very timely since it shows how the hospitality business can adapt to long-term structural shifts in demand with strategic responsiveness, </a:t>
            </a:r>
            <a:r>
              <a:rPr lang="en-US" dirty="0" err="1"/>
              <a:t>digitalisation</a:t>
            </a:r>
            <a:r>
              <a:rPr lang="en-US" dirty="0"/>
              <a:t>, and the need to match services to the changing demands of its guests (Cooper and Hall, 2019).</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1</a:t>
            </a:fld>
            <a:endParaRPr lang="en-GB"/>
          </a:p>
        </p:txBody>
      </p:sp>
    </p:spTree>
    <p:extLst>
      <p:ext uri="{BB962C8B-B14F-4D97-AF65-F5344CB8AC3E}">
        <p14:creationId xmlns:p14="http://schemas.microsoft.com/office/powerpoint/2010/main" val="2166103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COVID-19 pandemic led to a massive drop in business travel, as the number of global business reservations dropped by more than 60% between 2020 and 2022 (STR Global, 2023). Hotels which used to depend on a business base were now dealing with empty rooms and missing sources of income. At the same time, remote and hybrid working patterns were increasing at a faster rate, which resulted in the introduction of </a:t>
            </a:r>
            <a:r>
              <a:rPr lang="en-US" dirty="0" err="1"/>
              <a:t>bleisure</a:t>
            </a:r>
            <a:r>
              <a:rPr lang="en-US" dirty="0"/>
              <a:t> tourism and increasing number of guests who prefer longer stays and have a combination of work and leisure. This has posed challenges as well as opportunities to the hospitality industry. Hotels had to switch their business models to survive to attract new types of guests such as domestic leisure guests, digital nomads, and long-stay clientele. This change is also strategic as it influences the operational planning, revenue management, and marketing strategies. This is essential to understanding the changes, which will help the hotel managers and the stakeholders in the industry to keep up with the competitive environment in a post-pandemic environment. The key aspect of flexibility and adaptation in </a:t>
            </a:r>
            <a:r>
              <a:rPr lang="en-US" dirty="0" err="1"/>
              <a:t>organisational</a:t>
            </a:r>
            <a:r>
              <a:rPr lang="en-US" dirty="0"/>
              <a:t> strategies in the context of these developments also preconditions the importance of these concepts in Strategic Flexibility Theory (Clegg et al., 2021).</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2</a:t>
            </a:fld>
            <a:endParaRPr lang="en-GB"/>
          </a:p>
        </p:txBody>
      </p:sp>
    </p:spTree>
    <p:extLst>
      <p:ext uri="{BB962C8B-B14F-4D97-AF65-F5344CB8AC3E}">
        <p14:creationId xmlns:p14="http://schemas.microsoft.com/office/powerpoint/2010/main" val="3079714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research, the period after COVID has made a strong impact on the travel patterns and corporate travels have significantly decreased, and the percentage of domestic leisure and long stays has risen (</a:t>
            </a:r>
            <a:r>
              <a:rPr lang="en-US" dirty="0" err="1"/>
              <a:t>Batabyal</a:t>
            </a:r>
            <a:r>
              <a:rPr lang="en-US" dirty="0"/>
              <a:t> and Das, 2019). At the same time, digital nomads and, more completely, work-and-travel models where a guest stays and works remotely have also increased (Costa &amp; Costa, 2022). This provides a chance for hotels to segment their guests. Theoretically, these transformations can be attributed to Strategic Flexibility Theory, which focuses on the capacity of an </a:t>
            </a:r>
            <a:r>
              <a:rPr lang="en-US" dirty="0" err="1"/>
              <a:t>organisation</a:t>
            </a:r>
            <a:r>
              <a:rPr lang="en-US" dirty="0"/>
              <a:t> to quickly meet uncertainty and external shocks (Clegg et al., 2021). Hotels that will be able to restructure their operations in response to these new demand patterns stand a better chance of succeeding in this post-pandemic world. In addition, co-creation of value with guests is put at the focus, since the Service-Dominant Logic proposes customer experiences to be collaborative and co-produced (Tribe, 2009). Thus, hotels should not only be innovative in their operations but also in the design of services to fulfil changing expectations and remain competitive (Ford &amp; Sturman, 2020).</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3</a:t>
            </a:fld>
            <a:endParaRPr lang="en-GB"/>
          </a:p>
        </p:txBody>
      </p:sp>
    </p:spTree>
    <p:extLst>
      <p:ext uri="{BB962C8B-B14F-4D97-AF65-F5344CB8AC3E}">
        <p14:creationId xmlns:p14="http://schemas.microsoft.com/office/powerpoint/2010/main" val="913205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address the evolving demands of the visitors, the hotels have introduced various strategic and operational innovations. The concepts of digital booking, contactless check-in, AI chatbots, and mobile concierge services are already a norm to make everything more convenient and safer (Ivanov and Webster, 2019). The focus on health, wellness, and sustainability in the services has also become a priority of hotels because of increasing awareness of consumers of environmental and health concerns (Costa and Costa, 2022). Service-Dominant Logic </a:t>
            </a:r>
            <a:r>
              <a:rPr lang="en-US" dirty="0" err="1"/>
              <a:t>emphasises</a:t>
            </a:r>
            <a:r>
              <a:rPr lang="en-US" dirty="0"/>
              <a:t> the fact that value is co-constructed with the guests, and thus, the hotels need to focus on the clients and their preferences and seek to add value in their experiences (Tribe, 2009). Major chain hotels like Hilton and Accor have introduced hybrid workspaces and flexible long-stay hotels to appeal to digital nomads and business blends of leisure. Such changes in operations can be viewed as a direct reaction to the post-pandemic market conditions and focus on customer-centric innovation and strategic agility, which are essential to stay competitive in the environment where traditional business travel is permanently reduced (Sharma et al., 2024).</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4</a:t>
            </a:fld>
            <a:endParaRPr lang="en-GB"/>
          </a:p>
        </p:txBody>
      </p:sp>
    </p:spTree>
    <p:extLst>
      <p:ext uri="{BB962C8B-B14F-4D97-AF65-F5344CB8AC3E}">
        <p14:creationId xmlns:p14="http://schemas.microsoft.com/office/powerpoint/2010/main" val="1539166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methodology of the study is desk-based secondary research in which the current literature, academic journals, and industry reports of sources such as STR Global, McKinsey and Deloitte are reviewed. The report includes the years 2020-2025, which represent recovery trends after COVID. To evaluate hotel strategic responses, a SWOT model was used, and it was possible to critically identify the strengths, weaknesses, opportunities, and threats related to the transition to business-oriented to leisure and hybrid markets (Brotherton, 2015; Robson, 2016). Such a method makes it possible to </a:t>
            </a:r>
            <a:r>
              <a:rPr lang="en-US" dirty="0" err="1"/>
              <a:t>analyse</a:t>
            </a:r>
            <a:r>
              <a:rPr lang="en-US" dirty="0"/>
              <a:t> the inner working capacities and external market conditions. This study finds the trends in strategic adjustment and innovation through the synthesis of various sources, which are digital integration, wellness offerings, and adaptable service models. The methodology is suitable, as it enables the consideration of the real-world strategies but supports the results with the academic theory, specifically, Strategic Flexibility Theory and Service-Dominant Logic, which provides a strong framework to consider post-pandemic hotel strategies (Ford and Sturman, 2020).</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5</a:t>
            </a:fld>
            <a:endParaRPr lang="en-GB"/>
          </a:p>
        </p:txBody>
      </p:sp>
    </p:spTree>
    <p:extLst>
      <p:ext uri="{BB962C8B-B14F-4D97-AF65-F5344CB8AC3E}">
        <p14:creationId xmlns:p14="http://schemas.microsoft.com/office/powerpoint/2010/main" val="2976101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SWOT analysis to </a:t>
            </a:r>
            <a:r>
              <a:rPr lang="en-US" dirty="0" err="1"/>
              <a:t>analyse</a:t>
            </a:r>
            <a:r>
              <a:rPr lang="en-US" dirty="0"/>
              <a:t> the future strategies of the hotel in the post-COVID era illustrates some strengths and weaknesses. Such advantages as diversification into leisure and long-stay segments, quick digital innovation, which is manifested in contactless check-in services and AI-powered services, and hybrid products, like Hilton Workspaces and ALL Connect by Accor (2021), can be highlighted. These innovations are flexible and reactive to the changing market demands (Ivanov &amp; Webster, 2019). However, weaknesses remain. Most hotels are currently too dependent on leisure </a:t>
            </a:r>
            <a:r>
              <a:rPr lang="en-US" dirty="0" err="1"/>
              <a:t>travellers</a:t>
            </a:r>
            <a:r>
              <a:rPr lang="en-US" dirty="0"/>
              <a:t>, which poses a weakness if the economy fluctuates. City </a:t>
            </a:r>
            <a:r>
              <a:rPr lang="en-US" dirty="0" err="1"/>
              <a:t>centres</a:t>
            </a:r>
            <a:r>
              <a:rPr lang="en-US" dirty="0"/>
              <a:t> have performed poorly in terms of their recoveries, which indicates market performance disparity. Moreover, technology investments and the intensification of competition in the leisure segment have added to the operational costs (Deloitte, 2024). Through this analysis, it has been pointed out that although strategic pivots have helped them to survive, there exist limitations that need constant restructuring, especially in terms of the balance between the new market segments and the old corporate revenue base.</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6</a:t>
            </a:fld>
            <a:endParaRPr lang="en-GB"/>
          </a:p>
        </p:txBody>
      </p:sp>
    </p:spTree>
    <p:extLst>
      <p:ext uri="{BB962C8B-B14F-4D97-AF65-F5344CB8AC3E}">
        <p14:creationId xmlns:p14="http://schemas.microsoft.com/office/powerpoint/2010/main" val="2649664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post-COVID environment offers a lot of opportunities and threats. Growth in wellness tourism and sustainability-oriented travel is our opportunity to respond to the changing types of consumer preferences. Hotels are also able to partner with co-working brands, including the WeWork x Marriott case, and leverage technology to enhance guest experience and make it more environmentally friendly (Sharma et al., 2024). The threats are the constant economic fluctuations, the lack of corporate recovery, and the appearance of competitors within the industry, such as Airbnb, that take the leading positions in the long-stay booking (Deloitte, 2024). The problem of talent shortage and staff retention is also extremely important, particularly as the hotels begin to offer their services to the unreachable market segments. Overall, these SWOT factors explain why hotels should balance between strategic thinking and operational flexibility to exploit the new trends and reduce potential risks (Ford and Sturman, 2020).</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7</a:t>
            </a:fld>
            <a:endParaRPr lang="en-GB"/>
          </a:p>
        </p:txBody>
      </p:sp>
    </p:spTree>
    <p:extLst>
      <p:ext uri="{BB962C8B-B14F-4D97-AF65-F5344CB8AC3E}">
        <p14:creationId xmlns:p14="http://schemas.microsoft.com/office/powerpoint/2010/main" val="2622833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strategic agility, digital transformation, and innovation have played a key role in ensuring the survival of the hospitality industry after COVID. The replacement of a business-oriented model with one that includes leisure, longer stays, and hybrid working </a:t>
            </a:r>
            <a:r>
              <a:rPr lang="en-US" dirty="0" err="1"/>
              <a:t>travellers</a:t>
            </a:r>
            <a:r>
              <a:rPr lang="en-US" dirty="0"/>
              <a:t> is an irreversible change in structure. Hotels that actively implemented technology, diversification, and focused on wellness and sustainability have empowered their competitiveness (Ivanov and Webster, 2019). Flexibility in strategies and customer service is essential to survive the times of continuous uncertainty. In the end, these modifications </a:t>
            </a:r>
            <a:r>
              <a:rPr lang="en-US" dirty="0" err="1"/>
              <a:t>emphasise</a:t>
            </a:r>
            <a:r>
              <a:rPr lang="en-US" dirty="0"/>
              <a:t> that adaptability, constant innovation, and alignment with the changing guest expectations have not only become optional but also are a key to the success of post-pandemic hotels (Sharma et al., 2024).</a:t>
            </a:r>
            <a:endParaRPr lang="en-GB" dirty="0"/>
          </a:p>
        </p:txBody>
      </p:sp>
      <p:sp>
        <p:nvSpPr>
          <p:cNvPr id="4" name="Slide Number Placeholder 3"/>
          <p:cNvSpPr>
            <a:spLocks noGrp="1"/>
          </p:cNvSpPr>
          <p:nvPr>
            <p:ph type="sldNum" sz="quarter" idx="5"/>
          </p:nvPr>
        </p:nvSpPr>
        <p:spPr/>
        <p:txBody>
          <a:bodyPr/>
          <a:lstStyle/>
          <a:p>
            <a:fld id="{F01C48F7-7705-41C8-B1F9-70F3526725AA}" type="slidenum">
              <a:rPr lang="en-GB" smtClean="0"/>
              <a:t>8</a:t>
            </a:fld>
            <a:endParaRPr lang="en-GB"/>
          </a:p>
        </p:txBody>
      </p:sp>
    </p:spTree>
    <p:extLst>
      <p:ext uri="{BB962C8B-B14F-4D97-AF65-F5344CB8AC3E}">
        <p14:creationId xmlns:p14="http://schemas.microsoft.com/office/powerpoint/2010/main" val="1170420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the analysis, it is possible to make several recommendations related to hotels in the future. To begin with, </a:t>
            </a:r>
            <a:r>
              <a:rPr lang="en-US" dirty="0" err="1"/>
              <a:t>personalisation</a:t>
            </a:r>
            <a:r>
              <a:rPr lang="en-US" dirty="0"/>
              <a:t> based on data should be used to reach out to long-stay and hybrid </a:t>
            </a:r>
            <a:r>
              <a:rPr lang="en-US" dirty="0" err="1"/>
              <a:t>travellers</a:t>
            </a:r>
            <a:r>
              <a:rPr lang="en-US" dirty="0"/>
              <a:t>. Second, collaboration with technology and wellness brands can affect the guest experience and win new market segments (Costa &amp; Costa, 2022). Third, loyalty programs are to be revisited in accordance with the requirements of long-stay guests and remote workers. Fourth, operations should be designed as well as sustainability practices to meet the demands of the consumer as eco-friendly. Lastly, employees ought to be made to deal with integrated guest expectations, which are service demands that blend business, leisure, and hybrid requirements. Together, the strategies will make the hospitality industry resilient and more competitive, as well as sustainable in the post-pandemic setting (Deloitte, 2024). </a:t>
            </a:r>
            <a:r>
              <a:rPr lang="en-US"/>
              <a:t>Such actions will make sure that the hotels are sensitive to changes in the marketing environment without compromising the quality of services and profitability.</a:t>
            </a:r>
            <a:endParaRPr lang="en-GB"/>
          </a:p>
        </p:txBody>
      </p:sp>
      <p:sp>
        <p:nvSpPr>
          <p:cNvPr id="4" name="Slide Number Placeholder 3"/>
          <p:cNvSpPr>
            <a:spLocks noGrp="1"/>
          </p:cNvSpPr>
          <p:nvPr>
            <p:ph type="sldNum" sz="quarter" idx="5"/>
          </p:nvPr>
        </p:nvSpPr>
        <p:spPr/>
        <p:txBody>
          <a:bodyPr/>
          <a:lstStyle/>
          <a:p>
            <a:fld id="{F01C48F7-7705-41C8-B1F9-70F3526725AA}" type="slidenum">
              <a:rPr lang="en-GB" smtClean="0"/>
              <a:t>9</a:t>
            </a:fld>
            <a:endParaRPr lang="en-GB"/>
          </a:p>
        </p:txBody>
      </p:sp>
    </p:spTree>
    <p:extLst>
      <p:ext uri="{BB962C8B-B14F-4D97-AF65-F5344CB8AC3E}">
        <p14:creationId xmlns:p14="http://schemas.microsoft.com/office/powerpoint/2010/main" val="1867405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5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9471150" y="-1106859"/>
            <a:ext cx="12500768" cy="12500718"/>
            <a:chOff x="0" y="0"/>
            <a:chExt cx="6350000" cy="6349975"/>
          </a:xfrm>
        </p:grpSpPr>
        <p:sp>
          <p:nvSpPr>
            <p:cNvPr id="4" name="Freeform 4"/>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24931" r="-24931"/>
              </a:stretch>
            </a:blipFill>
          </p:spPr>
        </p:sp>
      </p:grpSp>
      <p:sp>
        <p:nvSpPr>
          <p:cNvPr id="5" name="AutoShape 5"/>
          <p:cNvSpPr/>
          <p:nvPr/>
        </p:nvSpPr>
        <p:spPr>
          <a:xfrm rot="-5400000">
            <a:off x="546454" y="7751947"/>
            <a:ext cx="983543" cy="0"/>
          </a:xfrm>
          <a:prstGeom prst="line">
            <a:avLst/>
          </a:prstGeom>
          <a:ln w="19050" cap="flat">
            <a:solidFill>
              <a:srgbClr val="D9D9DD"/>
            </a:solidFill>
            <a:prstDash val="solid"/>
            <a:headEnd type="none" w="sm" len="sm"/>
            <a:tailEnd type="none" w="sm" len="sm"/>
          </a:ln>
        </p:spPr>
      </p:sp>
      <p:sp>
        <p:nvSpPr>
          <p:cNvPr id="6" name="TextBox 6"/>
          <p:cNvSpPr txBox="1"/>
          <p:nvPr/>
        </p:nvSpPr>
        <p:spPr>
          <a:xfrm>
            <a:off x="1335726" y="6868027"/>
            <a:ext cx="8465499" cy="1701165"/>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000000"/>
                </a:solidFill>
                <a:latin typeface="Calibri (MS)"/>
                <a:ea typeface="Calibri (MS)"/>
                <a:cs typeface="Calibri (MS)"/>
                <a:sym typeface="Calibri (MS)"/>
              </a:rPr>
              <a:t>Student Name: Kanchana Bushi</a:t>
            </a:r>
          </a:p>
          <a:p>
            <a:pPr marL="518160" lvl="1" indent="-259080" algn="l">
              <a:lnSpc>
                <a:spcPts val="3359"/>
              </a:lnSpc>
              <a:buFont typeface="Arial"/>
              <a:buChar char="•"/>
            </a:pPr>
            <a:r>
              <a:rPr lang="en-US" sz="2400">
                <a:solidFill>
                  <a:srgbClr val="000000"/>
                </a:solidFill>
                <a:latin typeface="Calibri (MS)"/>
                <a:ea typeface="Calibri (MS)"/>
                <a:cs typeface="Calibri (MS)"/>
                <a:sym typeface="Calibri (MS)"/>
              </a:rPr>
              <a:t>Student ID</a:t>
            </a:r>
          </a:p>
          <a:p>
            <a:pPr marL="518160" lvl="1" indent="-259080" algn="l">
              <a:lnSpc>
                <a:spcPts val="3359"/>
              </a:lnSpc>
              <a:buFont typeface="Arial"/>
              <a:buChar char="•"/>
            </a:pPr>
            <a:r>
              <a:rPr lang="en-US" sz="2400">
                <a:solidFill>
                  <a:srgbClr val="000000"/>
                </a:solidFill>
                <a:latin typeface="Calibri (MS)"/>
                <a:ea typeface="Calibri (MS)"/>
                <a:cs typeface="Calibri (MS)"/>
                <a:sym typeface="Calibri (MS)"/>
              </a:rPr>
              <a:t>Module Title: Contemporary Themes in the Hotel and Hospitality Sector</a:t>
            </a:r>
          </a:p>
        </p:txBody>
      </p:sp>
      <p:sp>
        <p:nvSpPr>
          <p:cNvPr id="7" name="TextBox 7"/>
          <p:cNvSpPr txBox="1"/>
          <p:nvPr/>
        </p:nvSpPr>
        <p:spPr>
          <a:xfrm>
            <a:off x="1028700" y="3971925"/>
            <a:ext cx="7854272" cy="2257425"/>
          </a:xfrm>
          <a:prstGeom prst="rect">
            <a:avLst/>
          </a:prstGeom>
        </p:spPr>
        <p:txBody>
          <a:bodyPr lIns="0" tIns="0" rIns="0" bIns="0" rtlCol="0" anchor="t">
            <a:spAutoFit/>
          </a:bodyPr>
          <a:lstStyle/>
          <a:p>
            <a:pPr marL="0" lvl="0" indent="0" algn="l">
              <a:lnSpc>
                <a:spcPts val="5759"/>
              </a:lnSpc>
            </a:pPr>
            <a:r>
              <a:rPr lang="en-US" sz="4800" b="1">
                <a:solidFill>
                  <a:srgbClr val="000000"/>
                </a:solidFill>
                <a:latin typeface="Calibri (MS) Bold"/>
                <a:ea typeface="Calibri (MS) Bold"/>
                <a:cs typeface="Calibri (MS) Bold"/>
                <a:sym typeface="Calibri (MS) Bold"/>
              </a:rPr>
              <a:t>Shift in Hotel Strategies Post-COVID with Reduced Business Commuting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271999" y="271999"/>
            <a:ext cx="7908899" cy="9743002"/>
            <a:chOff x="0" y="0"/>
            <a:chExt cx="812800" cy="1001291"/>
          </a:xfrm>
        </p:grpSpPr>
        <p:sp>
          <p:nvSpPr>
            <p:cNvPr id="4" name="Freeform 4"/>
            <p:cNvSpPr/>
            <p:nvPr/>
          </p:nvSpPr>
          <p:spPr>
            <a:xfrm>
              <a:off x="0" y="0"/>
              <a:ext cx="812800" cy="1001291"/>
            </a:xfrm>
            <a:custGeom>
              <a:avLst/>
              <a:gdLst/>
              <a:ahLst/>
              <a:cxnLst/>
              <a:rect l="l" t="t" r="r" b="b"/>
              <a:pathLst>
                <a:path w="812800" h="1001291">
                  <a:moveTo>
                    <a:pt x="0" y="0"/>
                  </a:moveTo>
                  <a:lnTo>
                    <a:pt x="812800" y="0"/>
                  </a:lnTo>
                  <a:lnTo>
                    <a:pt x="812800" y="1001291"/>
                  </a:lnTo>
                  <a:lnTo>
                    <a:pt x="0" y="1001291"/>
                  </a:lnTo>
                  <a:close/>
                </a:path>
              </a:pathLst>
            </a:custGeom>
            <a:blipFill>
              <a:blip r:embed="rId4"/>
              <a:stretch>
                <a:fillRect t="-4182" b="-4182"/>
              </a:stretch>
            </a:blipFill>
          </p:spPr>
        </p:sp>
      </p:grpSp>
      <p:grpSp>
        <p:nvGrpSpPr>
          <p:cNvPr id="5" name="Group 5"/>
          <p:cNvGrpSpPr/>
          <p:nvPr/>
        </p:nvGrpSpPr>
        <p:grpSpPr>
          <a:xfrm>
            <a:off x="9256123" y="1517773"/>
            <a:ext cx="8384422" cy="6990198"/>
            <a:chOff x="0" y="0"/>
            <a:chExt cx="11179230" cy="9320264"/>
          </a:xfrm>
        </p:grpSpPr>
        <p:sp>
          <p:nvSpPr>
            <p:cNvPr id="6" name="TextBox 6"/>
            <p:cNvSpPr txBox="1"/>
            <p:nvPr/>
          </p:nvSpPr>
          <p:spPr>
            <a:xfrm>
              <a:off x="161667" y="-190500"/>
              <a:ext cx="10356836" cy="2019300"/>
            </a:xfrm>
            <a:prstGeom prst="rect">
              <a:avLst/>
            </a:prstGeom>
          </p:spPr>
          <p:txBody>
            <a:bodyPr lIns="0" tIns="0" rIns="0" bIns="0" rtlCol="0" anchor="t">
              <a:spAutoFit/>
            </a:bodyPr>
            <a:lstStyle/>
            <a:p>
              <a:pPr marL="0" lvl="0" indent="0" algn="l">
                <a:lnSpc>
                  <a:spcPts val="10800"/>
                </a:lnSpc>
              </a:pPr>
              <a:r>
                <a:rPr lang="en-US" sz="9000">
                  <a:solidFill>
                    <a:srgbClr val="000000"/>
                  </a:solidFill>
                  <a:latin typeface="Calibri (MS)"/>
                  <a:ea typeface="Calibri (MS)"/>
                  <a:cs typeface="Calibri (MS)"/>
                  <a:sym typeface="Calibri (MS)"/>
                </a:rPr>
                <a:t>Introduction</a:t>
              </a:r>
            </a:p>
          </p:txBody>
        </p:sp>
        <p:sp>
          <p:nvSpPr>
            <p:cNvPr id="7" name="TextBox 7"/>
            <p:cNvSpPr txBox="1"/>
            <p:nvPr/>
          </p:nvSpPr>
          <p:spPr>
            <a:xfrm>
              <a:off x="161667" y="2671814"/>
              <a:ext cx="10356836" cy="6648450"/>
            </a:xfrm>
            <a:prstGeom prst="rect">
              <a:avLst/>
            </a:prstGeom>
          </p:spPr>
          <p:txBody>
            <a:bodyPr lIns="0" tIns="0" rIns="0" bIns="0" rtlCol="0" anchor="t">
              <a:spAutoFit/>
            </a:bodyPr>
            <a:lstStyle/>
            <a:p>
              <a:pPr marL="0" lvl="0" indent="0" algn="l">
                <a:lnSpc>
                  <a:spcPts val="3900"/>
                </a:lnSpc>
              </a:pPr>
              <a:r>
                <a:rPr lang="en-US" sz="3000">
                  <a:solidFill>
                    <a:srgbClr val="000000"/>
                  </a:solidFill>
                  <a:latin typeface="Calibri (MS)"/>
                  <a:ea typeface="Calibri (MS)"/>
                  <a:cs typeface="Calibri (MS)"/>
                  <a:sym typeface="Calibri (MS)"/>
                </a:rPr>
                <a:t>• COVID-19 caused an unprecedented collapse in global business travel.</a:t>
              </a:r>
            </a:p>
            <a:p>
              <a:pPr marL="0" lvl="0" indent="0" algn="l">
                <a:lnSpc>
                  <a:spcPts val="3900"/>
                </a:lnSpc>
              </a:pPr>
              <a:r>
                <a:rPr lang="en-US" sz="3000">
                  <a:solidFill>
                    <a:srgbClr val="000000"/>
                  </a:solidFill>
                  <a:latin typeface="Calibri (MS)"/>
                  <a:ea typeface="Calibri (MS)"/>
                  <a:cs typeface="Calibri (MS)"/>
                  <a:sym typeface="Calibri (MS)"/>
                </a:rPr>
                <a:t>• 2020–2022: corporate bookings fell by over 60% (STR Global, 2023).</a:t>
              </a:r>
            </a:p>
            <a:p>
              <a:pPr marL="0" lvl="0" indent="0" algn="l">
                <a:lnSpc>
                  <a:spcPts val="3900"/>
                </a:lnSpc>
              </a:pPr>
              <a:r>
                <a:rPr lang="en-US" sz="3000">
                  <a:solidFill>
                    <a:srgbClr val="000000"/>
                  </a:solidFill>
                  <a:latin typeface="Calibri (MS)"/>
                  <a:ea typeface="Calibri (MS)"/>
                  <a:cs typeface="Calibri (MS)"/>
                  <a:sym typeface="Calibri (MS)"/>
                </a:rPr>
                <a:t>• Rise of remote work, ‘bleisure’ tourism, and extended stays reshaped demand.</a:t>
              </a:r>
            </a:p>
            <a:p>
              <a:pPr marL="0" lvl="0" indent="0" algn="l">
                <a:lnSpc>
                  <a:spcPts val="3900"/>
                </a:lnSpc>
              </a:pPr>
              <a:r>
                <a:rPr lang="en-US" sz="3000">
                  <a:solidFill>
                    <a:srgbClr val="000000"/>
                  </a:solidFill>
                  <a:latin typeface="Calibri (MS)"/>
                  <a:ea typeface="Calibri (MS)"/>
                  <a:cs typeface="Calibri (MS)"/>
                  <a:sym typeface="Calibri (MS)"/>
                </a:rPr>
                <a:t>• Hotels shifted toward leisure and hybrid travellers to survive.</a:t>
              </a:r>
            </a:p>
            <a:p>
              <a:pPr marL="0" lvl="0" indent="0" algn="l">
                <a:lnSpc>
                  <a:spcPts val="3900"/>
                </a:lnSpc>
              </a:pPr>
              <a:r>
                <a:rPr lang="en-US" sz="3000">
                  <a:solidFill>
                    <a:srgbClr val="000000"/>
                  </a:solidFill>
                  <a:latin typeface="Calibri (MS)"/>
                  <a:ea typeface="Calibri (MS)"/>
                  <a:cs typeface="Calibri (MS)"/>
                  <a:sym typeface="Calibri (MS)"/>
                </a:rPr>
                <a:t>• Crucial for hospitality strategy, recovery, and competitiveness.</a:t>
              </a:r>
            </a:p>
          </p:txBody>
        </p:sp>
        <p:sp>
          <p:nvSpPr>
            <p:cNvPr id="8" name="AutoShape 8"/>
            <p:cNvSpPr/>
            <p:nvPr/>
          </p:nvSpPr>
          <p:spPr>
            <a:xfrm>
              <a:off x="0" y="2249853"/>
              <a:ext cx="11179230" cy="0"/>
            </a:xfrm>
            <a:prstGeom prst="line">
              <a:avLst/>
            </a:prstGeom>
            <a:ln w="139700" cap="flat">
              <a:solidFill>
                <a:srgbClr val="D9D9DD"/>
              </a:solidFill>
              <a:prstDash val="solid"/>
              <a:headEnd type="none" w="sm" len="sm"/>
              <a:tailEnd type="none" w="sm" len="sm"/>
            </a:ln>
          </p:spPr>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9385350" y="6387809"/>
            <a:ext cx="8689975" cy="4186755"/>
            <a:chOff x="0" y="0"/>
            <a:chExt cx="11586633" cy="5582340"/>
          </a:xfrm>
        </p:grpSpPr>
        <p:sp>
          <p:nvSpPr>
            <p:cNvPr id="4" name="Freeform 4"/>
            <p:cNvSpPr/>
            <p:nvPr/>
          </p:nvSpPr>
          <p:spPr>
            <a:xfrm>
              <a:off x="0" y="0"/>
              <a:ext cx="5689600" cy="5582340"/>
            </a:xfrm>
            <a:custGeom>
              <a:avLst/>
              <a:gdLst/>
              <a:ahLst/>
              <a:cxnLst/>
              <a:rect l="l" t="t" r="r" b="b"/>
              <a:pathLst>
                <a:path w="5689600" h="5582340">
                  <a:moveTo>
                    <a:pt x="0" y="0"/>
                  </a:moveTo>
                  <a:lnTo>
                    <a:pt x="5689600" y="0"/>
                  </a:lnTo>
                  <a:lnTo>
                    <a:pt x="5689600" y="5582340"/>
                  </a:lnTo>
                  <a:lnTo>
                    <a:pt x="0" y="5582340"/>
                  </a:lnTo>
                  <a:lnTo>
                    <a:pt x="0" y="0"/>
                  </a:lnTo>
                  <a:close/>
                </a:path>
              </a:pathLst>
            </a:custGeom>
            <a:blipFill>
              <a:blip r:embed="rId4">
                <a:extLst>
                  <a:ext uri="{96DAC541-7B7A-43D3-8B79-37D633B846F1}">
                    <asvg:svgBlip xmlns:asvg="http://schemas.microsoft.com/office/drawing/2016/SVG/main" r:embed="rId5"/>
                  </a:ext>
                </a:extLst>
              </a:blip>
              <a:stretch>
                <a:fillRect l="-11559" r="-121039"/>
              </a:stretch>
            </a:blipFill>
          </p:spPr>
        </p:sp>
        <p:sp>
          <p:nvSpPr>
            <p:cNvPr id="5" name="Freeform 5"/>
            <p:cNvSpPr/>
            <p:nvPr/>
          </p:nvSpPr>
          <p:spPr>
            <a:xfrm>
              <a:off x="5897033" y="0"/>
              <a:ext cx="5689600" cy="5582340"/>
            </a:xfrm>
            <a:custGeom>
              <a:avLst/>
              <a:gdLst/>
              <a:ahLst/>
              <a:cxnLst/>
              <a:rect l="l" t="t" r="r" b="b"/>
              <a:pathLst>
                <a:path w="5689600" h="5582340">
                  <a:moveTo>
                    <a:pt x="0" y="0"/>
                  </a:moveTo>
                  <a:lnTo>
                    <a:pt x="5689600" y="0"/>
                  </a:lnTo>
                  <a:lnTo>
                    <a:pt x="5689600" y="5582340"/>
                  </a:lnTo>
                  <a:lnTo>
                    <a:pt x="0" y="5582340"/>
                  </a:lnTo>
                  <a:lnTo>
                    <a:pt x="0" y="0"/>
                  </a:lnTo>
                  <a:close/>
                </a:path>
              </a:pathLst>
            </a:custGeom>
            <a:blipFill>
              <a:blip r:embed="rId4">
                <a:extLst>
                  <a:ext uri="{96DAC541-7B7A-43D3-8B79-37D633B846F1}">
                    <asvg:svgBlip xmlns:asvg="http://schemas.microsoft.com/office/drawing/2016/SVG/main" r:embed="rId5"/>
                  </a:ext>
                </a:extLst>
              </a:blip>
              <a:stretch>
                <a:fillRect l="-11559" r="-121039"/>
              </a:stretch>
            </a:blipFill>
          </p:spPr>
        </p:sp>
      </p:grpSp>
      <p:grpSp>
        <p:nvGrpSpPr>
          <p:cNvPr id="6" name="Group 6"/>
          <p:cNvGrpSpPr/>
          <p:nvPr/>
        </p:nvGrpSpPr>
        <p:grpSpPr>
          <a:xfrm>
            <a:off x="9851319" y="1028700"/>
            <a:ext cx="6398430" cy="8229600"/>
            <a:chOff x="0" y="0"/>
            <a:chExt cx="943409" cy="1213404"/>
          </a:xfrm>
        </p:grpSpPr>
        <p:sp>
          <p:nvSpPr>
            <p:cNvPr id="7" name="Freeform 7"/>
            <p:cNvSpPr/>
            <p:nvPr/>
          </p:nvSpPr>
          <p:spPr>
            <a:xfrm>
              <a:off x="0" y="0"/>
              <a:ext cx="943409" cy="1213404"/>
            </a:xfrm>
            <a:custGeom>
              <a:avLst/>
              <a:gdLst/>
              <a:ahLst/>
              <a:cxnLst/>
              <a:rect l="l" t="t" r="r" b="b"/>
              <a:pathLst>
                <a:path w="943409" h="1213404">
                  <a:moveTo>
                    <a:pt x="0" y="0"/>
                  </a:moveTo>
                  <a:lnTo>
                    <a:pt x="943409" y="0"/>
                  </a:lnTo>
                  <a:lnTo>
                    <a:pt x="943409" y="1213404"/>
                  </a:lnTo>
                  <a:lnTo>
                    <a:pt x="0" y="1213404"/>
                  </a:lnTo>
                  <a:close/>
                </a:path>
              </a:pathLst>
            </a:custGeom>
            <a:blipFill>
              <a:blip r:embed="rId6"/>
              <a:stretch>
                <a:fillRect l="-46524" r="-46524"/>
              </a:stretch>
            </a:blipFill>
          </p:spPr>
        </p:sp>
      </p:grpSp>
      <p:grpSp>
        <p:nvGrpSpPr>
          <p:cNvPr id="8" name="Group 8"/>
          <p:cNvGrpSpPr/>
          <p:nvPr/>
        </p:nvGrpSpPr>
        <p:grpSpPr>
          <a:xfrm>
            <a:off x="1589447" y="2030522"/>
            <a:ext cx="6966246" cy="6225956"/>
            <a:chOff x="0" y="0"/>
            <a:chExt cx="9288328" cy="8301275"/>
          </a:xfrm>
        </p:grpSpPr>
        <p:sp>
          <p:nvSpPr>
            <p:cNvPr id="9" name="TextBox 9"/>
            <p:cNvSpPr txBox="1"/>
            <p:nvPr/>
          </p:nvSpPr>
          <p:spPr>
            <a:xfrm>
              <a:off x="0" y="-114300"/>
              <a:ext cx="9288328" cy="3505200"/>
            </a:xfrm>
            <a:prstGeom prst="rect">
              <a:avLst/>
            </a:prstGeom>
          </p:spPr>
          <p:txBody>
            <a:bodyPr lIns="0" tIns="0" rIns="0" bIns="0" rtlCol="0" anchor="t">
              <a:spAutoFit/>
            </a:bodyPr>
            <a:lstStyle/>
            <a:p>
              <a:pPr marL="0" lvl="0" indent="0" algn="l">
                <a:lnSpc>
                  <a:spcPts val="6720"/>
                </a:lnSpc>
              </a:pPr>
              <a:r>
                <a:rPr lang="en-US" sz="5600">
                  <a:solidFill>
                    <a:srgbClr val="000000"/>
                  </a:solidFill>
                  <a:latin typeface="Calibri (MS)"/>
                  <a:ea typeface="Calibri (MS)"/>
                  <a:cs typeface="Calibri (MS)"/>
                  <a:sym typeface="Calibri (MS)"/>
                </a:rPr>
                <a:t>Literature Review (1): Changing Travel Patterns</a:t>
              </a:r>
            </a:p>
          </p:txBody>
        </p:sp>
        <p:sp>
          <p:nvSpPr>
            <p:cNvPr id="10" name="TextBox 10"/>
            <p:cNvSpPr txBox="1"/>
            <p:nvPr/>
          </p:nvSpPr>
          <p:spPr>
            <a:xfrm>
              <a:off x="0" y="3732449"/>
              <a:ext cx="9288328" cy="4568825"/>
            </a:xfrm>
            <a:prstGeom prst="rect">
              <a:avLst/>
            </a:prstGeom>
          </p:spPr>
          <p:txBody>
            <a:bodyPr lIns="0" tIns="0" rIns="0" bIns="0" rtlCol="0" anchor="t">
              <a:spAutoFit/>
            </a:bodyPr>
            <a:lstStyle/>
            <a:p>
              <a:pPr marL="0" lvl="0" indent="0" algn="l">
                <a:lnSpc>
                  <a:spcPts val="3899"/>
                </a:lnSpc>
              </a:pPr>
              <a:r>
                <a:rPr lang="en-US" sz="2999">
                  <a:solidFill>
                    <a:srgbClr val="000000"/>
                  </a:solidFill>
                  <a:latin typeface="Calibri (MS)"/>
                  <a:ea typeface="Calibri (MS)"/>
                  <a:cs typeface="Calibri (MS)"/>
                  <a:sym typeface="Calibri (MS)"/>
                </a:rPr>
                <a:t>• Shift from corporate to domestic and leisure-driven stays (Batabyal &amp; Das, 2019).</a:t>
              </a:r>
            </a:p>
            <a:p>
              <a:pPr marL="0" lvl="0" indent="0" algn="l">
                <a:lnSpc>
                  <a:spcPts val="3899"/>
                </a:lnSpc>
              </a:pPr>
              <a:r>
                <a:rPr lang="en-US" sz="2999">
                  <a:solidFill>
                    <a:srgbClr val="000000"/>
                  </a:solidFill>
                  <a:latin typeface="Calibri (MS)"/>
                  <a:ea typeface="Calibri (MS)"/>
                  <a:cs typeface="Calibri (MS)"/>
                  <a:sym typeface="Calibri (MS)"/>
                </a:rPr>
                <a:t>• Rise of ‘digital nomads’ and hybrid work lifestyles (Costa &amp; Costa, 2022).</a:t>
              </a:r>
            </a:p>
            <a:p>
              <a:pPr marL="0" lvl="0" indent="0" algn="l">
                <a:lnSpc>
                  <a:spcPts val="3899"/>
                </a:lnSpc>
              </a:pPr>
              <a:r>
                <a:rPr lang="en-US" sz="2999">
                  <a:solidFill>
                    <a:srgbClr val="000000"/>
                  </a:solidFill>
                  <a:latin typeface="Calibri (MS)"/>
                  <a:ea typeface="Calibri (MS)"/>
                  <a:cs typeface="Calibri (MS)"/>
                  <a:sym typeface="Calibri (MS)"/>
                </a:rPr>
                <a:t>• Strategic Flexibility Theory: firms must adapt quickly to uncertainty (Clegg et al., 2021).</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0" y="0"/>
            <a:ext cx="18288000" cy="6232831"/>
            <a:chOff x="0" y="0"/>
            <a:chExt cx="2384869" cy="812800"/>
          </a:xfrm>
        </p:grpSpPr>
        <p:sp>
          <p:nvSpPr>
            <p:cNvPr id="4" name="Freeform 4"/>
            <p:cNvSpPr/>
            <p:nvPr/>
          </p:nvSpPr>
          <p:spPr>
            <a:xfrm>
              <a:off x="0" y="0"/>
              <a:ext cx="2384869" cy="812800"/>
            </a:xfrm>
            <a:custGeom>
              <a:avLst/>
              <a:gdLst/>
              <a:ahLst/>
              <a:cxnLst/>
              <a:rect l="l" t="t" r="r" b="b"/>
              <a:pathLst>
                <a:path w="2384869" h="812800">
                  <a:moveTo>
                    <a:pt x="0" y="0"/>
                  </a:moveTo>
                  <a:lnTo>
                    <a:pt x="2384869" y="0"/>
                  </a:lnTo>
                  <a:lnTo>
                    <a:pt x="2384869" y="812800"/>
                  </a:lnTo>
                  <a:lnTo>
                    <a:pt x="0" y="812800"/>
                  </a:lnTo>
                  <a:close/>
                </a:path>
              </a:pathLst>
            </a:custGeom>
            <a:blipFill>
              <a:blip r:embed="rId4"/>
              <a:stretch>
                <a:fillRect t="-47893" b="-47893"/>
              </a:stretch>
            </a:blipFill>
          </p:spPr>
        </p:sp>
      </p:grpSp>
      <p:sp>
        <p:nvSpPr>
          <p:cNvPr id="5" name="TextBox 5"/>
          <p:cNvSpPr txBox="1"/>
          <p:nvPr/>
        </p:nvSpPr>
        <p:spPr>
          <a:xfrm>
            <a:off x="9736701" y="6631751"/>
            <a:ext cx="7522599" cy="2802890"/>
          </a:xfrm>
          <a:prstGeom prst="rect">
            <a:avLst/>
          </a:prstGeom>
        </p:spPr>
        <p:txBody>
          <a:bodyPr lIns="0" tIns="0" rIns="0" bIns="0" rtlCol="0" anchor="t">
            <a:spAutoFit/>
          </a:bodyPr>
          <a:lstStyle/>
          <a:p>
            <a:pPr marL="0" lvl="0" indent="0" algn="l">
              <a:lnSpc>
                <a:spcPts val="3639"/>
              </a:lnSpc>
            </a:pPr>
            <a:r>
              <a:rPr lang="en-US" sz="2799">
                <a:solidFill>
                  <a:srgbClr val="000000"/>
                </a:solidFill>
                <a:latin typeface="Calibri (MS)"/>
                <a:ea typeface="Calibri (MS)"/>
                <a:cs typeface="Calibri (MS)"/>
                <a:sym typeface="Calibri (MS)"/>
              </a:rPr>
              <a:t>• Digital booking, contactless check-in, AI chatbots, and mobile concierge (Ivanov &amp; Webster, 2019).</a:t>
            </a:r>
          </a:p>
          <a:p>
            <a:pPr marL="0" lvl="0" indent="0" algn="l">
              <a:lnSpc>
                <a:spcPts val="3639"/>
              </a:lnSpc>
            </a:pPr>
            <a:r>
              <a:rPr lang="en-US" sz="2799">
                <a:solidFill>
                  <a:srgbClr val="000000"/>
                </a:solidFill>
                <a:latin typeface="Calibri (MS)"/>
                <a:ea typeface="Calibri (MS)"/>
                <a:cs typeface="Calibri (MS)"/>
                <a:sym typeface="Calibri (MS)"/>
              </a:rPr>
              <a:t>• Emphasis on health, wellness, and sustainability (Costa &amp; Costa, 2022).</a:t>
            </a:r>
          </a:p>
          <a:p>
            <a:pPr marL="0" lvl="0" indent="0" algn="l">
              <a:lnSpc>
                <a:spcPts val="3639"/>
              </a:lnSpc>
            </a:pPr>
            <a:r>
              <a:rPr lang="en-US" sz="2799">
                <a:solidFill>
                  <a:srgbClr val="000000"/>
                </a:solidFill>
                <a:latin typeface="Calibri (MS)"/>
                <a:ea typeface="Calibri (MS)"/>
                <a:cs typeface="Calibri (MS)"/>
                <a:sym typeface="Calibri (MS)"/>
              </a:rPr>
              <a:t>• Service-Dominant Logic: value co-created with guests (Tribe, 2009).</a:t>
            </a:r>
          </a:p>
        </p:txBody>
      </p:sp>
      <p:sp>
        <p:nvSpPr>
          <p:cNvPr id="6" name="TextBox 6"/>
          <p:cNvSpPr txBox="1"/>
          <p:nvPr/>
        </p:nvSpPr>
        <p:spPr>
          <a:xfrm>
            <a:off x="1028700" y="7309237"/>
            <a:ext cx="7657549" cy="1341120"/>
          </a:xfrm>
          <a:prstGeom prst="rect">
            <a:avLst/>
          </a:prstGeom>
        </p:spPr>
        <p:txBody>
          <a:bodyPr lIns="0" tIns="0" rIns="0" bIns="0" rtlCol="0" anchor="t">
            <a:spAutoFit/>
          </a:bodyPr>
          <a:lstStyle/>
          <a:p>
            <a:pPr marL="0" lvl="0" indent="0" algn="l">
              <a:lnSpc>
                <a:spcPts val="4800"/>
              </a:lnSpc>
            </a:pPr>
            <a:r>
              <a:rPr lang="en-US" sz="4800">
                <a:solidFill>
                  <a:srgbClr val="000000"/>
                </a:solidFill>
                <a:latin typeface="Calibri (MS)"/>
                <a:ea typeface="Calibri (MS)"/>
                <a:cs typeface="Calibri (MS)"/>
                <a:sym typeface="Calibri (MS)"/>
              </a:rPr>
              <a:t>Literature Review (2): Strategic and Operational Shifts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AutoShape 3"/>
          <p:cNvSpPr/>
          <p:nvPr/>
        </p:nvSpPr>
        <p:spPr>
          <a:xfrm>
            <a:off x="5358840" y="1108553"/>
            <a:ext cx="11859377" cy="8069894"/>
          </a:xfrm>
          <a:prstGeom prst="rect">
            <a:avLst/>
          </a:prstGeom>
          <a:solidFill>
            <a:srgbClr val="D9D9DD"/>
          </a:solidFill>
        </p:spPr>
      </p:sp>
      <p:grpSp>
        <p:nvGrpSpPr>
          <p:cNvPr id="4" name="Group 4"/>
          <p:cNvGrpSpPr/>
          <p:nvPr/>
        </p:nvGrpSpPr>
        <p:grpSpPr>
          <a:xfrm>
            <a:off x="5607369" y="1365529"/>
            <a:ext cx="11362320" cy="7555943"/>
            <a:chOff x="0" y="0"/>
            <a:chExt cx="1222256" cy="812800"/>
          </a:xfrm>
        </p:grpSpPr>
        <p:sp>
          <p:nvSpPr>
            <p:cNvPr id="5" name="Freeform 5"/>
            <p:cNvSpPr/>
            <p:nvPr/>
          </p:nvSpPr>
          <p:spPr>
            <a:xfrm>
              <a:off x="0" y="0"/>
              <a:ext cx="1222256" cy="812800"/>
            </a:xfrm>
            <a:custGeom>
              <a:avLst/>
              <a:gdLst/>
              <a:ahLst/>
              <a:cxnLst/>
              <a:rect l="l" t="t" r="r" b="b"/>
              <a:pathLst>
                <a:path w="1222256" h="812800">
                  <a:moveTo>
                    <a:pt x="0" y="0"/>
                  </a:moveTo>
                  <a:lnTo>
                    <a:pt x="1222256" y="0"/>
                  </a:lnTo>
                  <a:lnTo>
                    <a:pt x="1222256" y="812800"/>
                  </a:lnTo>
                  <a:lnTo>
                    <a:pt x="0" y="812800"/>
                  </a:lnTo>
                  <a:close/>
                </a:path>
              </a:pathLst>
            </a:custGeom>
            <a:blipFill>
              <a:blip r:embed="rId4"/>
              <a:stretch>
                <a:fillRect l="-9111" r="-9111"/>
              </a:stretch>
            </a:blipFill>
          </p:spPr>
        </p:sp>
      </p:grpSp>
      <p:sp>
        <p:nvSpPr>
          <p:cNvPr id="6" name="AutoShape 6"/>
          <p:cNvSpPr/>
          <p:nvPr/>
        </p:nvSpPr>
        <p:spPr>
          <a:xfrm>
            <a:off x="723248" y="2888411"/>
            <a:ext cx="6982269" cy="4510177"/>
          </a:xfrm>
          <a:prstGeom prst="rect">
            <a:avLst/>
          </a:prstGeom>
          <a:solidFill>
            <a:srgbClr val="D9D9DD"/>
          </a:solidFill>
        </p:spPr>
      </p:sp>
      <p:sp>
        <p:nvSpPr>
          <p:cNvPr id="7" name="TextBox 7"/>
          <p:cNvSpPr txBox="1"/>
          <p:nvPr/>
        </p:nvSpPr>
        <p:spPr>
          <a:xfrm>
            <a:off x="1116831" y="3495803"/>
            <a:ext cx="6195101" cy="778764"/>
          </a:xfrm>
          <a:prstGeom prst="rect">
            <a:avLst/>
          </a:prstGeom>
        </p:spPr>
        <p:txBody>
          <a:bodyPr lIns="0" tIns="0" rIns="0" bIns="0" rtlCol="0" anchor="t">
            <a:spAutoFit/>
          </a:bodyPr>
          <a:lstStyle/>
          <a:p>
            <a:pPr marL="0" lvl="0" indent="0" algn="l">
              <a:lnSpc>
                <a:spcPts val="5328"/>
              </a:lnSpc>
            </a:pPr>
            <a:r>
              <a:rPr lang="en-US" sz="4800" b="1">
                <a:solidFill>
                  <a:srgbClr val="000000"/>
                </a:solidFill>
                <a:latin typeface="Calibri (MS) Bold"/>
                <a:ea typeface="Calibri (MS) Bold"/>
                <a:cs typeface="Calibri (MS) Bold"/>
                <a:sym typeface="Calibri (MS) Bold"/>
              </a:rPr>
              <a:t>Methodology</a:t>
            </a:r>
          </a:p>
        </p:txBody>
      </p:sp>
      <p:sp>
        <p:nvSpPr>
          <p:cNvPr id="8" name="TextBox 8"/>
          <p:cNvSpPr txBox="1"/>
          <p:nvPr/>
        </p:nvSpPr>
        <p:spPr>
          <a:xfrm>
            <a:off x="1116831" y="4515659"/>
            <a:ext cx="6195101" cy="2120265"/>
          </a:xfrm>
          <a:prstGeom prst="rect">
            <a:avLst/>
          </a:prstGeom>
        </p:spPr>
        <p:txBody>
          <a:bodyPr lIns="0" tIns="0" rIns="0" bIns="0" rtlCol="0" anchor="t">
            <a:spAutoFit/>
          </a:bodyPr>
          <a:lstStyle/>
          <a:p>
            <a:pPr marL="0" lvl="0" indent="0" algn="l">
              <a:lnSpc>
                <a:spcPts val="3359"/>
              </a:lnSpc>
            </a:pPr>
            <a:r>
              <a:rPr lang="en-US" sz="2400">
                <a:solidFill>
                  <a:srgbClr val="000000"/>
                </a:solidFill>
                <a:latin typeface="Calibri (MS)"/>
                <a:ea typeface="Calibri (MS)"/>
                <a:cs typeface="Calibri (MS)"/>
                <a:sym typeface="Calibri (MS)"/>
              </a:rPr>
              <a:t>• Desk-based secondary research using academic and industry sources.</a:t>
            </a:r>
          </a:p>
          <a:p>
            <a:pPr marL="0" lvl="0" indent="0" algn="l">
              <a:lnSpc>
                <a:spcPts val="3359"/>
              </a:lnSpc>
            </a:pPr>
            <a:r>
              <a:rPr lang="en-US" sz="2400">
                <a:solidFill>
                  <a:srgbClr val="000000"/>
                </a:solidFill>
                <a:latin typeface="Calibri (MS)"/>
                <a:ea typeface="Calibri (MS)"/>
                <a:cs typeface="Calibri (MS)"/>
                <a:sym typeface="Calibri (MS)"/>
              </a:rPr>
              <a:t>• Framework: SWOT Analysis to evaluate strategic responses.</a:t>
            </a:r>
          </a:p>
          <a:p>
            <a:pPr marL="0" lvl="0" indent="0" algn="l">
              <a:lnSpc>
                <a:spcPts val="3359"/>
              </a:lnSpc>
            </a:pPr>
            <a:r>
              <a:rPr lang="en-US" sz="2400">
                <a:solidFill>
                  <a:srgbClr val="000000"/>
                </a:solidFill>
                <a:latin typeface="Calibri (MS)"/>
                <a:ea typeface="Calibri (MS)"/>
                <a:cs typeface="Calibri (MS)"/>
                <a:sym typeface="Calibri (MS)"/>
              </a:rPr>
              <a:t>• Focus: 2020–2025 post-COVID period.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TextBox 3"/>
          <p:cNvSpPr txBox="1"/>
          <p:nvPr/>
        </p:nvSpPr>
        <p:spPr>
          <a:xfrm>
            <a:off x="1028700" y="3904020"/>
            <a:ext cx="7284141" cy="1690370"/>
          </a:xfrm>
          <a:prstGeom prst="rect">
            <a:avLst/>
          </a:prstGeom>
        </p:spPr>
        <p:txBody>
          <a:bodyPr lIns="0" tIns="0" rIns="0" bIns="0" rtlCol="0" anchor="t">
            <a:spAutoFit/>
          </a:bodyPr>
          <a:lstStyle/>
          <a:p>
            <a:pPr marL="0" lvl="0" indent="0" algn="l">
              <a:lnSpc>
                <a:spcPts val="6160"/>
              </a:lnSpc>
            </a:pPr>
            <a:r>
              <a:rPr lang="en-US" sz="5600">
                <a:solidFill>
                  <a:srgbClr val="000000"/>
                </a:solidFill>
                <a:latin typeface="Calibri (MS)"/>
                <a:ea typeface="Calibri (MS)"/>
                <a:cs typeface="Calibri (MS)"/>
                <a:sym typeface="Calibri (MS)"/>
              </a:rPr>
              <a:t>SWOT Analysis – Strengths &amp; Weaknesses</a:t>
            </a:r>
          </a:p>
        </p:txBody>
      </p:sp>
      <p:grpSp>
        <p:nvGrpSpPr>
          <p:cNvPr id="4" name="Group 4"/>
          <p:cNvGrpSpPr/>
          <p:nvPr/>
        </p:nvGrpSpPr>
        <p:grpSpPr>
          <a:xfrm>
            <a:off x="9144000" y="1790131"/>
            <a:ext cx="2533672" cy="2533662"/>
            <a:chOff x="0" y="0"/>
            <a:chExt cx="6350000" cy="6349975"/>
          </a:xfrm>
        </p:grpSpPr>
        <p:sp>
          <p:nvSpPr>
            <p:cNvPr id="5" name="Freeform 5"/>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t="-16666" b="-16666"/>
              </a:stretch>
            </a:blipFill>
          </p:spPr>
        </p:sp>
      </p:grpSp>
      <p:grpSp>
        <p:nvGrpSpPr>
          <p:cNvPr id="6" name="Group 6"/>
          <p:cNvGrpSpPr/>
          <p:nvPr/>
        </p:nvGrpSpPr>
        <p:grpSpPr>
          <a:xfrm>
            <a:off x="9144000" y="5963207"/>
            <a:ext cx="2533672" cy="2533662"/>
            <a:chOff x="0" y="0"/>
            <a:chExt cx="6350000" cy="6349975"/>
          </a:xfrm>
        </p:grpSpPr>
        <p:sp>
          <p:nvSpPr>
            <p:cNvPr id="7" name="Freeform 7"/>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5"/>
              <a:stretch>
                <a:fillRect/>
              </a:stretch>
            </a:blipFill>
          </p:spPr>
        </p:sp>
      </p:grpSp>
      <p:sp>
        <p:nvSpPr>
          <p:cNvPr id="8" name="TextBox 8"/>
          <p:cNvSpPr txBox="1"/>
          <p:nvPr/>
        </p:nvSpPr>
        <p:spPr>
          <a:xfrm>
            <a:off x="12004387" y="1540286"/>
            <a:ext cx="5254913" cy="3232753"/>
          </a:xfrm>
          <a:prstGeom prst="rect">
            <a:avLst/>
          </a:prstGeom>
        </p:spPr>
        <p:txBody>
          <a:bodyPr lIns="0" tIns="0" rIns="0" bIns="0" rtlCol="0" anchor="t">
            <a:spAutoFit/>
          </a:bodyPr>
          <a:lstStyle/>
          <a:p>
            <a:pPr marL="0" lvl="0" indent="0" algn="l">
              <a:lnSpc>
                <a:spcPts val="4480"/>
              </a:lnSpc>
            </a:pPr>
            <a:r>
              <a:rPr lang="en-US" sz="3200" b="1">
                <a:solidFill>
                  <a:srgbClr val="000000"/>
                </a:solidFill>
                <a:latin typeface="Calibri (MS) Bold"/>
                <a:ea typeface="Calibri (MS) Bold"/>
                <a:cs typeface="Calibri (MS) Bold"/>
                <a:sym typeface="Calibri (MS) Bold"/>
              </a:rPr>
              <a:t>Strengths:</a:t>
            </a:r>
          </a:p>
          <a:p>
            <a:pPr marL="0" lvl="0" indent="0" algn="l">
              <a:lnSpc>
                <a:spcPts val="3503"/>
              </a:lnSpc>
            </a:pPr>
            <a:r>
              <a:rPr lang="en-US" sz="2502">
                <a:solidFill>
                  <a:srgbClr val="000000"/>
                </a:solidFill>
                <a:latin typeface="Calibri (MS)"/>
                <a:ea typeface="Calibri (MS)"/>
                <a:cs typeface="Calibri (MS)"/>
                <a:sym typeface="Calibri (MS)"/>
              </a:rPr>
              <a:t>• Diversification toward leisure and long-stay guests.</a:t>
            </a:r>
          </a:p>
          <a:p>
            <a:pPr marL="0" lvl="0" indent="0" algn="l">
              <a:lnSpc>
                <a:spcPts val="3503"/>
              </a:lnSpc>
            </a:pPr>
            <a:r>
              <a:rPr lang="en-US" sz="2502">
                <a:solidFill>
                  <a:srgbClr val="000000"/>
                </a:solidFill>
                <a:latin typeface="Calibri (MS)"/>
                <a:ea typeface="Calibri (MS)"/>
                <a:cs typeface="Calibri (MS)"/>
                <a:sym typeface="Calibri (MS)"/>
              </a:rPr>
              <a:t>• Rapid digital innovation (contactless, AI-driven services).</a:t>
            </a:r>
          </a:p>
          <a:p>
            <a:pPr marL="0" lvl="0" indent="0" algn="l">
              <a:lnSpc>
                <a:spcPts val="3503"/>
              </a:lnSpc>
            </a:pPr>
            <a:r>
              <a:rPr lang="en-US" sz="2502">
                <a:solidFill>
                  <a:srgbClr val="000000"/>
                </a:solidFill>
                <a:latin typeface="Calibri (MS)"/>
                <a:ea typeface="Calibri (MS)"/>
                <a:cs typeface="Calibri (MS)"/>
                <a:sym typeface="Calibri (MS)"/>
              </a:rPr>
              <a:t>• Hybrid offerings: Hilton WorkSpaces, Accor ALL Connect (2021).</a:t>
            </a:r>
          </a:p>
        </p:txBody>
      </p:sp>
      <p:sp>
        <p:nvSpPr>
          <p:cNvPr id="9" name="TextBox 9"/>
          <p:cNvSpPr txBox="1"/>
          <p:nvPr/>
        </p:nvSpPr>
        <p:spPr>
          <a:xfrm>
            <a:off x="12004387" y="6114032"/>
            <a:ext cx="5254913" cy="2431415"/>
          </a:xfrm>
          <a:prstGeom prst="rect">
            <a:avLst/>
          </a:prstGeom>
        </p:spPr>
        <p:txBody>
          <a:bodyPr lIns="0" tIns="0" rIns="0" bIns="0" rtlCol="0" anchor="t">
            <a:spAutoFit/>
          </a:bodyPr>
          <a:lstStyle/>
          <a:p>
            <a:pPr marL="0" lvl="0" indent="0" algn="l">
              <a:lnSpc>
                <a:spcPts val="4480"/>
              </a:lnSpc>
            </a:pPr>
            <a:r>
              <a:rPr lang="en-US" sz="3200" b="1">
                <a:solidFill>
                  <a:srgbClr val="000000"/>
                </a:solidFill>
                <a:latin typeface="Calibri (MS) Bold"/>
                <a:ea typeface="Calibri (MS) Bold"/>
                <a:cs typeface="Calibri (MS) Bold"/>
                <a:sym typeface="Calibri (MS) Bold"/>
              </a:rPr>
              <a:t>Weaknesses:</a:t>
            </a:r>
          </a:p>
          <a:p>
            <a:pPr marL="0" lvl="0" indent="0" algn="l">
              <a:lnSpc>
                <a:spcPts val="3640"/>
              </a:lnSpc>
            </a:pPr>
            <a:r>
              <a:rPr lang="en-US" sz="2600">
                <a:solidFill>
                  <a:srgbClr val="000000"/>
                </a:solidFill>
                <a:latin typeface="Calibri (MS)"/>
                <a:ea typeface="Calibri (MS)"/>
                <a:cs typeface="Calibri (MS)"/>
                <a:sym typeface="Calibri (MS)"/>
              </a:rPr>
              <a:t>• Overreliance on leisure segments.</a:t>
            </a:r>
          </a:p>
          <a:p>
            <a:pPr marL="0" lvl="0" indent="0" algn="l">
              <a:lnSpc>
                <a:spcPts val="3640"/>
              </a:lnSpc>
            </a:pPr>
            <a:r>
              <a:rPr lang="en-US" sz="2600">
                <a:solidFill>
                  <a:srgbClr val="000000"/>
                </a:solidFill>
                <a:latin typeface="Calibri (MS)"/>
                <a:ea typeface="Calibri (MS)"/>
                <a:cs typeface="Calibri (MS)"/>
                <a:sym typeface="Calibri (MS)"/>
              </a:rPr>
              <a:t>• Uneven recovery in urban business hubs.</a:t>
            </a:r>
          </a:p>
          <a:p>
            <a:pPr marL="0" lvl="0" indent="0" algn="l">
              <a:lnSpc>
                <a:spcPts val="3640"/>
              </a:lnSpc>
            </a:pPr>
            <a:r>
              <a:rPr lang="en-US" sz="2600">
                <a:solidFill>
                  <a:srgbClr val="000000"/>
                </a:solidFill>
                <a:latin typeface="Calibri (MS)"/>
                <a:ea typeface="Calibri (MS)"/>
                <a:cs typeface="Calibri (MS)"/>
                <a:sym typeface="Calibri (MS)"/>
              </a:rPr>
              <a:t>• Increased costs and competition.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TextBox 3"/>
          <p:cNvSpPr txBox="1"/>
          <p:nvPr/>
        </p:nvSpPr>
        <p:spPr>
          <a:xfrm>
            <a:off x="1992146" y="2440853"/>
            <a:ext cx="14303707" cy="962025"/>
          </a:xfrm>
          <a:prstGeom prst="rect">
            <a:avLst/>
          </a:prstGeom>
        </p:spPr>
        <p:txBody>
          <a:bodyPr lIns="0" tIns="0" rIns="0" bIns="0" rtlCol="0" anchor="t">
            <a:spAutoFit/>
          </a:bodyPr>
          <a:lstStyle/>
          <a:p>
            <a:pPr marL="0" lvl="0" indent="0" algn="ctr">
              <a:lnSpc>
                <a:spcPts val="6720"/>
              </a:lnSpc>
            </a:pPr>
            <a:r>
              <a:rPr lang="en-US" sz="5600">
                <a:solidFill>
                  <a:srgbClr val="000000"/>
                </a:solidFill>
                <a:latin typeface="Calibri (MS)"/>
                <a:ea typeface="Calibri (MS)"/>
                <a:cs typeface="Calibri (MS)"/>
                <a:sym typeface="Calibri (MS)"/>
              </a:rPr>
              <a:t>SWOT Analysis – Opportunities &amp; Threats</a:t>
            </a:r>
          </a:p>
        </p:txBody>
      </p:sp>
      <p:grpSp>
        <p:nvGrpSpPr>
          <p:cNvPr id="4" name="Group 4"/>
          <p:cNvGrpSpPr/>
          <p:nvPr/>
        </p:nvGrpSpPr>
        <p:grpSpPr>
          <a:xfrm>
            <a:off x="2027188" y="4638480"/>
            <a:ext cx="6863894" cy="3948798"/>
            <a:chOff x="0" y="0"/>
            <a:chExt cx="9151859" cy="5265064"/>
          </a:xfrm>
        </p:grpSpPr>
        <p:grpSp>
          <p:nvGrpSpPr>
            <p:cNvPr id="5" name="Group 5"/>
            <p:cNvGrpSpPr/>
            <p:nvPr/>
          </p:nvGrpSpPr>
          <p:grpSpPr>
            <a:xfrm>
              <a:off x="254000" y="254000"/>
              <a:ext cx="8897859" cy="5011064"/>
              <a:chOff x="0" y="0"/>
              <a:chExt cx="1508954" cy="849807"/>
            </a:xfrm>
          </p:grpSpPr>
          <p:sp>
            <p:nvSpPr>
              <p:cNvPr id="6" name="Freeform 6"/>
              <p:cNvSpPr/>
              <p:nvPr/>
            </p:nvSpPr>
            <p:spPr>
              <a:xfrm>
                <a:off x="0" y="0"/>
                <a:ext cx="1508954" cy="849808"/>
              </a:xfrm>
              <a:custGeom>
                <a:avLst/>
                <a:gdLst/>
                <a:ahLst/>
                <a:cxnLst/>
                <a:rect l="l" t="t" r="r" b="b"/>
                <a:pathLst>
                  <a:path w="1508954" h="849808">
                    <a:moveTo>
                      <a:pt x="1384494" y="849807"/>
                    </a:moveTo>
                    <a:lnTo>
                      <a:pt x="124460" y="849807"/>
                    </a:lnTo>
                    <a:cubicBezTo>
                      <a:pt x="55880" y="849807"/>
                      <a:pt x="0" y="793927"/>
                      <a:pt x="0" y="725347"/>
                    </a:cubicBezTo>
                    <a:lnTo>
                      <a:pt x="0" y="124460"/>
                    </a:lnTo>
                    <a:cubicBezTo>
                      <a:pt x="0" y="55880"/>
                      <a:pt x="55880" y="0"/>
                      <a:pt x="124460" y="0"/>
                    </a:cubicBezTo>
                    <a:lnTo>
                      <a:pt x="1384494" y="0"/>
                    </a:lnTo>
                    <a:cubicBezTo>
                      <a:pt x="1453074" y="0"/>
                      <a:pt x="1508954" y="55880"/>
                      <a:pt x="1508954" y="124460"/>
                    </a:cubicBezTo>
                    <a:lnTo>
                      <a:pt x="1508954" y="725347"/>
                    </a:lnTo>
                    <a:cubicBezTo>
                      <a:pt x="1508954" y="793927"/>
                      <a:pt x="1453074" y="849808"/>
                      <a:pt x="1384494" y="849808"/>
                    </a:cubicBezTo>
                    <a:close/>
                  </a:path>
                </a:pathLst>
              </a:custGeom>
              <a:solidFill>
                <a:srgbClr val="D9D9DD">
                  <a:alpha val="33725"/>
                </a:srgbClr>
              </a:solidFill>
            </p:spPr>
          </p:sp>
        </p:grpSp>
        <p:grpSp>
          <p:nvGrpSpPr>
            <p:cNvPr id="7" name="Group 7"/>
            <p:cNvGrpSpPr/>
            <p:nvPr/>
          </p:nvGrpSpPr>
          <p:grpSpPr>
            <a:xfrm>
              <a:off x="0" y="0"/>
              <a:ext cx="8897859" cy="5011064"/>
              <a:chOff x="0" y="0"/>
              <a:chExt cx="1508954" cy="849807"/>
            </a:xfrm>
          </p:grpSpPr>
          <p:sp>
            <p:nvSpPr>
              <p:cNvPr id="8" name="Freeform 8"/>
              <p:cNvSpPr/>
              <p:nvPr/>
            </p:nvSpPr>
            <p:spPr>
              <a:xfrm>
                <a:off x="0" y="0"/>
                <a:ext cx="1508954" cy="849808"/>
              </a:xfrm>
              <a:custGeom>
                <a:avLst/>
                <a:gdLst/>
                <a:ahLst/>
                <a:cxnLst/>
                <a:rect l="l" t="t" r="r" b="b"/>
                <a:pathLst>
                  <a:path w="1508954" h="849808">
                    <a:moveTo>
                      <a:pt x="1384494" y="849807"/>
                    </a:moveTo>
                    <a:lnTo>
                      <a:pt x="124460" y="849807"/>
                    </a:lnTo>
                    <a:cubicBezTo>
                      <a:pt x="55880" y="849807"/>
                      <a:pt x="0" y="793927"/>
                      <a:pt x="0" y="725347"/>
                    </a:cubicBezTo>
                    <a:lnTo>
                      <a:pt x="0" y="124460"/>
                    </a:lnTo>
                    <a:cubicBezTo>
                      <a:pt x="0" y="55880"/>
                      <a:pt x="55880" y="0"/>
                      <a:pt x="124460" y="0"/>
                    </a:cubicBezTo>
                    <a:lnTo>
                      <a:pt x="1384494" y="0"/>
                    </a:lnTo>
                    <a:cubicBezTo>
                      <a:pt x="1453074" y="0"/>
                      <a:pt x="1508954" y="55880"/>
                      <a:pt x="1508954" y="124460"/>
                    </a:cubicBezTo>
                    <a:lnTo>
                      <a:pt x="1508954" y="725347"/>
                    </a:lnTo>
                    <a:cubicBezTo>
                      <a:pt x="1508954" y="793927"/>
                      <a:pt x="1453074" y="849808"/>
                      <a:pt x="1384494" y="849808"/>
                    </a:cubicBezTo>
                    <a:close/>
                  </a:path>
                </a:pathLst>
              </a:custGeom>
              <a:solidFill>
                <a:srgbClr val="D9D9DD"/>
              </a:solidFill>
            </p:spPr>
          </p:sp>
        </p:grpSp>
        <p:sp>
          <p:nvSpPr>
            <p:cNvPr id="9" name="TextBox 9"/>
            <p:cNvSpPr txBox="1"/>
            <p:nvPr/>
          </p:nvSpPr>
          <p:spPr>
            <a:xfrm>
              <a:off x="1176101" y="448132"/>
              <a:ext cx="6545657" cy="4057650"/>
            </a:xfrm>
            <a:prstGeom prst="rect">
              <a:avLst/>
            </a:prstGeom>
          </p:spPr>
          <p:txBody>
            <a:bodyPr lIns="0" tIns="0" rIns="0" bIns="0" rtlCol="0" anchor="t">
              <a:spAutoFit/>
            </a:bodyPr>
            <a:lstStyle/>
            <a:p>
              <a:pPr marL="0" lvl="0" indent="0" algn="l">
                <a:lnSpc>
                  <a:spcPts val="3840"/>
                </a:lnSpc>
              </a:pPr>
              <a:r>
                <a:rPr lang="en-US" sz="3200" b="1">
                  <a:solidFill>
                    <a:srgbClr val="000000"/>
                  </a:solidFill>
                  <a:latin typeface="Calibri (MS) Bold"/>
                  <a:ea typeface="Calibri (MS) Bold"/>
                  <a:cs typeface="Calibri (MS) Bold"/>
                  <a:sym typeface="Calibri (MS) Bold"/>
                </a:rPr>
                <a:t>Opportunities:</a:t>
              </a:r>
            </a:p>
            <a:p>
              <a:pPr marL="0" lvl="0" indent="0" algn="l">
                <a:lnSpc>
                  <a:spcPts val="3359"/>
                </a:lnSpc>
              </a:pPr>
              <a:r>
                <a:rPr lang="en-US" sz="2799">
                  <a:solidFill>
                    <a:srgbClr val="000000"/>
                  </a:solidFill>
                  <a:latin typeface="Calibri (MS)"/>
                  <a:ea typeface="Calibri (MS)"/>
                  <a:cs typeface="Calibri (MS)"/>
                  <a:sym typeface="Calibri (MS)"/>
                </a:rPr>
                <a:t>• Wellness tourism and sustainability-driven travel.</a:t>
              </a:r>
            </a:p>
            <a:p>
              <a:pPr marL="0" lvl="0" indent="0" algn="l">
                <a:lnSpc>
                  <a:spcPts val="3359"/>
                </a:lnSpc>
              </a:pPr>
              <a:r>
                <a:rPr lang="en-US" sz="2799">
                  <a:solidFill>
                    <a:srgbClr val="000000"/>
                  </a:solidFill>
                  <a:latin typeface="Calibri (MS)"/>
                  <a:ea typeface="Calibri (MS)"/>
                  <a:cs typeface="Calibri (MS)"/>
                  <a:sym typeface="Calibri (MS)"/>
                </a:rPr>
                <a:t>• Partnerships with coworking brands (WeWork x Marriott).</a:t>
              </a:r>
            </a:p>
            <a:p>
              <a:pPr marL="0" lvl="0" indent="0" algn="l">
                <a:lnSpc>
                  <a:spcPts val="3359"/>
                </a:lnSpc>
              </a:pPr>
              <a:r>
                <a:rPr lang="en-US" sz="2799">
                  <a:solidFill>
                    <a:srgbClr val="000000"/>
                  </a:solidFill>
                  <a:latin typeface="Calibri (MS)"/>
                  <a:ea typeface="Calibri (MS)"/>
                  <a:cs typeface="Calibri (MS)"/>
                  <a:sym typeface="Calibri (MS)"/>
                </a:rPr>
                <a:t>• Tech-driven personalisation and eco-innovation.</a:t>
              </a:r>
            </a:p>
          </p:txBody>
        </p:sp>
      </p:grpSp>
      <p:grpSp>
        <p:nvGrpSpPr>
          <p:cNvPr id="10" name="Group 10"/>
          <p:cNvGrpSpPr/>
          <p:nvPr/>
        </p:nvGrpSpPr>
        <p:grpSpPr>
          <a:xfrm>
            <a:off x="9396918" y="4638480"/>
            <a:ext cx="6863894" cy="3948798"/>
            <a:chOff x="0" y="0"/>
            <a:chExt cx="9151859" cy="5265064"/>
          </a:xfrm>
        </p:grpSpPr>
        <p:grpSp>
          <p:nvGrpSpPr>
            <p:cNvPr id="11" name="Group 11"/>
            <p:cNvGrpSpPr/>
            <p:nvPr/>
          </p:nvGrpSpPr>
          <p:grpSpPr>
            <a:xfrm>
              <a:off x="254000" y="254000"/>
              <a:ext cx="8897859" cy="5011064"/>
              <a:chOff x="0" y="0"/>
              <a:chExt cx="1508954" cy="849807"/>
            </a:xfrm>
          </p:grpSpPr>
          <p:sp>
            <p:nvSpPr>
              <p:cNvPr id="12" name="Freeform 12"/>
              <p:cNvSpPr/>
              <p:nvPr/>
            </p:nvSpPr>
            <p:spPr>
              <a:xfrm>
                <a:off x="0" y="0"/>
                <a:ext cx="1508954" cy="849808"/>
              </a:xfrm>
              <a:custGeom>
                <a:avLst/>
                <a:gdLst/>
                <a:ahLst/>
                <a:cxnLst/>
                <a:rect l="l" t="t" r="r" b="b"/>
                <a:pathLst>
                  <a:path w="1508954" h="849808">
                    <a:moveTo>
                      <a:pt x="1384494" y="849807"/>
                    </a:moveTo>
                    <a:lnTo>
                      <a:pt x="124460" y="849807"/>
                    </a:lnTo>
                    <a:cubicBezTo>
                      <a:pt x="55880" y="849807"/>
                      <a:pt x="0" y="793927"/>
                      <a:pt x="0" y="725347"/>
                    </a:cubicBezTo>
                    <a:lnTo>
                      <a:pt x="0" y="124460"/>
                    </a:lnTo>
                    <a:cubicBezTo>
                      <a:pt x="0" y="55880"/>
                      <a:pt x="55880" y="0"/>
                      <a:pt x="124460" y="0"/>
                    </a:cubicBezTo>
                    <a:lnTo>
                      <a:pt x="1384494" y="0"/>
                    </a:lnTo>
                    <a:cubicBezTo>
                      <a:pt x="1453074" y="0"/>
                      <a:pt x="1508954" y="55880"/>
                      <a:pt x="1508954" y="124460"/>
                    </a:cubicBezTo>
                    <a:lnTo>
                      <a:pt x="1508954" y="725347"/>
                    </a:lnTo>
                    <a:cubicBezTo>
                      <a:pt x="1508954" y="793927"/>
                      <a:pt x="1453074" y="849808"/>
                      <a:pt x="1384494" y="849808"/>
                    </a:cubicBezTo>
                    <a:close/>
                  </a:path>
                </a:pathLst>
              </a:custGeom>
              <a:solidFill>
                <a:srgbClr val="D9D9DD">
                  <a:alpha val="33725"/>
                </a:srgbClr>
              </a:solidFill>
            </p:spPr>
          </p:sp>
        </p:grpSp>
        <p:grpSp>
          <p:nvGrpSpPr>
            <p:cNvPr id="13" name="Group 13"/>
            <p:cNvGrpSpPr/>
            <p:nvPr/>
          </p:nvGrpSpPr>
          <p:grpSpPr>
            <a:xfrm>
              <a:off x="0" y="0"/>
              <a:ext cx="8897859" cy="5011064"/>
              <a:chOff x="0" y="0"/>
              <a:chExt cx="1508954" cy="849807"/>
            </a:xfrm>
          </p:grpSpPr>
          <p:sp>
            <p:nvSpPr>
              <p:cNvPr id="14" name="Freeform 14"/>
              <p:cNvSpPr/>
              <p:nvPr/>
            </p:nvSpPr>
            <p:spPr>
              <a:xfrm>
                <a:off x="0" y="0"/>
                <a:ext cx="1508954" cy="849808"/>
              </a:xfrm>
              <a:custGeom>
                <a:avLst/>
                <a:gdLst/>
                <a:ahLst/>
                <a:cxnLst/>
                <a:rect l="l" t="t" r="r" b="b"/>
                <a:pathLst>
                  <a:path w="1508954" h="849808">
                    <a:moveTo>
                      <a:pt x="1384494" y="849807"/>
                    </a:moveTo>
                    <a:lnTo>
                      <a:pt x="124460" y="849807"/>
                    </a:lnTo>
                    <a:cubicBezTo>
                      <a:pt x="55880" y="849807"/>
                      <a:pt x="0" y="793927"/>
                      <a:pt x="0" y="725347"/>
                    </a:cubicBezTo>
                    <a:lnTo>
                      <a:pt x="0" y="124460"/>
                    </a:lnTo>
                    <a:cubicBezTo>
                      <a:pt x="0" y="55880"/>
                      <a:pt x="55880" y="0"/>
                      <a:pt x="124460" y="0"/>
                    </a:cubicBezTo>
                    <a:lnTo>
                      <a:pt x="1384494" y="0"/>
                    </a:lnTo>
                    <a:cubicBezTo>
                      <a:pt x="1453074" y="0"/>
                      <a:pt x="1508954" y="55880"/>
                      <a:pt x="1508954" y="124460"/>
                    </a:cubicBezTo>
                    <a:lnTo>
                      <a:pt x="1508954" y="725347"/>
                    </a:lnTo>
                    <a:cubicBezTo>
                      <a:pt x="1508954" y="793927"/>
                      <a:pt x="1453074" y="849808"/>
                      <a:pt x="1384494" y="849808"/>
                    </a:cubicBezTo>
                    <a:close/>
                  </a:path>
                </a:pathLst>
              </a:custGeom>
              <a:solidFill>
                <a:srgbClr val="D9D9DD"/>
              </a:solidFill>
            </p:spPr>
          </p:sp>
        </p:grpSp>
        <p:sp>
          <p:nvSpPr>
            <p:cNvPr id="15" name="TextBox 15"/>
            <p:cNvSpPr txBox="1"/>
            <p:nvPr/>
          </p:nvSpPr>
          <p:spPr>
            <a:xfrm>
              <a:off x="1176101" y="448132"/>
              <a:ext cx="6545657" cy="4057650"/>
            </a:xfrm>
            <a:prstGeom prst="rect">
              <a:avLst/>
            </a:prstGeom>
          </p:spPr>
          <p:txBody>
            <a:bodyPr lIns="0" tIns="0" rIns="0" bIns="0" rtlCol="0" anchor="t">
              <a:spAutoFit/>
            </a:bodyPr>
            <a:lstStyle/>
            <a:p>
              <a:pPr marL="0" lvl="0" indent="0" algn="l">
                <a:lnSpc>
                  <a:spcPts val="3840"/>
                </a:lnSpc>
              </a:pPr>
              <a:r>
                <a:rPr lang="en-US" sz="3200" b="1">
                  <a:solidFill>
                    <a:srgbClr val="000000"/>
                  </a:solidFill>
                  <a:latin typeface="Calibri (MS) Bold"/>
                  <a:ea typeface="Calibri (MS) Bold"/>
                  <a:cs typeface="Calibri (MS) Bold"/>
                  <a:sym typeface="Calibri (MS) Bold"/>
                </a:rPr>
                <a:t>Threats:</a:t>
              </a:r>
            </a:p>
            <a:p>
              <a:pPr marL="0" lvl="0" indent="0" algn="l">
                <a:lnSpc>
                  <a:spcPts val="3359"/>
                </a:lnSpc>
              </a:pPr>
              <a:r>
                <a:rPr lang="en-US" sz="2799">
                  <a:solidFill>
                    <a:srgbClr val="000000"/>
                  </a:solidFill>
                  <a:latin typeface="Calibri (MS)"/>
                  <a:ea typeface="Calibri (MS)"/>
                  <a:cs typeface="Calibri (MS)"/>
                  <a:sym typeface="Calibri (MS)"/>
                </a:rPr>
                <a:t>• Economic volatility and slow corporate recovery (Deloitte, 2024).</a:t>
              </a:r>
            </a:p>
            <a:p>
              <a:pPr marL="0" lvl="0" indent="0" algn="l">
                <a:lnSpc>
                  <a:spcPts val="3359"/>
                </a:lnSpc>
              </a:pPr>
              <a:r>
                <a:rPr lang="en-US" sz="2799">
                  <a:solidFill>
                    <a:srgbClr val="000000"/>
                  </a:solidFill>
                  <a:latin typeface="Calibri (MS)"/>
                  <a:ea typeface="Calibri (MS)"/>
                  <a:cs typeface="Calibri (MS)"/>
                  <a:sym typeface="Calibri (MS)"/>
                </a:rPr>
                <a:t>• Airbnb capturing long-stay market share.</a:t>
              </a:r>
            </a:p>
            <a:p>
              <a:pPr marL="0" lvl="0" indent="0" algn="l">
                <a:lnSpc>
                  <a:spcPts val="3359"/>
                </a:lnSpc>
              </a:pPr>
              <a:r>
                <a:rPr lang="en-US" sz="2799">
                  <a:solidFill>
                    <a:srgbClr val="000000"/>
                  </a:solidFill>
                  <a:latin typeface="Calibri (MS)"/>
                  <a:ea typeface="Calibri (MS)"/>
                  <a:cs typeface="Calibri (MS)"/>
                  <a:sym typeface="Calibri (MS)"/>
                </a:rPr>
                <a:t>• Post-COVID talent shortages.</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9668317" y="1028700"/>
            <a:ext cx="7590983" cy="8229600"/>
            <a:chOff x="0" y="0"/>
            <a:chExt cx="5857240" cy="6350000"/>
          </a:xfrm>
        </p:grpSpPr>
        <p:sp>
          <p:nvSpPr>
            <p:cNvPr id="4" name="Freeform 4"/>
            <p:cNvSpPr/>
            <p:nvPr/>
          </p:nvSpPr>
          <p:spPr>
            <a:xfrm>
              <a:off x="0" y="0"/>
              <a:ext cx="5857240" cy="6350000"/>
            </a:xfrm>
            <a:custGeom>
              <a:avLst/>
              <a:gdLst/>
              <a:ahLst/>
              <a:cxnLst/>
              <a:rect l="l" t="t" r="r" b="b"/>
              <a:pathLst>
                <a:path w="5857240" h="6350000">
                  <a:moveTo>
                    <a:pt x="2928620" y="0"/>
                  </a:moveTo>
                  <a:cubicBezTo>
                    <a:pt x="4546600" y="0"/>
                    <a:pt x="5857240" y="1310640"/>
                    <a:pt x="5857240" y="2928620"/>
                  </a:cubicBezTo>
                  <a:lnTo>
                    <a:pt x="5857240" y="6350000"/>
                  </a:lnTo>
                  <a:lnTo>
                    <a:pt x="0" y="6350000"/>
                  </a:lnTo>
                  <a:lnTo>
                    <a:pt x="0" y="2928620"/>
                  </a:lnTo>
                  <a:cubicBezTo>
                    <a:pt x="0" y="1310640"/>
                    <a:pt x="1310640" y="0"/>
                    <a:pt x="2928620" y="0"/>
                  </a:cubicBezTo>
                  <a:close/>
                </a:path>
              </a:pathLst>
            </a:custGeom>
            <a:blipFill>
              <a:blip r:embed="rId4"/>
              <a:stretch>
                <a:fillRect l="-31235" r="-31235"/>
              </a:stretch>
            </a:blipFill>
          </p:spPr>
        </p:sp>
      </p:grpSp>
      <p:sp>
        <p:nvSpPr>
          <p:cNvPr id="5" name="TextBox 5"/>
          <p:cNvSpPr txBox="1"/>
          <p:nvPr/>
        </p:nvSpPr>
        <p:spPr>
          <a:xfrm>
            <a:off x="1028700" y="2120924"/>
            <a:ext cx="6334771" cy="1237615"/>
          </a:xfrm>
          <a:prstGeom prst="rect">
            <a:avLst/>
          </a:prstGeom>
        </p:spPr>
        <p:txBody>
          <a:bodyPr lIns="0" tIns="0" rIns="0" bIns="0" rtlCol="0" anchor="t">
            <a:spAutoFit/>
          </a:bodyPr>
          <a:lstStyle/>
          <a:p>
            <a:pPr marL="0" lvl="0" indent="0" algn="l">
              <a:lnSpc>
                <a:spcPts val="8959"/>
              </a:lnSpc>
              <a:spcBef>
                <a:spcPct val="0"/>
              </a:spcBef>
            </a:pPr>
            <a:r>
              <a:rPr lang="en-US" sz="6399" u="none">
                <a:solidFill>
                  <a:srgbClr val="000000"/>
                </a:solidFill>
                <a:latin typeface="Calibri (MS)"/>
                <a:ea typeface="Calibri (MS)"/>
                <a:cs typeface="Calibri (MS)"/>
                <a:sym typeface="Calibri (MS)"/>
              </a:rPr>
              <a:t>Conclusion</a:t>
            </a:r>
          </a:p>
        </p:txBody>
      </p:sp>
      <p:sp>
        <p:nvSpPr>
          <p:cNvPr id="6" name="TextBox 6"/>
          <p:cNvSpPr txBox="1"/>
          <p:nvPr/>
        </p:nvSpPr>
        <p:spPr>
          <a:xfrm>
            <a:off x="1028700" y="3914352"/>
            <a:ext cx="7849246" cy="2529205"/>
          </a:xfrm>
          <a:prstGeom prst="rect">
            <a:avLst/>
          </a:prstGeom>
        </p:spPr>
        <p:txBody>
          <a:bodyPr lIns="0" tIns="0" rIns="0" bIns="0" rtlCol="0" anchor="t">
            <a:spAutoFit/>
          </a:bodyPr>
          <a:lstStyle/>
          <a:p>
            <a:pPr marL="0" lvl="0" indent="0" algn="l">
              <a:lnSpc>
                <a:spcPts val="3919"/>
              </a:lnSpc>
              <a:spcBef>
                <a:spcPct val="0"/>
              </a:spcBef>
            </a:pPr>
            <a:r>
              <a:rPr lang="en-US" sz="2799" u="none">
                <a:solidFill>
                  <a:srgbClr val="000000"/>
                </a:solidFill>
                <a:latin typeface="Calibri (MS)"/>
                <a:ea typeface="Calibri (MS)"/>
                <a:cs typeface="Calibri (MS)"/>
                <a:sym typeface="Calibri (MS)"/>
              </a:rPr>
              <a:t>• Survival depended on strategic agility and digital transformation.</a:t>
            </a:r>
          </a:p>
          <a:p>
            <a:pPr marL="0" lvl="0" indent="0" algn="l">
              <a:lnSpc>
                <a:spcPts val="3919"/>
              </a:lnSpc>
              <a:spcBef>
                <a:spcPct val="0"/>
              </a:spcBef>
            </a:pPr>
            <a:r>
              <a:rPr lang="en-US" sz="2799" u="none">
                <a:solidFill>
                  <a:srgbClr val="000000"/>
                </a:solidFill>
                <a:latin typeface="Calibri (MS)"/>
                <a:ea typeface="Calibri (MS)"/>
                <a:cs typeface="Calibri (MS)"/>
                <a:sym typeface="Calibri (MS)"/>
              </a:rPr>
              <a:t>• COVID-19 accelerated hybrid business-leisure travel.</a:t>
            </a:r>
          </a:p>
          <a:p>
            <a:pPr marL="0" lvl="0" indent="0" algn="l">
              <a:lnSpc>
                <a:spcPts val="3919"/>
              </a:lnSpc>
              <a:spcBef>
                <a:spcPct val="0"/>
              </a:spcBef>
            </a:pPr>
            <a:r>
              <a:rPr lang="en-US" sz="2799" u="none">
                <a:solidFill>
                  <a:srgbClr val="000000"/>
                </a:solidFill>
                <a:latin typeface="Calibri (MS)"/>
                <a:ea typeface="Calibri (MS)"/>
                <a:cs typeface="Calibri (MS)"/>
                <a:sym typeface="Calibri (MS)"/>
              </a:rPr>
              <a:t>• Hotels must continue innovating to remain competitive.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0" y="0"/>
            <a:ext cx="18288000" cy="10287000"/>
            <a:chOff x="0" y="0"/>
            <a:chExt cx="1444978" cy="812800"/>
          </a:xfrm>
        </p:grpSpPr>
        <p:sp>
          <p:nvSpPr>
            <p:cNvPr id="4" name="Freeform 4"/>
            <p:cNvSpPr/>
            <p:nvPr/>
          </p:nvSpPr>
          <p:spPr>
            <a:xfrm>
              <a:off x="0" y="0"/>
              <a:ext cx="1444978" cy="812800"/>
            </a:xfrm>
            <a:custGeom>
              <a:avLst/>
              <a:gdLst/>
              <a:ahLst/>
              <a:cxnLst/>
              <a:rect l="l" t="t" r="r" b="b"/>
              <a:pathLst>
                <a:path w="1444978" h="812800">
                  <a:moveTo>
                    <a:pt x="0" y="0"/>
                  </a:moveTo>
                  <a:lnTo>
                    <a:pt x="1444978" y="0"/>
                  </a:lnTo>
                  <a:lnTo>
                    <a:pt x="1444978" y="812800"/>
                  </a:lnTo>
                  <a:lnTo>
                    <a:pt x="0" y="812800"/>
                  </a:lnTo>
                  <a:close/>
                </a:path>
              </a:pathLst>
            </a:custGeom>
            <a:blipFill>
              <a:blip r:embed="rId4"/>
              <a:stretch>
                <a:fillRect t="-9222" b="-9222"/>
              </a:stretch>
            </a:blipFill>
          </p:spPr>
        </p:sp>
      </p:grpSp>
      <p:grpSp>
        <p:nvGrpSpPr>
          <p:cNvPr id="5" name="Group 5"/>
          <p:cNvGrpSpPr/>
          <p:nvPr/>
        </p:nvGrpSpPr>
        <p:grpSpPr>
          <a:xfrm>
            <a:off x="1028700" y="1047750"/>
            <a:ext cx="16230600" cy="7467600"/>
            <a:chOff x="0" y="0"/>
            <a:chExt cx="10191464" cy="4689030"/>
          </a:xfrm>
        </p:grpSpPr>
        <p:sp>
          <p:nvSpPr>
            <p:cNvPr id="6" name="Freeform 6"/>
            <p:cNvSpPr/>
            <p:nvPr/>
          </p:nvSpPr>
          <p:spPr>
            <a:xfrm>
              <a:off x="0" y="0"/>
              <a:ext cx="10191464" cy="4689030"/>
            </a:xfrm>
            <a:custGeom>
              <a:avLst/>
              <a:gdLst/>
              <a:ahLst/>
              <a:cxnLst/>
              <a:rect l="l" t="t" r="r" b="b"/>
              <a:pathLst>
                <a:path w="10191464" h="4689030">
                  <a:moveTo>
                    <a:pt x="0" y="0"/>
                  </a:moveTo>
                  <a:lnTo>
                    <a:pt x="0" y="4689030"/>
                  </a:lnTo>
                  <a:lnTo>
                    <a:pt x="10191464" y="4689030"/>
                  </a:lnTo>
                  <a:lnTo>
                    <a:pt x="10191464" y="0"/>
                  </a:lnTo>
                  <a:lnTo>
                    <a:pt x="0" y="0"/>
                  </a:lnTo>
                  <a:close/>
                  <a:moveTo>
                    <a:pt x="10130504" y="4628071"/>
                  </a:moveTo>
                  <a:lnTo>
                    <a:pt x="59690" y="4628071"/>
                  </a:lnTo>
                  <a:lnTo>
                    <a:pt x="59690" y="59690"/>
                  </a:lnTo>
                  <a:lnTo>
                    <a:pt x="10130504" y="59690"/>
                  </a:lnTo>
                  <a:lnTo>
                    <a:pt x="10130504" y="4628071"/>
                  </a:lnTo>
                  <a:close/>
                </a:path>
              </a:pathLst>
            </a:custGeom>
            <a:solidFill>
              <a:srgbClr val="D9D9DD"/>
            </a:solidFill>
          </p:spPr>
        </p:sp>
      </p:grpSp>
      <p:sp>
        <p:nvSpPr>
          <p:cNvPr id="7" name="AutoShape 7"/>
          <p:cNvSpPr/>
          <p:nvPr/>
        </p:nvSpPr>
        <p:spPr>
          <a:xfrm>
            <a:off x="1028700" y="6459141"/>
            <a:ext cx="16230600" cy="2607469"/>
          </a:xfrm>
          <a:prstGeom prst="rect">
            <a:avLst/>
          </a:prstGeom>
          <a:solidFill>
            <a:srgbClr val="D9D9DD"/>
          </a:solidFill>
        </p:spPr>
      </p:sp>
      <p:sp>
        <p:nvSpPr>
          <p:cNvPr id="8" name="TextBox 8"/>
          <p:cNvSpPr txBox="1"/>
          <p:nvPr/>
        </p:nvSpPr>
        <p:spPr>
          <a:xfrm>
            <a:off x="2523925" y="6648450"/>
            <a:ext cx="11811400" cy="2162175"/>
          </a:xfrm>
          <a:prstGeom prst="rect">
            <a:avLst/>
          </a:prstGeom>
        </p:spPr>
        <p:txBody>
          <a:bodyPr lIns="0" tIns="0" rIns="0" bIns="0" rtlCol="0" anchor="t">
            <a:spAutoFit/>
          </a:bodyPr>
          <a:lstStyle/>
          <a:p>
            <a:pPr marL="0" lvl="0" indent="0" algn="l">
              <a:lnSpc>
                <a:spcPts val="3359"/>
              </a:lnSpc>
            </a:pPr>
            <a:r>
              <a:rPr lang="en-US" sz="2799">
                <a:solidFill>
                  <a:srgbClr val="000000"/>
                </a:solidFill>
                <a:latin typeface="Calibri (MS)"/>
                <a:ea typeface="Calibri (MS)"/>
                <a:cs typeface="Calibri (MS)"/>
                <a:sym typeface="Calibri (MS)"/>
              </a:rPr>
              <a:t>• Data-driven personalisation – target hybrid travellers.</a:t>
            </a:r>
          </a:p>
          <a:p>
            <a:pPr marL="0" lvl="0" indent="0" algn="l">
              <a:lnSpc>
                <a:spcPts val="3359"/>
              </a:lnSpc>
            </a:pPr>
            <a:r>
              <a:rPr lang="en-US" sz="2799">
                <a:solidFill>
                  <a:srgbClr val="000000"/>
                </a:solidFill>
                <a:latin typeface="Calibri (MS)"/>
                <a:ea typeface="Calibri (MS)"/>
                <a:cs typeface="Calibri (MS)"/>
                <a:sym typeface="Calibri (MS)"/>
              </a:rPr>
              <a:t>• Tech-wellness partnerships with fitness and health brands.</a:t>
            </a:r>
          </a:p>
          <a:p>
            <a:pPr marL="0" lvl="0" indent="0" algn="l">
              <a:lnSpc>
                <a:spcPts val="3359"/>
              </a:lnSpc>
            </a:pPr>
            <a:r>
              <a:rPr lang="en-US" sz="2799">
                <a:solidFill>
                  <a:srgbClr val="000000"/>
                </a:solidFill>
                <a:latin typeface="Calibri (MS)"/>
                <a:ea typeface="Calibri (MS)"/>
                <a:cs typeface="Calibri (MS)"/>
                <a:sym typeface="Calibri (MS)"/>
              </a:rPr>
              <a:t>• Redesign loyalty programs for long-stay and remote workers.</a:t>
            </a:r>
          </a:p>
          <a:p>
            <a:pPr marL="0" lvl="0" indent="0" algn="l">
              <a:lnSpc>
                <a:spcPts val="3359"/>
              </a:lnSpc>
            </a:pPr>
            <a:r>
              <a:rPr lang="en-US" sz="2799">
                <a:solidFill>
                  <a:srgbClr val="000000"/>
                </a:solidFill>
                <a:latin typeface="Calibri (MS)"/>
                <a:ea typeface="Calibri (MS)"/>
                <a:cs typeface="Calibri (MS)"/>
                <a:sym typeface="Calibri (MS)"/>
              </a:rPr>
              <a:t>• Integrate sustainability into service delivery (eco-certified operations).</a:t>
            </a:r>
          </a:p>
          <a:p>
            <a:pPr marL="0" lvl="0" indent="0" algn="l">
              <a:lnSpc>
                <a:spcPts val="3359"/>
              </a:lnSpc>
            </a:pPr>
            <a:r>
              <a:rPr lang="en-US" sz="2799">
                <a:solidFill>
                  <a:srgbClr val="000000"/>
                </a:solidFill>
                <a:latin typeface="Calibri (MS)"/>
                <a:ea typeface="Calibri (MS)"/>
                <a:cs typeface="Calibri (MS)"/>
                <a:sym typeface="Calibri (MS)"/>
              </a:rPr>
              <a:t>• Staff retraining for blended guest expectations.</a:t>
            </a:r>
          </a:p>
        </p:txBody>
      </p:sp>
      <p:sp>
        <p:nvSpPr>
          <p:cNvPr id="9" name="TextBox 9"/>
          <p:cNvSpPr txBox="1"/>
          <p:nvPr/>
        </p:nvSpPr>
        <p:spPr>
          <a:xfrm>
            <a:off x="3095425" y="4167188"/>
            <a:ext cx="12097150" cy="1095375"/>
          </a:xfrm>
          <a:prstGeom prst="rect">
            <a:avLst/>
          </a:prstGeom>
        </p:spPr>
        <p:txBody>
          <a:bodyPr lIns="0" tIns="0" rIns="0" bIns="0" rtlCol="0" anchor="t">
            <a:spAutoFit/>
          </a:bodyPr>
          <a:lstStyle/>
          <a:p>
            <a:pPr marL="0" lvl="0" indent="0" algn="ctr">
              <a:lnSpc>
                <a:spcPts val="7584"/>
              </a:lnSpc>
            </a:pPr>
            <a:r>
              <a:rPr lang="en-US" sz="6320">
                <a:solidFill>
                  <a:srgbClr val="000000"/>
                </a:solidFill>
                <a:latin typeface="Calibri (MS)"/>
                <a:ea typeface="Calibri (MS)"/>
                <a:cs typeface="Calibri (MS)"/>
                <a:sym typeface="Calibri (MS)"/>
              </a:rPr>
              <a:t>Recommendations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sp>
        <p:nvSpPr>
          <p:cNvPr id="3" name="TextBox 3"/>
          <p:cNvSpPr txBox="1"/>
          <p:nvPr/>
        </p:nvSpPr>
        <p:spPr>
          <a:xfrm>
            <a:off x="5976615" y="1120799"/>
            <a:ext cx="6334771" cy="1237615"/>
          </a:xfrm>
          <a:prstGeom prst="rect">
            <a:avLst/>
          </a:prstGeom>
        </p:spPr>
        <p:txBody>
          <a:bodyPr lIns="0" tIns="0" rIns="0" bIns="0" rtlCol="0" anchor="t">
            <a:spAutoFit/>
          </a:bodyPr>
          <a:lstStyle/>
          <a:p>
            <a:pPr marL="0" lvl="0" indent="0" algn="ctr">
              <a:lnSpc>
                <a:spcPts val="8959"/>
              </a:lnSpc>
              <a:spcBef>
                <a:spcPct val="0"/>
              </a:spcBef>
            </a:pPr>
            <a:r>
              <a:rPr lang="en-US" sz="6399">
                <a:solidFill>
                  <a:srgbClr val="000000"/>
                </a:solidFill>
                <a:latin typeface="Calibri (MS)"/>
                <a:ea typeface="Calibri (MS)"/>
                <a:cs typeface="Calibri (MS)"/>
                <a:sym typeface="Calibri (MS)"/>
              </a:rPr>
              <a:t>References</a:t>
            </a:r>
          </a:p>
        </p:txBody>
      </p:sp>
      <p:sp>
        <p:nvSpPr>
          <p:cNvPr id="4" name="TextBox 4"/>
          <p:cNvSpPr txBox="1"/>
          <p:nvPr/>
        </p:nvSpPr>
        <p:spPr>
          <a:xfrm>
            <a:off x="1028700" y="2695152"/>
            <a:ext cx="16230600" cy="5892165"/>
          </a:xfrm>
          <a:prstGeom prst="rect">
            <a:avLst/>
          </a:prstGeom>
        </p:spPr>
        <p:txBody>
          <a:bodyPr lIns="0" tIns="0" rIns="0" bIns="0" rtlCol="0" anchor="t">
            <a:spAutoFit/>
          </a:bodyPr>
          <a:lstStyle/>
          <a:p>
            <a:pPr marL="518160" lvl="1" indent="-259080" algn="l">
              <a:lnSpc>
                <a:spcPts val="3359"/>
              </a:lnSpc>
              <a:spcBef>
                <a:spcPct val="0"/>
              </a:spcBef>
              <a:buFont typeface="Arial"/>
              <a:buChar char="•"/>
            </a:pPr>
            <a:r>
              <a:rPr lang="en-US" sz="2400">
                <a:solidFill>
                  <a:srgbClr val="000000"/>
                </a:solidFill>
                <a:latin typeface="Calibri (MS)"/>
                <a:ea typeface="Calibri (MS)"/>
                <a:cs typeface="Calibri (MS)"/>
                <a:sym typeface="Calibri (MS)"/>
              </a:rPr>
              <a:t>Batabyal, D. &amp; Das, D.K. (2019)</a:t>
            </a:r>
            <a:r>
              <a:rPr lang="en-US" sz="2400" u="none">
                <a:solidFill>
                  <a:srgbClr val="000000"/>
                </a:solidFill>
                <a:latin typeface="Calibri (MS)"/>
                <a:ea typeface="Calibri (MS)"/>
                <a:cs typeface="Calibri (MS)"/>
                <a:sym typeface="Calibri (MS)"/>
              </a:rPr>
              <a:t> Global trends, practices, and challenges in contemporary tourism and hospitality management. Hershey, Pennsylvania: Business Science Reference, an imprint of IGI Global.</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Clegg, S.R., Skyttermoen, T. &amp; Vaagaasar, A.L. (2021) Project Management: A Value Creation Approach. London: Sage.</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Cooper, C. &amp; Hall, M. (2019) Contemporary Tourism: An International Approach, 4th edn. Oxford: Goodfellows.</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Costa, V. &amp; Costa, C. (eds.) (2022) Sustainability and competitiveness in the hospitality industry. Hershey, Pennsylvania: Business Science Reference.</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Ford, R.C. &amp; Sturman, M.C. (2020) Managing Hospitality Organizations, 2nd edn. London: Sage.</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Ivanov, S. &amp; Webster, C. (2019) Robots, artificial intelligence, and service automation in travel, tourism and hospitality. 1st edn. Emerald Publishing.</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STR Global (2023) Hospitality industry performance reports 2020–2022. [Online] Available at: https://str.com/ (Accessed: 24 October 2025).</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Tribe, J. (2009) Philosophical issues in tourism. Clevedon: Channel View.</a:t>
            </a:r>
          </a:p>
          <a:p>
            <a:pPr marL="518160" lvl="1" indent="-259080" algn="l">
              <a:lnSpc>
                <a:spcPts val="3359"/>
              </a:lnSpc>
              <a:spcBef>
                <a:spcPct val="0"/>
              </a:spcBef>
              <a:buFont typeface="Arial"/>
              <a:buChar char="•"/>
            </a:pPr>
            <a:r>
              <a:rPr lang="en-US" sz="2400" u="none">
                <a:solidFill>
                  <a:srgbClr val="000000"/>
                </a:solidFill>
                <a:latin typeface="Calibri (MS)"/>
                <a:ea typeface="Calibri (MS)"/>
                <a:cs typeface="Calibri (MS)"/>
                <a:sym typeface="Calibri (MS)"/>
              </a:rPr>
              <a:t>Deloitte (2024) Post-COVID trends in hospitality and tourism. [Online] Available at: https://www2.deloitte.com/ (Accessed: 24 October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2394</Words>
  <Application>Microsoft Office PowerPoint</Application>
  <PresentationFormat>Custom</PresentationFormat>
  <Paragraphs>78</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 (MS)</vt:lpstr>
      <vt:lpstr>Calibri</vt:lpstr>
      <vt:lpstr>Arial</vt:lpstr>
      <vt:lpstr>Calibri (MS)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Shift_in_Hotel_Strategies_Post_COVID.pptx</dc:title>
  <cp:lastModifiedBy>HP</cp:lastModifiedBy>
  <cp:revision>1</cp:revision>
  <dcterms:created xsi:type="dcterms:W3CDTF">2006-08-16T00:00:00Z</dcterms:created>
  <dcterms:modified xsi:type="dcterms:W3CDTF">2025-10-25T16:37:16Z</dcterms:modified>
  <dc:identifier>DAG2zsTBK6A</dc:identifier>
</cp:coreProperties>
</file>