
<file path=[Content_Types].xml><?xml version="1.0" encoding="utf-8"?>
<Types xmlns="http://schemas.openxmlformats.org/package/2006/content-types">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extended-properties" Target="docProps/app.xml"/><Relationship Id="rId2" Type="http://schemas.openxmlformats.org/package/2006/relationships/metadata/core-properties" Target="docProps/core.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notesMasterIdLst>
    <p:notesMasterId r:id="rId13"/>
  </p:notesMasterIdLst>
  <p:sldSz cx="12191695" cy="6858000"/>
  <p:notesSz cx="6858000" cy="12191695"/>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notesMaster" Target="notesMasters/notesMaster1.xml"/><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 Id="rId1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Today I will apply Erikson's Psychosocial Theory to Isaac's case. Isaac is a four-year-old child attending a Children's Centre in London. The presentation explains how the theory helps us understand his development and suggests support strategies.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Isaac is four years old and attends a Children's Centre in London. His mother experienced post-natal depression and Isaac has had disrupted childcare arrangements. Staff observed separation distress, social withdrawal and language delay. The aim is to apply Erikson's theory to analyse his development and identify practical support.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Erikson, development takes place through eight psychosocial stages. Isaac is in the Initiative versus Guilt stage because he is four years old. At this stage children build confidence through exploration, play and social interaction.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Isaac's behaviours can be connected to Erikson's Initiative versus Guilt stage. He is withdrawn, finds it difficult to join group activities and becomes distressed when separated from his mother. This suggests he may not feel confident enough to explore independently.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Several factors may influence Isaac's development. Maternal mental health can affect emotional interactions. Frequent changes in childcare may reduce consistency. Limited social experience may also reduce opportunities to practise communication and peer relationships.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Isaac's development can be understood through both nature and nurture. Nature refers to biological influences such as temperament and genetics. Nurture refers to environmental factors such as parenting, relationships, childcare and social experiences.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Isaac could be supported through a consistent key worker, predictable routines and positive reinforcement. Small-group activities can support social confidence. Storytelling and conversations during play can support language development.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Supporting Isaac requires a multi-agency approach. Early Years practitioners can provide daily support. A Speech and Language Therapist can support communication. A Health Visitor and Family Support Worker can consider wider family needs.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Erikson's theory is useful because it focuses on children's emotional and social development. However, the stages may be too general, and cultural diversity is not fully explored. This is important in a diverse London setting.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Erikson's theory provides a useful framework for understanding Isaac's developmental needs. Isaac may be struggling with Initiative versus Guilt, particularly with confidence, social interaction and independence. Early support, stable relationships and multi-agency work can improve his development.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references used in the presentation. They include Erikson's original work and academic child development sources.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BF8F3"/>
        </a:solidFill>
      </p:bgPr>
    </p:bg>
    <p:spTree>
      <p:nvGrpSpPr>
        <p:cNvPr id="1" name=""/>
        <p:cNvGrpSpPr/>
        <p:nvPr/>
      </p:nvGrpSpPr>
      <p:grpSpPr>
        <a:xfrm>
          <a:off x="0" y="0"/>
          <a:ext cx="0" cy="0"/>
          <a:chOff x="0" y="0"/>
          <a:chExt cx="0" cy="0"/>
        </a:xfrm>
      </p:grpSpPr>
      <p:sp>
        <p:nvSpPr>
          <p:cNvPr id="2" name="Shape 0"/>
          <p:cNvSpPr/>
          <p:nvPr/>
        </p:nvSpPr>
        <p:spPr>
          <a:xfrm>
            <a:off x="0" y="0"/>
            <a:ext cx="3977640" cy="6858000"/>
          </a:xfrm>
          <a:prstGeom prst="rect">
            <a:avLst/>
          </a:prstGeom>
          <a:solidFill>
            <a:srgbClr val="E3F0EF"/>
          </a:solidFill>
          <a:ln w="12700">
            <a:solidFill>
              <a:srgbClr val="E3F0EF"/>
            </a:solidFill>
            <a:prstDash val="solid"/>
          </a:ln>
        </p:spPr>
        <p:txBody>
          <a:bodyPr/>
          <a:p/>
        </p:txBody>
      </p:sp>
      <p:sp>
        <p:nvSpPr>
          <p:cNvPr id="3" name="Shape 1"/>
          <p:cNvSpPr/>
          <p:nvPr/>
        </p:nvSpPr>
        <p:spPr>
          <a:xfrm>
            <a:off x="3977640" y="594360"/>
            <a:ext cx="0" cy="5577840"/>
          </a:xfrm>
          <a:prstGeom prst="line">
            <a:avLst/>
          </a:prstGeom>
          <a:noFill/>
          <a:ln w="38100">
            <a:solidFill>
              <a:srgbClr val="2F7D7E"/>
            </a:solidFill>
            <a:prstDash val="solid"/>
          </a:ln>
        </p:spPr>
        <p:txBody>
          <a:bodyPr/>
          <a:p/>
        </p:txBody>
      </p:sp>
      <p:sp>
        <p:nvSpPr>
          <p:cNvPr id="4" name="Text 2"/>
          <p:cNvSpPr/>
          <p:nvPr/>
        </p:nvSpPr>
        <p:spPr>
          <a:xfrm>
            <a:off x="1188720" y="1508760"/>
            <a:ext cx="1554480" cy="731520"/>
          </a:xfrm>
          <a:prstGeom prst="rect">
            <a:avLst/>
          </a:prstGeom>
          <a:noFill/>
          <a:ln/>
        </p:spPr>
        <p:txBody>
          <a:bodyPr wrap="square" lIns="381" tIns="381" rIns="381" bIns="381" rtlCol="0" anchor="t">
            <a:normAutofit/>
          </a:bodyPr>
          <a:lstStyle/>
          <a:p>
            <a:pPr algn="l" indent="0" marL="0">
              <a:buNone/>
            </a:pPr>
            <a:r>
              <a:rPr lang="en-US" sz="5800" dirty="0">
                <a:solidFill>
                  <a:srgbClr val="243746"/>
                </a:solidFill>
                <a:latin typeface="Segoe UI Emoji" pitchFamily="34" charset="0"/>
                <a:ea typeface="Segoe UI Emoji" pitchFamily="34" charset="-122"/>
                <a:cs typeface="Segoe UI Emoji" pitchFamily="34" charset="-120"/>
              </a:rPr>
              <a:t>👧</a:t>
            </a:r>
            <a:endParaRPr lang="en-US" sz="5800" dirty="0"/>
          </a:p>
        </p:txBody>
      </p:sp>
      <p:sp>
        <p:nvSpPr>
          <p:cNvPr id="5" name="Text 3"/>
          <p:cNvSpPr/>
          <p:nvPr/>
        </p:nvSpPr>
        <p:spPr>
          <a:xfrm>
            <a:off x="822960" y="2651760"/>
            <a:ext cx="2331720" cy="640080"/>
          </a:xfrm>
          <a:prstGeom prst="rect">
            <a:avLst/>
          </a:prstGeom>
          <a:noFill/>
          <a:ln/>
        </p:spPr>
        <p:txBody>
          <a:bodyPr wrap="square" lIns="381" tIns="381" rIns="381" bIns="381" rtlCol="0" anchor="t">
            <a:normAutofit/>
          </a:bodyPr>
          <a:lstStyle/>
          <a:p>
            <a:pPr algn="ctr" indent="0" marL="0">
              <a:buNone/>
            </a:pPr>
            <a:r>
              <a:rPr lang="en-US" sz="2300" b="1" dirty="0">
                <a:solidFill>
                  <a:srgbClr val="243746"/>
                </a:solidFill>
                <a:latin typeface="Aptos Display" pitchFamily="34" charset="0"/>
                <a:ea typeface="Aptos Display" pitchFamily="34" charset="-122"/>
                <a:cs typeface="Aptos Display" pitchFamily="34" charset="-120"/>
              </a:rPr>
              <a:t>child</a:t>
            </a:r>
            <a:endParaRPr lang="en-US" sz="2300" dirty="0"/>
          </a:p>
          <a:p>
            <a:pPr algn="ctr" indent="0" marL="0">
              <a:buNone/>
            </a:pPr>
            <a:r>
              <a:rPr lang="en-US" sz="2300" b="1" dirty="0">
                <a:solidFill>
                  <a:srgbClr val="243746"/>
                </a:solidFill>
                <a:latin typeface="Aptos Display" pitchFamily="34" charset="0"/>
                <a:ea typeface="Aptos Display" pitchFamily="34" charset="-122"/>
                <a:cs typeface="Aptos Display" pitchFamily="34" charset="-120"/>
              </a:rPr>
              <a:t>development</a:t>
            </a:r>
            <a:endParaRPr lang="en-US" sz="2300" dirty="0"/>
          </a:p>
        </p:txBody>
      </p:sp>
      <p:sp>
        <p:nvSpPr>
          <p:cNvPr id="6" name="Text 4"/>
          <p:cNvSpPr/>
          <p:nvPr/>
        </p:nvSpPr>
        <p:spPr>
          <a:xfrm>
            <a:off x="4572000" y="1097280"/>
            <a:ext cx="6766560" cy="1691640"/>
          </a:xfrm>
          <a:prstGeom prst="rect">
            <a:avLst/>
          </a:prstGeom>
          <a:noFill/>
          <a:ln/>
        </p:spPr>
        <p:txBody>
          <a:bodyPr wrap="square" lIns="381" tIns="381" rIns="381" bIns="381" rtlCol="0" anchor="t">
            <a:normAutofit/>
          </a:bodyPr>
          <a:lstStyle/>
          <a:p>
            <a:pPr algn="l" indent="0" marL="0">
              <a:buNone/>
            </a:pPr>
            <a:r>
              <a:rPr lang="en-US" sz="3600" b="1" dirty="0">
                <a:solidFill>
                  <a:srgbClr val="243746"/>
                </a:solidFill>
                <a:latin typeface="Aptos Display" pitchFamily="34" charset="0"/>
                <a:ea typeface="Aptos Display" pitchFamily="34" charset="-122"/>
                <a:cs typeface="Aptos Display" pitchFamily="34" charset="-120"/>
              </a:rPr>
              <a:t>Applying Erikson's</a:t>
            </a:r>
            <a:endParaRPr lang="en-US" sz="3600" dirty="0"/>
          </a:p>
          <a:p>
            <a:pPr algn="l" indent="0" marL="0">
              <a:buNone/>
            </a:pPr>
            <a:r>
              <a:rPr lang="en-US" sz="3600" b="1" dirty="0">
                <a:solidFill>
                  <a:srgbClr val="243746"/>
                </a:solidFill>
                <a:latin typeface="Aptos Display" pitchFamily="34" charset="0"/>
                <a:ea typeface="Aptos Display" pitchFamily="34" charset="-122"/>
                <a:cs typeface="Aptos Display" pitchFamily="34" charset="-120"/>
              </a:rPr>
              <a:t>Psychosocial Theory</a:t>
            </a:r>
            <a:endParaRPr lang="en-US" sz="3600" dirty="0"/>
          </a:p>
          <a:p>
            <a:pPr algn="l" indent="0" marL="0">
              <a:buNone/>
            </a:pPr>
            <a:r>
              <a:rPr lang="en-US" sz="3600" b="1" dirty="0">
                <a:solidFill>
                  <a:srgbClr val="243746"/>
                </a:solidFill>
                <a:latin typeface="Aptos Display" pitchFamily="34" charset="0"/>
                <a:ea typeface="Aptos Display" pitchFamily="34" charset="-122"/>
                <a:cs typeface="Aptos Display" pitchFamily="34" charset="-120"/>
              </a:rPr>
              <a:t>to Isaac's Development</a:t>
            </a:r>
            <a:endParaRPr lang="en-US" sz="3600" dirty="0"/>
          </a:p>
        </p:txBody>
      </p:sp>
      <p:sp>
        <p:nvSpPr>
          <p:cNvPr id="7" name="Text 5"/>
          <p:cNvSpPr/>
          <p:nvPr/>
        </p:nvSpPr>
        <p:spPr>
          <a:xfrm>
            <a:off x="4617720" y="3429000"/>
            <a:ext cx="3657600" cy="320040"/>
          </a:xfrm>
          <a:prstGeom prst="rect">
            <a:avLst/>
          </a:prstGeom>
          <a:noFill/>
          <a:ln/>
        </p:spPr>
        <p:txBody>
          <a:bodyPr wrap="square" lIns="381" tIns="381" rIns="381" bIns="381" rtlCol="0" anchor="t">
            <a:normAutofit/>
          </a:bodyPr>
          <a:lstStyle/>
          <a:p>
            <a:pPr algn="l" indent="0" marL="0">
              <a:buNone/>
            </a:pPr>
            <a:r>
              <a:rPr lang="en-US" sz="1900" b="1" dirty="0">
                <a:solidFill>
                  <a:srgbClr val="2F7D7E"/>
                </a:solidFill>
                <a:latin typeface="Aptos" pitchFamily="34" charset="0"/>
                <a:ea typeface="Aptos" pitchFamily="34" charset="-122"/>
                <a:cs typeface="Aptos" pitchFamily="34" charset="-120"/>
              </a:rPr>
              <a:t>Lifespan Development</a:t>
            </a:r>
            <a:endParaRPr lang="en-US" sz="1900" dirty="0"/>
          </a:p>
        </p:txBody>
      </p:sp>
      <p:sp>
        <p:nvSpPr>
          <p:cNvPr id="8" name="Text 6"/>
          <p:cNvSpPr/>
          <p:nvPr/>
        </p:nvSpPr>
        <p:spPr>
          <a:xfrm>
            <a:off x="4617720" y="3886200"/>
            <a:ext cx="2743200" cy="256032"/>
          </a:xfrm>
          <a:prstGeom prst="rect">
            <a:avLst/>
          </a:prstGeom>
          <a:noFill/>
          <a:ln/>
        </p:spPr>
        <p:txBody>
          <a:bodyPr wrap="square" lIns="381" tIns="381" rIns="381" bIns="381" rtlCol="0" anchor="t">
            <a:normAutofit/>
          </a:bodyPr>
          <a:lstStyle/>
          <a:p>
            <a:pPr algn="l" indent="0" marL="0">
              <a:buNone/>
            </a:pPr>
            <a:r>
              <a:rPr lang="en-US" sz="1800" dirty="0">
                <a:solidFill>
                  <a:srgbClr val="243746"/>
                </a:solidFill>
                <a:latin typeface="Aptos" pitchFamily="34" charset="0"/>
                <a:ea typeface="Aptos" pitchFamily="34" charset="-122"/>
                <a:cs typeface="Aptos" pitchFamily="34" charset="-120"/>
              </a:rPr>
              <a:t>Iga Zawada</a:t>
            </a:r>
            <a:endParaRPr lang="en-US" sz="1800" dirty="0"/>
          </a:p>
        </p:txBody>
      </p:sp>
      <p:sp>
        <p:nvSpPr>
          <p:cNvPr id="9" name="Text 7"/>
          <p:cNvSpPr/>
          <p:nvPr/>
        </p:nvSpPr>
        <p:spPr>
          <a:xfrm>
            <a:off x="4617720" y="4846320"/>
            <a:ext cx="2926080" cy="274320"/>
          </a:xfrm>
          <a:prstGeom prst="rect">
            <a:avLst/>
          </a:prstGeom>
          <a:noFill/>
          <a:ln/>
        </p:spPr>
        <p:txBody>
          <a:bodyPr wrap="square" lIns="381" tIns="381" rIns="381" bIns="381" rtlCol="0" anchor="t">
            <a:normAutofit/>
          </a:bodyPr>
          <a:lstStyle/>
          <a:p>
            <a:pPr algn="l" indent="0" marL="0">
              <a:buNone/>
            </a:pPr>
            <a:r>
              <a:rPr lang="en-US" sz="1400" dirty="0">
                <a:solidFill>
                  <a:srgbClr val="5E6A70"/>
                </a:solidFill>
                <a:latin typeface="Aptos" pitchFamily="34" charset="0"/>
                <a:ea typeface="Aptos" pitchFamily="34" charset="-122"/>
                <a:cs typeface="Aptos" pitchFamily="34" charset="-120"/>
              </a:rPr>
              <a:t>Case study: Isaac, age 4</a:t>
            </a:r>
            <a:endParaRPr lang="en-US" sz="1400" dirty="0"/>
          </a:p>
        </p:txBody>
      </p:sp>
      <p:sp>
        <p:nvSpPr>
          <p:cNvPr id="10" name="TextBox 9"/>
          <p:cNvSpPr txBox="1"/>
          <p:nvPr/>
        </p:nvSpPr>
        <p:spPr>
          <a:xfrm>
            <a:off x="4617720" y="4180000"/>
            <a:ext cx="3657600" cy="300000"/>
          </a:xfrm>
          <a:prstGeom prst="rect">
            <a:avLst/>
          </a:prstGeom>
          <a:noFill/>
        </p:spPr>
        <p:txBody>
          <a:bodyPr wrap="none" lIns="0" rIns="0" tIns="0" bIns="0">
            <a:spAutoFit/>
          </a:bodyPr>
          <a:lstStyle/>
          <a:p>
            <a:r>
              <a:rPr sz="1600" b="0">
                <a:solidFill>
                  <a:srgbClr val="243746"/>
                </a:solidFill>
                <a:latin typeface="Aptos"/>
              </a:rPr>
              <a:t>Student ID: 2508842</a:t>
            </a:r>
          </a:p>
        </p:txBody>
      </p:sp>
      <p:sp>
        <p:nvSpPr>
          <p:cNvPr id="11" name="TextBox 10"/>
          <p:cNvSpPr txBox="1"/>
          <p:nvPr/>
        </p:nvSpPr>
        <p:spPr>
          <a:xfrm>
            <a:off x="4617720" y="4480000"/>
            <a:ext cx="3657600" cy="300000"/>
          </a:xfrm>
          <a:prstGeom prst="rect">
            <a:avLst/>
          </a:prstGeom>
          <a:noFill/>
        </p:spPr>
        <p:txBody>
          <a:bodyPr wrap="none" lIns="0" rIns="0" tIns="0" bIns="0">
            <a:spAutoFit/>
          </a:bodyPr>
          <a:lstStyle/>
          <a:p>
            <a:r>
              <a:rPr sz="1600" b="0">
                <a:solidFill>
                  <a:srgbClr val="243746"/>
                </a:solidFill>
                <a:latin typeface="Aptos"/>
              </a:rPr>
              <a:t>Lecturer: Shepherd Ziko</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BF8F3"/>
        </a:solidFill>
      </p:bgPr>
    </p:bg>
    <p:spTree>
      <p:nvGrpSpPr>
        <p:cNvPr id="1" name=""/>
        <p:cNvGrpSpPr/>
        <p:nvPr/>
      </p:nvGrpSpPr>
      <p:grpSpPr>
        <a:xfrm>
          <a:off x="0" y="0"/>
          <a:ext cx="0" cy="0"/>
          <a:chOff x="0" y="0"/>
          <a:chExt cx="0" cy="0"/>
        </a:xfrm>
      </p:grpSpPr>
      <p:sp>
        <p:nvSpPr>
          <p:cNvPr id="2" name="Shape 0"/>
          <p:cNvSpPr/>
          <p:nvPr/>
        </p:nvSpPr>
        <p:spPr>
          <a:xfrm>
            <a:off x="320040" y="320040"/>
            <a:ext cx="109728" cy="6217920"/>
          </a:xfrm>
          <a:prstGeom prst="rect">
            <a:avLst/>
          </a:prstGeom>
          <a:solidFill>
            <a:srgbClr val="2F7D7E"/>
          </a:solidFill>
          <a:ln w="12700">
            <a:solidFill>
              <a:srgbClr val="2F7D7E"/>
            </a:solidFill>
            <a:prstDash val="solid"/>
          </a:ln>
        </p:spPr>
        <p:txBody>
          <a:bodyPr/>
          <a:p/>
        </p:txBody>
      </p:sp>
      <p:sp>
        <p:nvSpPr>
          <p:cNvPr id="3" name="Text 1"/>
          <p:cNvSpPr/>
          <p:nvPr/>
        </p:nvSpPr>
        <p:spPr>
          <a:xfrm>
            <a:off x="11292840" y="6309360"/>
            <a:ext cx="457200" cy="228600"/>
          </a:xfrm>
          <a:prstGeom prst="rect">
            <a:avLst/>
          </a:prstGeom>
          <a:noFill/>
          <a:ln/>
        </p:spPr>
        <p:txBody>
          <a:bodyPr wrap="square" lIns="0" tIns="0" rIns="0" bIns="0" rtlCol="0" anchor="ctr"/>
          <a:lstStyle/>
          <a:p>
            <a:pPr algn="r" indent="0" marL="0">
              <a:buNone/>
            </a:pPr>
            <a:r>
              <a:rPr lang="en-US" sz="1000" dirty="0">
                <a:solidFill>
                  <a:srgbClr val="5E6A70"/>
                </a:solidFill>
              </a:rPr>
              <a:t>2</a:t>
            </a:r>
            <a:endParaRPr lang="en-US" sz="1000" dirty="0"/>
          </a:p>
        </p:txBody>
      </p:sp>
      <p:sp>
        <p:nvSpPr>
          <p:cNvPr id="4" name="Text 2"/>
          <p:cNvSpPr/>
          <p:nvPr/>
        </p:nvSpPr>
        <p:spPr>
          <a:xfrm>
            <a:off x="685800" y="411480"/>
            <a:ext cx="10241280" cy="411480"/>
          </a:xfrm>
          <a:prstGeom prst="rect">
            <a:avLst/>
          </a:prstGeom>
          <a:noFill/>
          <a:ln/>
        </p:spPr>
        <p:txBody>
          <a:bodyPr wrap="square" lIns="0" tIns="0" rIns="0" bIns="0" rtlCol="0" anchor="ctr">
            <a:normAutofit/>
          </a:bodyPr>
          <a:lstStyle/>
          <a:p>
            <a:pPr indent="0" marL="0">
              <a:buNone/>
            </a:pPr>
            <a:r>
              <a:rPr lang="en-US" sz="2500" b="1" dirty="0">
                <a:solidFill>
                  <a:srgbClr val="243746"/>
                </a:solidFill>
                <a:latin typeface="Aptos Display" pitchFamily="34" charset="0"/>
                <a:ea typeface="Aptos Display" pitchFamily="34" charset="-122"/>
                <a:cs typeface="Aptos Display" pitchFamily="34" charset="-120"/>
              </a:rPr>
              <a:t>Introduction</a:t>
            </a:r>
            <a:endParaRPr lang="en-US" sz="2500" dirty="0"/>
          </a:p>
        </p:txBody>
      </p:sp>
      <p:sp>
        <p:nvSpPr>
          <p:cNvPr id="5" name="Shape 3"/>
          <p:cNvSpPr/>
          <p:nvPr/>
        </p:nvSpPr>
        <p:spPr>
          <a:xfrm>
            <a:off x="685800" y="987552"/>
            <a:ext cx="10561320" cy="0"/>
          </a:xfrm>
          <a:prstGeom prst="line">
            <a:avLst/>
          </a:prstGeom>
          <a:noFill/>
          <a:ln w="12700">
            <a:solidFill>
              <a:srgbClr val="D8D6CF"/>
            </a:solidFill>
            <a:prstDash val="solid"/>
          </a:ln>
        </p:spPr>
        <p:txBody>
          <a:bodyPr/>
          <a:p/>
        </p:txBody>
      </p:sp>
      <p:sp>
        <p:nvSpPr>
          <p:cNvPr id="6" name="Shape 4"/>
          <p:cNvSpPr/>
          <p:nvPr/>
        </p:nvSpPr>
        <p:spPr>
          <a:xfrm>
            <a:off x="868680" y="1389888"/>
            <a:ext cx="164592" cy="164592"/>
          </a:xfrm>
          <a:prstGeom prst="rect">
            <a:avLst/>
          </a:prstGeom>
          <a:solidFill>
            <a:srgbClr val="2F7D7E"/>
          </a:solidFill>
          <a:ln w="12700">
            <a:solidFill>
              <a:srgbClr val="2F7D7E"/>
            </a:solidFill>
            <a:prstDash val="solid"/>
          </a:ln>
        </p:spPr>
        <p:txBody>
          <a:bodyPr/>
          <a:p/>
        </p:txBody>
      </p:sp>
      <p:sp>
        <p:nvSpPr>
          <p:cNvPr id="7" name="Text 5"/>
          <p:cNvSpPr/>
          <p:nvPr/>
        </p:nvSpPr>
        <p:spPr>
          <a:xfrm>
            <a:off x="1124712" y="1362456"/>
            <a:ext cx="3584448" cy="228600"/>
          </a:xfrm>
          <a:prstGeom prst="rect">
            <a:avLst/>
          </a:prstGeom>
          <a:noFill/>
          <a:ln/>
        </p:spPr>
        <p:txBody>
          <a:bodyPr wrap="square" lIns="381" tIns="381" rIns="381" bIns="381" rtlCol="0" anchor="t">
            <a:normAutofit/>
          </a:bodyPr>
          <a:lstStyle/>
          <a:p>
            <a:pPr algn="l" indent="0" marL="0">
              <a:buNone/>
            </a:pPr>
            <a:r>
              <a:rPr lang="en-US" sz="1500" b="1" dirty="0">
                <a:solidFill>
                  <a:srgbClr val="243746"/>
                </a:solidFill>
                <a:latin typeface="Aptos" pitchFamily="34" charset="0"/>
                <a:ea typeface="Aptos" pitchFamily="34" charset="-122"/>
                <a:cs typeface="Aptos" pitchFamily="34" charset="-120"/>
              </a:rPr>
              <a:t>Isaac's situation</a:t>
            </a:r>
            <a:endParaRPr lang="en-US" sz="1500" dirty="0"/>
          </a:p>
        </p:txBody>
      </p:sp>
      <p:sp>
        <p:nvSpPr>
          <p:cNvPr id="8" name="Text 6"/>
          <p:cNvSpPr/>
          <p:nvPr/>
        </p:nvSpPr>
        <p:spPr>
          <a:xfrm>
            <a:off x="960120" y="1828800"/>
            <a:ext cx="4572000" cy="2011680"/>
          </a:xfrm>
          <a:prstGeom prst="rect">
            <a:avLst/>
          </a:prstGeom>
          <a:noFill/>
          <a:ln/>
        </p:spPr>
        <p:txBody>
          <a:bodyPr wrap="square" lIns="635" tIns="635" rIns="635" bIns="635" rtlCol="0" anchor="t">
            <a:normAutofit/>
          </a:bodyPr>
          <a:lstStyle/>
          <a:p>
            <a:r>
              <a:rPr lang="en-US" sz="1750" dirty="0">
                <a:solidFill>
                  <a:srgbClr val="243746"/>
                </a:solidFill>
                <a:latin typeface="Aptos" pitchFamily="34" charset="0"/>
                <a:ea typeface="Aptos" pitchFamily="34" charset="-122"/>
                <a:cs typeface="Aptos" pitchFamily="34" charset="-120"/>
              </a:rPr>
              <a:t>4-year-old child</a:t>
            </a:r>
            <a:endParaRPr lang="en-US" sz="1750" dirty="0"/>
          </a:p>
          <a:p>
            <a:r>
              <a:rPr lang="en-US" sz="1750" dirty="0">
                <a:solidFill>
                  <a:srgbClr val="243746"/>
                </a:solidFill>
                <a:latin typeface="Aptos" pitchFamily="34" charset="0"/>
                <a:ea typeface="Aptos" pitchFamily="34" charset="-122"/>
                <a:cs typeface="Aptos" pitchFamily="34" charset="-120"/>
              </a:rPr>
              <a:t>Mother experienced post-natal depression</a:t>
            </a:r>
            <a:endParaRPr lang="en-US" sz="1750" dirty="0"/>
          </a:p>
          <a:p>
            <a:r>
              <a:rPr lang="en-US" sz="1750" dirty="0">
                <a:solidFill>
                  <a:srgbClr val="243746"/>
                </a:solidFill>
                <a:latin typeface="Aptos" pitchFamily="34" charset="0"/>
                <a:ea typeface="Aptos" pitchFamily="34" charset="-122"/>
                <a:cs typeface="Aptos" pitchFamily="34" charset="-120"/>
              </a:rPr>
              <a:t>Disrupted childcare arrangements</a:t>
            </a:r>
            <a:endParaRPr lang="en-US" sz="1750" dirty="0"/>
          </a:p>
          <a:p>
            <a:r>
              <a:rPr lang="en-US" sz="1750" dirty="0">
                <a:solidFill>
                  <a:srgbClr val="243746"/>
                </a:solidFill>
                <a:latin typeface="Aptos" pitchFamily="34" charset="0"/>
                <a:ea typeface="Aptos" pitchFamily="34" charset="-122"/>
                <a:cs typeface="Aptos" pitchFamily="34" charset="-120"/>
              </a:rPr>
              <a:t>Social and language difficulties</a:t>
            </a:r>
            <a:endParaRPr lang="en-US" sz="1750" dirty="0"/>
          </a:p>
          <a:p>
            <a:r>
              <a:rPr lang="en-US" sz="1750" dirty="0">
                <a:solidFill>
                  <a:srgbClr val="243746"/>
                </a:solidFill>
                <a:latin typeface="Aptos" pitchFamily="34" charset="0"/>
                <a:ea typeface="Aptos" pitchFamily="34" charset="-122"/>
                <a:cs typeface="Aptos" pitchFamily="34" charset="-120"/>
              </a:rPr>
              <a:t>Separation distress</a:t>
            </a:r>
            <a:endParaRPr lang="en-US" sz="1750" dirty="0"/>
          </a:p>
        </p:txBody>
      </p:sp>
      <p:sp>
        <p:nvSpPr>
          <p:cNvPr id="9" name="Shape 7"/>
          <p:cNvSpPr/>
          <p:nvPr/>
        </p:nvSpPr>
        <p:spPr>
          <a:xfrm>
            <a:off x="6400800" y="1389888"/>
            <a:ext cx="164592" cy="164592"/>
          </a:xfrm>
          <a:prstGeom prst="rect">
            <a:avLst/>
          </a:prstGeom>
          <a:solidFill>
            <a:srgbClr val="D9A441"/>
          </a:solidFill>
          <a:ln w="12700">
            <a:solidFill>
              <a:srgbClr val="D9A441"/>
            </a:solidFill>
            <a:prstDash val="solid"/>
          </a:ln>
        </p:spPr>
        <p:txBody>
          <a:bodyPr/>
          <a:p/>
        </p:txBody>
      </p:sp>
      <p:sp>
        <p:nvSpPr>
          <p:cNvPr id="10" name="Text 8"/>
          <p:cNvSpPr/>
          <p:nvPr/>
        </p:nvSpPr>
        <p:spPr>
          <a:xfrm>
            <a:off x="6656832" y="1362456"/>
            <a:ext cx="3584448" cy="228600"/>
          </a:xfrm>
          <a:prstGeom prst="rect">
            <a:avLst/>
          </a:prstGeom>
          <a:noFill/>
          <a:ln/>
        </p:spPr>
        <p:txBody>
          <a:bodyPr wrap="square" lIns="381" tIns="381" rIns="381" bIns="381" rtlCol="0" anchor="t">
            <a:normAutofit/>
          </a:bodyPr>
          <a:lstStyle/>
          <a:p>
            <a:pPr algn="l" indent="0" marL="0">
              <a:buNone/>
            </a:pPr>
            <a:r>
              <a:rPr lang="en-US" sz="1500" b="1" dirty="0">
                <a:solidFill>
                  <a:srgbClr val="243746"/>
                </a:solidFill>
                <a:latin typeface="Aptos" pitchFamily="34" charset="0"/>
                <a:ea typeface="Aptos" pitchFamily="34" charset="-122"/>
                <a:cs typeface="Aptos" pitchFamily="34" charset="-120"/>
              </a:rPr>
              <a:t>Aim of presentation</a:t>
            </a:r>
            <a:endParaRPr lang="en-US" sz="1500" dirty="0"/>
          </a:p>
        </p:txBody>
      </p:sp>
      <p:sp>
        <p:nvSpPr>
          <p:cNvPr id="11" name="Text 9"/>
          <p:cNvSpPr/>
          <p:nvPr/>
        </p:nvSpPr>
        <p:spPr>
          <a:xfrm>
            <a:off x="6492240" y="1828800"/>
            <a:ext cx="4754880" cy="1828800"/>
          </a:xfrm>
          <a:prstGeom prst="rect">
            <a:avLst/>
          </a:prstGeom>
          <a:noFill/>
          <a:ln/>
        </p:spPr>
        <p:txBody>
          <a:bodyPr wrap="square" lIns="635" tIns="635" rIns="635" bIns="635" rtlCol="0" anchor="t">
            <a:normAutofit/>
          </a:bodyPr>
          <a:lstStyle/>
          <a:p>
            <a:r>
              <a:rPr lang="en-US" sz="1750" dirty="0">
                <a:solidFill>
                  <a:srgbClr val="243746"/>
                </a:solidFill>
                <a:latin typeface="Aptos" pitchFamily="34" charset="0"/>
                <a:ea typeface="Aptos" pitchFamily="34" charset="-122"/>
                <a:cs typeface="Aptos" pitchFamily="34" charset="-120"/>
              </a:rPr>
              <a:t>Apply Erikson's theory</a:t>
            </a:r>
            <a:endParaRPr lang="en-US" sz="1750" dirty="0"/>
          </a:p>
          <a:p>
            <a:r>
              <a:rPr lang="en-US" sz="1750" dirty="0">
                <a:solidFill>
                  <a:srgbClr val="243746"/>
                </a:solidFill>
                <a:latin typeface="Aptos" pitchFamily="34" charset="0"/>
                <a:ea typeface="Aptos" pitchFamily="34" charset="-122"/>
                <a:cs typeface="Aptos" pitchFamily="34" charset="-120"/>
              </a:rPr>
              <a:t>Analyse factors influencing development</a:t>
            </a:r>
            <a:endParaRPr lang="en-US" sz="1750" dirty="0"/>
          </a:p>
          <a:p>
            <a:r>
              <a:rPr lang="en-US" sz="1750" dirty="0">
                <a:solidFill>
                  <a:srgbClr val="243746"/>
                </a:solidFill>
                <a:latin typeface="Aptos" pitchFamily="34" charset="0"/>
                <a:ea typeface="Aptos" pitchFamily="34" charset="-122"/>
                <a:cs typeface="Aptos" pitchFamily="34" charset="-120"/>
              </a:rPr>
              <a:t>Identify practical support strategies</a:t>
            </a:r>
            <a:endParaRPr lang="en-US" sz="1750" dirty="0"/>
          </a:p>
          <a:p>
            <a:r>
              <a:rPr lang="en-US" sz="1750" dirty="0">
                <a:solidFill>
                  <a:srgbClr val="243746"/>
                </a:solidFill>
                <a:latin typeface="Aptos" pitchFamily="34" charset="0"/>
                <a:ea typeface="Aptos" pitchFamily="34" charset="-122"/>
                <a:cs typeface="Aptos" pitchFamily="34" charset="-120"/>
              </a:rPr>
              <a:t>Link theory to early years practice</a:t>
            </a:r>
            <a:endParaRPr lang="en-US" sz="1750" dirty="0"/>
          </a:p>
        </p:txBody>
      </p:sp>
      <p:sp>
        <p:nvSpPr>
          <p:cNvPr id="12" name="Text 10"/>
          <p:cNvSpPr/>
          <p:nvPr/>
        </p:nvSpPr>
        <p:spPr>
          <a:xfrm>
            <a:off x="868680" y="5806440"/>
            <a:ext cx="4114800" cy="201168"/>
          </a:xfrm>
          <a:prstGeom prst="rect">
            <a:avLst/>
          </a:prstGeom>
          <a:noFill/>
          <a:ln/>
        </p:spPr>
        <p:txBody>
          <a:bodyPr wrap="square" lIns="381" tIns="381" rIns="381" bIns="381" rtlCol="0" anchor="t">
            <a:normAutofit/>
          </a:bodyPr>
          <a:lstStyle/>
          <a:p>
            <a:pPr algn="l" indent="0" marL="0">
              <a:buNone/>
            </a:pPr>
            <a:r>
              <a:rPr lang="en-US" sz="1000" i="1" dirty="0">
                <a:solidFill>
                  <a:srgbClr val="5E6A70"/>
                </a:solidFill>
                <a:latin typeface="Aptos" pitchFamily="34" charset="0"/>
                <a:ea typeface="Aptos" pitchFamily="34" charset="-122"/>
                <a:cs typeface="Aptos" pitchFamily="34" charset="-120"/>
              </a:rPr>
              <a:t>Scenario adapted from the assessment brief.</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BF8F3"/>
        </a:solidFill>
      </p:bgPr>
    </p:bg>
    <p:spTree>
      <p:nvGrpSpPr>
        <p:cNvPr id="1" name=""/>
        <p:cNvGrpSpPr/>
        <p:nvPr/>
      </p:nvGrpSpPr>
      <p:grpSpPr>
        <a:xfrm>
          <a:off x="0" y="0"/>
          <a:ext cx="0" cy="0"/>
          <a:chOff x="0" y="0"/>
          <a:chExt cx="0" cy="0"/>
        </a:xfrm>
      </p:grpSpPr>
      <p:sp>
        <p:nvSpPr>
          <p:cNvPr id="2" name="Shape 0"/>
          <p:cNvSpPr/>
          <p:nvPr/>
        </p:nvSpPr>
        <p:spPr>
          <a:xfrm>
            <a:off x="320040" y="320040"/>
            <a:ext cx="109728" cy="6217920"/>
          </a:xfrm>
          <a:prstGeom prst="rect">
            <a:avLst/>
          </a:prstGeom>
          <a:solidFill>
            <a:srgbClr val="2F7D7E"/>
          </a:solidFill>
          <a:ln w="12700">
            <a:solidFill>
              <a:srgbClr val="2F7D7E"/>
            </a:solidFill>
            <a:prstDash val="solid"/>
          </a:ln>
        </p:spPr>
        <p:txBody>
          <a:bodyPr/>
          <a:p/>
        </p:txBody>
      </p:sp>
      <p:sp>
        <p:nvSpPr>
          <p:cNvPr id="3" name="Text 1"/>
          <p:cNvSpPr/>
          <p:nvPr/>
        </p:nvSpPr>
        <p:spPr>
          <a:xfrm>
            <a:off x="11292840" y="6309360"/>
            <a:ext cx="457200" cy="228600"/>
          </a:xfrm>
          <a:prstGeom prst="rect">
            <a:avLst/>
          </a:prstGeom>
          <a:noFill/>
          <a:ln/>
        </p:spPr>
        <p:txBody>
          <a:bodyPr wrap="square" lIns="0" tIns="0" rIns="0" bIns="0" rtlCol="0" anchor="ctr"/>
          <a:lstStyle/>
          <a:p>
            <a:pPr algn="r" indent="0" marL="0">
              <a:buNone/>
            </a:pPr>
            <a:r>
              <a:rPr lang="en-US" sz="1000" dirty="0">
                <a:solidFill>
                  <a:srgbClr val="5E6A70"/>
                </a:solidFill>
              </a:rPr>
              <a:t>3</a:t>
            </a:r>
            <a:endParaRPr lang="en-US" sz="1000" dirty="0"/>
          </a:p>
        </p:txBody>
      </p:sp>
      <p:sp>
        <p:nvSpPr>
          <p:cNvPr id="4" name="Text 2"/>
          <p:cNvSpPr/>
          <p:nvPr/>
        </p:nvSpPr>
        <p:spPr>
          <a:xfrm>
            <a:off x="685800" y="411480"/>
            <a:ext cx="10241280" cy="411480"/>
          </a:xfrm>
          <a:prstGeom prst="rect">
            <a:avLst/>
          </a:prstGeom>
          <a:noFill/>
          <a:ln/>
        </p:spPr>
        <p:txBody>
          <a:bodyPr wrap="square" lIns="0" tIns="0" rIns="0" bIns="0" rtlCol="0" anchor="ctr">
            <a:normAutofit/>
          </a:bodyPr>
          <a:lstStyle/>
          <a:p>
            <a:pPr indent="0" marL="0">
              <a:buNone/>
            </a:pPr>
            <a:r>
              <a:rPr lang="en-US" sz="2500" b="1" dirty="0">
                <a:solidFill>
                  <a:srgbClr val="243746"/>
                </a:solidFill>
                <a:latin typeface="Aptos Display" pitchFamily="34" charset="0"/>
                <a:ea typeface="Aptos Display" pitchFamily="34" charset="-122"/>
                <a:cs typeface="Aptos Display" pitchFamily="34" charset="-120"/>
              </a:rPr>
              <a:t>Erikson's Psychosocial Theory</a:t>
            </a:r>
            <a:endParaRPr lang="en-US" sz="2500" dirty="0"/>
          </a:p>
        </p:txBody>
      </p:sp>
      <p:sp>
        <p:nvSpPr>
          <p:cNvPr id="5" name="Shape 3"/>
          <p:cNvSpPr/>
          <p:nvPr/>
        </p:nvSpPr>
        <p:spPr>
          <a:xfrm>
            <a:off x="685800" y="987552"/>
            <a:ext cx="10561320" cy="0"/>
          </a:xfrm>
          <a:prstGeom prst="line">
            <a:avLst/>
          </a:prstGeom>
          <a:noFill/>
          <a:ln w="12700">
            <a:solidFill>
              <a:srgbClr val="D8D6CF"/>
            </a:solidFill>
            <a:prstDash val="solid"/>
          </a:ln>
        </p:spPr>
        <p:txBody>
          <a:bodyPr/>
          <a:p/>
        </p:txBody>
      </p:sp>
      <p:sp>
        <p:nvSpPr>
          <p:cNvPr id="6" name="Text 4"/>
          <p:cNvSpPr/>
          <p:nvPr/>
        </p:nvSpPr>
        <p:spPr>
          <a:xfrm>
            <a:off x="868680" y="1234440"/>
            <a:ext cx="5669280" cy="731520"/>
          </a:xfrm>
          <a:prstGeom prst="rect">
            <a:avLst/>
          </a:prstGeom>
          <a:noFill/>
          <a:ln/>
        </p:spPr>
        <p:txBody>
          <a:bodyPr wrap="square" lIns="381" tIns="381" rIns="381" bIns="381" rtlCol="0" anchor="t">
            <a:normAutofit/>
          </a:bodyPr>
          <a:lstStyle/>
          <a:p>
            <a:pPr algn="l" indent="0" marL="0">
              <a:buNone/>
            </a:pPr>
            <a:r>
              <a:rPr lang="en-US" sz="1700" dirty="0">
                <a:solidFill>
                  <a:srgbClr val="243746"/>
                </a:solidFill>
                <a:latin typeface="Aptos" pitchFamily="34" charset="0"/>
                <a:ea typeface="Aptos" pitchFamily="34" charset="-122"/>
                <a:cs typeface="Aptos" pitchFamily="34" charset="-120"/>
              </a:rPr>
              <a:t>Erikson proposed that development occurs through psychosocial stages. Each stage involves a developmental conflict that affects future social and emotional functioning.</a:t>
            </a:r>
            <a:endParaRPr lang="en-US" sz="1700" dirty="0"/>
          </a:p>
        </p:txBody>
      </p:sp>
      <p:sp>
        <p:nvSpPr>
          <p:cNvPr id="7" name="Shape 5"/>
          <p:cNvSpPr/>
          <p:nvPr/>
        </p:nvSpPr>
        <p:spPr>
          <a:xfrm>
            <a:off x="868680" y="2331720"/>
            <a:ext cx="164592" cy="164592"/>
          </a:xfrm>
          <a:prstGeom prst="rect">
            <a:avLst/>
          </a:prstGeom>
          <a:solidFill>
            <a:srgbClr val="D9866C"/>
          </a:solidFill>
          <a:ln w="12700">
            <a:solidFill>
              <a:srgbClr val="D9866C"/>
            </a:solidFill>
            <a:prstDash val="solid"/>
          </a:ln>
        </p:spPr>
        <p:txBody>
          <a:bodyPr/>
          <a:p/>
        </p:txBody>
      </p:sp>
      <p:sp>
        <p:nvSpPr>
          <p:cNvPr id="8" name="Text 6"/>
          <p:cNvSpPr/>
          <p:nvPr/>
        </p:nvSpPr>
        <p:spPr>
          <a:xfrm>
            <a:off x="1124712" y="2304288"/>
            <a:ext cx="4681728" cy="228600"/>
          </a:xfrm>
          <a:prstGeom prst="rect">
            <a:avLst/>
          </a:prstGeom>
          <a:noFill/>
          <a:ln/>
        </p:spPr>
        <p:txBody>
          <a:bodyPr wrap="square" lIns="381" tIns="381" rIns="381" bIns="381" rtlCol="0" anchor="t">
            <a:normAutofit/>
          </a:bodyPr>
          <a:lstStyle/>
          <a:p>
            <a:pPr algn="l" indent="0" marL="0">
              <a:buNone/>
            </a:pPr>
            <a:r>
              <a:rPr lang="en-US" sz="1500" b="1" dirty="0">
                <a:solidFill>
                  <a:srgbClr val="243746"/>
                </a:solidFill>
                <a:latin typeface="Aptos" pitchFamily="34" charset="0"/>
                <a:ea typeface="Aptos" pitchFamily="34" charset="-122"/>
                <a:cs typeface="Aptos" pitchFamily="34" charset="-120"/>
              </a:rPr>
              <a:t>Initiative vs Guilt (3–6 years)</a:t>
            </a:r>
            <a:endParaRPr lang="en-US" sz="1500" dirty="0"/>
          </a:p>
        </p:txBody>
      </p:sp>
      <p:sp>
        <p:nvSpPr>
          <p:cNvPr id="9" name="Text 7"/>
          <p:cNvSpPr/>
          <p:nvPr/>
        </p:nvSpPr>
        <p:spPr>
          <a:xfrm>
            <a:off x="960120" y="2788920"/>
            <a:ext cx="3566160" cy="1371600"/>
          </a:xfrm>
          <a:prstGeom prst="rect">
            <a:avLst/>
          </a:prstGeom>
          <a:noFill/>
          <a:ln/>
        </p:spPr>
        <p:txBody>
          <a:bodyPr wrap="square" lIns="635" tIns="635" rIns="635" bIns="635" rtlCol="0" anchor="t">
            <a:normAutofit/>
          </a:bodyPr>
          <a:lstStyle/>
          <a:p>
            <a:r>
              <a:rPr lang="en-US" sz="1800" dirty="0">
                <a:solidFill>
                  <a:srgbClr val="243746"/>
                </a:solidFill>
                <a:latin typeface="Aptos" pitchFamily="34" charset="0"/>
                <a:ea typeface="Aptos" pitchFamily="34" charset="-122"/>
                <a:cs typeface="Aptos" pitchFamily="34" charset="-120"/>
              </a:rPr>
              <a:t>confidence</a:t>
            </a:r>
            <a:endParaRPr lang="en-US" sz="1800" dirty="0"/>
          </a:p>
          <a:p>
            <a:r>
              <a:rPr lang="en-US" sz="1800" dirty="0">
                <a:solidFill>
                  <a:srgbClr val="243746"/>
                </a:solidFill>
                <a:latin typeface="Aptos" pitchFamily="34" charset="0"/>
                <a:ea typeface="Aptos" pitchFamily="34" charset="-122"/>
                <a:cs typeface="Aptos" pitchFamily="34" charset="-120"/>
              </a:rPr>
              <a:t>independence</a:t>
            </a:r>
            <a:endParaRPr lang="en-US" sz="1800" dirty="0"/>
          </a:p>
          <a:p>
            <a:r>
              <a:rPr lang="en-US" sz="1800" dirty="0">
                <a:solidFill>
                  <a:srgbClr val="243746"/>
                </a:solidFill>
                <a:latin typeface="Aptos" pitchFamily="34" charset="0"/>
                <a:ea typeface="Aptos" pitchFamily="34" charset="-122"/>
                <a:cs typeface="Aptos" pitchFamily="34" charset="-120"/>
              </a:rPr>
              <a:t>curiosity</a:t>
            </a:r>
            <a:endParaRPr lang="en-US" sz="1800" dirty="0"/>
          </a:p>
          <a:p>
            <a:r>
              <a:rPr lang="en-US" sz="1800" dirty="0">
                <a:solidFill>
                  <a:srgbClr val="243746"/>
                </a:solidFill>
                <a:latin typeface="Aptos" pitchFamily="34" charset="0"/>
                <a:ea typeface="Aptos" pitchFamily="34" charset="-122"/>
                <a:cs typeface="Aptos" pitchFamily="34" charset="-120"/>
              </a:rPr>
              <a:t>social skills</a:t>
            </a:r>
            <a:endParaRPr lang="en-US" sz="1800" dirty="0"/>
          </a:p>
        </p:txBody>
      </p:sp>
      <p:sp>
        <p:nvSpPr>
          <p:cNvPr id="10" name="Shape 8"/>
          <p:cNvSpPr/>
          <p:nvPr/>
        </p:nvSpPr>
        <p:spPr>
          <a:xfrm>
            <a:off x="6263640" y="3246120"/>
            <a:ext cx="4480560" cy="0"/>
          </a:xfrm>
          <a:prstGeom prst="line">
            <a:avLst/>
          </a:prstGeom>
          <a:noFill/>
          <a:ln w="38100">
            <a:solidFill>
              <a:srgbClr val="8FB9A8"/>
            </a:solidFill>
            <a:prstDash val="solid"/>
          </a:ln>
        </p:spPr>
        <p:txBody>
          <a:bodyPr/>
          <a:p/>
        </p:txBody>
      </p:sp>
      <p:sp>
        <p:nvSpPr>
          <p:cNvPr id="11" name="Shape 9"/>
          <p:cNvSpPr/>
          <p:nvPr/>
        </p:nvSpPr>
        <p:spPr>
          <a:xfrm>
            <a:off x="6080760" y="3035808"/>
            <a:ext cx="420624" cy="420624"/>
          </a:xfrm>
          <a:prstGeom prst="ellipse">
            <a:avLst/>
          </a:prstGeom>
          <a:solidFill>
            <a:srgbClr val="FBF8F3"/>
          </a:solidFill>
          <a:ln w="16510">
            <a:solidFill>
              <a:srgbClr val="8FB9A8"/>
            </a:solidFill>
            <a:prstDash val="solid"/>
          </a:ln>
        </p:spPr>
        <p:txBody>
          <a:bodyPr/>
          <a:p/>
        </p:txBody>
      </p:sp>
      <p:sp>
        <p:nvSpPr>
          <p:cNvPr id="12" name="Text 10"/>
          <p:cNvSpPr/>
          <p:nvPr/>
        </p:nvSpPr>
        <p:spPr>
          <a:xfrm>
            <a:off x="5788152" y="3675888"/>
            <a:ext cx="1005840" cy="182880"/>
          </a:xfrm>
          <a:prstGeom prst="rect">
            <a:avLst/>
          </a:prstGeom>
          <a:noFill/>
          <a:ln/>
        </p:spPr>
        <p:txBody>
          <a:bodyPr wrap="square" lIns="381" tIns="381" rIns="381" bIns="381" rtlCol="0" anchor="t">
            <a:normAutofit/>
          </a:bodyPr>
          <a:lstStyle/>
          <a:p>
            <a:pPr algn="ctr" indent="0" marL="0">
              <a:buNone/>
            </a:pPr>
            <a:r>
              <a:rPr lang="en-US" sz="950" dirty="0">
                <a:solidFill>
                  <a:srgbClr val="243746"/>
                </a:solidFill>
                <a:latin typeface="Aptos" pitchFamily="34" charset="0"/>
                <a:ea typeface="Aptos" pitchFamily="34" charset="-122"/>
                <a:cs typeface="Aptos" pitchFamily="34" charset="-120"/>
              </a:rPr>
              <a:t>Trust</a:t>
            </a:r>
            <a:endParaRPr lang="en-US" sz="950" dirty="0"/>
          </a:p>
        </p:txBody>
      </p:sp>
      <p:sp>
        <p:nvSpPr>
          <p:cNvPr id="13" name="Text 11"/>
          <p:cNvSpPr/>
          <p:nvPr/>
        </p:nvSpPr>
        <p:spPr>
          <a:xfrm>
            <a:off x="5852160" y="3959352"/>
            <a:ext cx="868680" cy="164592"/>
          </a:xfrm>
          <a:prstGeom prst="rect">
            <a:avLst/>
          </a:prstGeom>
          <a:noFill/>
          <a:ln/>
        </p:spPr>
        <p:txBody>
          <a:bodyPr wrap="square" lIns="381" tIns="381" rIns="381" bIns="381" rtlCol="0" anchor="t">
            <a:normAutofit/>
          </a:bodyPr>
          <a:lstStyle/>
          <a:p>
            <a:pPr algn="ctr" indent="0" marL="0">
              <a:buNone/>
            </a:pPr>
            <a:r>
              <a:rPr lang="en-US" sz="800" dirty="0">
                <a:solidFill>
                  <a:srgbClr val="5E6A70"/>
                </a:solidFill>
                <a:latin typeface="Aptos" pitchFamily="34" charset="0"/>
                <a:ea typeface="Aptos" pitchFamily="34" charset="-122"/>
                <a:cs typeface="Aptos" pitchFamily="34" charset="-120"/>
              </a:rPr>
              <a:t>0–1</a:t>
            </a:r>
            <a:endParaRPr lang="en-US" sz="800" dirty="0"/>
          </a:p>
        </p:txBody>
      </p:sp>
      <p:sp>
        <p:nvSpPr>
          <p:cNvPr id="14" name="Shape 12"/>
          <p:cNvSpPr/>
          <p:nvPr/>
        </p:nvSpPr>
        <p:spPr>
          <a:xfrm>
            <a:off x="7360920" y="3035808"/>
            <a:ext cx="420624" cy="420624"/>
          </a:xfrm>
          <a:prstGeom prst="ellipse">
            <a:avLst/>
          </a:prstGeom>
          <a:solidFill>
            <a:srgbClr val="FBF8F3"/>
          </a:solidFill>
          <a:ln w="16510">
            <a:solidFill>
              <a:srgbClr val="8FB9A8"/>
            </a:solidFill>
            <a:prstDash val="solid"/>
          </a:ln>
        </p:spPr>
        <p:txBody>
          <a:bodyPr/>
          <a:p/>
        </p:txBody>
      </p:sp>
      <p:sp>
        <p:nvSpPr>
          <p:cNvPr id="15" name="Text 13"/>
          <p:cNvSpPr/>
          <p:nvPr/>
        </p:nvSpPr>
        <p:spPr>
          <a:xfrm>
            <a:off x="7068312" y="3675888"/>
            <a:ext cx="1005840" cy="182880"/>
          </a:xfrm>
          <a:prstGeom prst="rect">
            <a:avLst/>
          </a:prstGeom>
          <a:noFill/>
          <a:ln/>
        </p:spPr>
        <p:txBody>
          <a:bodyPr wrap="square" lIns="381" tIns="381" rIns="381" bIns="381" rtlCol="0" anchor="t">
            <a:normAutofit/>
          </a:bodyPr>
          <a:lstStyle/>
          <a:p>
            <a:pPr algn="ctr" indent="0" marL="0">
              <a:buNone/>
            </a:pPr>
            <a:r>
              <a:rPr lang="en-US" sz="950" dirty="0">
                <a:solidFill>
                  <a:srgbClr val="243746"/>
                </a:solidFill>
                <a:latin typeface="Aptos" pitchFamily="34" charset="0"/>
                <a:ea typeface="Aptos" pitchFamily="34" charset="-122"/>
                <a:cs typeface="Aptos" pitchFamily="34" charset="-120"/>
              </a:rPr>
              <a:t>Autonomy</a:t>
            </a:r>
            <a:endParaRPr lang="en-US" sz="950" dirty="0"/>
          </a:p>
        </p:txBody>
      </p:sp>
      <p:sp>
        <p:nvSpPr>
          <p:cNvPr id="16" name="Text 14"/>
          <p:cNvSpPr/>
          <p:nvPr/>
        </p:nvSpPr>
        <p:spPr>
          <a:xfrm>
            <a:off x="7132320" y="3959352"/>
            <a:ext cx="868680" cy="164592"/>
          </a:xfrm>
          <a:prstGeom prst="rect">
            <a:avLst/>
          </a:prstGeom>
          <a:noFill/>
          <a:ln/>
        </p:spPr>
        <p:txBody>
          <a:bodyPr wrap="square" lIns="381" tIns="381" rIns="381" bIns="381" rtlCol="0" anchor="t">
            <a:normAutofit/>
          </a:bodyPr>
          <a:lstStyle/>
          <a:p>
            <a:pPr algn="ctr" indent="0" marL="0">
              <a:buNone/>
            </a:pPr>
            <a:r>
              <a:rPr lang="en-US" sz="800" dirty="0">
                <a:solidFill>
                  <a:srgbClr val="5E6A70"/>
                </a:solidFill>
                <a:latin typeface="Aptos" pitchFamily="34" charset="0"/>
                <a:ea typeface="Aptos" pitchFamily="34" charset="-122"/>
                <a:cs typeface="Aptos" pitchFamily="34" charset="-120"/>
              </a:rPr>
              <a:t>1–3</a:t>
            </a:r>
            <a:endParaRPr lang="en-US" sz="800" dirty="0"/>
          </a:p>
        </p:txBody>
      </p:sp>
      <p:sp>
        <p:nvSpPr>
          <p:cNvPr id="17" name="Shape 15"/>
          <p:cNvSpPr/>
          <p:nvPr/>
        </p:nvSpPr>
        <p:spPr>
          <a:xfrm>
            <a:off x="8595360" y="3035808"/>
            <a:ext cx="420624" cy="420624"/>
          </a:xfrm>
          <a:prstGeom prst="ellipse">
            <a:avLst/>
          </a:prstGeom>
          <a:solidFill>
            <a:srgbClr val="D9866C"/>
          </a:solidFill>
          <a:ln w="16510">
            <a:solidFill>
              <a:srgbClr val="D9866C"/>
            </a:solidFill>
            <a:prstDash val="solid"/>
          </a:ln>
        </p:spPr>
        <p:txBody>
          <a:bodyPr/>
          <a:p/>
        </p:txBody>
      </p:sp>
      <p:sp>
        <p:nvSpPr>
          <p:cNvPr id="18" name="Text 16"/>
          <p:cNvSpPr/>
          <p:nvPr/>
        </p:nvSpPr>
        <p:spPr>
          <a:xfrm>
            <a:off x="8302752" y="3675888"/>
            <a:ext cx="1005840" cy="182880"/>
          </a:xfrm>
          <a:prstGeom prst="rect">
            <a:avLst/>
          </a:prstGeom>
          <a:noFill/>
          <a:ln/>
        </p:spPr>
        <p:txBody>
          <a:bodyPr wrap="square" lIns="381" tIns="381" rIns="381" bIns="381" rtlCol="0" anchor="t">
            <a:normAutofit/>
          </a:bodyPr>
          <a:lstStyle/>
          <a:p>
            <a:pPr algn="ctr" indent="0" marL="0">
              <a:buNone/>
            </a:pPr>
            <a:r>
              <a:rPr lang="en-US" sz="950" b="1" dirty="0">
                <a:solidFill>
                  <a:srgbClr val="243746"/>
                </a:solidFill>
                <a:latin typeface="Aptos" pitchFamily="34" charset="0"/>
                <a:ea typeface="Aptos" pitchFamily="34" charset="-122"/>
                <a:cs typeface="Aptos" pitchFamily="34" charset="-120"/>
              </a:rPr>
              <a:t>Initiative</a:t>
            </a:r>
            <a:endParaRPr lang="en-US" sz="950" dirty="0"/>
          </a:p>
        </p:txBody>
      </p:sp>
      <p:sp>
        <p:nvSpPr>
          <p:cNvPr id="19" name="Text 17"/>
          <p:cNvSpPr/>
          <p:nvPr/>
        </p:nvSpPr>
        <p:spPr>
          <a:xfrm>
            <a:off x="8366760" y="3959352"/>
            <a:ext cx="868680" cy="164592"/>
          </a:xfrm>
          <a:prstGeom prst="rect">
            <a:avLst/>
          </a:prstGeom>
          <a:noFill/>
          <a:ln/>
        </p:spPr>
        <p:txBody>
          <a:bodyPr wrap="square" lIns="381" tIns="381" rIns="381" bIns="381" rtlCol="0" anchor="t">
            <a:normAutofit/>
          </a:bodyPr>
          <a:lstStyle/>
          <a:p>
            <a:pPr algn="ctr" indent="0" marL="0">
              <a:buNone/>
            </a:pPr>
            <a:r>
              <a:rPr lang="en-US" sz="800" dirty="0">
                <a:solidFill>
                  <a:srgbClr val="5E6A70"/>
                </a:solidFill>
                <a:latin typeface="Aptos" pitchFamily="34" charset="0"/>
                <a:ea typeface="Aptos" pitchFamily="34" charset="-122"/>
                <a:cs typeface="Aptos" pitchFamily="34" charset="-120"/>
              </a:rPr>
              <a:t>3–6</a:t>
            </a:r>
            <a:endParaRPr lang="en-US" sz="800" dirty="0"/>
          </a:p>
        </p:txBody>
      </p:sp>
      <p:sp>
        <p:nvSpPr>
          <p:cNvPr id="20" name="Shape 18"/>
          <p:cNvSpPr/>
          <p:nvPr/>
        </p:nvSpPr>
        <p:spPr>
          <a:xfrm>
            <a:off x="9875520" y="3035808"/>
            <a:ext cx="420624" cy="420624"/>
          </a:xfrm>
          <a:prstGeom prst="ellipse">
            <a:avLst/>
          </a:prstGeom>
          <a:solidFill>
            <a:srgbClr val="FBF8F3"/>
          </a:solidFill>
          <a:ln w="16510">
            <a:solidFill>
              <a:srgbClr val="8FB9A8"/>
            </a:solidFill>
            <a:prstDash val="solid"/>
          </a:ln>
        </p:spPr>
        <p:txBody>
          <a:bodyPr/>
          <a:p/>
        </p:txBody>
      </p:sp>
      <p:sp>
        <p:nvSpPr>
          <p:cNvPr id="21" name="Text 19"/>
          <p:cNvSpPr/>
          <p:nvPr/>
        </p:nvSpPr>
        <p:spPr>
          <a:xfrm>
            <a:off x="9582912" y="3675888"/>
            <a:ext cx="1005840" cy="182880"/>
          </a:xfrm>
          <a:prstGeom prst="rect">
            <a:avLst/>
          </a:prstGeom>
          <a:noFill/>
          <a:ln/>
        </p:spPr>
        <p:txBody>
          <a:bodyPr wrap="square" lIns="381" tIns="381" rIns="381" bIns="381" rtlCol="0" anchor="t">
            <a:normAutofit/>
          </a:bodyPr>
          <a:lstStyle/>
          <a:p>
            <a:pPr algn="ctr" indent="0" marL="0">
              <a:buNone/>
            </a:pPr>
            <a:r>
              <a:rPr lang="en-US" sz="950" dirty="0">
                <a:solidFill>
                  <a:srgbClr val="243746"/>
                </a:solidFill>
                <a:latin typeface="Aptos" pitchFamily="34" charset="0"/>
                <a:ea typeface="Aptos" pitchFamily="34" charset="-122"/>
                <a:cs typeface="Aptos" pitchFamily="34" charset="-120"/>
              </a:rPr>
              <a:t>Industry</a:t>
            </a:r>
            <a:endParaRPr lang="en-US" sz="950" dirty="0"/>
          </a:p>
        </p:txBody>
      </p:sp>
      <p:sp>
        <p:nvSpPr>
          <p:cNvPr id="22" name="Text 20"/>
          <p:cNvSpPr/>
          <p:nvPr/>
        </p:nvSpPr>
        <p:spPr>
          <a:xfrm>
            <a:off x="9646920" y="3959352"/>
            <a:ext cx="868680" cy="164592"/>
          </a:xfrm>
          <a:prstGeom prst="rect">
            <a:avLst/>
          </a:prstGeom>
          <a:noFill/>
          <a:ln/>
        </p:spPr>
        <p:txBody>
          <a:bodyPr wrap="square" lIns="381" tIns="381" rIns="381" bIns="381" rtlCol="0" anchor="t">
            <a:normAutofit/>
          </a:bodyPr>
          <a:lstStyle/>
          <a:p>
            <a:pPr algn="ctr" indent="0" marL="0">
              <a:buNone/>
            </a:pPr>
            <a:r>
              <a:rPr lang="en-US" sz="800" dirty="0">
                <a:solidFill>
                  <a:srgbClr val="5E6A70"/>
                </a:solidFill>
                <a:latin typeface="Aptos" pitchFamily="34" charset="0"/>
                <a:ea typeface="Aptos" pitchFamily="34" charset="-122"/>
                <a:cs typeface="Aptos" pitchFamily="34" charset="-120"/>
              </a:rPr>
              <a:t>6–12</a:t>
            </a:r>
            <a:endParaRPr lang="en-US" sz="800" dirty="0"/>
          </a:p>
        </p:txBody>
      </p:sp>
      <p:sp>
        <p:nvSpPr>
          <p:cNvPr id="23" name="Text 21"/>
          <p:cNvSpPr/>
          <p:nvPr/>
        </p:nvSpPr>
        <p:spPr>
          <a:xfrm>
            <a:off x="8229600" y="2578608"/>
            <a:ext cx="1143000" cy="182880"/>
          </a:xfrm>
          <a:prstGeom prst="rect">
            <a:avLst/>
          </a:prstGeom>
          <a:noFill/>
          <a:ln/>
        </p:spPr>
        <p:txBody>
          <a:bodyPr wrap="square" lIns="381" tIns="381" rIns="381" bIns="381" rtlCol="0" anchor="t">
            <a:normAutofit/>
          </a:bodyPr>
          <a:lstStyle/>
          <a:p>
            <a:pPr algn="ctr" indent="0" marL="0">
              <a:buNone/>
            </a:pPr>
            <a:r>
              <a:rPr lang="en-US" sz="1100" b="1" dirty="0">
                <a:solidFill>
                  <a:srgbClr val="D9866C"/>
                </a:solidFill>
                <a:latin typeface="Aptos" pitchFamily="34" charset="0"/>
                <a:ea typeface="Aptos" pitchFamily="34" charset="-122"/>
                <a:cs typeface="Aptos" pitchFamily="34" charset="-120"/>
              </a:rPr>
              <a:t>Isaac age 4</a:t>
            </a:r>
            <a:endParaRPr lang="en-US" sz="1100" dirty="0"/>
          </a:p>
        </p:txBody>
      </p:sp>
      <p:sp>
        <p:nvSpPr>
          <p:cNvPr id="24" name="Text 22"/>
          <p:cNvSpPr/>
          <p:nvPr/>
        </p:nvSpPr>
        <p:spPr>
          <a:xfrm>
            <a:off x="9921240" y="5806440"/>
            <a:ext cx="1097280" cy="182880"/>
          </a:xfrm>
          <a:prstGeom prst="rect">
            <a:avLst/>
          </a:prstGeom>
          <a:noFill/>
          <a:ln/>
        </p:spPr>
        <p:txBody>
          <a:bodyPr wrap="square" lIns="381" tIns="381" rIns="381" bIns="381" rtlCol="0" anchor="t">
            <a:normAutofit/>
          </a:bodyPr>
          <a:lstStyle/>
          <a:p>
            <a:pPr algn="l" indent="0" marL="0">
              <a:buNone/>
            </a:pPr>
            <a:r>
              <a:rPr lang="en-US" sz="1000" i="1" dirty="0">
                <a:solidFill>
                  <a:srgbClr val="5E6A70"/>
                </a:solidFill>
                <a:latin typeface="Aptos" pitchFamily="34" charset="0"/>
                <a:ea typeface="Aptos" pitchFamily="34" charset="-122"/>
                <a:cs typeface="Aptos" pitchFamily="34" charset="-120"/>
              </a:rPr>
              <a:t>(Erikson, 1963)</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BF8F3"/>
        </a:solidFill>
      </p:bgPr>
    </p:bg>
    <p:spTree>
      <p:nvGrpSpPr>
        <p:cNvPr id="1" name=""/>
        <p:cNvGrpSpPr/>
        <p:nvPr/>
      </p:nvGrpSpPr>
      <p:grpSpPr>
        <a:xfrm>
          <a:off x="0" y="0"/>
          <a:ext cx="0" cy="0"/>
          <a:chOff x="0" y="0"/>
          <a:chExt cx="0" cy="0"/>
        </a:xfrm>
      </p:grpSpPr>
      <p:sp>
        <p:nvSpPr>
          <p:cNvPr id="2" name="Shape 0"/>
          <p:cNvSpPr/>
          <p:nvPr/>
        </p:nvSpPr>
        <p:spPr>
          <a:xfrm>
            <a:off x="320040" y="320040"/>
            <a:ext cx="109728" cy="6217920"/>
          </a:xfrm>
          <a:prstGeom prst="rect">
            <a:avLst/>
          </a:prstGeom>
          <a:solidFill>
            <a:srgbClr val="2F7D7E"/>
          </a:solidFill>
          <a:ln w="12700">
            <a:solidFill>
              <a:srgbClr val="2F7D7E"/>
            </a:solidFill>
            <a:prstDash val="solid"/>
          </a:ln>
        </p:spPr>
        <p:txBody>
          <a:bodyPr/>
          <a:p/>
        </p:txBody>
      </p:sp>
      <p:sp>
        <p:nvSpPr>
          <p:cNvPr id="3" name="Text 1"/>
          <p:cNvSpPr/>
          <p:nvPr/>
        </p:nvSpPr>
        <p:spPr>
          <a:xfrm>
            <a:off x="11292840" y="6309360"/>
            <a:ext cx="457200" cy="228600"/>
          </a:xfrm>
          <a:prstGeom prst="rect">
            <a:avLst/>
          </a:prstGeom>
          <a:noFill/>
          <a:ln/>
        </p:spPr>
        <p:txBody>
          <a:bodyPr wrap="square" lIns="0" tIns="0" rIns="0" bIns="0" rtlCol="0" anchor="ctr"/>
          <a:lstStyle/>
          <a:p>
            <a:pPr algn="r" indent="0" marL="0">
              <a:buNone/>
            </a:pPr>
            <a:r>
              <a:rPr lang="en-US" sz="1000" dirty="0">
                <a:solidFill>
                  <a:srgbClr val="5E6A70"/>
                </a:solidFill>
              </a:rPr>
              <a:t>4</a:t>
            </a:r>
            <a:endParaRPr lang="en-US" sz="1000" dirty="0"/>
          </a:p>
        </p:txBody>
      </p:sp>
      <p:sp>
        <p:nvSpPr>
          <p:cNvPr id="4" name="Text 2"/>
          <p:cNvSpPr/>
          <p:nvPr/>
        </p:nvSpPr>
        <p:spPr>
          <a:xfrm>
            <a:off x="685800" y="411480"/>
            <a:ext cx="10241280" cy="411480"/>
          </a:xfrm>
          <a:prstGeom prst="rect">
            <a:avLst/>
          </a:prstGeom>
          <a:noFill/>
          <a:ln/>
        </p:spPr>
        <p:txBody>
          <a:bodyPr wrap="square" lIns="0" tIns="0" rIns="0" bIns="0" rtlCol="0" anchor="ctr">
            <a:normAutofit/>
          </a:bodyPr>
          <a:lstStyle/>
          <a:p>
            <a:pPr indent="0" marL="0">
              <a:buNone/>
            </a:pPr>
            <a:r>
              <a:rPr lang="en-US" sz="2500" b="1" dirty="0">
                <a:solidFill>
                  <a:srgbClr val="243746"/>
                </a:solidFill>
                <a:latin typeface="Aptos Display" pitchFamily="34" charset="0"/>
                <a:ea typeface="Aptos Display" pitchFamily="34" charset="-122"/>
                <a:cs typeface="Aptos Display" pitchFamily="34" charset="-120"/>
              </a:rPr>
              <a:t>Applying the Theory to Isaac</a:t>
            </a:r>
            <a:endParaRPr lang="en-US" sz="2500" dirty="0"/>
          </a:p>
        </p:txBody>
      </p:sp>
      <p:sp>
        <p:nvSpPr>
          <p:cNvPr id="5" name="Shape 3"/>
          <p:cNvSpPr/>
          <p:nvPr/>
        </p:nvSpPr>
        <p:spPr>
          <a:xfrm>
            <a:off x="685800" y="987552"/>
            <a:ext cx="10561320" cy="0"/>
          </a:xfrm>
          <a:prstGeom prst="line">
            <a:avLst/>
          </a:prstGeom>
          <a:noFill/>
          <a:ln w="12700">
            <a:solidFill>
              <a:srgbClr val="D8D6CF"/>
            </a:solidFill>
            <a:prstDash val="solid"/>
          </a:ln>
        </p:spPr>
        <p:txBody>
          <a:bodyPr/>
          <a:p/>
        </p:txBody>
      </p:sp>
      <p:sp>
        <p:nvSpPr>
          <p:cNvPr id="6" name="Shape 4"/>
          <p:cNvSpPr/>
          <p:nvPr/>
        </p:nvSpPr>
        <p:spPr>
          <a:xfrm>
            <a:off x="868680" y="1417320"/>
            <a:ext cx="164592" cy="164592"/>
          </a:xfrm>
          <a:prstGeom prst="rect">
            <a:avLst/>
          </a:prstGeom>
          <a:solidFill>
            <a:srgbClr val="2F7D7E"/>
          </a:solidFill>
          <a:ln w="12700">
            <a:solidFill>
              <a:srgbClr val="2F7D7E"/>
            </a:solidFill>
            <a:prstDash val="solid"/>
          </a:ln>
        </p:spPr>
        <p:txBody>
          <a:bodyPr/>
          <a:p/>
        </p:txBody>
      </p:sp>
      <p:sp>
        <p:nvSpPr>
          <p:cNvPr id="7" name="Text 5"/>
          <p:cNvSpPr/>
          <p:nvPr/>
        </p:nvSpPr>
        <p:spPr>
          <a:xfrm>
            <a:off x="1124712" y="1389888"/>
            <a:ext cx="3858768" cy="228600"/>
          </a:xfrm>
          <a:prstGeom prst="rect">
            <a:avLst/>
          </a:prstGeom>
          <a:noFill/>
          <a:ln/>
        </p:spPr>
        <p:txBody>
          <a:bodyPr wrap="square" lIns="381" tIns="381" rIns="381" bIns="381" rtlCol="0" anchor="t">
            <a:normAutofit/>
          </a:bodyPr>
          <a:lstStyle/>
          <a:p>
            <a:pPr algn="l" indent="0" marL="0">
              <a:buNone/>
            </a:pPr>
            <a:r>
              <a:rPr lang="en-US" sz="1500" b="1" dirty="0">
                <a:solidFill>
                  <a:srgbClr val="243746"/>
                </a:solidFill>
                <a:latin typeface="Aptos" pitchFamily="34" charset="0"/>
                <a:ea typeface="Aptos" pitchFamily="34" charset="-122"/>
                <a:cs typeface="Aptos" pitchFamily="34" charset="-120"/>
              </a:rPr>
              <a:t>Observed behaviours</a:t>
            </a:r>
            <a:endParaRPr lang="en-US" sz="1500" dirty="0"/>
          </a:p>
        </p:txBody>
      </p:sp>
      <p:sp>
        <p:nvSpPr>
          <p:cNvPr id="8" name="Text 6"/>
          <p:cNvSpPr/>
          <p:nvPr/>
        </p:nvSpPr>
        <p:spPr>
          <a:xfrm>
            <a:off x="960120" y="1874520"/>
            <a:ext cx="4754880" cy="2103120"/>
          </a:xfrm>
          <a:prstGeom prst="rect">
            <a:avLst/>
          </a:prstGeom>
          <a:noFill/>
          <a:ln/>
        </p:spPr>
        <p:txBody>
          <a:bodyPr wrap="square" lIns="635" tIns="635" rIns="635" bIns="635" rtlCol="0" anchor="t">
            <a:normAutofit/>
          </a:bodyPr>
          <a:lstStyle/>
          <a:p>
            <a:r>
              <a:rPr lang="en-US" sz="1700" dirty="0">
                <a:solidFill>
                  <a:srgbClr val="243746"/>
                </a:solidFill>
                <a:latin typeface="Aptos" pitchFamily="34" charset="0"/>
                <a:ea typeface="Aptos" pitchFamily="34" charset="-122"/>
                <a:cs typeface="Aptos" pitchFamily="34" charset="-120"/>
              </a:rPr>
              <a:t>Withdrawn during play</a:t>
            </a:r>
            <a:endParaRPr lang="en-US" sz="1700" dirty="0"/>
          </a:p>
          <a:p>
            <a:r>
              <a:rPr lang="en-US" sz="1700" dirty="0">
                <a:solidFill>
                  <a:srgbClr val="243746"/>
                </a:solidFill>
                <a:latin typeface="Aptos" pitchFamily="34" charset="0"/>
                <a:ea typeface="Aptos" pitchFamily="34" charset="-122"/>
                <a:cs typeface="Aptos" pitchFamily="34" charset="-120"/>
              </a:rPr>
              <a:t>Limited peer interaction</a:t>
            </a:r>
            <a:endParaRPr lang="en-US" sz="1700" dirty="0"/>
          </a:p>
          <a:p>
            <a:r>
              <a:rPr lang="en-US" sz="1700" dirty="0">
                <a:solidFill>
                  <a:srgbClr val="243746"/>
                </a:solidFill>
                <a:latin typeface="Aptos" pitchFamily="34" charset="0"/>
                <a:ea typeface="Aptos" pitchFamily="34" charset="-122"/>
                <a:cs typeface="Aptos" pitchFamily="34" charset="-120"/>
              </a:rPr>
              <a:t>Clingy behaviour</a:t>
            </a:r>
            <a:endParaRPr lang="en-US" sz="1700" dirty="0"/>
          </a:p>
          <a:p>
            <a:r>
              <a:rPr lang="en-US" sz="1700" dirty="0">
                <a:solidFill>
                  <a:srgbClr val="243746"/>
                </a:solidFill>
                <a:latin typeface="Aptos" pitchFamily="34" charset="0"/>
                <a:ea typeface="Aptos" pitchFamily="34" charset="-122"/>
                <a:cs typeface="Aptos" pitchFamily="34" charset="-120"/>
              </a:rPr>
              <a:t>Distress when separated from mother</a:t>
            </a:r>
            <a:endParaRPr lang="en-US" sz="1700" dirty="0"/>
          </a:p>
          <a:p>
            <a:r>
              <a:rPr lang="en-US" sz="1700" dirty="0">
                <a:solidFill>
                  <a:srgbClr val="243746"/>
                </a:solidFill>
                <a:latin typeface="Aptos" pitchFamily="34" charset="0"/>
                <a:ea typeface="Aptos" pitchFamily="34" charset="-122"/>
                <a:cs typeface="Aptos" pitchFamily="34" charset="-120"/>
              </a:rPr>
              <a:t>Reduced confidence</a:t>
            </a:r>
            <a:endParaRPr lang="en-US" sz="1700" dirty="0"/>
          </a:p>
        </p:txBody>
      </p:sp>
      <p:sp>
        <p:nvSpPr>
          <p:cNvPr id="9" name="Shape 7"/>
          <p:cNvSpPr/>
          <p:nvPr/>
        </p:nvSpPr>
        <p:spPr>
          <a:xfrm>
            <a:off x="6400800" y="1417320"/>
            <a:ext cx="164592" cy="164592"/>
          </a:xfrm>
          <a:prstGeom prst="rect">
            <a:avLst/>
          </a:prstGeom>
          <a:solidFill>
            <a:srgbClr val="D9866C"/>
          </a:solidFill>
          <a:ln w="12700">
            <a:solidFill>
              <a:srgbClr val="D9866C"/>
            </a:solidFill>
            <a:prstDash val="solid"/>
          </a:ln>
        </p:spPr>
        <p:txBody>
          <a:bodyPr/>
          <a:p/>
        </p:txBody>
      </p:sp>
      <p:sp>
        <p:nvSpPr>
          <p:cNvPr id="10" name="Text 8"/>
          <p:cNvSpPr/>
          <p:nvPr/>
        </p:nvSpPr>
        <p:spPr>
          <a:xfrm>
            <a:off x="6656832" y="1389888"/>
            <a:ext cx="3950208" cy="228600"/>
          </a:xfrm>
          <a:prstGeom prst="rect">
            <a:avLst/>
          </a:prstGeom>
          <a:noFill/>
          <a:ln/>
        </p:spPr>
        <p:txBody>
          <a:bodyPr wrap="square" lIns="381" tIns="381" rIns="381" bIns="381" rtlCol="0" anchor="t">
            <a:normAutofit/>
          </a:bodyPr>
          <a:lstStyle/>
          <a:p>
            <a:pPr algn="l" indent="0" marL="0">
              <a:buNone/>
            </a:pPr>
            <a:r>
              <a:rPr lang="en-US" sz="1500" b="1" dirty="0">
                <a:solidFill>
                  <a:srgbClr val="243746"/>
                </a:solidFill>
                <a:latin typeface="Aptos" pitchFamily="34" charset="0"/>
                <a:ea typeface="Aptos" pitchFamily="34" charset="-122"/>
                <a:cs typeface="Aptos" pitchFamily="34" charset="-120"/>
              </a:rPr>
              <a:t>Possible explanation</a:t>
            </a:r>
            <a:endParaRPr lang="en-US" sz="1500" dirty="0"/>
          </a:p>
        </p:txBody>
      </p:sp>
      <p:sp>
        <p:nvSpPr>
          <p:cNvPr id="11" name="Text 9"/>
          <p:cNvSpPr/>
          <p:nvPr/>
        </p:nvSpPr>
        <p:spPr>
          <a:xfrm>
            <a:off x="6492240" y="1874520"/>
            <a:ext cx="4572000" cy="1828800"/>
          </a:xfrm>
          <a:prstGeom prst="rect">
            <a:avLst/>
          </a:prstGeom>
          <a:noFill/>
          <a:ln/>
        </p:spPr>
        <p:txBody>
          <a:bodyPr wrap="square" lIns="635" tIns="635" rIns="635" bIns="635" rtlCol="0" anchor="t">
            <a:normAutofit/>
          </a:bodyPr>
          <a:lstStyle/>
          <a:p>
            <a:pPr>
              <a:defRPr/>
            </a:pPr>
            <a:r>
              <a:t>Withdrawn play → limited initiative</a:t>
            </a:r>
            <a:endParaRPr lang="en-US" sz="1700" dirty="0"/>
          </a:p>
          <a:p>
            <a:pPr>
              <a:defRPr/>
            </a:pPr>
            <a:r>
              <a:t>Peer difficulties → reduced social confidence</a:t>
            </a:r>
          </a:p>
          <a:p>
            <a:pPr>
              <a:defRPr/>
            </a:pPr>
            <a:r>
              <a:t>Clingy behaviour → dependence on familiar adults</a:t>
            </a:r>
          </a:p>
          <a:p>
            <a:pPr>
              <a:defRPr/>
            </a:pPr>
            <a:r>
              <a:t>Separation distress → increased insecurity</a:t>
            </a:r>
          </a:p>
        </p:txBody>
      </p:sp>
      <p:sp>
        <p:nvSpPr>
          <p:cNvPr id="12" name="Shape 10"/>
          <p:cNvSpPr/>
          <p:nvPr/>
        </p:nvSpPr>
        <p:spPr>
          <a:xfrm>
            <a:off x="5760720" y="2788920"/>
            <a:ext cx="292608" cy="457200"/>
          </a:xfrm>
          <a:prstGeom prst="chevron">
            <a:avLst/>
          </a:prstGeom>
          <a:solidFill>
            <a:srgbClr val="D9A441"/>
          </a:solidFill>
          <a:ln w="12700">
            <a:solidFill>
              <a:srgbClr val="D9A441"/>
            </a:solidFill>
            <a:prstDash val="solid"/>
          </a:ln>
        </p:spPr>
        <p:txBody>
          <a:bodyPr/>
          <a:p/>
        </p:txBody>
      </p:sp>
      <p:sp>
        <p:nvSpPr>
          <p:cNvPr id="13" name="Text 11"/>
          <p:cNvSpPr/>
          <p:nvPr/>
        </p:nvSpPr>
        <p:spPr>
          <a:xfrm>
            <a:off x="9921240" y="5806440"/>
            <a:ext cx="1097280" cy="182880"/>
          </a:xfrm>
          <a:prstGeom prst="rect">
            <a:avLst/>
          </a:prstGeom>
          <a:noFill/>
          <a:ln/>
        </p:spPr>
        <p:txBody>
          <a:bodyPr wrap="square" lIns="381" tIns="381" rIns="381" bIns="381" rtlCol="0" anchor="t">
            <a:normAutofit/>
          </a:bodyPr>
          <a:lstStyle/>
          <a:p>
            <a:pPr algn="l" indent="0" marL="0">
              <a:buNone/>
            </a:pPr>
            <a:r>
              <a:rPr lang="en-US" sz="1000" i="1" dirty="0">
                <a:solidFill>
                  <a:srgbClr val="5E6A70"/>
                </a:solidFill>
                <a:latin typeface="Aptos" pitchFamily="34" charset="0"/>
                <a:ea typeface="Aptos" pitchFamily="34" charset="-122"/>
                <a:cs typeface="Aptos" pitchFamily="34" charset="-120"/>
              </a:rPr>
              <a:t>(Erikson, 1963)</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BF8F3"/>
        </a:solidFill>
      </p:bgPr>
    </p:bg>
    <p:spTree>
      <p:nvGrpSpPr>
        <p:cNvPr id="1" name=""/>
        <p:cNvGrpSpPr/>
        <p:nvPr/>
      </p:nvGrpSpPr>
      <p:grpSpPr>
        <a:xfrm>
          <a:off x="0" y="0"/>
          <a:ext cx="0" cy="0"/>
          <a:chOff x="0" y="0"/>
          <a:chExt cx="0" cy="0"/>
        </a:xfrm>
      </p:grpSpPr>
      <p:sp>
        <p:nvSpPr>
          <p:cNvPr id="2" name="Shape 0"/>
          <p:cNvSpPr/>
          <p:nvPr/>
        </p:nvSpPr>
        <p:spPr>
          <a:xfrm>
            <a:off x="320040" y="320040"/>
            <a:ext cx="109728" cy="6217920"/>
          </a:xfrm>
          <a:prstGeom prst="rect">
            <a:avLst/>
          </a:prstGeom>
          <a:solidFill>
            <a:srgbClr val="2F7D7E"/>
          </a:solidFill>
          <a:ln w="12700">
            <a:solidFill>
              <a:srgbClr val="2F7D7E"/>
            </a:solidFill>
            <a:prstDash val="solid"/>
          </a:ln>
        </p:spPr>
        <p:txBody>
          <a:bodyPr/>
          <a:p/>
        </p:txBody>
      </p:sp>
      <p:sp>
        <p:nvSpPr>
          <p:cNvPr id="3" name="Text 1"/>
          <p:cNvSpPr/>
          <p:nvPr/>
        </p:nvSpPr>
        <p:spPr>
          <a:xfrm>
            <a:off x="11292840" y="6309360"/>
            <a:ext cx="457200" cy="228600"/>
          </a:xfrm>
          <a:prstGeom prst="rect">
            <a:avLst/>
          </a:prstGeom>
          <a:noFill/>
          <a:ln/>
        </p:spPr>
        <p:txBody>
          <a:bodyPr wrap="square" lIns="0" tIns="0" rIns="0" bIns="0" rtlCol="0" anchor="ctr"/>
          <a:lstStyle/>
          <a:p>
            <a:pPr algn="r" indent="0" marL="0">
              <a:buNone/>
            </a:pPr>
            <a:r>
              <a:rPr lang="en-US" sz="1000" dirty="0">
                <a:solidFill>
                  <a:srgbClr val="5E6A70"/>
                </a:solidFill>
              </a:rPr>
              <a:t>5</a:t>
            </a:r>
            <a:endParaRPr lang="en-US" sz="1000" dirty="0"/>
          </a:p>
        </p:txBody>
      </p:sp>
      <p:sp>
        <p:nvSpPr>
          <p:cNvPr id="4" name="Text 2"/>
          <p:cNvSpPr/>
          <p:nvPr/>
        </p:nvSpPr>
        <p:spPr>
          <a:xfrm>
            <a:off x="685800" y="411480"/>
            <a:ext cx="10241280" cy="411480"/>
          </a:xfrm>
          <a:prstGeom prst="rect">
            <a:avLst/>
          </a:prstGeom>
          <a:noFill/>
          <a:ln/>
        </p:spPr>
        <p:txBody>
          <a:bodyPr wrap="square" lIns="0" tIns="0" rIns="0" bIns="0" rtlCol="0" anchor="ctr">
            <a:normAutofit/>
          </a:bodyPr>
          <a:lstStyle/>
          <a:p>
            <a:pPr indent="0" marL="0">
              <a:buNone/>
            </a:pPr>
            <a:r>
              <a:rPr lang="en-US" sz="2500" b="1" dirty="0">
                <a:solidFill>
                  <a:srgbClr val="243746"/>
                </a:solidFill>
                <a:latin typeface="Aptos Display" pitchFamily="34" charset="0"/>
                <a:ea typeface="Aptos Display" pitchFamily="34" charset="-122"/>
                <a:cs typeface="Aptos Display" pitchFamily="34" charset="-120"/>
              </a:rPr>
              <a:t>Factors Influencing Development</a:t>
            </a:r>
            <a:endParaRPr lang="en-US" sz="2500" dirty="0"/>
          </a:p>
        </p:txBody>
      </p:sp>
      <p:sp>
        <p:nvSpPr>
          <p:cNvPr id="5" name="Shape 3"/>
          <p:cNvSpPr/>
          <p:nvPr/>
        </p:nvSpPr>
        <p:spPr>
          <a:xfrm>
            <a:off x="685800" y="987552"/>
            <a:ext cx="10561320" cy="0"/>
          </a:xfrm>
          <a:prstGeom prst="line">
            <a:avLst/>
          </a:prstGeom>
          <a:noFill/>
          <a:ln w="12700">
            <a:solidFill>
              <a:srgbClr val="D8D6CF"/>
            </a:solidFill>
            <a:prstDash val="solid"/>
          </a:ln>
        </p:spPr>
        <p:txBody>
          <a:bodyPr/>
          <a:p/>
        </p:txBody>
      </p:sp>
      <p:sp>
        <p:nvSpPr>
          <p:cNvPr id="6" name="Shape 4"/>
          <p:cNvSpPr/>
          <p:nvPr/>
        </p:nvSpPr>
        <p:spPr>
          <a:xfrm>
            <a:off x="868680" y="1463040"/>
            <a:ext cx="164592" cy="164592"/>
          </a:xfrm>
          <a:prstGeom prst="rect">
            <a:avLst/>
          </a:prstGeom>
          <a:solidFill>
            <a:srgbClr val="D9866C"/>
          </a:solidFill>
          <a:ln w="12700">
            <a:solidFill>
              <a:srgbClr val="D9866C"/>
            </a:solidFill>
            <a:prstDash val="solid"/>
          </a:ln>
        </p:spPr>
        <p:txBody>
          <a:bodyPr/>
          <a:p/>
        </p:txBody>
      </p:sp>
      <p:sp>
        <p:nvSpPr>
          <p:cNvPr id="7" name="Text 5"/>
          <p:cNvSpPr/>
          <p:nvPr/>
        </p:nvSpPr>
        <p:spPr>
          <a:xfrm>
            <a:off x="1124712" y="1435608"/>
            <a:ext cx="2578608" cy="228600"/>
          </a:xfrm>
          <a:prstGeom prst="rect">
            <a:avLst/>
          </a:prstGeom>
          <a:noFill/>
          <a:ln/>
        </p:spPr>
        <p:txBody>
          <a:bodyPr wrap="square" lIns="381" tIns="381" rIns="381" bIns="381" rtlCol="0" anchor="t">
            <a:normAutofit/>
          </a:bodyPr>
          <a:lstStyle/>
          <a:p>
            <a:pPr algn="l" indent="0" marL="0">
              <a:buNone/>
            </a:pPr>
            <a:r>
              <a:rPr lang="en-US" sz="1500" b="1" dirty="0">
                <a:solidFill>
                  <a:srgbClr val="243746"/>
                </a:solidFill>
                <a:latin typeface="Aptos" pitchFamily="34" charset="0"/>
                <a:ea typeface="Aptos" pitchFamily="34" charset="-122"/>
                <a:cs typeface="Aptos" pitchFamily="34" charset="-120"/>
              </a:rPr>
              <a:t>Maternal Mental Health</a:t>
            </a:r>
            <a:endParaRPr lang="en-US" sz="1500" dirty="0"/>
          </a:p>
        </p:txBody>
      </p:sp>
      <p:sp>
        <p:nvSpPr>
          <p:cNvPr id="8" name="Text 6"/>
          <p:cNvSpPr/>
          <p:nvPr/>
        </p:nvSpPr>
        <p:spPr>
          <a:xfrm>
            <a:off x="960120" y="2084832"/>
            <a:ext cx="2788920" cy="914400"/>
          </a:xfrm>
          <a:prstGeom prst="rect">
            <a:avLst/>
          </a:prstGeom>
          <a:noFill/>
          <a:ln/>
        </p:spPr>
        <p:txBody>
          <a:bodyPr wrap="square" lIns="381" tIns="381" rIns="381" bIns="381" rtlCol="0" anchor="t">
            <a:normAutofit/>
          </a:bodyPr>
          <a:lstStyle/>
          <a:p>
            <a:pPr algn="l" indent="0" marL="0">
              <a:buNone/>
            </a:pPr>
            <a:r>
              <a:rPr lang="en-US" sz="1700" dirty="0">
                <a:solidFill>
                  <a:srgbClr val="243746"/>
                </a:solidFill>
                <a:latin typeface="Aptos" pitchFamily="34" charset="0"/>
                <a:ea typeface="Aptos" pitchFamily="34" charset="-122"/>
                <a:cs typeface="Aptos" pitchFamily="34" charset="-120"/>
              </a:rPr>
              <a:t>Emotional challenges</a:t>
            </a:r>
            <a:endParaRPr lang="en-US" sz="1700" dirty="0"/>
          </a:p>
          <a:p>
            <a:pPr algn="l" indent="0" marL="0">
              <a:buNone/>
            </a:pPr>
            <a:r>
              <a:rPr lang="en-US" sz="1700" dirty="0">
                <a:solidFill>
                  <a:srgbClr val="243746"/>
                </a:solidFill>
                <a:latin typeface="Aptos" pitchFamily="34" charset="0"/>
                <a:ea typeface="Aptos" pitchFamily="34" charset="-122"/>
                <a:cs typeface="Aptos" pitchFamily="34" charset="-120"/>
              </a:rPr>
              <a:t>Reduced responsiveness</a:t>
            </a:r>
            <a:endParaRPr lang="en-US" sz="1700" dirty="0"/>
          </a:p>
        </p:txBody>
      </p:sp>
      <p:sp>
        <p:nvSpPr>
          <p:cNvPr id="9" name="Shape 7"/>
          <p:cNvSpPr/>
          <p:nvPr/>
        </p:nvSpPr>
        <p:spPr>
          <a:xfrm>
            <a:off x="4370832" y="1463040"/>
            <a:ext cx="164592" cy="164592"/>
          </a:xfrm>
          <a:prstGeom prst="rect">
            <a:avLst/>
          </a:prstGeom>
          <a:solidFill>
            <a:srgbClr val="D9A441"/>
          </a:solidFill>
          <a:ln w="12700">
            <a:solidFill>
              <a:srgbClr val="D9A441"/>
            </a:solidFill>
            <a:prstDash val="solid"/>
          </a:ln>
        </p:spPr>
        <p:txBody>
          <a:bodyPr/>
          <a:p/>
        </p:txBody>
      </p:sp>
      <p:sp>
        <p:nvSpPr>
          <p:cNvPr id="10" name="Text 8"/>
          <p:cNvSpPr/>
          <p:nvPr/>
        </p:nvSpPr>
        <p:spPr>
          <a:xfrm>
            <a:off x="4626864" y="1435608"/>
            <a:ext cx="2578608" cy="228600"/>
          </a:xfrm>
          <a:prstGeom prst="rect">
            <a:avLst/>
          </a:prstGeom>
          <a:noFill/>
          <a:ln/>
        </p:spPr>
        <p:txBody>
          <a:bodyPr wrap="square" lIns="381" tIns="381" rIns="381" bIns="381" rtlCol="0" anchor="t">
            <a:normAutofit/>
          </a:bodyPr>
          <a:lstStyle/>
          <a:p>
            <a:pPr algn="l" indent="0" marL="0">
              <a:buNone/>
            </a:pPr>
            <a:r>
              <a:rPr lang="en-US" sz="1500" b="1" dirty="0">
                <a:solidFill>
                  <a:srgbClr val="243746"/>
                </a:solidFill>
                <a:latin typeface="Aptos" pitchFamily="34" charset="0"/>
                <a:ea typeface="Aptos" pitchFamily="34" charset="-122"/>
                <a:cs typeface="Aptos" pitchFamily="34" charset="-120"/>
              </a:rPr>
              <a:t>Childcare Instability</a:t>
            </a:r>
            <a:endParaRPr lang="en-US" sz="1500" dirty="0"/>
          </a:p>
        </p:txBody>
      </p:sp>
      <p:sp>
        <p:nvSpPr>
          <p:cNvPr id="11" name="Text 9"/>
          <p:cNvSpPr/>
          <p:nvPr/>
        </p:nvSpPr>
        <p:spPr>
          <a:xfrm>
            <a:off x="4462272" y="2084832"/>
            <a:ext cx="2788920" cy="914400"/>
          </a:xfrm>
          <a:prstGeom prst="rect">
            <a:avLst/>
          </a:prstGeom>
          <a:noFill/>
          <a:ln/>
        </p:spPr>
        <p:txBody>
          <a:bodyPr wrap="square" lIns="381" tIns="381" rIns="381" bIns="381" rtlCol="0" anchor="t">
            <a:normAutofit/>
          </a:bodyPr>
          <a:lstStyle/>
          <a:p>
            <a:pPr algn="l" indent="0" marL="0">
              <a:buNone/>
            </a:pPr>
            <a:r>
              <a:rPr lang="en-US" sz="1700" dirty="0">
                <a:solidFill>
                  <a:srgbClr val="243746"/>
                </a:solidFill>
                <a:latin typeface="Aptos" pitchFamily="34" charset="0"/>
                <a:ea typeface="Aptos" pitchFamily="34" charset="-122"/>
                <a:cs typeface="Aptos" pitchFamily="34" charset="-120"/>
              </a:rPr>
              <a:t>Frequent changes</a:t>
            </a:r>
            <a:endParaRPr lang="en-US" sz="1700" dirty="0"/>
          </a:p>
          <a:p>
            <a:pPr algn="l" indent="0" marL="0">
              <a:buNone/>
            </a:pPr>
            <a:r>
              <a:rPr lang="en-US" sz="1700" dirty="0">
                <a:solidFill>
                  <a:srgbClr val="243746"/>
                </a:solidFill>
                <a:latin typeface="Aptos" pitchFamily="34" charset="0"/>
                <a:ea typeface="Aptos" pitchFamily="34" charset="-122"/>
                <a:cs typeface="Aptos" pitchFamily="34" charset="-120"/>
              </a:rPr>
              <a:t>Lack of consistency</a:t>
            </a:r>
            <a:endParaRPr lang="en-US" sz="1700" dirty="0"/>
          </a:p>
        </p:txBody>
      </p:sp>
      <p:sp>
        <p:nvSpPr>
          <p:cNvPr id="12" name="Shape 10"/>
          <p:cNvSpPr/>
          <p:nvPr/>
        </p:nvSpPr>
        <p:spPr>
          <a:xfrm>
            <a:off x="7891272" y="1463040"/>
            <a:ext cx="164592" cy="164592"/>
          </a:xfrm>
          <a:prstGeom prst="rect">
            <a:avLst/>
          </a:prstGeom>
          <a:solidFill>
            <a:srgbClr val="2F7D7E"/>
          </a:solidFill>
          <a:ln w="12700">
            <a:solidFill>
              <a:srgbClr val="2F7D7E"/>
            </a:solidFill>
            <a:prstDash val="solid"/>
          </a:ln>
        </p:spPr>
        <p:txBody>
          <a:bodyPr/>
          <a:p/>
        </p:txBody>
      </p:sp>
      <p:sp>
        <p:nvSpPr>
          <p:cNvPr id="13" name="Text 11"/>
          <p:cNvSpPr/>
          <p:nvPr/>
        </p:nvSpPr>
        <p:spPr>
          <a:xfrm>
            <a:off x="8147304" y="1435608"/>
            <a:ext cx="2578608" cy="228600"/>
          </a:xfrm>
          <a:prstGeom prst="rect">
            <a:avLst/>
          </a:prstGeom>
          <a:noFill/>
          <a:ln/>
        </p:spPr>
        <p:txBody>
          <a:bodyPr wrap="square" lIns="381" tIns="381" rIns="381" bIns="381" rtlCol="0" anchor="t">
            <a:normAutofit/>
          </a:bodyPr>
          <a:lstStyle/>
          <a:p>
            <a:pPr algn="l" indent="0" marL="0">
              <a:buNone/>
            </a:pPr>
            <a:r>
              <a:rPr lang="en-US" sz="1500" b="1" dirty="0">
                <a:solidFill>
                  <a:srgbClr val="243746"/>
                </a:solidFill>
                <a:latin typeface="Aptos" pitchFamily="34" charset="0"/>
                <a:ea typeface="Aptos" pitchFamily="34" charset="-122"/>
                <a:cs typeface="Aptos" pitchFamily="34" charset="-120"/>
              </a:rPr>
              <a:t>Social Experiences</a:t>
            </a:r>
            <a:endParaRPr lang="en-US" sz="1500" dirty="0"/>
          </a:p>
        </p:txBody>
      </p:sp>
      <p:sp>
        <p:nvSpPr>
          <p:cNvPr id="14" name="Text 12"/>
          <p:cNvSpPr/>
          <p:nvPr/>
        </p:nvSpPr>
        <p:spPr>
          <a:xfrm>
            <a:off x="7982712" y="2084832"/>
            <a:ext cx="2788920" cy="914400"/>
          </a:xfrm>
          <a:prstGeom prst="rect">
            <a:avLst/>
          </a:prstGeom>
          <a:noFill/>
          <a:ln/>
        </p:spPr>
        <p:txBody>
          <a:bodyPr wrap="square" lIns="381" tIns="381" rIns="381" bIns="381" rtlCol="0" anchor="t">
            <a:normAutofit/>
          </a:bodyPr>
          <a:lstStyle/>
          <a:p>
            <a:pPr algn="l" indent="0" marL="0">
              <a:buNone/>
            </a:pPr>
            <a:r>
              <a:rPr lang="en-US" sz="1700" dirty="0">
                <a:solidFill>
                  <a:srgbClr val="243746"/>
                </a:solidFill>
                <a:latin typeface="Aptos" pitchFamily="34" charset="0"/>
                <a:ea typeface="Aptos" pitchFamily="34" charset="-122"/>
                <a:cs typeface="Aptos" pitchFamily="34" charset="-120"/>
              </a:rPr>
              <a:t>Reduced opportunities</a:t>
            </a:r>
            <a:endParaRPr lang="en-US" sz="1700" dirty="0"/>
          </a:p>
          <a:p>
            <a:pPr algn="l" indent="0" marL="0">
              <a:buNone/>
            </a:pPr>
            <a:r>
              <a:rPr lang="en-US" sz="1700" dirty="0">
                <a:solidFill>
                  <a:srgbClr val="243746"/>
                </a:solidFill>
                <a:latin typeface="Aptos" pitchFamily="34" charset="0"/>
                <a:ea typeface="Aptos" pitchFamily="34" charset="-122"/>
                <a:cs typeface="Aptos" pitchFamily="34" charset="-120"/>
              </a:rPr>
              <a:t>Lower confidence</a:t>
            </a:r>
            <a:endParaRPr lang="en-US" sz="1700" dirty="0"/>
          </a:p>
        </p:txBody>
      </p:sp>
      <p:sp>
        <p:nvSpPr>
          <p:cNvPr id="15" name="Text 13"/>
          <p:cNvSpPr/>
          <p:nvPr/>
        </p:nvSpPr>
        <p:spPr>
          <a:xfrm>
            <a:off x="914400" y="4800600"/>
            <a:ext cx="9692640" cy="411480"/>
          </a:xfrm>
          <a:prstGeom prst="rect">
            <a:avLst/>
          </a:prstGeom>
          <a:noFill/>
          <a:ln/>
        </p:spPr>
        <p:txBody>
          <a:bodyPr wrap="square" lIns="381" tIns="381" rIns="381" bIns="381" rtlCol="0" anchor="t">
            <a:normAutofit/>
          </a:bodyPr>
          <a:lstStyle/>
          <a:p>
            <a:r>
              <a:t>Together, these factors may make it harder for Isaac to develop initiative, confidence and social participation.</a:t>
            </a:r>
          </a:p>
        </p:txBody>
      </p:sp>
      <p:sp>
        <p:nvSpPr>
          <p:cNvPr id="16" name="Text 14"/>
          <p:cNvSpPr/>
          <p:nvPr/>
        </p:nvSpPr>
        <p:spPr>
          <a:xfrm>
            <a:off x="10012680" y="5806440"/>
            <a:ext cx="1005840" cy="182880"/>
          </a:xfrm>
          <a:prstGeom prst="rect">
            <a:avLst/>
          </a:prstGeom>
          <a:noFill/>
          <a:ln/>
        </p:spPr>
        <p:txBody>
          <a:bodyPr wrap="square" lIns="381" tIns="381" rIns="381" bIns="381" rtlCol="0" anchor="t">
            <a:normAutofit/>
          </a:bodyPr>
          <a:lstStyle/>
          <a:p>
            <a:pPr algn="l" indent="0" marL="0">
              <a:buNone/>
            </a:pPr>
            <a:r>
              <a:rPr lang="en-US" sz="1000" i="1" dirty="0">
                <a:solidFill>
                  <a:srgbClr val="5E6A70"/>
                </a:solidFill>
                <a:latin typeface="Aptos" pitchFamily="34" charset="0"/>
                <a:ea typeface="Aptos" pitchFamily="34" charset="-122"/>
                <a:cs typeface="Aptos" pitchFamily="34" charset="-120"/>
              </a:rPr>
              <a:t>(Berk, 2023)</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BF8F3"/>
        </a:solidFill>
      </p:bgPr>
    </p:bg>
    <p:spTree>
      <p:nvGrpSpPr>
        <p:cNvPr id="1" name=""/>
        <p:cNvGrpSpPr/>
        <p:nvPr/>
      </p:nvGrpSpPr>
      <p:grpSpPr>
        <a:xfrm>
          <a:off x="0" y="0"/>
          <a:ext cx="0" cy="0"/>
          <a:chOff x="0" y="0"/>
          <a:chExt cx="0" cy="0"/>
        </a:xfrm>
      </p:grpSpPr>
      <p:sp>
        <p:nvSpPr>
          <p:cNvPr id="2" name="Shape 0"/>
          <p:cNvSpPr/>
          <p:nvPr/>
        </p:nvSpPr>
        <p:spPr>
          <a:xfrm>
            <a:off x="320040" y="320040"/>
            <a:ext cx="109728" cy="6217920"/>
          </a:xfrm>
          <a:prstGeom prst="rect">
            <a:avLst/>
          </a:prstGeom>
          <a:solidFill>
            <a:srgbClr val="2F7D7E"/>
          </a:solidFill>
          <a:ln w="12700">
            <a:solidFill>
              <a:srgbClr val="2F7D7E"/>
            </a:solidFill>
            <a:prstDash val="solid"/>
          </a:ln>
        </p:spPr>
        <p:txBody>
          <a:bodyPr/>
          <a:p/>
        </p:txBody>
      </p:sp>
      <p:sp>
        <p:nvSpPr>
          <p:cNvPr id="3" name="Text 1"/>
          <p:cNvSpPr/>
          <p:nvPr/>
        </p:nvSpPr>
        <p:spPr>
          <a:xfrm>
            <a:off x="11292840" y="6309360"/>
            <a:ext cx="457200" cy="228600"/>
          </a:xfrm>
          <a:prstGeom prst="rect">
            <a:avLst/>
          </a:prstGeom>
          <a:noFill/>
          <a:ln/>
        </p:spPr>
        <p:txBody>
          <a:bodyPr wrap="square" lIns="0" tIns="0" rIns="0" bIns="0" rtlCol="0" anchor="ctr"/>
          <a:lstStyle/>
          <a:p>
            <a:pPr algn="r" indent="0" marL="0">
              <a:buNone/>
            </a:pPr>
            <a:r>
              <a:rPr lang="en-US" sz="1000" dirty="0">
                <a:solidFill>
                  <a:srgbClr val="5E6A70"/>
                </a:solidFill>
              </a:rPr>
              <a:t>6</a:t>
            </a:r>
            <a:endParaRPr lang="en-US" sz="1000" dirty="0"/>
          </a:p>
        </p:txBody>
      </p:sp>
      <p:sp>
        <p:nvSpPr>
          <p:cNvPr id="4" name="Text 2"/>
          <p:cNvSpPr/>
          <p:nvPr/>
        </p:nvSpPr>
        <p:spPr>
          <a:xfrm>
            <a:off x="685800" y="411480"/>
            <a:ext cx="10241280" cy="411480"/>
          </a:xfrm>
          <a:prstGeom prst="rect">
            <a:avLst/>
          </a:prstGeom>
          <a:noFill/>
          <a:ln/>
        </p:spPr>
        <p:txBody>
          <a:bodyPr wrap="square" lIns="0" tIns="0" rIns="0" bIns="0" rtlCol="0" anchor="ctr">
            <a:normAutofit/>
          </a:bodyPr>
          <a:lstStyle/>
          <a:p>
            <a:pPr indent="0" marL="0">
              <a:buNone/>
            </a:pPr>
            <a:r>
              <a:rPr lang="en-US" sz="2500" b="1" dirty="0">
                <a:solidFill>
                  <a:srgbClr val="243746"/>
                </a:solidFill>
                <a:latin typeface="Aptos Display" pitchFamily="34" charset="0"/>
                <a:ea typeface="Aptos Display" pitchFamily="34" charset="-122"/>
                <a:cs typeface="Aptos Display" pitchFamily="34" charset="-120"/>
              </a:rPr>
              <a:t>Nature and Nurture</a:t>
            </a:r>
            <a:endParaRPr lang="en-US" sz="2500" dirty="0"/>
          </a:p>
        </p:txBody>
      </p:sp>
      <p:sp>
        <p:nvSpPr>
          <p:cNvPr id="5" name="Shape 3"/>
          <p:cNvSpPr/>
          <p:nvPr/>
        </p:nvSpPr>
        <p:spPr>
          <a:xfrm>
            <a:off x="685800" y="987552"/>
            <a:ext cx="10561320" cy="0"/>
          </a:xfrm>
          <a:prstGeom prst="line">
            <a:avLst/>
          </a:prstGeom>
          <a:noFill/>
          <a:ln w="12700">
            <a:solidFill>
              <a:srgbClr val="D8D6CF"/>
            </a:solidFill>
            <a:prstDash val="solid"/>
          </a:ln>
        </p:spPr>
        <p:txBody>
          <a:bodyPr/>
          <a:p/>
        </p:txBody>
      </p:sp>
      <p:sp>
        <p:nvSpPr>
          <p:cNvPr id="6" name="Shape 4"/>
          <p:cNvSpPr/>
          <p:nvPr/>
        </p:nvSpPr>
        <p:spPr>
          <a:xfrm>
            <a:off x="960120" y="1417320"/>
            <a:ext cx="164592" cy="164592"/>
          </a:xfrm>
          <a:prstGeom prst="rect">
            <a:avLst/>
          </a:prstGeom>
          <a:solidFill>
            <a:srgbClr val="9D88BF"/>
          </a:solidFill>
          <a:ln w="12700">
            <a:solidFill>
              <a:srgbClr val="9D88BF"/>
            </a:solidFill>
            <a:prstDash val="solid"/>
          </a:ln>
        </p:spPr>
        <p:txBody>
          <a:bodyPr/>
          <a:p/>
        </p:txBody>
      </p:sp>
      <p:sp>
        <p:nvSpPr>
          <p:cNvPr id="7" name="Text 5"/>
          <p:cNvSpPr/>
          <p:nvPr/>
        </p:nvSpPr>
        <p:spPr>
          <a:xfrm>
            <a:off x="1216152" y="1389888"/>
            <a:ext cx="3401568" cy="228600"/>
          </a:xfrm>
          <a:prstGeom prst="rect">
            <a:avLst/>
          </a:prstGeom>
          <a:noFill/>
          <a:ln/>
        </p:spPr>
        <p:txBody>
          <a:bodyPr wrap="square" lIns="381" tIns="381" rIns="381" bIns="381" rtlCol="0" anchor="t">
            <a:normAutofit/>
          </a:bodyPr>
          <a:lstStyle/>
          <a:p>
            <a:pPr algn="l" indent="0" marL="0">
              <a:buNone/>
            </a:pPr>
            <a:r>
              <a:rPr lang="en-US" sz="1500" b="1" dirty="0">
                <a:solidFill>
                  <a:srgbClr val="243746"/>
                </a:solidFill>
                <a:latin typeface="Aptos" pitchFamily="34" charset="0"/>
                <a:ea typeface="Aptos" pitchFamily="34" charset="-122"/>
                <a:cs typeface="Aptos" pitchFamily="34" charset="-120"/>
              </a:rPr>
              <a:t>Nature</a:t>
            </a:r>
            <a:endParaRPr lang="en-US" sz="1500" dirty="0"/>
          </a:p>
        </p:txBody>
      </p:sp>
      <p:sp>
        <p:nvSpPr>
          <p:cNvPr id="8" name="Text 6"/>
          <p:cNvSpPr/>
          <p:nvPr/>
        </p:nvSpPr>
        <p:spPr>
          <a:xfrm>
            <a:off x="1051560" y="1920240"/>
            <a:ext cx="4114800" cy="1645920"/>
          </a:xfrm>
          <a:prstGeom prst="rect">
            <a:avLst/>
          </a:prstGeom>
          <a:noFill/>
          <a:ln/>
        </p:spPr>
        <p:txBody>
          <a:bodyPr wrap="square" lIns="635" tIns="635" rIns="635" bIns="635" rtlCol="0" anchor="t">
            <a:normAutofit/>
          </a:bodyPr>
          <a:lstStyle/>
          <a:p>
            <a:r>
              <a:rPr lang="en-US" sz="1800" dirty="0">
                <a:solidFill>
                  <a:srgbClr val="243746"/>
                </a:solidFill>
                <a:latin typeface="Aptos" pitchFamily="34" charset="0"/>
                <a:ea typeface="Aptos" pitchFamily="34" charset="-122"/>
                <a:cs typeface="Aptos" pitchFamily="34" charset="-120"/>
              </a:rPr>
              <a:t>Temperament</a:t>
            </a:r>
            <a:endParaRPr lang="en-US" sz="1800" dirty="0"/>
          </a:p>
          <a:p>
            <a:r>
              <a:rPr lang="en-US" sz="1800" dirty="0">
                <a:solidFill>
                  <a:srgbClr val="243746"/>
                </a:solidFill>
                <a:latin typeface="Aptos" pitchFamily="34" charset="0"/>
                <a:ea typeface="Aptos" pitchFamily="34" charset="-122"/>
                <a:cs typeface="Aptos" pitchFamily="34" charset="-120"/>
              </a:rPr>
              <a:t>Genetics</a:t>
            </a:r>
            <a:endParaRPr lang="en-US" sz="1800" dirty="0"/>
          </a:p>
          <a:p>
            <a:r>
              <a:rPr lang="en-US" sz="1800" dirty="0">
                <a:solidFill>
                  <a:srgbClr val="243746"/>
                </a:solidFill>
                <a:latin typeface="Aptos" pitchFamily="34" charset="0"/>
                <a:ea typeface="Aptos" pitchFamily="34" charset="-122"/>
                <a:cs typeface="Aptos" pitchFamily="34" charset="-120"/>
              </a:rPr>
              <a:t>Biological development</a:t>
            </a:r>
            <a:endParaRPr lang="en-US" sz="1800" dirty="0"/>
          </a:p>
          <a:p>
            <a:r>
              <a:rPr lang="en-US" sz="1800" dirty="0">
                <a:solidFill>
                  <a:srgbClr val="243746"/>
                </a:solidFill>
                <a:latin typeface="Aptos" pitchFamily="34" charset="0"/>
                <a:ea typeface="Aptos" pitchFamily="34" charset="-122"/>
                <a:cs typeface="Aptos" pitchFamily="34" charset="-120"/>
              </a:rPr>
              <a:t>Individual differences</a:t>
            </a:r>
            <a:endParaRPr lang="en-US" sz="1800" dirty="0"/>
          </a:p>
        </p:txBody>
      </p:sp>
      <p:sp>
        <p:nvSpPr>
          <p:cNvPr id="9" name="Shape 7"/>
          <p:cNvSpPr/>
          <p:nvPr/>
        </p:nvSpPr>
        <p:spPr>
          <a:xfrm>
            <a:off x="6400800" y="1417320"/>
            <a:ext cx="164592" cy="164592"/>
          </a:xfrm>
          <a:prstGeom prst="rect">
            <a:avLst/>
          </a:prstGeom>
          <a:solidFill>
            <a:srgbClr val="2F7D7E"/>
          </a:solidFill>
          <a:ln w="12700">
            <a:solidFill>
              <a:srgbClr val="2F7D7E"/>
            </a:solidFill>
            <a:prstDash val="solid"/>
          </a:ln>
        </p:spPr>
        <p:txBody>
          <a:bodyPr/>
          <a:p/>
        </p:txBody>
      </p:sp>
      <p:sp>
        <p:nvSpPr>
          <p:cNvPr id="10" name="Text 8"/>
          <p:cNvSpPr/>
          <p:nvPr/>
        </p:nvSpPr>
        <p:spPr>
          <a:xfrm>
            <a:off x="6656832" y="1389888"/>
            <a:ext cx="3401568" cy="228600"/>
          </a:xfrm>
          <a:prstGeom prst="rect">
            <a:avLst/>
          </a:prstGeom>
          <a:noFill/>
          <a:ln/>
        </p:spPr>
        <p:txBody>
          <a:bodyPr wrap="square" lIns="381" tIns="381" rIns="381" bIns="381" rtlCol="0" anchor="t">
            <a:normAutofit/>
          </a:bodyPr>
          <a:lstStyle/>
          <a:p>
            <a:pPr algn="l" indent="0" marL="0">
              <a:buNone/>
            </a:pPr>
            <a:r>
              <a:rPr lang="en-US" sz="1500" b="1" dirty="0">
                <a:solidFill>
                  <a:srgbClr val="243746"/>
                </a:solidFill>
                <a:latin typeface="Aptos" pitchFamily="34" charset="0"/>
                <a:ea typeface="Aptos" pitchFamily="34" charset="-122"/>
                <a:cs typeface="Aptos" pitchFamily="34" charset="-120"/>
              </a:rPr>
              <a:t>Nurture</a:t>
            </a:r>
            <a:endParaRPr lang="en-US" sz="1500" dirty="0"/>
          </a:p>
        </p:txBody>
      </p:sp>
      <p:sp>
        <p:nvSpPr>
          <p:cNvPr id="11" name="Text 9"/>
          <p:cNvSpPr/>
          <p:nvPr/>
        </p:nvSpPr>
        <p:spPr>
          <a:xfrm>
            <a:off x="6492240" y="1920240"/>
            <a:ext cx="4389120" cy="1645920"/>
          </a:xfrm>
          <a:prstGeom prst="rect">
            <a:avLst/>
          </a:prstGeom>
          <a:noFill/>
          <a:ln/>
        </p:spPr>
        <p:txBody>
          <a:bodyPr wrap="square" lIns="635" tIns="635" rIns="635" bIns="635" rtlCol="0" anchor="t">
            <a:normAutofit/>
          </a:bodyPr>
          <a:lstStyle/>
          <a:p>
            <a:r>
              <a:rPr lang="en-US" sz="1800" dirty="0">
                <a:solidFill>
                  <a:srgbClr val="243746"/>
                </a:solidFill>
                <a:latin typeface="Aptos" pitchFamily="34" charset="0"/>
                <a:ea typeface="Aptos" pitchFamily="34" charset="-122"/>
                <a:cs typeface="Aptos" pitchFamily="34" charset="-120"/>
              </a:rPr>
              <a:t>Parenting</a:t>
            </a:r>
            <a:endParaRPr lang="en-US" sz="1800" dirty="0"/>
          </a:p>
          <a:p>
            <a:r>
              <a:rPr lang="en-US" sz="1800" dirty="0">
                <a:solidFill>
                  <a:srgbClr val="243746"/>
                </a:solidFill>
                <a:latin typeface="Aptos" pitchFamily="34" charset="0"/>
                <a:ea typeface="Aptos" pitchFamily="34" charset="-122"/>
                <a:cs typeface="Aptos" pitchFamily="34" charset="-120"/>
              </a:rPr>
              <a:t>Relationships</a:t>
            </a:r>
            <a:endParaRPr lang="en-US" sz="1800" dirty="0"/>
          </a:p>
          <a:p>
            <a:r>
              <a:rPr lang="en-US" sz="1800" dirty="0">
                <a:solidFill>
                  <a:srgbClr val="243746"/>
                </a:solidFill>
                <a:latin typeface="Aptos" pitchFamily="34" charset="0"/>
                <a:ea typeface="Aptos" pitchFamily="34" charset="-122"/>
                <a:cs typeface="Aptos" pitchFamily="34" charset="-120"/>
              </a:rPr>
              <a:t>Childcare environment</a:t>
            </a:r>
            <a:endParaRPr lang="en-US" sz="1800" dirty="0"/>
          </a:p>
          <a:p>
            <a:r>
              <a:rPr lang="en-US" sz="1800" dirty="0">
                <a:solidFill>
                  <a:srgbClr val="243746"/>
                </a:solidFill>
                <a:latin typeface="Aptos" pitchFamily="34" charset="0"/>
                <a:ea typeface="Aptos" pitchFamily="34" charset="-122"/>
                <a:cs typeface="Aptos" pitchFamily="34" charset="-120"/>
              </a:rPr>
              <a:t>Social experiences</a:t>
            </a:r>
            <a:endParaRPr lang="en-US" sz="1800" dirty="0"/>
          </a:p>
        </p:txBody>
      </p:sp>
      <p:sp>
        <p:nvSpPr>
          <p:cNvPr id="12" name="Shape 10"/>
          <p:cNvSpPr/>
          <p:nvPr/>
        </p:nvSpPr>
        <p:spPr>
          <a:xfrm>
            <a:off x="5897880" y="1371600"/>
            <a:ext cx="0" cy="3931920"/>
          </a:xfrm>
          <a:prstGeom prst="line">
            <a:avLst/>
          </a:prstGeom>
          <a:noFill/>
          <a:ln w="17780">
            <a:solidFill>
              <a:srgbClr val="D8D6CF"/>
            </a:solidFill>
            <a:prstDash val="solid"/>
          </a:ln>
        </p:spPr>
        <p:txBody>
          <a:bodyPr/>
          <a:p/>
        </p:txBody>
      </p:sp>
      <p:sp>
        <p:nvSpPr>
          <p:cNvPr id="13" name="Text 11"/>
          <p:cNvSpPr/>
          <p:nvPr/>
        </p:nvSpPr>
        <p:spPr>
          <a:xfrm>
            <a:off x="960120" y="5394960"/>
            <a:ext cx="9509760" cy="365760"/>
          </a:xfrm>
          <a:prstGeom prst="rect">
            <a:avLst/>
          </a:prstGeom>
          <a:noFill/>
          <a:ln/>
        </p:spPr>
        <p:txBody>
          <a:bodyPr wrap="square" lIns="381" tIns="381" rIns="381" bIns="381" rtlCol="0" anchor="t">
            <a:normAutofit/>
          </a:bodyPr>
          <a:lstStyle/>
          <a:p>
            <a:pPr algn="l" indent="0" marL="0">
              <a:buNone/>
            </a:pPr>
            <a:r>
              <a:rPr lang="en-US" sz="1600" dirty="0">
                <a:solidFill>
                  <a:srgbClr val="5E6A70"/>
                </a:solidFill>
                <a:latin typeface="Aptos" pitchFamily="34" charset="0"/>
                <a:ea typeface="Aptos" pitchFamily="34" charset="-122"/>
                <a:cs typeface="Aptos" pitchFamily="34" charset="-120"/>
              </a:rPr>
              <a:t>Both influence Isaac’s development, but environmental factors appear especially significant in this case.</a:t>
            </a:r>
            <a:endParaRPr lang="en-US" sz="1600" dirty="0"/>
          </a:p>
        </p:txBody>
      </p:sp>
      <p:sp>
        <p:nvSpPr>
          <p:cNvPr id="14" name="Text 12"/>
          <p:cNvSpPr/>
          <p:nvPr/>
        </p:nvSpPr>
        <p:spPr>
          <a:xfrm>
            <a:off x="10012680" y="5806440"/>
            <a:ext cx="1005840" cy="182880"/>
          </a:xfrm>
          <a:prstGeom prst="rect">
            <a:avLst/>
          </a:prstGeom>
          <a:noFill/>
          <a:ln/>
        </p:spPr>
        <p:txBody>
          <a:bodyPr wrap="square" lIns="381" tIns="381" rIns="381" bIns="381" rtlCol="0" anchor="t">
            <a:normAutofit/>
          </a:bodyPr>
          <a:lstStyle/>
          <a:p>
            <a:r>
              <a:t>(Bee and Boyd, 2020)</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BF8F3"/>
        </a:solidFill>
      </p:bgPr>
    </p:bg>
    <p:spTree>
      <p:nvGrpSpPr>
        <p:cNvPr id="1" name=""/>
        <p:cNvGrpSpPr/>
        <p:nvPr/>
      </p:nvGrpSpPr>
      <p:grpSpPr>
        <a:xfrm>
          <a:off x="0" y="0"/>
          <a:ext cx="0" cy="0"/>
          <a:chOff x="0" y="0"/>
          <a:chExt cx="0" cy="0"/>
        </a:xfrm>
      </p:grpSpPr>
      <p:sp>
        <p:nvSpPr>
          <p:cNvPr id="2" name="Shape 0"/>
          <p:cNvSpPr/>
          <p:nvPr/>
        </p:nvSpPr>
        <p:spPr>
          <a:xfrm>
            <a:off x="320040" y="320040"/>
            <a:ext cx="109728" cy="6217920"/>
          </a:xfrm>
          <a:prstGeom prst="rect">
            <a:avLst/>
          </a:prstGeom>
          <a:solidFill>
            <a:srgbClr val="2F7D7E"/>
          </a:solidFill>
          <a:ln w="12700">
            <a:solidFill>
              <a:srgbClr val="2F7D7E"/>
            </a:solidFill>
            <a:prstDash val="solid"/>
          </a:ln>
        </p:spPr>
        <p:txBody>
          <a:bodyPr/>
          <a:p/>
        </p:txBody>
      </p:sp>
      <p:sp>
        <p:nvSpPr>
          <p:cNvPr id="3" name="Text 1"/>
          <p:cNvSpPr/>
          <p:nvPr/>
        </p:nvSpPr>
        <p:spPr>
          <a:xfrm>
            <a:off x="11292840" y="6309360"/>
            <a:ext cx="457200" cy="228600"/>
          </a:xfrm>
          <a:prstGeom prst="rect">
            <a:avLst/>
          </a:prstGeom>
          <a:noFill/>
          <a:ln/>
        </p:spPr>
        <p:txBody>
          <a:bodyPr wrap="square" lIns="0" tIns="0" rIns="0" bIns="0" rtlCol="0" anchor="ctr"/>
          <a:lstStyle/>
          <a:p>
            <a:pPr algn="r" indent="0" marL="0">
              <a:buNone/>
            </a:pPr>
            <a:r>
              <a:rPr lang="en-US" sz="1000" dirty="0">
                <a:solidFill>
                  <a:srgbClr val="5E6A70"/>
                </a:solidFill>
              </a:rPr>
              <a:t>7</a:t>
            </a:r>
            <a:endParaRPr lang="en-US" sz="1000" dirty="0"/>
          </a:p>
        </p:txBody>
      </p:sp>
      <p:sp>
        <p:nvSpPr>
          <p:cNvPr id="4" name="Text 2"/>
          <p:cNvSpPr/>
          <p:nvPr/>
        </p:nvSpPr>
        <p:spPr>
          <a:xfrm>
            <a:off x="685800" y="411480"/>
            <a:ext cx="10241280" cy="411480"/>
          </a:xfrm>
          <a:prstGeom prst="rect">
            <a:avLst/>
          </a:prstGeom>
          <a:noFill/>
          <a:ln/>
        </p:spPr>
        <p:txBody>
          <a:bodyPr wrap="square" lIns="0" tIns="0" rIns="0" bIns="0" rtlCol="0" anchor="ctr">
            <a:normAutofit/>
          </a:bodyPr>
          <a:lstStyle/>
          <a:p>
            <a:pPr indent="0" marL="0">
              <a:buNone/>
            </a:pPr>
            <a:r>
              <a:rPr lang="en-US" sz="2500" b="1" dirty="0">
                <a:solidFill>
                  <a:srgbClr val="243746"/>
                </a:solidFill>
                <a:latin typeface="Aptos Display" pitchFamily="34" charset="0"/>
                <a:ea typeface="Aptos Display" pitchFamily="34" charset="-122"/>
                <a:cs typeface="Aptos Display" pitchFamily="34" charset="-120"/>
              </a:rPr>
              <a:t>Support Plan</a:t>
            </a:r>
            <a:endParaRPr lang="en-US" sz="2500" dirty="0"/>
          </a:p>
        </p:txBody>
      </p:sp>
      <p:sp>
        <p:nvSpPr>
          <p:cNvPr id="5" name="Shape 3"/>
          <p:cNvSpPr/>
          <p:nvPr/>
        </p:nvSpPr>
        <p:spPr>
          <a:xfrm>
            <a:off x="685800" y="987552"/>
            <a:ext cx="10561320" cy="0"/>
          </a:xfrm>
          <a:prstGeom prst="line">
            <a:avLst/>
          </a:prstGeom>
          <a:noFill/>
          <a:ln w="12700">
            <a:solidFill>
              <a:srgbClr val="D8D6CF"/>
            </a:solidFill>
            <a:prstDash val="solid"/>
          </a:ln>
        </p:spPr>
        <p:txBody>
          <a:bodyPr/>
          <a:p/>
        </p:txBody>
      </p:sp>
      <p:sp>
        <p:nvSpPr>
          <p:cNvPr id="6" name="Shape 4"/>
          <p:cNvSpPr/>
          <p:nvPr/>
        </p:nvSpPr>
        <p:spPr>
          <a:xfrm>
            <a:off x="868680" y="1417320"/>
            <a:ext cx="164592" cy="164592"/>
          </a:xfrm>
          <a:prstGeom prst="rect">
            <a:avLst/>
          </a:prstGeom>
          <a:solidFill>
            <a:srgbClr val="D9A441"/>
          </a:solidFill>
          <a:ln w="12700">
            <a:solidFill>
              <a:srgbClr val="D9A441"/>
            </a:solidFill>
            <a:prstDash val="solid"/>
          </a:ln>
        </p:spPr>
        <p:txBody>
          <a:bodyPr/>
          <a:p/>
        </p:txBody>
      </p:sp>
      <p:sp>
        <p:nvSpPr>
          <p:cNvPr id="7" name="Text 5"/>
          <p:cNvSpPr/>
          <p:nvPr/>
        </p:nvSpPr>
        <p:spPr>
          <a:xfrm>
            <a:off x="1124712" y="1389888"/>
            <a:ext cx="3401568" cy="228600"/>
          </a:xfrm>
          <a:prstGeom prst="rect">
            <a:avLst/>
          </a:prstGeom>
          <a:noFill/>
          <a:ln/>
        </p:spPr>
        <p:txBody>
          <a:bodyPr wrap="square" lIns="381" tIns="381" rIns="381" bIns="381" rtlCol="0" anchor="t">
            <a:normAutofit/>
          </a:bodyPr>
          <a:lstStyle/>
          <a:p>
            <a:pPr algn="l" indent="0" marL="0">
              <a:buNone/>
            </a:pPr>
            <a:r>
              <a:rPr lang="en-US" sz="1500" b="1" dirty="0">
                <a:solidFill>
                  <a:srgbClr val="243746"/>
                </a:solidFill>
                <a:latin typeface="Aptos" pitchFamily="34" charset="0"/>
                <a:ea typeface="Aptos" pitchFamily="34" charset="-122"/>
                <a:cs typeface="Aptos" pitchFamily="34" charset="-120"/>
              </a:rPr>
              <a:t>Emotional support</a:t>
            </a:r>
            <a:endParaRPr lang="en-US" sz="1500" dirty="0"/>
          </a:p>
        </p:txBody>
      </p:sp>
      <p:sp>
        <p:nvSpPr>
          <p:cNvPr id="8" name="Text 6"/>
          <p:cNvSpPr/>
          <p:nvPr/>
        </p:nvSpPr>
        <p:spPr>
          <a:xfrm>
            <a:off x="960120" y="1874520"/>
            <a:ext cx="4206240" cy="1143000"/>
          </a:xfrm>
          <a:prstGeom prst="rect">
            <a:avLst/>
          </a:prstGeom>
          <a:noFill/>
          <a:ln/>
        </p:spPr>
        <p:txBody>
          <a:bodyPr wrap="square" lIns="635" tIns="635" rIns="635" bIns="635" rtlCol="0" anchor="t">
            <a:normAutofit/>
          </a:bodyPr>
          <a:lstStyle/>
          <a:p>
            <a:r>
              <a:rPr lang="en-US" sz="1700" dirty="0">
                <a:solidFill>
                  <a:srgbClr val="243746"/>
                </a:solidFill>
                <a:latin typeface="Aptos" pitchFamily="34" charset="0"/>
                <a:ea typeface="Aptos" pitchFamily="34" charset="-122"/>
                <a:cs typeface="Aptos" pitchFamily="34" charset="-120"/>
              </a:rPr>
              <a:t>Consistent key worker</a:t>
            </a:r>
            <a:endParaRPr lang="en-US" sz="1700" dirty="0"/>
          </a:p>
          <a:p>
            <a:r>
              <a:rPr lang="en-US" sz="1700" dirty="0">
                <a:solidFill>
                  <a:srgbClr val="243746"/>
                </a:solidFill>
                <a:latin typeface="Aptos" pitchFamily="34" charset="0"/>
                <a:ea typeface="Aptos" pitchFamily="34" charset="-122"/>
                <a:cs typeface="Aptos" pitchFamily="34" charset="-120"/>
              </a:rPr>
              <a:t>Predictable routines</a:t>
            </a:r>
            <a:endParaRPr lang="en-US" sz="1700" dirty="0"/>
          </a:p>
          <a:p>
            <a:r>
              <a:rPr lang="en-US" sz="1700" dirty="0">
                <a:solidFill>
                  <a:srgbClr val="243746"/>
                </a:solidFill>
                <a:latin typeface="Aptos" pitchFamily="34" charset="0"/>
                <a:ea typeface="Aptos" pitchFamily="34" charset="-122"/>
                <a:cs typeface="Aptos" pitchFamily="34" charset="-120"/>
              </a:rPr>
              <a:t>Positive reinforcement</a:t>
            </a:r>
            <a:endParaRPr lang="en-US" sz="1700" dirty="0"/>
          </a:p>
        </p:txBody>
      </p:sp>
      <p:sp>
        <p:nvSpPr>
          <p:cNvPr id="9" name="Shape 7"/>
          <p:cNvSpPr/>
          <p:nvPr/>
        </p:nvSpPr>
        <p:spPr>
          <a:xfrm>
            <a:off x="868680" y="3474720"/>
            <a:ext cx="164592" cy="164592"/>
          </a:xfrm>
          <a:prstGeom prst="rect">
            <a:avLst/>
          </a:prstGeom>
          <a:solidFill>
            <a:srgbClr val="2F7D7E"/>
          </a:solidFill>
          <a:ln w="12700">
            <a:solidFill>
              <a:srgbClr val="2F7D7E"/>
            </a:solidFill>
            <a:prstDash val="solid"/>
          </a:ln>
        </p:spPr>
        <p:txBody>
          <a:bodyPr/>
          <a:p/>
        </p:txBody>
      </p:sp>
      <p:sp>
        <p:nvSpPr>
          <p:cNvPr id="10" name="Text 8"/>
          <p:cNvSpPr/>
          <p:nvPr/>
        </p:nvSpPr>
        <p:spPr>
          <a:xfrm>
            <a:off x="1124712" y="3447288"/>
            <a:ext cx="3401568" cy="228600"/>
          </a:xfrm>
          <a:prstGeom prst="rect">
            <a:avLst/>
          </a:prstGeom>
          <a:noFill/>
          <a:ln/>
        </p:spPr>
        <p:txBody>
          <a:bodyPr wrap="square" lIns="381" tIns="381" rIns="381" bIns="381" rtlCol="0" anchor="t">
            <a:normAutofit/>
          </a:bodyPr>
          <a:lstStyle/>
          <a:p>
            <a:pPr algn="l" indent="0" marL="0">
              <a:buNone/>
            </a:pPr>
            <a:r>
              <a:rPr lang="en-US" sz="1500" b="1" dirty="0">
                <a:solidFill>
                  <a:srgbClr val="243746"/>
                </a:solidFill>
                <a:latin typeface="Aptos" pitchFamily="34" charset="0"/>
                <a:ea typeface="Aptos" pitchFamily="34" charset="-122"/>
                <a:cs typeface="Aptos" pitchFamily="34" charset="-120"/>
              </a:rPr>
              <a:t>Social development</a:t>
            </a:r>
            <a:endParaRPr lang="en-US" sz="1500" dirty="0"/>
          </a:p>
        </p:txBody>
      </p:sp>
      <p:sp>
        <p:nvSpPr>
          <p:cNvPr id="11" name="Text 9"/>
          <p:cNvSpPr/>
          <p:nvPr/>
        </p:nvSpPr>
        <p:spPr>
          <a:xfrm>
            <a:off x="960120" y="3931920"/>
            <a:ext cx="4206240" cy="1143000"/>
          </a:xfrm>
          <a:prstGeom prst="rect">
            <a:avLst/>
          </a:prstGeom>
          <a:noFill/>
          <a:ln/>
        </p:spPr>
        <p:txBody>
          <a:bodyPr wrap="square" lIns="635" tIns="635" rIns="635" bIns="635" rtlCol="0" anchor="t">
            <a:normAutofit/>
          </a:bodyPr>
          <a:lstStyle/>
          <a:p>
            <a:r>
              <a:rPr lang="en-US" sz="1700" dirty="0">
                <a:solidFill>
                  <a:srgbClr val="243746"/>
                </a:solidFill>
                <a:latin typeface="Aptos" pitchFamily="34" charset="0"/>
                <a:ea typeface="Aptos" pitchFamily="34" charset="-122"/>
                <a:cs typeface="Aptos" pitchFamily="34" charset="-120"/>
              </a:rPr>
              <a:t>Small-group activities</a:t>
            </a:r>
            <a:endParaRPr lang="en-US" sz="1700" dirty="0"/>
          </a:p>
          <a:p>
            <a:r>
              <a:rPr lang="en-US" sz="1700" dirty="0">
                <a:solidFill>
                  <a:srgbClr val="243746"/>
                </a:solidFill>
                <a:latin typeface="Aptos" pitchFamily="34" charset="0"/>
                <a:ea typeface="Aptos" pitchFamily="34" charset="-122"/>
                <a:cs typeface="Aptos" pitchFamily="34" charset="-120"/>
              </a:rPr>
              <a:t>Cooperative play</a:t>
            </a:r>
            <a:endParaRPr lang="en-US" sz="1700" dirty="0"/>
          </a:p>
          <a:p>
            <a:r>
              <a:rPr lang="en-US" sz="1700" dirty="0">
                <a:solidFill>
                  <a:srgbClr val="243746"/>
                </a:solidFill>
                <a:latin typeface="Aptos" pitchFamily="34" charset="0"/>
                <a:ea typeface="Aptos" pitchFamily="34" charset="-122"/>
                <a:cs typeface="Aptos" pitchFamily="34" charset="-120"/>
              </a:rPr>
              <a:t>Peer interaction support</a:t>
            </a:r>
            <a:endParaRPr lang="en-US" sz="1700" dirty="0"/>
          </a:p>
        </p:txBody>
      </p:sp>
      <p:sp>
        <p:nvSpPr>
          <p:cNvPr id="12" name="Shape 10"/>
          <p:cNvSpPr/>
          <p:nvPr/>
        </p:nvSpPr>
        <p:spPr>
          <a:xfrm>
            <a:off x="6400800" y="1417320"/>
            <a:ext cx="164592" cy="164592"/>
          </a:xfrm>
          <a:prstGeom prst="rect">
            <a:avLst/>
          </a:prstGeom>
          <a:solidFill>
            <a:srgbClr val="D9866C"/>
          </a:solidFill>
          <a:ln w="12700">
            <a:solidFill>
              <a:srgbClr val="D9866C"/>
            </a:solidFill>
            <a:prstDash val="solid"/>
          </a:ln>
        </p:spPr>
        <p:txBody>
          <a:bodyPr/>
          <a:p/>
        </p:txBody>
      </p:sp>
      <p:sp>
        <p:nvSpPr>
          <p:cNvPr id="13" name="Text 11"/>
          <p:cNvSpPr/>
          <p:nvPr/>
        </p:nvSpPr>
        <p:spPr>
          <a:xfrm>
            <a:off x="6656832" y="1389888"/>
            <a:ext cx="3584448" cy="228600"/>
          </a:xfrm>
          <a:prstGeom prst="rect">
            <a:avLst/>
          </a:prstGeom>
          <a:noFill/>
          <a:ln/>
        </p:spPr>
        <p:txBody>
          <a:bodyPr wrap="square" lIns="381" tIns="381" rIns="381" bIns="381" rtlCol="0" anchor="t">
            <a:normAutofit/>
          </a:bodyPr>
          <a:lstStyle/>
          <a:p>
            <a:pPr algn="l" indent="0" marL="0">
              <a:buNone/>
            </a:pPr>
            <a:r>
              <a:rPr lang="en-US" sz="1500" b="1" dirty="0">
                <a:solidFill>
                  <a:srgbClr val="243746"/>
                </a:solidFill>
                <a:latin typeface="Aptos" pitchFamily="34" charset="0"/>
                <a:ea typeface="Aptos" pitchFamily="34" charset="-122"/>
                <a:cs typeface="Aptos" pitchFamily="34" charset="-120"/>
              </a:rPr>
              <a:t>Language development</a:t>
            </a:r>
            <a:endParaRPr lang="en-US" sz="1500" dirty="0"/>
          </a:p>
        </p:txBody>
      </p:sp>
      <p:sp>
        <p:nvSpPr>
          <p:cNvPr id="14" name="Text 12"/>
          <p:cNvSpPr/>
          <p:nvPr/>
        </p:nvSpPr>
        <p:spPr>
          <a:xfrm>
            <a:off x="6492240" y="1874520"/>
            <a:ext cx="4206240" cy="1143000"/>
          </a:xfrm>
          <a:prstGeom prst="rect">
            <a:avLst/>
          </a:prstGeom>
          <a:noFill/>
          <a:ln/>
        </p:spPr>
        <p:txBody>
          <a:bodyPr wrap="square" lIns="635" tIns="635" rIns="635" bIns="635" rtlCol="0" anchor="t">
            <a:normAutofit/>
          </a:bodyPr>
          <a:lstStyle/>
          <a:p>
            <a:r>
              <a:rPr lang="en-US" sz="1700" dirty="0">
                <a:solidFill>
                  <a:srgbClr val="243746"/>
                </a:solidFill>
                <a:latin typeface="Aptos" pitchFamily="34" charset="0"/>
                <a:ea typeface="Aptos" pitchFamily="34" charset="-122"/>
                <a:cs typeface="Aptos" pitchFamily="34" charset="-120"/>
              </a:rPr>
              <a:t>Storytelling</a:t>
            </a:r>
            <a:endParaRPr lang="en-US" sz="1700" dirty="0"/>
          </a:p>
          <a:p>
            <a:r>
              <a:rPr lang="en-US" sz="1700" dirty="0">
                <a:solidFill>
                  <a:srgbClr val="243746"/>
                </a:solidFill>
                <a:latin typeface="Aptos" pitchFamily="34" charset="0"/>
                <a:ea typeface="Aptos" pitchFamily="34" charset="-122"/>
                <a:cs typeface="Aptos" pitchFamily="34" charset="-120"/>
              </a:rPr>
              <a:t>Conversation activities</a:t>
            </a:r>
            <a:endParaRPr lang="en-US" sz="1700" dirty="0"/>
          </a:p>
          <a:p>
            <a:r>
              <a:rPr lang="en-US" sz="1700" dirty="0">
                <a:solidFill>
                  <a:srgbClr val="243746"/>
                </a:solidFill>
                <a:latin typeface="Aptos" pitchFamily="34" charset="0"/>
                <a:ea typeface="Aptos" pitchFamily="34" charset="-122"/>
                <a:cs typeface="Aptos" pitchFamily="34" charset="-120"/>
              </a:rPr>
              <a:t>Language-rich environment</a:t>
            </a:r>
            <a:endParaRPr lang="en-US" sz="1700" dirty="0"/>
          </a:p>
        </p:txBody>
      </p:sp>
      <p:sp>
        <p:nvSpPr>
          <p:cNvPr id="15" name="Text 13"/>
          <p:cNvSpPr/>
          <p:nvPr/>
        </p:nvSpPr>
        <p:spPr>
          <a:xfrm>
            <a:off x="6446520" y="3931920"/>
            <a:ext cx="4389120" cy="502920"/>
          </a:xfrm>
          <a:prstGeom prst="rect">
            <a:avLst/>
          </a:prstGeom>
          <a:noFill/>
          <a:ln/>
        </p:spPr>
        <p:txBody>
          <a:bodyPr wrap="square" lIns="381" tIns="381" rIns="381" bIns="381" rtlCol="0" anchor="t">
            <a:normAutofit/>
          </a:bodyPr>
          <a:lstStyle/>
          <a:p>
            <a:pPr algn="l" indent="0" marL="0">
              <a:buNone/>
            </a:pPr>
            <a:r>
              <a:rPr lang="en-US" sz="1700" dirty="0">
                <a:solidFill>
                  <a:srgbClr val="5E6A70"/>
                </a:solidFill>
                <a:latin typeface="Aptos" pitchFamily="34" charset="0"/>
                <a:ea typeface="Aptos" pitchFamily="34" charset="-122"/>
                <a:cs typeface="Aptos" pitchFamily="34" charset="-120"/>
              </a:rPr>
              <a:t>Practical early years support should build security, confidence and communication.</a:t>
            </a:r>
            <a:endParaRPr lang="en-US" sz="1700" dirty="0"/>
          </a:p>
        </p:txBody>
      </p:sp>
      <p:sp>
        <p:nvSpPr>
          <p:cNvPr id="16" name="Text 14"/>
          <p:cNvSpPr/>
          <p:nvPr/>
        </p:nvSpPr>
        <p:spPr>
          <a:xfrm>
            <a:off x="9829800" y="5806440"/>
            <a:ext cx="1280160" cy="182880"/>
          </a:xfrm>
          <a:prstGeom prst="rect">
            <a:avLst/>
          </a:prstGeom>
          <a:noFill/>
          <a:ln/>
        </p:spPr>
        <p:txBody>
          <a:bodyPr wrap="square" lIns="381" tIns="381" rIns="381" bIns="381" rtlCol="0" anchor="t">
            <a:normAutofit/>
          </a:bodyPr>
          <a:lstStyle/>
          <a:p>
            <a:pPr algn="l" indent="0" marL="0">
              <a:buNone/>
            </a:pPr>
            <a:r>
              <a:rPr lang="en-US" sz="1000" i="1" dirty="0">
                <a:solidFill>
                  <a:srgbClr val="5E6A70"/>
                </a:solidFill>
                <a:latin typeface="Aptos" pitchFamily="34" charset="0"/>
                <a:ea typeface="Aptos" pitchFamily="34" charset="-122"/>
                <a:cs typeface="Aptos" pitchFamily="34" charset="-120"/>
              </a:rPr>
              <a:t>(Meggitt, 2024)</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BF8F3"/>
        </a:solidFill>
      </p:bgPr>
    </p:bg>
    <p:spTree>
      <p:nvGrpSpPr>
        <p:cNvPr id="1" name=""/>
        <p:cNvGrpSpPr/>
        <p:nvPr/>
      </p:nvGrpSpPr>
      <p:grpSpPr>
        <a:xfrm>
          <a:off x="0" y="0"/>
          <a:ext cx="0" cy="0"/>
          <a:chOff x="0" y="0"/>
          <a:chExt cx="0" cy="0"/>
        </a:xfrm>
      </p:grpSpPr>
      <p:sp>
        <p:nvSpPr>
          <p:cNvPr id="2" name="Shape 0"/>
          <p:cNvSpPr/>
          <p:nvPr/>
        </p:nvSpPr>
        <p:spPr>
          <a:xfrm>
            <a:off x="320040" y="320040"/>
            <a:ext cx="109728" cy="6217920"/>
          </a:xfrm>
          <a:prstGeom prst="rect">
            <a:avLst/>
          </a:prstGeom>
          <a:solidFill>
            <a:srgbClr val="2F7D7E"/>
          </a:solidFill>
          <a:ln w="12700">
            <a:solidFill>
              <a:srgbClr val="2F7D7E"/>
            </a:solidFill>
            <a:prstDash val="solid"/>
          </a:ln>
        </p:spPr>
        <p:txBody>
          <a:bodyPr/>
          <a:p/>
        </p:txBody>
      </p:sp>
      <p:sp>
        <p:nvSpPr>
          <p:cNvPr id="3" name="Text 1"/>
          <p:cNvSpPr/>
          <p:nvPr/>
        </p:nvSpPr>
        <p:spPr>
          <a:xfrm>
            <a:off x="11292840" y="6309360"/>
            <a:ext cx="457200" cy="228600"/>
          </a:xfrm>
          <a:prstGeom prst="rect">
            <a:avLst/>
          </a:prstGeom>
          <a:noFill/>
          <a:ln/>
        </p:spPr>
        <p:txBody>
          <a:bodyPr wrap="square" lIns="0" tIns="0" rIns="0" bIns="0" rtlCol="0" anchor="ctr"/>
          <a:lstStyle/>
          <a:p>
            <a:pPr algn="r" indent="0" marL="0">
              <a:buNone/>
            </a:pPr>
            <a:r>
              <a:rPr lang="en-US" sz="1000" dirty="0">
                <a:solidFill>
                  <a:srgbClr val="5E6A70"/>
                </a:solidFill>
              </a:rPr>
              <a:t>8</a:t>
            </a:r>
            <a:endParaRPr lang="en-US" sz="1000" dirty="0"/>
          </a:p>
        </p:txBody>
      </p:sp>
      <p:sp>
        <p:nvSpPr>
          <p:cNvPr id="4" name="Text 2"/>
          <p:cNvSpPr/>
          <p:nvPr/>
        </p:nvSpPr>
        <p:spPr>
          <a:xfrm>
            <a:off x="685800" y="411480"/>
            <a:ext cx="10241280" cy="411480"/>
          </a:xfrm>
          <a:prstGeom prst="rect">
            <a:avLst/>
          </a:prstGeom>
          <a:noFill/>
          <a:ln/>
        </p:spPr>
        <p:txBody>
          <a:bodyPr wrap="square" lIns="0" tIns="0" rIns="0" bIns="0" rtlCol="0" anchor="ctr">
            <a:normAutofit/>
          </a:bodyPr>
          <a:lstStyle/>
          <a:p>
            <a:pPr indent="0" marL="0">
              <a:buNone/>
            </a:pPr>
            <a:r>
              <a:rPr lang="en-US" sz="2500" b="1" dirty="0">
                <a:solidFill>
                  <a:srgbClr val="243746"/>
                </a:solidFill>
                <a:latin typeface="Aptos Display" pitchFamily="34" charset="0"/>
                <a:ea typeface="Aptos Display" pitchFamily="34" charset="-122"/>
                <a:cs typeface="Aptos Display" pitchFamily="34" charset="-120"/>
              </a:rPr>
              <a:t>Multi-Agency Support</a:t>
            </a:r>
            <a:endParaRPr lang="en-US" sz="2500" dirty="0"/>
          </a:p>
        </p:txBody>
      </p:sp>
      <p:sp>
        <p:nvSpPr>
          <p:cNvPr id="5" name="Shape 3"/>
          <p:cNvSpPr/>
          <p:nvPr/>
        </p:nvSpPr>
        <p:spPr>
          <a:xfrm>
            <a:off x="685800" y="987552"/>
            <a:ext cx="10561320" cy="0"/>
          </a:xfrm>
          <a:prstGeom prst="line">
            <a:avLst/>
          </a:prstGeom>
          <a:noFill/>
          <a:ln w="12700">
            <a:solidFill>
              <a:srgbClr val="D8D6CF"/>
            </a:solidFill>
            <a:prstDash val="solid"/>
          </a:ln>
        </p:spPr>
        <p:txBody>
          <a:bodyPr/>
          <a:p/>
        </p:txBody>
      </p:sp>
      <p:sp>
        <p:nvSpPr>
          <p:cNvPr id="6" name="Text 4"/>
          <p:cNvSpPr/>
          <p:nvPr/>
        </p:nvSpPr>
        <p:spPr>
          <a:xfrm>
            <a:off x="5230368" y="2880360"/>
            <a:ext cx="1737360" cy="292608"/>
          </a:xfrm>
          <a:prstGeom prst="rect">
            <a:avLst/>
          </a:prstGeom>
          <a:noFill/>
          <a:ln/>
        </p:spPr>
        <p:txBody>
          <a:bodyPr wrap="square" lIns="381" tIns="381" rIns="381" bIns="381" rtlCol="0" anchor="t">
            <a:normAutofit/>
          </a:bodyPr>
          <a:lstStyle/>
          <a:p>
            <a:pPr algn="ctr" indent="0" marL="0">
              <a:buNone/>
            </a:pPr>
            <a:r>
              <a:rPr lang="en-US" sz="2200" b="1" dirty="0">
                <a:solidFill>
                  <a:srgbClr val="2F7D7E"/>
                </a:solidFill>
                <a:latin typeface="Aptos" pitchFamily="34" charset="0"/>
                <a:ea typeface="Aptos" pitchFamily="34" charset="-122"/>
                <a:cs typeface="Aptos" pitchFamily="34" charset="-120"/>
              </a:rPr>
              <a:t>ISAAC</a:t>
            </a:r>
            <a:endParaRPr lang="en-US" sz="2200" dirty="0"/>
          </a:p>
        </p:txBody>
      </p:sp>
      <p:sp>
        <p:nvSpPr>
          <p:cNvPr id="7" name="Text 5"/>
          <p:cNvSpPr/>
          <p:nvPr/>
        </p:nvSpPr>
        <p:spPr>
          <a:xfrm>
            <a:off x="914400" y="1691640"/>
            <a:ext cx="2194560" cy="457200"/>
          </a:xfrm>
          <a:prstGeom prst="rect">
            <a:avLst/>
          </a:prstGeom>
          <a:noFill/>
          <a:ln/>
        </p:spPr>
        <p:txBody>
          <a:bodyPr wrap="square" lIns="381" tIns="381" rIns="381" bIns="381" rtlCol="0" anchor="t">
            <a:normAutofit/>
          </a:bodyPr>
          <a:lstStyle/>
          <a:p>
            <a:pPr algn="ctr" indent="0" marL="0">
              <a:buNone/>
            </a:pPr>
            <a:r>
              <a:rPr lang="en-US" sz="1600" b="1" dirty="0">
                <a:solidFill>
                  <a:srgbClr val="243746"/>
                </a:solidFill>
                <a:latin typeface="Aptos" pitchFamily="34" charset="0"/>
                <a:ea typeface="Aptos" pitchFamily="34" charset="-122"/>
                <a:cs typeface="Aptos" pitchFamily="34" charset="-120"/>
              </a:rPr>
              <a:t>Early Years</a:t>
            </a:r>
            <a:endParaRPr lang="en-US" sz="1600" dirty="0"/>
          </a:p>
          <a:p>
            <a:pPr algn="ctr" indent="0" marL="0">
              <a:buNone/>
            </a:pPr>
            <a:r>
              <a:rPr lang="en-US" sz="1600" b="1" dirty="0">
                <a:solidFill>
                  <a:srgbClr val="243746"/>
                </a:solidFill>
                <a:latin typeface="Aptos" pitchFamily="34" charset="0"/>
                <a:ea typeface="Aptos" pitchFamily="34" charset="-122"/>
                <a:cs typeface="Aptos" pitchFamily="34" charset="-120"/>
              </a:rPr>
              <a:t>Practitioner</a:t>
            </a:r>
            <a:endParaRPr lang="en-US" sz="1600" dirty="0"/>
          </a:p>
        </p:txBody>
      </p:sp>
      <p:sp>
        <p:nvSpPr>
          <p:cNvPr id="8" name="Text 6"/>
          <p:cNvSpPr/>
          <p:nvPr/>
        </p:nvSpPr>
        <p:spPr>
          <a:xfrm>
            <a:off x="8915400" y="1691640"/>
            <a:ext cx="2377440" cy="457200"/>
          </a:xfrm>
          <a:prstGeom prst="rect">
            <a:avLst/>
          </a:prstGeom>
          <a:noFill/>
          <a:ln/>
        </p:spPr>
        <p:txBody>
          <a:bodyPr wrap="square" lIns="381" tIns="381" rIns="381" bIns="381" rtlCol="0" anchor="t">
            <a:normAutofit/>
          </a:bodyPr>
          <a:lstStyle/>
          <a:p>
            <a:pPr algn="ctr" indent="0" marL="0">
              <a:buNone/>
            </a:pPr>
            <a:r>
              <a:rPr lang="en-US" sz="1600" b="1" dirty="0">
                <a:solidFill>
                  <a:srgbClr val="243746"/>
                </a:solidFill>
                <a:latin typeface="Aptos" pitchFamily="34" charset="0"/>
                <a:ea typeface="Aptos" pitchFamily="34" charset="-122"/>
                <a:cs typeface="Aptos" pitchFamily="34" charset="-120"/>
              </a:rPr>
              <a:t>Speech &amp; Language</a:t>
            </a:r>
            <a:endParaRPr lang="en-US" sz="1600" dirty="0"/>
          </a:p>
          <a:p>
            <a:pPr algn="ctr" indent="0" marL="0">
              <a:buNone/>
            </a:pPr>
            <a:r>
              <a:rPr lang="en-US" sz="1600" b="1" dirty="0">
                <a:solidFill>
                  <a:srgbClr val="243746"/>
                </a:solidFill>
                <a:latin typeface="Aptos" pitchFamily="34" charset="0"/>
                <a:ea typeface="Aptos" pitchFamily="34" charset="-122"/>
                <a:cs typeface="Aptos" pitchFamily="34" charset="-120"/>
              </a:rPr>
              <a:t>Therapist</a:t>
            </a:r>
            <a:endParaRPr lang="en-US" sz="1600" dirty="0"/>
          </a:p>
        </p:txBody>
      </p:sp>
      <p:sp>
        <p:nvSpPr>
          <p:cNvPr id="9" name="Text 7"/>
          <p:cNvSpPr/>
          <p:nvPr/>
        </p:nvSpPr>
        <p:spPr>
          <a:xfrm>
            <a:off x="914400" y="4572000"/>
            <a:ext cx="2194560" cy="457200"/>
          </a:xfrm>
          <a:prstGeom prst="rect">
            <a:avLst/>
          </a:prstGeom>
          <a:noFill/>
          <a:ln/>
        </p:spPr>
        <p:txBody>
          <a:bodyPr wrap="square" lIns="381" tIns="381" rIns="381" bIns="381" rtlCol="0" anchor="t">
            <a:normAutofit/>
          </a:bodyPr>
          <a:lstStyle/>
          <a:p>
            <a:pPr algn="ctr" indent="0" marL="0">
              <a:buNone/>
            </a:pPr>
            <a:r>
              <a:rPr lang="en-US" sz="1600" b="1" dirty="0">
                <a:solidFill>
                  <a:srgbClr val="243746"/>
                </a:solidFill>
                <a:latin typeface="Aptos" pitchFamily="34" charset="0"/>
                <a:ea typeface="Aptos" pitchFamily="34" charset="-122"/>
                <a:cs typeface="Aptos" pitchFamily="34" charset="-120"/>
              </a:rPr>
              <a:t>Health</a:t>
            </a:r>
            <a:endParaRPr lang="en-US" sz="1600" dirty="0"/>
          </a:p>
          <a:p>
            <a:pPr algn="ctr" indent="0" marL="0">
              <a:buNone/>
            </a:pPr>
            <a:r>
              <a:rPr lang="en-US" sz="1600" b="1" dirty="0">
                <a:solidFill>
                  <a:srgbClr val="243746"/>
                </a:solidFill>
                <a:latin typeface="Aptos" pitchFamily="34" charset="0"/>
                <a:ea typeface="Aptos" pitchFamily="34" charset="-122"/>
                <a:cs typeface="Aptos" pitchFamily="34" charset="-120"/>
              </a:rPr>
              <a:t>Visitor</a:t>
            </a:r>
            <a:endParaRPr lang="en-US" sz="1600" dirty="0"/>
          </a:p>
        </p:txBody>
      </p:sp>
      <p:sp>
        <p:nvSpPr>
          <p:cNvPr id="10" name="Text 8"/>
          <p:cNvSpPr/>
          <p:nvPr/>
        </p:nvSpPr>
        <p:spPr>
          <a:xfrm>
            <a:off x="8915400" y="4572000"/>
            <a:ext cx="2377440" cy="457200"/>
          </a:xfrm>
          <a:prstGeom prst="rect">
            <a:avLst/>
          </a:prstGeom>
          <a:noFill/>
          <a:ln/>
        </p:spPr>
        <p:txBody>
          <a:bodyPr wrap="square" lIns="381" tIns="381" rIns="381" bIns="381" rtlCol="0" anchor="t">
            <a:normAutofit/>
          </a:bodyPr>
          <a:lstStyle/>
          <a:p>
            <a:pPr algn="ctr" indent="0" marL="0">
              <a:buNone/>
            </a:pPr>
            <a:r>
              <a:rPr lang="en-US" sz="1600" b="1" dirty="0">
                <a:solidFill>
                  <a:srgbClr val="243746"/>
                </a:solidFill>
                <a:latin typeface="Aptos" pitchFamily="34" charset="0"/>
                <a:ea typeface="Aptos" pitchFamily="34" charset="-122"/>
                <a:cs typeface="Aptos" pitchFamily="34" charset="-120"/>
              </a:rPr>
              <a:t>Family Support</a:t>
            </a:r>
            <a:endParaRPr lang="en-US" sz="1600" dirty="0"/>
          </a:p>
          <a:p>
            <a:pPr algn="ctr" indent="0" marL="0">
              <a:buNone/>
            </a:pPr>
            <a:r>
              <a:rPr lang="en-US" sz="1600" b="1" dirty="0">
                <a:solidFill>
                  <a:srgbClr val="243746"/>
                </a:solidFill>
                <a:latin typeface="Aptos" pitchFamily="34" charset="0"/>
                <a:ea typeface="Aptos" pitchFamily="34" charset="-122"/>
                <a:cs typeface="Aptos" pitchFamily="34" charset="-120"/>
              </a:rPr>
              <a:t>Worker</a:t>
            </a:r>
            <a:endParaRPr lang="en-US" sz="1600" dirty="0"/>
          </a:p>
        </p:txBody>
      </p:sp>
      <p:sp>
        <p:nvSpPr>
          <p:cNvPr id="11" name="Text 9"/>
          <p:cNvSpPr/>
          <p:nvPr/>
        </p:nvSpPr>
        <p:spPr>
          <a:xfrm>
            <a:off x="4526280" y="5440680"/>
            <a:ext cx="3200400" cy="274320"/>
          </a:xfrm>
          <a:prstGeom prst="rect">
            <a:avLst/>
          </a:prstGeom>
          <a:noFill/>
          <a:ln/>
        </p:spPr>
        <p:txBody>
          <a:bodyPr wrap="square" lIns="381" tIns="381" rIns="381" bIns="381" rtlCol="0" anchor="t">
            <a:normAutofit/>
          </a:bodyPr>
          <a:lstStyle/>
          <a:p>
            <a:pPr algn="ctr" indent="0" marL="0">
              <a:buNone/>
            </a:pPr>
            <a:r>
              <a:rPr lang="en-US" sz="1600" b="1" dirty="0">
                <a:solidFill>
                  <a:srgbClr val="243746"/>
                </a:solidFill>
                <a:latin typeface="Aptos" pitchFamily="34" charset="0"/>
                <a:ea typeface="Aptos" pitchFamily="34" charset="-122"/>
                <a:cs typeface="Aptos" pitchFamily="34" charset="-120"/>
              </a:rPr>
              <a:t>Mother / Family Support</a:t>
            </a:r>
            <a:endParaRPr lang="en-US" sz="1600" dirty="0"/>
          </a:p>
        </p:txBody>
      </p:sp>
      <p:sp>
        <p:nvSpPr>
          <p:cNvPr id="12" name="Text 10"/>
          <p:cNvSpPr/>
          <p:nvPr/>
        </p:nvSpPr>
        <p:spPr>
          <a:xfrm>
            <a:off x="10012680" y="5806440"/>
            <a:ext cx="1097280" cy="182880"/>
          </a:xfrm>
          <a:prstGeom prst="rect">
            <a:avLst/>
          </a:prstGeom>
          <a:noFill/>
          <a:ln/>
        </p:spPr>
        <p:txBody>
          <a:bodyPr wrap="square" lIns="381" tIns="381" rIns="381" bIns="381" rtlCol="0" anchor="t">
            <a:normAutofit/>
          </a:bodyPr>
          <a:lstStyle/>
          <a:p>
            <a:pPr algn="l" indent="0" marL="0">
              <a:buNone/>
            </a:pPr>
            <a:r>
              <a:rPr lang="en-US" sz="1000" i="1" dirty="0">
                <a:solidFill>
                  <a:srgbClr val="5E6A70"/>
                </a:solidFill>
                <a:latin typeface="Aptos" pitchFamily="34" charset="0"/>
                <a:ea typeface="Aptos" pitchFamily="34" charset="-122"/>
                <a:cs typeface="Aptos" pitchFamily="34" charset="-120"/>
              </a:rPr>
              <a:t>(Miller, 2022)</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BF8F3"/>
        </a:solidFill>
      </p:bgPr>
    </p:bg>
    <p:spTree>
      <p:nvGrpSpPr>
        <p:cNvPr id="1" name=""/>
        <p:cNvGrpSpPr/>
        <p:nvPr/>
      </p:nvGrpSpPr>
      <p:grpSpPr>
        <a:xfrm>
          <a:off x="0" y="0"/>
          <a:ext cx="0" cy="0"/>
          <a:chOff x="0" y="0"/>
          <a:chExt cx="0" cy="0"/>
        </a:xfrm>
      </p:grpSpPr>
      <p:sp>
        <p:nvSpPr>
          <p:cNvPr id="2" name="Shape 0"/>
          <p:cNvSpPr/>
          <p:nvPr/>
        </p:nvSpPr>
        <p:spPr>
          <a:xfrm>
            <a:off x="320040" y="320040"/>
            <a:ext cx="109728" cy="6217920"/>
          </a:xfrm>
          <a:prstGeom prst="rect">
            <a:avLst/>
          </a:prstGeom>
          <a:solidFill>
            <a:srgbClr val="2F7D7E"/>
          </a:solidFill>
          <a:ln w="12700">
            <a:solidFill>
              <a:srgbClr val="2F7D7E"/>
            </a:solidFill>
            <a:prstDash val="solid"/>
          </a:ln>
        </p:spPr>
        <p:txBody>
          <a:bodyPr/>
          <a:p/>
        </p:txBody>
      </p:sp>
      <p:sp>
        <p:nvSpPr>
          <p:cNvPr id="3" name="Text 1"/>
          <p:cNvSpPr/>
          <p:nvPr/>
        </p:nvSpPr>
        <p:spPr>
          <a:xfrm>
            <a:off x="11292840" y="6309360"/>
            <a:ext cx="457200" cy="228600"/>
          </a:xfrm>
          <a:prstGeom prst="rect">
            <a:avLst/>
          </a:prstGeom>
          <a:noFill/>
          <a:ln/>
        </p:spPr>
        <p:txBody>
          <a:bodyPr wrap="square" lIns="0" tIns="0" rIns="0" bIns="0" rtlCol="0" anchor="ctr"/>
          <a:lstStyle/>
          <a:p>
            <a:pPr algn="r" indent="0" marL="0">
              <a:buNone/>
            </a:pPr>
            <a:r>
              <a:rPr lang="en-US" sz="1000" dirty="0">
                <a:solidFill>
                  <a:srgbClr val="5E6A70"/>
                </a:solidFill>
              </a:rPr>
              <a:t>9</a:t>
            </a:r>
            <a:endParaRPr lang="en-US" sz="1000" dirty="0"/>
          </a:p>
        </p:txBody>
      </p:sp>
      <p:sp>
        <p:nvSpPr>
          <p:cNvPr id="4" name="Text 2"/>
          <p:cNvSpPr/>
          <p:nvPr/>
        </p:nvSpPr>
        <p:spPr>
          <a:xfrm>
            <a:off x="685800" y="411480"/>
            <a:ext cx="10241280" cy="411480"/>
          </a:xfrm>
          <a:prstGeom prst="rect">
            <a:avLst/>
          </a:prstGeom>
          <a:noFill/>
          <a:ln/>
        </p:spPr>
        <p:txBody>
          <a:bodyPr wrap="square" lIns="0" tIns="0" rIns="0" bIns="0" rtlCol="0" anchor="ctr">
            <a:normAutofit/>
          </a:bodyPr>
          <a:lstStyle/>
          <a:p>
            <a:pPr indent="0" marL="0">
              <a:buNone/>
            </a:pPr>
            <a:r>
              <a:rPr lang="en-US" sz="2500" b="1" dirty="0">
                <a:solidFill>
                  <a:srgbClr val="243746"/>
                </a:solidFill>
                <a:latin typeface="Aptos Display" pitchFamily="34" charset="0"/>
                <a:ea typeface="Aptos Display" pitchFamily="34" charset="-122"/>
                <a:cs typeface="Aptos Display" pitchFamily="34" charset="-120"/>
              </a:rPr>
              <a:t>Critical Evaluation</a:t>
            </a:r>
            <a:endParaRPr lang="en-US" sz="2500" dirty="0"/>
          </a:p>
        </p:txBody>
      </p:sp>
      <p:sp>
        <p:nvSpPr>
          <p:cNvPr id="5" name="Shape 3"/>
          <p:cNvSpPr/>
          <p:nvPr/>
        </p:nvSpPr>
        <p:spPr>
          <a:xfrm>
            <a:off x="685800" y="987552"/>
            <a:ext cx="10561320" cy="0"/>
          </a:xfrm>
          <a:prstGeom prst="line">
            <a:avLst/>
          </a:prstGeom>
          <a:noFill/>
          <a:ln w="12700">
            <a:solidFill>
              <a:srgbClr val="D8D6CF"/>
            </a:solidFill>
            <a:prstDash val="solid"/>
          </a:ln>
        </p:spPr>
        <p:txBody>
          <a:bodyPr/>
          <a:p/>
        </p:txBody>
      </p:sp>
      <p:sp>
        <p:nvSpPr>
          <p:cNvPr id="6" name="Shape 4"/>
          <p:cNvSpPr/>
          <p:nvPr/>
        </p:nvSpPr>
        <p:spPr>
          <a:xfrm>
            <a:off x="868680" y="1417320"/>
            <a:ext cx="164592" cy="164592"/>
          </a:xfrm>
          <a:prstGeom prst="rect">
            <a:avLst/>
          </a:prstGeom>
          <a:solidFill>
            <a:srgbClr val="2F7D7E"/>
          </a:solidFill>
          <a:ln w="12700">
            <a:solidFill>
              <a:srgbClr val="2F7D7E"/>
            </a:solidFill>
            <a:prstDash val="solid"/>
          </a:ln>
        </p:spPr>
        <p:txBody>
          <a:bodyPr/>
          <a:p/>
        </p:txBody>
      </p:sp>
      <p:sp>
        <p:nvSpPr>
          <p:cNvPr id="7" name="Text 5"/>
          <p:cNvSpPr/>
          <p:nvPr/>
        </p:nvSpPr>
        <p:spPr>
          <a:xfrm>
            <a:off x="1124712" y="1389888"/>
            <a:ext cx="3584448" cy="228600"/>
          </a:xfrm>
          <a:prstGeom prst="rect">
            <a:avLst/>
          </a:prstGeom>
          <a:noFill/>
          <a:ln/>
        </p:spPr>
        <p:txBody>
          <a:bodyPr wrap="square" lIns="381" tIns="381" rIns="381" bIns="381" rtlCol="0" anchor="t">
            <a:normAutofit/>
          </a:bodyPr>
          <a:lstStyle/>
          <a:p>
            <a:pPr algn="l" indent="0" marL="0">
              <a:buNone/>
            </a:pPr>
            <a:r>
              <a:rPr lang="en-US" sz="1500" b="1" dirty="0">
                <a:solidFill>
                  <a:srgbClr val="243746"/>
                </a:solidFill>
                <a:latin typeface="Aptos" pitchFamily="34" charset="0"/>
                <a:ea typeface="Aptos" pitchFamily="34" charset="-122"/>
                <a:cs typeface="Aptos" pitchFamily="34" charset="-120"/>
              </a:rPr>
              <a:t>Strengths</a:t>
            </a:r>
            <a:endParaRPr lang="en-US" sz="1500" dirty="0"/>
          </a:p>
        </p:txBody>
      </p:sp>
      <p:sp>
        <p:nvSpPr>
          <p:cNvPr id="8" name="Text 6"/>
          <p:cNvSpPr/>
          <p:nvPr/>
        </p:nvSpPr>
        <p:spPr>
          <a:xfrm>
            <a:off x="960120" y="1920240"/>
            <a:ext cx="4572000" cy="1828800"/>
          </a:xfrm>
          <a:prstGeom prst="rect">
            <a:avLst/>
          </a:prstGeom>
          <a:noFill/>
          <a:ln/>
        </p:spPr>
        <p:txBody>
          <a:bodyPr wrap="square" lIns="635" tIns="635" rIns="635" bIns="635" rtlCol="0" anchor="t">
            <a:normAutofit/>
          </a:bodyPr>
          <a:lstStyle/>
          <a:p>
            <a:r>
              <a:rPr lang="en-US" sz="1650" dirty="0">
                <a:solidFill>
                  <a:srgbClr val="243746"/>
                </a:solidFill>
                <a:latin typeface="Aptos" pitchFamily="34" charset="0"/>
                <a:ea typeface="Aptos" pitchFamily="34" charset="-122"/>
                <a:cs typeface="Aptos" pitchFamily="34" charset="-120"/>
              </a:rPr>
              <a:t>Focuses on emotional development</a:t>
            </a:r>
            <a:endParaRPr lang="en-US" sz="1650" dirty="0"/>
          </a:p>
          <a:p>
            <a:r>
              <a:rPr lang="en-US" sz="1650" dirty="0">
                <a:solidFill>
                  <a:srgbClr val="243746"/>
                </a:solidFill>
                <a:latin typeface="Aptos" pitchFamily="34" charset="0"/>
                <a:ea typeface="Aptos" pitchFamily="34" charset="-122"/>
                <a:cs typeface="Aptos" pitchFamily="34" charset="-120"/>
              </a:rPr>
              <a:t>Useful in childcare practice</a:t>
            </a:r>
            <a:endParaRPr lang="en-US" sz="1650" dirty="0"/>
          </a:p>
          <a:p>
            <a:r>
              <a:rPr lang="en-US" sz="1650" dirty="0">
                <a:solidFill>
                  <a:srgbClr val="243746"/>
                </a:solidFill>
                <a:latin typeface="Aptos" pitchFamily="34" charset="0"/>
                <a:ea typeface="Aptos" pitchFamily="34" charset="-122"/>
                <a:cs typeface="Aptos" pitchFamily="34" charset="-120"/>
              </a:rPr>
              <a:t>Highlights confidence and self-esteem</a:t>
            </a:r>
            <a:endParaRPr lang="en-US" sz="1650" dirty="0"/>
          </a:p>
          <a:p>
            <a:r>
              <a:rPr lang="en-US" sz="1650" dirty="0">
                <a:solidFill>
                  <a:srgbClr val="243746"/>
                </a:solidFill>
                <a:latin typeface="Aptos" pitchFamily="34" charset="0"/>
                <a:ea typeface="Aptos" pitchFamily="34" charset="-122"/>
                <a:cs typeface="Aptos" pitchFamily="34" charset="-120"/>
              </a:rPr>
              <a:t>Widely used in education and childcare</a:t>
            </a:r>
            <a:endParaRPr lang="en-US" sz="1650" dirty="0"/>
          </a:p>
        </p:txBody>
      </p:sp>
      <p:sp>
        <p:nvSpPr>
          <p:cNvPr id="9" name="Shape 7"/>
          <p:cNvSpPr/>
          <p:nvPr/>
        </p:nvSpPr>
        <p:spPr>
          <a:xfrm>
            <a:off x="6400800" y="1417320"/>
            <a:ext cx="164592" cy="164592"/>
          </a:xfrm>
          <a:prstGeom prst="rect">
            <a:avLst/>
          </a:prstGeom>
          <a:solidFill>
            <a:srgbClr val="D9866C"/>
          </a:solidFill>
          <a:ln w="12700">
            <a:solidFill>
              <a:srgbClr val="D9866C"/>
            </a:solidFill>
            <a:prstDash val="solid"/>
          </a:ln>
        </p:spPr>
        <p:txBody>
          <a:bodyPr/>
          <a:p/>
        </p:txBody>
      </p:sp>
      <p:sp>
        <p:nvSpPr>
          <p:cNvPr id="10" name="Text 8"/>
          <p:cNvSpPr/>
          <p:nvPr/>
        </p:nvSpPr>
        <p:spPr>
          <a:xfrm>
            <a:off x="6656832" y="1389888"/>
            <a:ext cx="3584448" cy="228600"/>
          </a:xfrm>
          <a:prstGeom prst="rect">
            <a:avLst/>
          </a:prstGeom>
          <a:noFill/>
          <a:ln/>
        </p:spPr>
        <p:txBody>
          <a:bodyPr wrap="square" lIns="381" tIns="381" rIns="381" bIns="381" rtlCol="0" anchor="t">
            <a:normAutofit/>
          </a:bodyPr>
          <a:lstStyle/>
          <a:p>
            <a:pPr algn="l" indent="0" marL="0">
              <a:buNone/>
            </a:pPr>
            <a:r>
              <a:rPr lang="en-US" sz="1500" b="1" dirty="0">
                <a:solidFill>
                  <a:srgbClr val="243746"/>
                </a:solidFill>
                <a:latin typeface="Aptos" pitchFamily="34" charset="0"/>
                <a:ea typeface="Aptos" pitchFamily="34" charset="-122"/>
                <a:cs typeface="Aptos" pitchFamily="34" charset="-120"/>
              </a:rPr>
              <a:t>Limitations</a:t>
            </a:r>
            <a:endParaRPr lang="en-US" sz="1500" dirty="0"/>
          </a:p>
        </p:txBody>
      </p:sp>
      <p:sp>
        <p:nvSpPr>
          <p:cNvPr id="11" name="Text 9"/>
          <p:cNvSpPr/>
          <p:nvPr/>
        </p:nvSpPr>
        <p:spPr>
          <a:xfrm>
            <a:off x="6492240" y="1920240"/>
            <a:ext cx="4572000" cy="1965960"/>
          </a:xfrm>
          <a:prstGeom prst="rect">
            <a:avLst/>
          </a:prstGeom>
          <a:noFill/>
          <a:ln/>
        </p:spPr>
        <p:txBody>
          <a:bodyPr wrap="square" lIns="635" tIns="635" rIns="635" bIns="635" rtlCol="0" anchor="t">
            <a:normAutofit/>
          </a:bodyPr>
          <a:lstStyle/>
          <a:p>
            <a:r>
              <a:rPr lang="en-US" sz="1600" dirty="0">
                <a:solidFill>
                  <a:srgbClr val="243746"/>
                </a:solidFill>
                <a:latin typeface="Aptos" pitchFamily="34" charset="0"/>
                <a:ea typeface="Aptos" pitchFamily="34" charset="-122"/>
                <a:cs typeface="Aptos" pitchFamily="34" charset="-120"/>
              </a:rPr>
              <a:t>Stages may be too general</a:t>
            </a:r>
            <a:endParaRPr lang="en-US" sz="1600" dirty="0"/>
          </a:p>
          <a:p>
            <a:r>
              <a:rPr lang="en-US" sz="1600" dirty="0">
                <a:solidFill>
                  <a:srgbClr val="243746"/>
                </a:solidFill>
                <a:latin typeface="Aptos" pitchFamily="34" charset="0"/>
                <a:ea typeface="Aptos" pitchFamily="34" charset="-122"/>
                <a:cs typeface="Aptos" pitchFamily="34" charset="-120"/>
              </a:rPr>
              <a:t>Cultural differences not fully considered</a:t>
            </a:r>
            <a:endParaRPr lang="en-US" sz="1600" dirty="0"/>
          </a:p>
          <a:p>
            <a:r>
              <a:rPr lang="en-US" sz="1600" dirty="0">
                <a:solidFill>
                  <a:srgbClr val="243746"/>
                </a:solidFill>
                <a:latin typeface="Aptos" pitchFamily="34" charset="0"/>
                <a:ea typeface="Aptos" pitchFamily="34" charset="-122"/>
                <a:cs typeface="Aptos" pitchFamily="34" charset="-120"/>
              </a:rPr>
              <a:t>Less focus on biological factors</a:t>
            </a:r>
            <a:endParaRPr lang="en-US" sz="1600" dirty="0"/>
          </a:p>
          <a:p>
            <a:r>
              <a:rPr lang="en-US" sz="1600" dirty="0">
                <a:solidFill>
                  <a:srgbClr val="243746"/>
                </a:solidFill>
                <a:latin typeface="Aptos" pitchFamily="34" charset="0"/>
                <a:ea typeface="Aptos" pitchFamily="34" charset="-122"/>
                <a:cs typeface="Aptos" pitchFamily="34" charset="-120"/>
              </a:rPr>
              <a:t>Does not fully reflect cultural diversity in London's communities</a:t>
            </a:r>
            <a:endParaRPr lang="en-US"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BF8F3"/>
        </a:solidFill>
      </p:bgPr>
    </p:bg>
    <p:spTree>
      <p:nvGrpSpPr>
        <p:cNvPr id="1" name=""/>
        <p:cNvGrpSpPr/>
        <p:nvPr/>
      </p:nvGrpSpPr>
      <p:grpSpPr>
        <a:xfrm>
          <a:off x="0" y="0"/>
          <a:ext cx="0" cy="0"/>
          <a:chOff x="0" y="0"/>
          <a:chExt cx="0" cy="0"/>
        </a:xfrm>
      </p:grpSpPr>
      <p:sp>
        <p:nvSpPr>
          <p:cNvPr id="2" name="Shape 0"/>
          <p:cNvSpPr/>
          <p:nvPr/>
        </p:nvSpPr>
        <p:spPr>
          <a:xfrm>
            <a:off x="320040" y="320040"/>
            <a:ext cx="109728" cy="6217920"/>
          </a:xfrm>
          <a:prstGeom prst="rect">
            <a:avLst/>
          </a:prstGeom>
          <a:solidFill>
            <a:srgbClr val="2F7D7E"/>
          </a:solidFill>
          <a:ln w="12700">
            <a:solidFill>
              <a:srgbClr val="2F7D7E"/>
            </a:solidFill>
            <a:prstDash val="solid"/>
          </a:ln>
        </p:spPr>
        <p:txBody>
          <a:bodyPr/>
          <a:p/>
        </p:txBody>
      </p:sp>
      <p:sp>
        <p:nvSpPr>
          <p:cNvPr id="3" name="Text 1"/>
          <p:cNvSpPr/>
          <p:nvPr/>
        </p:nvSpPr>
        <p:spPr>
          <a:xfrm>
            <a:off x="11292840" y="6309360"/>
            <a:ext cx="457200" cy="228600"/>
          </a:xfrm>
          <a:prstGeom prst="rect">
            <a:avLst/>
          </a:prstGeom>
          <a:noFill/>
          <a:ln/>
        </p:spPr>
        <p:txBody>
          <a:bodyPr wrap="square" lIns="0" tIns="0" rIns="0" bIns="0" rtlCol="0" anchor="ctr"/>
          <a:lstStyle/>
          <a:p>
            <a:pPr algn="r" indent="0" marL="0">
              <a:buNone/>
            </a:pPr>
            <a:r>
              <a:rPr lang="en-US" sz="1000" dirty="0">
                <a:solidFill>
                  <a:srgbClr val="5E6A70"/>
                </a:solidFill>
              </a:rPr>
              <a:t>10</a:t>
            </a:r>
            <a:endParaRPr lang="en-US" sz="1000" dirty="0"/>
          </a:p>
        </p:txBody>
      </p:sp>
      <p:sp>
        <p:nvSpPr>
          <p:cNvPr id="4" name="Text 2"/>
          <p:cNvSpPr/>
          <p:nvPr/>
        </p:nvSpPr>
        <p:spPr>
          <a:xfrm>
            <a:off x="685800" y="411480"/>
            <a:ext cx="10241280" cy="411480"/>
          </a:xfrm>
          <a:prstGeom prst="rect">
            <a:avLst/>
          </a:prstGeom>
          <a:noFill/>
          <a:ln/>
        </p:spPr>
        <p:txBody>
          <a:bodyPr wrap="square" lIns="0" tIns="0" rIns="0" bIns="0" rtlCol="0" anchor="ctr">
            <a:normAutofit/>
          </a:bodyPr>
          <a:lstStyle/>
          <a:p>
            <a:pPr indent="0" marL="0">
              <a:buNone/>
            </a:pPr>
            <a:r>
              <a:rPr lang="en-US" sz="2500" b="1" dirty="0">
                <a:solidFill>
                  <a:srgbClr val="243746"/>
                </a:solidFill>
                <a:latin typeface="Aptos Display" pitchFamily="34" charset="0"/>
                <a:ea typeface="Aptos Display" pitchFamily="34" charset="-122"/>
                <a:cs typeface="Aptos Display" pitchFamily="34" charset="-120"/>
              </a:rPr>
              <a:t>Conclusion</a:t>
            </a:r>
            <a:endParaRPr lang="en-US" sz="2500" dirty="0"/>
          </a:p>
        </p:txBody>
      </p:sp>
      <p:sp>
        <p:nvSpPr>
          <p:cNvPr id="5" name="Shape 3"/>
          <p:cNvSpPr/>
          <p:nvPr/>
        </p:nvSpPr>
        <p:spPr>
          <a:xfrm>
            <a:off x="685800" y="987552"/>
            <a:ext cx="10561320" cy="0"/>
          </a:xfrm>
          <a:prstGeom prst="line">
            <a:avLst/>
          </a:prstGeom>
          <a:noFill/>
          <a:ln w="12700">
            <a:solidFill>
              <a:srgbClr val="D8D6CF"/>
            </a:solidFill>
            <a:prstDash val="solid"/>
          </a:ln>
        </p:spPr>
        <p:txBody>
          <a:bodyPr/>
          <a:p/>
        </p:txBody>
      </p:sp>
      <p:sp>
        <p:nvSpPr>
          <p:cNvPr id="6" name="Shape 4"/>
          <p:cNvSpPr/>
          <p:nvPr/>
        </p:nvSpPr>
        <p:spPr>
          <a:xfrm>
            <a:off x="868680" y="1417320"/>
            <a:ext cx="164592" cy="164592"/>
          </a:xfrm>
          <a:prstGeom prst="rect">
            <a:avLst/>
          </a:prstGeom>
          <a:solidFill>
            <a:srgbClr val="2F7D7E"/>
          </a:solidFill>
          <a:ln w="12700">
            <a:solidFill>
              <a:srgbClr val="2F7D7E"/>
            </a:solidFill>
            <a:prstDash val="solid"/>
          </a:ln>
        </p:spPr>
        <p:txBody>
          <a:bodyPr/>
          <a:p/>
        </p:txBody>
      </p:sp>
      <p:sp>
        <p:nvSpPr>
          <p:cNvPr id="7" name="Text 5"/>
          <p:cNvSpPr/>
          <p:nvPr/>
        </p:nvSpPr>
        <p:spPr>
          <a:xfrm>
            <a:off x="1124712" y="1389888"/>
            <a:ext cx="3584448" cy="228600"/>
          </a:xfrm>
          <a:prstGeom prst="rect">
            <a:avLst/>
          </a:prstGeom>
          <a:noFill/>
          <a:ln/>
        </p:spPr>
        <p:txBody>
          <a:bodyPr wrap="square" lIns="381" tIns="381" rIns="381" bIns="381" rtlCol="0" anchor="t">
            <a:normAutofit/>
          </a:bodyPr>
          <a:lstStyle/>
          <a:p>
            <a:pPr algn="l" indent="0" marL="0">
              <a:buNone/>
            </a:pPr>
            <a:r>
              <a:rPr lang="en-US" sz="1500" b="1" dirty="0">
                <a:solidFill>
                  <a:srgbClr val="243746"/>
                </a:solidFill>
                <a:latin typeface="Aptos" pitchFamily="34" charset="0"/>
                <a:ea typeface="Aptos" pitchFamily="34" charset="-122"/>
                <a:cs typeface="Aptos" pitchFamily="34" charset="-120"/>
              </a:rPr>
              <a:t>Key findings</a:t>
            </a:r>
            <a:endParaRPr lang="en-US" sz="1500" dirty="0"/>
          </a:p>
        </p:txBody>
      </p:sp>
      <p:sp>
        <p:nvSpPr>
          <p:cNvPr id="8" name="Text 6"/>
          <p:cNvSpPr/>
          <p:nvPr/>
        </p:nvSpPr>
        <p:spPr>
          <a:xfrm>
            <a:off x="960120" y="1920240"/>
            <a:ext cx="5303520" cy="1828800"/>
          </a:xfrm>
          <a:prstGeom prst="rect">
            <a:avLst/>
          </a:prstGeom>
          <a:noFill/>
          <a:ln/>
        </p:spPr>
        <p:txBody>
          <a:bodyPr wrap="square" lIns="635" tIns="635" rIns="635" bIns="635" rtlCol="0" anchor="t">
            <a:normAutofit/>
          </a:bodyPr>
          <a:lstStyle/>
          <a:p>
            <a:r>
              <a:rPr lang="en-US" sz="1750" dirty="0">
                <a:solidFill>
                  <a:srgbClr val="243746"/>
                </a:solidFill>
                <a:latin typeface="Aptos" pitchFamily="34" charset="0"/>
                <a:ea typeface="Aptos" pitchFamily="34" charset="-122"/>
                <a:cs typeface="Aptos" pitchFamily="34" charset="-120"/>
              </a:rPr>
              <a:t>Erikson helps explain Isaac's difficulties</a:t>
            </a:r>
            <a:endParaRPr lang="en-US" sz="1750" dirty="0"/>
          </a:p>
          <a:p>
            <a:r>
              <a:rPr lang="en-US" sz="1750" dirty="0">
                <a:solidFill>
                  <a:srgbClr val="243746"/>
                </a:solidFill>
                <a:latin typeface="Aptos" pitchFamily="34" charset="0"/>
                <a:ea typeface="Aptos" pitchFamily="34" charset="-122"/>
                <a:cs typeface="Aptos" pitchFamily="34" charset="-120"/>
              </a:rPr>
              <a:t>Isaac may struggle with Initiative vs Guilt</a:t>
            </a:r>
            <a:endParaRPr lang="en-US" sz="1750" dirty="0"/>
          </a:p>
          <a:p>
            <a:r>
              <a:rPr lang="en-US" sz="1750" dirty="0">
                <a:solidFill>
                  <a:srgbClr val="243746"/>
                </a:solidFill>
                <a:latin typeface="Aptos" pitchFamily="34" charset="0"/>
                <a:ea typeface="Aptos" pitchFamily="34" charset="-122"/>
                <a:cs typeface="Aptos" pitchFamily="34" charset="-120"/>
              </a:rPr>
              <a:t>Early intervention is important</a:t>
            </a:r>
            <a:endParaRPr lang="en-US" sz="1750" dirty="0"/>
          </a:p>
          <a:p>
            <a:r>
              <a:rPr lang="en-US" sz="1750" dirty="0">
                <a:solidFill>
                  <a:srgbClr val="243746"/>
                </a:solidFill>
                <a:latin typeface="Aptos" pitchFamily="34" charset="0"/>
                <a:ea typeface="Aptos" pitchFamily="34" charset="-122"/>
                <a:cs typeface="Aptos" pitchFamily="34" charset="-120"/>
              </a:rPr>
              <a:t>Positive relationships improve outcomes</a:t>
            </a:r>
            <a:endParaRPr lang="en-US" sz="1750" dirty="0"/>
          </a:p>
        </p:txBody>
      </p:sp>
      <p:sp>
        <p:nvSpPr>
          <p:cNvPr id="9" name="Shape 7"/>
          <p:cNvSpPr/>
          <p:nvPr/>
        </p:nvSpPr>
        <p:spPr>
          <a:xfrm>
            <a:off x="6537960" y="1417320"/>
            <a:ext cx="164592" cy="164592"/>
          </a:xfrm>
          <a:prstGeom prst="rect">
            <a:avLst/>
          </a:prstGeom>
          <a:solidFill>
            <a:srgbClr val="D9A441"/>
          </a:solidFill>
          <a:ln w="12700">
            <a:solidFill>
              <a:srgbClr val="D9A441"/>
            </a:solidFill>
            <a:prstDash val="solid"/>
          </a:ln>
        </p:spPr>
        <p:txBody>
          <a:bodyPr/>
          <a:p/>
        </p:txBody>
      </p:sp>
      <p:sp>
        <p:nvSpPr>
          <p:cNvPr id="10" name="Text 8"/>
          <p:cNvSpPr/>
          <p:nvPr/>
        </p:nvSpPr>
        <p:spPr>
          <a:xfrm>
            <a:off x="6793992" y="1389888"/>
            <a:ext cx="3401568" cy="228600"/>
          </a:xfrm>
          <a:prstGeom prst="rect">
            <a:avLst/>
          </a:prstGeom>
          <a:noFill/>
          <a:ln/>
        </p:spPr>
        <p:txBody>
          <a:bodyPr wrap="square" lIns="381" tIns="381" rIns="381" bIns="381" rtlCol="0" anchor="t">
            <a:normAutofit/>
          </a:bodyPr>
          <a:lstStyle/>
          <a:p>
            <a:pPr algn="l" indent="0" marL="0">
              <a:buNone/>
            </a:pPr>
            <a:r>
              <a:rPr lang="en-US" sz="1500" b="1" dirty="0">
                <a:solidFill>
                  <a:srgbClr val="243746"/>
                </a:solidFill>
                <a:latin typeface="Aptos" pitchFamily="34" charset="0"/>
                <a:ea typeface="Aptos" pitchFamily="34" charset="-122"/>
                <a:cs typeface="Aptos" pitchFamily="34" charset="-120"/>
              </a:rPr>
              <a:t>Final statement</a:t>
            </a:r>
            <a:endParaRPr lang="en-US" sz="1500" dirty="0"/>
          </a:p>
        </p:txBody>
      </p:sp>
      <p:sp>
        <p:nvSpPr>
          <p:cNvPr id="11" name="Text 9"/>
          <p:cNvSpPr/>
          <p:nvPr/>
        </p:nvSpPr>
        <p:spPr>
          <a:xfrm>
            <a:off x="6629400" y="2011680"/>
            <a:ext cx="4389120" cy="1325880"/>
          </a:xfrm>
          <a:prstGeom prst="rect">
            <a:avLst/>
          </a:prstGeom>
          <a:noFill/>
          <a:ln/>
        </p:spPr>
        <p:txBody>
          <a:bodyPr wrap="square" lIns="381" tIns="381" rIns="381" bIns="381" rtlCol="0" anchor="t">
            <a:normAutofit/>
          </a:bodyPr>
          <a:lstStyle/>
          <a:p>
            <a:r>
              <a:t>Erikson's theory provides a useful framework for understanding Isaac's developmental needs and planning early intervention through multi-agency support.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BF8F3"/>
        </a:solidFill>
      </p:bgPr>
    </p:bg>
    <p:spTree>
      <p:nvGrpSpPr>
        <p:cNvPr id="1" name=""/>
        <p:cNvGrpSpPr/>
        <p:nvPr/>
      </p:nvGrpSpPr>
      <p:grpSpPr>
        <a:xfrm>
          <a:off x="0" y="0"/>
          <a:ext cx="0" cy="0"/>
          <a:chOff x="0" y="0"/>
          <a:chExt cx="0" cy="0"/>
        </a:xfrm>
      </p:grpSpPr>
      <p:sp>
        <p:nvSpPr>
          <p:cNvPr id="2" name="Shape 0"/>
          <p:cNvSpPr/>
          <p:nvPr/>
        </p:nvSpPr>
        <p:spPr>
          <a:xfrm>
            <a:off x="320040" y="320040"/>
            <a:ext cx="109728" cy="6217920"/>
          </a:xfrm>
          <a:prstGeom prst="rect">
            <a:avLst/>
          </a:prstGeom>
          <a:solidFill>
            <a:srgbClr val="2F7D7E"/>
          </a:solidFill>
          <a:ln w="12700">
            <a:solidFill>
              <a:srgbClr val="2F7D7E"/>
            </a:solidFill>
            <a:prstDash val="solid"/>
          </a:ln>
        </p:spPr>
        <p:txBody>
          <a:bodyPr/>
          <a:p/>
        </p:txBody>
      </p:sp>
      <p:sp>
        <p:nvSpPr>
          <p:cNvPr id="3" name="Text 1"/>
          <p:cNvSpPr/>
          <p:nvPr/>
        </p:nvSpPr>
        <p:spPr>
          <a:xfrm>
            <a:off x="11292840" y="6309360"/>
            <a:ext cx="457200" cy="228600"/>
          </a:xfrm>
          <a:prstGeom prst="rect">
            <a:avLst/>
          </a:prstGeom>
          <a:noFill/>
          <a:ln/>
        </p:spPr>
        <p:txBody>
          <a:bodyPr wrap="square" lIns="0" tIns="0" rIns="0" bIns="0" rtlCol="0" anchor="ctr"/>
          <a:lstStyle/>
          <a:p>
            <a:pPr algn="r" indent="0" marL="0">
              <a:buNone/>
            </a:pPr>
            <a:r>
              <a:rPr lang="en-US" sz="1000" dirty="0">
                <a:solidFill>
                  <a:srgbClr val="5E6A70"/>
                </a:solidFill>
              </a:rPr>
              <a:t>11</a:t>
            </a:r>
            <a:endParaRPr lang="en-US" sz="1000" dirty="0"/>
          </a:p>
        </p:txBody>
      </p:sp>
      <p:sp>
        <p:nvSpPr>
          <p:cNvPr id="4" name="Text 2"/>
          <p:cNvSpPr/>
          <p:nvPr/>
        </p:nvSpPr>
        <p:spPr>
          <a:xfrm>
            <a:off x="685800" y="411480"/>
            <a:ext cx="10241280" cy="411480"/>
          </a:xfrm>
          <a:prstGeom prst="rect">
            <a:avLst/>
          </a:prstGeom>
          <a:noFill/>
          <a:ln/>
        </p:spPr>
        <p:txBody>
          <a:bodyPr wrap="square" lIns="0" tIns="0" rIns="0" bIns="0" rtlCol="0" anchor="ctr">
            <a:normAutofit/>
          </a:bodyPr>
          <a:lstStyle/>
          <a:p>
            <a:pPr indent="0" marL="0">
              <a:buNone/>
            </a:pPr>
            <a:r>
              <a:rPr lang="en-US" sz="2500" b="1" dirty="0">
                <a:solidFill>
                  <a:srgbClr val="243746"/>
                </a:solidFill>
                <a:latin typeface="Aptos Display" pitchFamily="34" charset="0"/>
                <a:ea typeface="Aptos Display" pitchFamily="34" charset="-122"/>
                <a:cs typeface="Aptos Display" pitchFamily="34" charset="-120"/>
              </a:rPr>
              <a:t>References</a:t>
            </a:r>
            <a:endParaRPr lang="en-US" sz="2500" dirty="0"/>
          </a:p>
        </p:txBody>
      </p:sp>
      <p:sp>
        <p:nvSpPr>
          <p:cNvPr id="5" name="Shape 3"/>
          <p:cNvSpPr/>
          <p:nvPr/>
        </p:nvSpPr>
        <p:spPr>
          <a:xfrm>
            <a:off x="685800" y="987552"/>
            <a:ext cx="10561320" cy="0"/>
          </a:xfrm>
          <a:prstGeom prst="line">
            <a:avLst/>
          </a:prstGeom>
          <a:noFill/>
          <a:ln w="12700">
            <a:solidFill>
              <a:srgbClr val="D8D6CF"/>
            </a:solidFill>
            <a:prstDash val="solid"/>
          </a:ln>
        </p:spPr>
        <p:txBody>
          <a:bodyPr/>
          <a:p/>
        </p:txBody>
      </p:sp>
      <p:sp>
        <p:nvSpPr>
          <p:cNvPr id="6" name="Text 4"/>
          <p:cNvSpPr/>
          <p:nvPr/>
        </p:nvSpPr>
        <p:spPr>
          <a:xfrm>
            <a:off x="868680" y="1325880"/>
            <a:ext cx="10378440" cy="4480560"/>
          </a:xfrm>
          <a:prstGeom prst="rect">
            <a:avLst/>
          </a:prstGeom>
          <a:noFill/>
          <a:ln/>
        </p:spPr>
        <p:txBody>
          <a:bodyPr wrap="square" lIns="381" tIns="381" rIns="381" bIns="381" rtlCol="0" anchor="t">
            <a:normAutofit/>
          </a:bodyPr>
          <a:lstStyle/>
          <a:p>
            <a:pPr algn="l" indent="0" marL="0">
              <a:buNone/>
            </a:pPr>
            <a:r>
              <a:rPr lang="en-US" sz="1250" dirty="0">
                <a:solidFill>
                  <a:srgbClr val="243746"/>
                </a:solidFill>
                <a:latin typeface="Aptos" pitchFamily="34" charset="0"/>
                <a:ea typeface="Aptos" pitchFamily="34" charset="-122"/>
                <a:cs typeface="Aptos" pitchFamily="34" charset="-120"/>
              </a:rPr>
              <a:t>Erikson, E.H. (1963) Childhood and Society. 2nd edn. New York: W.W. Norton &amp; Company.</a:t>
            </a:r>
            <a:endParaRPr lang="en-US" sz="1250" dirty="0"/>
          </a:p>
          <a:p>
            <a:pPr algn="l" indent="0" marL="0">
              <a:buNone/>
            </a:pPr>
            <a:endParaRPr lang="en-US" sz="1250" dirty="0"/>
          </a:p>
          <a:p>
            <a:pPr algn="l" indent="0" marL="0">
              <a:buNone/>
            </a:pPr>
            <a:r>
              <a:rPr lang="en-US" sz="1250" dirty="0">
                <a:solidFill>
                  <a:srgbClr val="243746"/>
                </a:solidFill>
                <a:latin typeface="Aptos" pitchFamily="34" charset="0"/>
                <a:ea typeface="Aptos" pitchFamily="34" charset="-122"/>
                <a:cs typeface="Aptos" pitchFamily="34" charset="-120"/>
              </a:rPr>
              <a:t>Berk, L.E. (2023) Development Through the Lifespan. 8th edn. Harlow: Pearson.</a:t>
            </a:r>
            <a:endParaRPr lang="en-US" sz="1250" dirty="0"/>
          </a:p>
          <a:p>
            <a:pPr algn="l" indent="0" marL="0">
              <a:buNone/>
            </a:pPr>
            <a:endParaRPr lang="en-US" sz="1250" dirty="0"/>
          </a:p>
          <a:p>
            <a:pPr algn="l" indent="0" marL="0">
              <a:buNone/>
            </a:pPr>
            <a:r>
              <a:rPr lang="en-US" sz="1250" dirty="0">
                <a:solidFill>
                  <a:srgbClr val="243746"/>
                </a:solidFill>
                <a:latin typeface="Aptos" pitchFamily="34" charset="0"/>
                <a:ea typeface="Aptos" pitchFamily="34" charset="-122"/>
                <a:cs typeface="Aptos" pitchFamily="34" charset="-120"/>
              </a:rPr>
              <a:t>Bee, H. and Boyd, D. (2020) The Developing Child. 15th edn. Harlow: Pearson.</a:t>
            </a:r>
            <a:endParaRPr lang="en-US" sz="1250" dirty="0"/>
          </a:p>
          <a:p>
            <a:pPr algn="l" indent="0" marL="0">
              <a:buNone/>
            </a:pPr>
            <a:endParaRPr lang="en-US" sz="1250" dirty="0"/>
          </a:p>
          <a:p>
            <a:pPr algn="l" indent="0" marL="0">
              <a:buNone/>
            </a:pPr>
            <a:r>
              <a:rPr lang="en-US" sz="1250" dirty="0">
                <a:solidFill>
                  <a:srgbClr val="243746"/>
                </a:solidFill>
                <a:latin typeface="Aptos" pitchFamily="34" charset="0"/>
                <a:ea typeface="Aptos" pitchFamily="34" charset="-122"/>
                <a:cs typeface="Aptos" pitchFamily="34" charset="-120"/>
              </a:rPr>
              <a:t>Miller, P.H. (2022) Theories of Developmental Psychology. 7th edn. New York: Worth Publishers.</a:t>
            </a:r>
            <a:endParaRPr lang="en-US" sz="1250" dirty="0"/>
          </a:p>
          <a:p>
            <a:pPr algn="l" indent="0" marL="0">
              <a:buNone/>
            </a:pPr>
            <a:endParaRPr lang="en-US" sz="1250" dirty="0"/>
          </a:p>
          <a:p>
            <a:pPr algn="l" indent="0" marL="0">
              <a:buNone/>
            </a:pPr>
            <a:r>
              <a:rPr lang="en-US" sz="1250" dirty="0">
                <a:solidFill>
                  <a:srgbClr val="243746"/>
                </a:solidFill>
                <a:latin typeface="Aptos" pitchFamily="34" charset="0"/>
                <a:ea typeface="Aptos" pitchFamily="34" charset="-122"/>
                <a:cs typeface="Aptos" pitchFamily="34" charset="-120"/>
              </a:rPr>
              <a:t>Meggitt, C. (2024) Child Development: An Illustrated Guide. London: Pearson.</a:t>
            </a:r>
            <a:endParaRPr lang="en-US" sz="1250" dirty="0"/>
          </a:p>
          <a:p>
            <a:pPr algn="l" indent="0" marL="0">
              <a:buNone/>
            </a:pPr>
            <a:endParaRPr lang="en-US" sz="1250" dirty="0"/>
          </a:p>
          <a:p>
            <a:pPr algn="l" indent="0" marL="0">
              <a:buNone/>
            </a:pPr>
            <a:r>
              <a:rPr lang="en-US" sz="1250" dirty="0">
                <a:solidFill>
                  <a:srgbClr val="243746"/>
                </a:solidFill>
                <a:latin typeface="Aptos" pitchFamily="34" charset="0"/>
                <a:ea typeface="Aptos" pitchFamily="34" charset="-122"/>
                <a:cs typeface="Aptos" pitchFamily="34" charset="-120"/>
              </a:rPr>
              <a:t>Gross, R. (2020) Psychology: The Science of Mind and Behaviour. 8th edn. London: Hodder Education.</a:t>
            </a:r>
            <a:endParaRPr lang="en-US" sz="12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11</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Applying Erikson's Psychosocial Theory to Isaac's Development</dc:title>
  <dc:subject>Lifespan Development</dc:subject>
  <dc:creator>Iga Zawada</dc:creator>
  <cp:lastModifiedBy>Iga Zawada</cp:lastModifiedBy>
  <cp:revision>1</cp:revision>
  <dcterms:created xsi:type="dcterms:W3CDTF">2026-07-08T10:51:10Z</dcterms:created>
  <dcterms:modified xsi:type="dcterms:W3CDTF">2026-07-08T10:51:10Z</dcterms:modified>
</cp:coreProperties>
</file>