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notesMasterIdLst>
    <p:notesMasterId r:id="rId8"/>
  </p:notesMasterIdLst>
  <p:sldIdLst>
    <p:sldId id="301" r:id="rId5"/>
    <p:sldId id="256" r:id="rId6"/>
    <p:sldId id="300" r:id="rId7"/>
  </p:sldIdLst>
  <p:sldSz cx="19010313" cy="10693400"/>
  <p:notesSz cx="7556500" cy="10693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44" userDrawn="1">
          <p15:clr>
            <a:srgbClr val="A4A3A4"/>
          </p15:clr>
        </p15:guide>
        <p15:guide id="2" pos="11460" userDrawn="1">
          <p15:clr>
            <a:srgbClr val="A4A3A4"/>
          </p15:clr>
        </p15:guide>
        <p15:guide id="4" orient="horz" pos="2696" userDrawn="1">
          <p15:clr>
            <a:srgbClr val="A4A3A4"/>
          </p15:clr>
        </p15:guide>
        <p15:guide id="5" pos="612" userDrawn="1">
          <p15:clr>
            <a:srgbClr val="A4A3A4"/>
          </p15:clr>
        </p15:guide>
        <p15:guide id="6" pos="608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A100"/>
    <a:srgbClr val="FFBF00"/>
    <a:srgbClr val="E3B525"/>
    <a:srgbClr val="009EF3"/>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615C68-F03D-4D8D-B7E0-2EC5FA58E260}" v="36" dt="2023-06-06T13:49:22.795"/>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82" autoAdjust="0"/>
  </p:normalViewPr>
  <p:slideViewPr>
    <p:cSldViewPr>
      <p:cViewPr varScale="1">
        <p:scale>
          <a:sx n="44" d="100"/>
          <a:sy n="44" d="100"/>
        </p:scale>
        <p:origin x="108" y="144"/>
      </p:cViewPr>
      <p:guideLst>
        <p:guide orient="horz" pos="344"/>
        <p:guide pos="11460"/>
        <p:guide orient="horz" pos="2696"/>
        <p:guide pos="612"/>
        <p:guide pos="6087"/>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275013" cy="536575"/>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4279900" y="0"/>
            <a:ext cx="3275013" cy="536575"/>
          </a:xfrm>
          <a:prstGeom prst="rect">
            <a:avLst/>
          </a:prstGeom>
        </p:spPr>
        <p:txBody>
          <a:bodyPr vert="horz" lIns="91440" tIns="45720" rIns="91440" bIns="45720" rtlCol="0"/>
          <a:lstStyle>
            <a:lvl1pPr algn="r">
              <a:defRPr sz="1200"/>
            </a:lvl1pPr>
          </a:lstStyle>
          <a:p>
            <a:fld id="{A2BF3456-A29E-41FE-BFB7-B24F24BEE47B}" type="datetimeFigureOut">
              <a:rPr lang="cs-CZ" smtClean="0"/>
              <a:t>06.06.2023</a:t>
            </a:fld>
            <a:endParaRPr lang="cs-CZ"/>
          </a:p>
        </p:txBody>
      </p:sp>
      <p:sp>
        <p:nvSpPr>
          <p:cNvPr id="4" name="Slide Image Placeholder 3"/>
          <p:cNvSpPr>
            <a:spLocks noGrp="1" noRot="1" noChangeAspect="1"/>
          </p:cNvSpPr>
          <p:nvPr>
            <p:ph type="sldImg" idx="2"/>
          </p:nvPr>
        </p:nvSpPr>
        <p:spPr>
          <a:xfrm>
            <a:off x="571500" y="1336675"/>
            <a:ext cx="6413500" cy="3608388"/>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755650" y="5146675"/>
            <a:ext cx="6045200" cy="42100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10156825"/>
            <a:ext cx="3275013" cy="536575"/>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4279900" y="10156825"/>
            <a:ext cx="3275013" cy="536575"/>
          </a:xfrm>
          <a:prstGeom prst="rect">
            <a:avLst/>
          </a:prstGeom>
        </p:spPr>
        <p:txBody>
          <a:bodyPr vert="horz" lIns="91440" tIns="45720" rIns="91440" bIns="45720" rtlCol="0" anchor="b"/>
          <a:lstStyle>
            <a:lvl1pPr algn="r">
              <a:defRPr sz="1200"/>
            </a:lvl1pPr>
          </a:lstStyle>
          <a:p>
            <a:fld id="{DD95B543-0236-4AEE-9F15-C7CF1150485F}" type="slidenum">
              <a:rPr lang="cs-CZ" smtClean="0"/>
              <a:t>‹#›</a:t>
            </a:fld>
            <a:endParaRPr lang="cs-CZ"/>
          </a:p>
        </p:txBody>
      </p:sp>
    </p:spTree>
    <p:extLst>
      <p:ext uri="{BB962C8B-B14F-4D97-AF65-F5344CB8AC3E}">
        <p14:creationId xmlns:p14="http://schemas.microsoft.com/office/powerpoint/2010/main" val="5225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s-CZ" dirty="0"/>
          </a:p>
        </p:txBody>
      </p:sp>
      <p:sp>
        <p:nvSpPr>
          <p:cNvPr id="4" name="Slide Number Placeholder 3"/>
          <p:cNvSpPr>
            <a:spLocks noGrp="1"/>
          </p:cNvSpPr>
          <p:nvPr>
            <p:ph type="sldNum" sz="quarter" idx="5"/>
          </p:nvPr>
        </p:nvSpPr>
        <p:spPr/>
        <p:txBody>
          <a:bodyPr/>
          <a:lstStyle/>
          <a:p>
            <a:fld id="{DD95B543-0236-4AEE-9F15-C7CF1150485F}" type="slidenum">
              <a:rPr lang="cs-CZ" smtClean="0"/>
              <a:t>2</a:t>
            </a:fld>
            <a:endParaRPr lang="cs-CZ"/>
          </a:p>
        </p:txBody>
      </p:sp>
    </p:spTree>
    <p:extLst>
      <p:ext uri="{BB962C8B-B14F-4D97-AF65-F5344CB8AC3E}">
        <p14:creationId xmlns:p14="http://schemas.microsoft.com/office/powerpoint/2010/main" val="440733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76289" y="1750055"/>
            <a:ext cx="14257735" cy="3722887"/>
          </a:xfrm>
        </p:spPr>
        <p:txBody>
          <a:bodyPr anchor="b"/>
          <a:lstStyle>
            <a:lvl1pPr algn="ctr">
              <a:defRPr sz="9355"/>
            </a:lvl1pPr>
          </a:lstStyle>
          <a:p>
            <a:r>
              <a:rPr lang="en-US"/>
              <a:t>Click to edit Master title style</a:t>
            </a:r>
            <a:endParaRPr lang="en-US" dirty="0"/>
          </a:p>
        </p:txBody>
      </p:sp>
      <p:sp>
        <p:nvSpPr>
          <p:cNvPr id="3" name="Subtitle 2"/>
          <p:cNvSpPr>
            <a:spLocks noGrp="1"/>
          </p:cNvSpPr>
          <p:nvPr>
            <p:ph type="subTitle" idx="1"/>
          </p:nvPr>
        </p:nvSpPr>
        <p:spPr>
          <a:xfrm>
            <a:off x="2376289" y="5616511"/>
            <a:ext cx="14257735" cy="2581762"/>
          </a:xfrm>
        </p:spPr>
        <p:txBody>
          <a:bodyPr/>
          <a:lstStyle>
            <a:lvl1pPr marL="0" indent="0" algn="ctr">
              <a:buNone/>
              <a:defRPr sz="3742"/>
            </a:lvl1pPr>
            <a:lvl2pPr marL="712866" indent="0" algn="ctr">
              <a:buNone/>
              <a:defRPr sz="3118"/>
            </a:lvl2pPr>
            <a:lvl3pPr marL="1425732" indent="0" algn="ctr">
              <a:buNone/>
              <a:defRPr sz="2807"/>
            </a:lvl3pPr>
            <a:lvl4pPr marL="2138599" indent="0" algn="ctr">
              <a:buNone/>
              <a:defRPr sz="2495"/>
            </a:lvl4pPr>
            <a:lvl5pPr marL="2851465" indent="0" algn="ctr">
              <a:buNone/>
              <a:defRPr sz="2495"/>
            </a:lvl5pPr>
            <a:lvl6pPr marL="3564331" indent="0" algn="ctr">
              <a:buNone/>
              <a:defRPr sz="2495"/>
            </a:lvl6pPr>
            <a:lvl7pPr marL="4277197" indent="0" algn="ctr">
              <a:buNone/>
              <a:defRPr sz="2495"/>
            </a:lvl7pPr>
            <a:lvl8pPr marL="4990064" indent="0" algn="ctr">
              <a:buNone/>
              <a:defRPr sz="2495"/>
            </a:lvl8pPr>
            <a:lvl9pPr marL="5702930" indent="0" algn="ctr">
              <a:buNone/>
              <a:defRPr sz="2495"/>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6/6/2023</a:t>
            </a:fld>
            <a:endParaRPr lang="en-US" dirty="0"/>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3329698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6/6/2023</a:t>
            </a:fld>
            <a:endParaRPr lang="en-US" dirty="0"/>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1239549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7058" y="2665925"/>
            <a:ext cx="16396395" cy="4448157"/>
          </a:xfrm>
        </p:spPr>
        <p:txBody>
          <a:bodyPr anchor="b"/>
          <a:lstStyle>
            <a:lvl1pPr>
              <a:defRPr sz="9355"/>
            </a:lvl1pPr>
          </a:lstStyle>
          <a:p>
            <a:r>
              <a:rPr lang="en-US"/>
              <a:t>Click to edit Master title style</a:t>
            </a:r>
            <a:endParaRPr lang="en-US" dirty="0"/>
          </a:p>
        </p:txBody>
      </p:sp>
      <p:sp>
        <p:nvSpPr>
          <p:cNvPr id="3" name="Text Placeholder 2"/>
          <p:cNvSpPr>
            <a:spLocks noGrp="1"/>
          </p:cNvSpPr>
          <p:nvPr>
            <p:ph type="body" idx="1"/>
          </p:nvPr>
        </p:nvSpPr>
        <p:spPr>
          <a:xfrm>
            <a:off x="1297058" y="7156164"/>
            <a:ext cx="16396395" cy="2339180"/>
          </a:xfrm>
        </p:spPr>
        <p:txBody>
          <a:bodyPr/>
          <a:lstStyle>
            <a:lvl1pPr marL="0" indent="0">
              <a:buNone/>
              <a:defRPr sz="3742">
                <a:solidFill>
                  <a:schemeClr val="tx1">
                    <a:tint val="75000"/>
                  </a:schemeClr>
                </a:solidFill>
              </a:defRPr>
            </a:lvl1pPr>
            <a:lvl2pPr marL="712866" indent="0">
              <a:buNone/>
              <a:defRPr sz="3118">
                <a:solidFill>
                  <a:schemeClr val="tx1">
                    <a:tint val="75000"/>
                  </a:schemeClr>
                </a:solidFill>
              </a:defRPr>
            </a:lvl2pPr>
            <a:lvl3pPr marL="1425732" indent="0">
              <a:buNone/>
              <a:defRPr sz="2807">
                <a:solidFill>
                  <a:schemeClr val="tx1">
                    <a:tint val="75000"/>
                  </a:schemeClr>
                </a:solidFill>
              </a:defRPr>
            </a:lvl3pPr>
            <a:lvl4pPr marL="2138599" indent="0">
              <a:buNone/>
              <a:defRPr sz="2495">
                <a:solidFill>
                  <a:schemeClr val="tx1">
                    <a:tint val="75000"/>
                  </a:schemeClr>
                </a:solidFill>
              </a:defRPr>
            </a:lvl4pPr>
            <a:lvl5pPr marL="2851465" indent="0">
              <a:buNone/>
              <a:defRPr sz="2495">
                <a:solidFill>
                  <a:schemeClr val="tx1">
                    <a:tint val="75000"/>
                  </a:schemeClr>
                </a:solidFill>
              </a:defRPr>
            </a:lvl5pPr>
            <a:lvl6pPr marL="3564331" indent="0">
              <a:buNone/>
              <a:defRPr sz="2495">
                <a:solidFill>
                  <a:schemeClr val="tx1">
                    <a:tint val="75000"/>
                  </a:schemeClr>
                </a:solidFill>
              </a:defRPr>
            </a:lvl6pPr>
            <a:lvl7pPr marL="4277197" indent="0">
              <a:buNone/>
              <a:defRPr sz="2495">
                <a:solidFill>
                  <a:schemeClr val="tx1">
                    <a:tint val="75000"/>
                  </a:schemeClr>
                </a:solidFill>
              </a:defRPr>
            </a:lvl7pPr>
            <a:lvl8pPr marL="4990064" indent="0">
              <a:buNone/>
              <a:defRPr sz="2495">
                <a:solidFill>
                  <a:schemeClr val="tx1">
                    <a:tint val="75000"/>
                  </a:schemeClr>
                </a:solidFill>
              </a:defRPr>
            </a:lvl8pPr>
            <a:lvl9pPr marL="5702930" indent="0">
              <a:buNone/>
              <a:defRPr sz="249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6/6/2023</a:t>
            </a:fld>
            <a:endParaRPr lang="en-US" dirty="0"/>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2172319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306959" y="2846623"/>
            <a:ext cx="8079383" cy="67848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623971" y="2846623"/>
            <a:ext cx="8079383" cy="67848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t>6/6/2023</a:t>
            </a:fld>
            <a:endParaRPr lang="en-US" dirty="0"/>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1279570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09435" y="569326"/>
            <a:ext cx="16396395" cy="206689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09436" y="2621369"/>
            <a:ext cx="8042253" cy="1284692"/>
          </a:xfrm>
        </p:spPr>
        <p:txBody>
          <a:bodyPr anchor="b"/>
          <a:lstStyle>
            <a:lvl1pPr marL="0" indent="0">
              <a:buNone/>
              <a:defRPr sz="3742" b="1"/>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4" name="Content Placeholder 3"/>
          <p:cNvSpPr>
            <a:spLocks noGrp="1"/>
          </p:cNvSpPr>
          <p:nvPr>
            <p:ph sz="half" idx="2"/>
          </p:nvPr>
        </p:nvSpPr>
        <p:spPr>
          <a:xfrm>
            <a:off x="1309436" y="3906061"/>
            <a:ext cx="8042253" cy="5745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623971" y="2621369"/>
            <a:ext cx="8081859" cy="1284692"/>
          </a:xfrm>
        </p:spPr>
        <p:txBody>
          <a:bodyPr anchor="b"/>
          <a:lstStyle>
            <a:lvl1pPr marL="0" indent="0">
              <a:buNone/>
              <a:defRPr sz="3742" b="1"/>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6" name="Content Placeholder 5"/>
          <p:cNvSpPr>
            <a:spLocks noGrp="1"/>
          </p:cNvSpPr>
          <p:nvPr>
            <p:ph sz="quarter" idx="4"/>
          </p:nvPr>
        </p:nvSpPr>
        <p:spPr>
          <a:xfrm>
            <a:off x="9623971" y="3906061"/>
            <a:ext cx="8081859" cy="5745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t>6/6/2023</a:t>
            </a:fld>
            <a:endParaRPr lang="en-US" dirty="0"/>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3290775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t>6/6/2023</a:t>
            </a:fld>
            <a:endParaRPr lang="en-US" dirty="0"/>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1906622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6/6/2023</a:t>
            </a:fld>
            <a:endParaRPr lang="en-US" dirty="0"/>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6320007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09436" y="712893"/>
            <a:ext cx="6131320" cy="2495127"/>
          </a:xfrm>
        </p:spPr>
        <p:txBody>
          <a:bodyPr anchor="b"/>
          <a:lstStyle>
            <a:lvl1pPr>
              <a:defRPr sz="4989"/>
            </a:lvl1pPr>
          </a:lstStyle>
          <a:p>
            <a:r>
              <a:rPr lang="en-US"/>
              <a:t>Click to edit Master title style</a:t>
            </a:r>
            <a:endParaRPr lang="en-US" dirty="0"/>
          </a:p>
        </p:txBody>
      </p:sp>
      <p:sp>
        <p:nvSpPr>
          <p:cNvPr id="3" name="Content Placeholder 2"/>
          <p:cNvSpPr>
            <a:spLocks noGrp="1"/>
          </p:cNvSpPr>
          <p:nvPr>
            <p:ph idx="1"/>
          </p:nvPr>
        </p:nvSpPr>
        <p:spPr>
          <a:xfrm>
            <a:off x="8081859" y="1539652"/>
            <a:ext cx="9623971" cy="7599245"/>
          </a:xfrm>
        </p:spPr>
        <p:txBody>
          <a:bodyPr/>
          <a:lstStyle>
            <a:lvl1pPr>
              <a:defRPr sz="4989"/>
            </a:lvl1pPr>
            <a:lvl2pPr>
              <a:defRPr sz="4366"/>
            </a:lvl2pPr>
            <a:lvl3pPr>
              <a:defRPr sz="3742"/>
            </a:lvl3pPr>
            <a:lvl4pPr>
              <a:defRPr sz="3118"/>
            </a:lvl4pPr>
            <a:lvl5pPr>
              <a:defRPr sz="3118"/>
            </a:lvl5pPr>
            <a:lvl6pPr>
              <a:defRPr sz="3118"/>
            </a:lvl6pPr>
            <a:lvl7pPr>
              <a:defRPr sz="3118"/>
            </a:lvl7pPr>
            <a:lvl8pPr>
              <a:defRPr sz="3118"/>
            </a:lvl8pPr>
            <a:lvl9pPr>
              <a:defRPr sz="311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309436" y="3208020"/>
            <a:ext cx="6131320" cy="5943254"/>
          </a:xfrm>
        </p:spPr>
        <p:txBody>
          <a:bodyPr/>
          <a:lstStyle>
            <a:lvl1pPr marL="0" indent="0">
              <a:buNone/>
              <a:defRPr sz="2495"/>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6/6/2023</a:t>
            </a:fld>
            <a:endParaRPr lang="en-US" dirty="0"/>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2440046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09436" y="712893"/>
            <a:ext cx="6131320" cy="2495127"/>
          </a:xfrm>
        </p:spPr>
        <p:txBody>
          <a:bodyPr anchor="b"/>
          <a:lstStyle>
            <a:lvl1pPr>
              <a:defRPr sz="4989"/>
            </a:lvl1pPr>
          </a:lstStyle>
          <a:p>
            <a:r>
              <a:rPr lang="en-US"/>
              <a:t>Click to edit Master title style</a:t>
            </a:r>
            <a:endParaRPr lang="en-US" dirty="0"/>
          </a:p>
        </p:txBody>
      </p:sp>
      <p:sp>
        <p:nvSpPr>
          <p:cNvPr id="3" name="Picture Placeholder 2"/>
          <p:cNvSpPr>
            <a:spLocks noGrp="1" noChangeAspect="1"/>
          </p:cNvSpPr>
          <p:nvPr>
            <p:ph type="pic" idx="1"/>
          </p:nvPr>
        </p:nvSpPr>
        <p:spPr>
          <a:xfrm>
            <a:off x="8081859" y="1539652"/>
            <a:ext cx="9623971" cy="7599245"/>
          </a:xfrm>
        </p:spPr>
        <p:txBody>
          <a:bodyPr anchor="t"/>
          <a:lstStyle>
            <a:lvl1pPr marL="0" indent="0">
              <a:buNone/>
              <a:defRPr sz="4989"/>
            </a:lvl1pPr>
            <a:lvl2pPr marL="712866" indent="0">
              <a:buNone/>
              <a:defRPr sz="4366"/>
            </a:lvl2pPr>
            <a:lvl3pPr marL="1425732" indent="0">
              <a:buNone/>
              <a:defRPr sz="3742"/>
            </a:lvl3pPr>
            <a:lvl4pPr marL="2138599" indent="0">
              <a:buNone/>
              <a:defRPr sz="3118"/>
            </a:lvl4pPr>
            <a:lvl5pPr marL="2851465" indent="0">
              <a:buNone/>
              <a:defRPr sz="3118"/>
            </a:lvl5pPr>
            <a:lvl6pPr marL="3564331" indent="0">
              <a:buNone/>
              <a:defRPr sz="3118"/>
            </a:lvl6pPr>
            <a:lvl7pPr marL="4277197" indent="0">
              <a:buNone/>
              <a:defRPr sz="3118"/>
            </a:lvl7pPr>
            <a:lvl8pPr marL="4990064" indent="0">
              <a:buNone/>
              <a:defRPr sz="3118"/>
            </a:lvl8pPr>
            <a:lvl9pPr marL="5702930" indent="0">
              <a:buNone/>
              <a:defRPr sz="3118"/>
            </a:lvl9pPr>
          </a:lstStyle>
          <a:p>
            <a:r>
              <a:rPr lang="en-US"/>
              <a:t>Click icon to add picture</a:t>
            </a:r>
            <a:endParaRPr lang="en-US" dirty="0"/>
          </a:p>
        </p:txBody>
      </p:sp>
      <p:sp>
        <p:nvSpPr>
          <p:cNvPr id="4" name="Text Placeholder 3"/>
          <p:cNvSpPr>
            <a:spLocks noGrp="1"/>
          </p:cNvSpPr>
          <p:nvPr>
            <p:ph type="body" sz="half" idx="2"/>
          </p:nvPr>
        </p:nvSpPr>
        <p:spPr>
          <a:xfrm>
            <a:off x="1309436" y="3208020"/>
            <a:ext cx="6131320" cy="5943254"/>
          </a:xfrm>
        </p:spPr>
        <p:txBody>
          <a:bodyPr/>
          <a:lstStyle>
            <a:lvl1pPr marL="0" indent="0">
              <a:buNone/>
              <a:defRPr sz="2495"/>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6/6/2023</a:t>
            </a:fld>
            <a:endParaRPr lang="en-US" dirty="0"/>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3789242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6/6/2023</a:t>
            </a:fld>
            <a:endParaRPr lang="en-US" dirty="0"/>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2308309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604255" y="569325"/>
            <a:ext cx="4099099" cy="90621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06959" y="569325"/>
            <a:ext cx="12059667" cy="90621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6/6/2023</a:t>
            </a:fld>
            <a:endParaRPr lang="en-US" dirty="0"/>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2528634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06959" y="569326"/>
            <a:ext cx="16396395" cy="206689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306959" y="2846623"/>
            <a:ext cx="16396395" cy="678486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06959" y="9911198"/>
            <a:ext cx="4277320" cy="569325"/>
          </a:xfrm>
          <a:prstGeom prst="rect">
            <a:avLst/>
          </a:prstGeom>
        </p:spPr>
        <p:txBody>
          <a:bodyPr vert="horz" lIns="91440" tIns="45720" rIns="91440" bIns="45720" rtlCol="0" anchor="ctr"/>
          <a:lstStyle>
            <a:lvl1pPr algn="l">
              <a:defRPr sz="1871">
                <a:solidFill>
                  <a:schemeClr val="tx1">
                    <a:tint val="75000"/>
                  </a:schemeClr>
                </a:solidFill>
              </a:defRPr>
            </a:lvl1pPr>
          </a:lstStyle>
          <a:p>
            <a:fld id="{1D8BD707-D9CF-40AE-B4C6-C98DA3205C09}" type="datetimeFigureOut">
              <a:rPr lang="en-US" smtClean="0"/>
              <a:t>6/6/2023</a:t>
            </a:fld>
            <a:endParaRPr lang="en-US" dirty="0"/>
          </a:p>
        </p:txBody>
      </p:sp>
      <p:sp>
        <p:nvSpPr>
          <p:cNvPr id="5" name="Footer Placeholder 4"/>
          <p:cNvSpPr>
            <a:spLocks noGrp="1"/>
          </p:cNvSpPr>
          <p:nvPr>
            <p:ph type="ftr" sz="quarter" idx="3"/>
          </p:nvPr>
        </p:nvSpPr>
        <p:spPr>
          <a:xfrm>
            <a:off x="6297166" y="9911198"/>
            <a:ext cx="6415981" cy="569325"/>
          </a:xfrm>
          <a:prstGeom prst="rect">
            <a:avLst/>
          </a:prstGeom>
        </p:spPr>
        <p:txBody>
          <a:bodyPr vert="horz" lIns="91440" tIns="45720" rIns="91440" bIns="45720" rtlCol="0" anchor="ctr"/>
          <a:lstStyle>
            <a:lvl1pPr algn="ctr">
              <a:defRPr sz="1871">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13426034" y="9911198"/>
            <a:ext cx="4277320" cy="569325"/>
          </a:xfrm>
          <a:prstGeom prst="rect">
            <a:avLst/>
          </a:prstGeom>
        </p:spPr>
        <p:txBody>
          <a:bodyPr vert="horz" lIns="91440" tIns="45720" rIns="91440" bIns="45720" rtlCol="0" anchor="ctr"/>
          <a:lstStyle>
            <a:lvl1pPr algn="r">
              <a:defRPr sz="1871">
                <a:solidFill>
                  <a:schemeClr val="tx1">
                    <a:tint val="75000"/>
                  </a:schemeClr>
                </a:solidFill>
              </a:defRPr>
            </a:lvl1pPr>
          </a:lstStyle>
          <a:p>
            <a:fld id="{B6F15528-21DE-4FAA-801E-634DDDAF4B2B}" type="slidenum">
              <a:rPr lang="cs-CZ" smtClean="0"/>
              <a:t>‹#›</a:t>
            </a:fld>
            <a:endParaRPr lang="cs-CZ"/>
          </a:p>
        </p:txBody>
      </p:sp>
    </p:spTree>
    <p:extLst>
      <p:ext uri="{BB962C8B-B14F-4D97-AF65-F5344CB8AC3E}">
        <p14:creationId xmlns:p14="http://schemas.microsoft.com/office/powerpoint/2010/main" val="271160262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1425732" rtl="0" eaLnBrk="1" latinLnBrk="0" hangingPunct="1">
        <a:lnSpc>
          <a:spcPct val="90000"/>
        </a:lnSpc>
        <a:spcBef>
          <a:spcPct val="0"/>
        </a:spcBef>
        <a:buNone/>
        <a:defRPr sz="6860" kern="1200">
          <a:solidFill>
            <a:schemeClr val="tx1"/>
          </a:solidFill>
          <a:latin typeface="+mj-lt"/>
          <a:ea typeface="+mj-ea"/>
          <a:cs typeface="+mj-cs"/>
        </a:defRPr>
      </a:lvl1pPr>
    </p:titleStyle>
    <p:bodyStyle>
      <a:lvl1pPr marL="356433" indent="-356433" algn="l" defTabSz="1425732" rtl="0" eaLnBrk="1" latinLnBrk="0" hangingPunct="1">
        <a:lnSpc>
          <a:spcPct val="90000"/>
        </a:lnSpc>
        <a:spcBef>
          <a:spcPts val="1559"/>
        </a:spcBef>
        <a:buFont typeface="Arial" panose="020B0604020202020204" pitchFamily="34" charset="0"/>
        <a:buChar char="•"/>
        <a:defRPr sz="4366" kern="1200">
          <a:solidFill>
            <a:schemeClr val="tx1"/>
          </a:solidFill>
          <a:latin typeface="+mn-lt"/>
          <a:ea typeface="+mn-ea"/>
          <a:cs typeface="+mn-cs"/>
        </a:defRPr>
      </a:lvl1pPr>
      <a:lvl2pPr marL="1069299" indent="-356433" algn="l" defTabSz="1425732"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2166" indent="-356433" algn="l" defTabSz="1425732"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5032"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4pPr>
      <a:lvl5pPr marL="3207898"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5pPr>
      <a:lvl6pPr marL="3920764"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6pPr>
      <a:lvl7pPr marL="4633631"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7pPr>
      <a:lvl8pPr marL="5346497"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8pPr>
      <a:lvl9pPr marL="6059363"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9pPr>
    </p:bodyStyle>
    <p:otherStyle>
      <a:defPPr>
        <a:defRPr lang="en-US"/>
      </a:defPPr>
      <a:lvl1pPr marL="0" algn="l" defTabSz="1425732" rtl="0" eaLnBrk="1" latinLnBrk="0" hangingPunct="1">
        <a:defRPr sz="2807" kern="1200">
          <a:solidFill>
            <a:schemeClr val="tx1"/>
          </a:solidFill>
          <a:latin typeface="+mn-lt"/>
          <a:ea typeface="+mn-ea"/>
          <a:cs typeface="+mn-cs"/>
        </a:defRPr>
      </a:lvl1pPr>
      <a:lvl2pPr marL="712866" algn="l" defTabSz="1425732" rtl="0" eaLnBrk="1" latinLnBrk="0" hangingPunct="1">
        <a:defRPr sz="2807" kern="1200">
          <a:solidFill>
            <a:schemeClr val="tx1"/>
          </a:solidFill>
          <a:latin typeface="+mn-lt"/>
          <a:ea typeface="+mn-ea"/>
          <a:cs typeface="+mn-cs"/>
        </a:defRPr>
      </a:lvl2pPr>
      <a:lvl3pPr marL="1425732" algn="l" defTabSz="1425732" rtl="0" eaLnBrk="1" latinLnBrk="0" hangingPunct="1">
        <a:defRPr sz="2807" kern="1200">
          <a:solidFill>
            <a:schemeClr val="tx1"/>
          </a:solidFill>
          <a:latin typeface="+mn-lt"/>
          <a:ea typeface="+mn-ea"/>
          <a:cs typeface="+mn-cs"/>
        </a:defRPr>
      </a:lvl3pPr>
      <a:lvl4pPr marL="2138599" algn="l" defTabSz="1425732" rtl="0" eaLnBrk="1" latinLnBrk="0" hangingPunct="1">
        <a:defRPr sz="2807" kern="1200">
          <a:solidFill>
            <a:schemeClr val="tx1"/>
          </a:solidFill>
          <a:latin typeface="+mn-lt"/>
          <a:ea typeface="+mn-ea"/>
          <a:cs typeface="+mn-cs"/>
        </a:defRPr>
      </a:lvl4pPr>
      <a:lvl5pPr marL="2851465" algn="l" defTabSz="1425732" rtl="0" eaLnBrk="1" latinLnBrk="0" hangingPunct="1">
        <a:defRPr sz="2807" kern="1200">
          <a:solidFill>
            <a:schemeClr val="tx1"/>
          </a:solidFill>
          <a:latin typeface="+mn-lt"/>
          <a:ea typeface="+mn-ea"/>
          <a:cs typeface="+mn-cs"/>
        </a:defRPr>
      </a:lvl5pPr>
      <a:lvl6pPr marL="3564331" algn="l" defTabSz="1425732" rtl="0" eaLnBrk="1" latinLnBrk="0" hangingPunct="1">
        <a:defRPr sz="2807" kern="1200">
          <a:solidFill>
            <a:schemeClr val="tx1"/>
          </a:solidFill>
          <a:latin typeface="+mn-lt"/>
          <a:ea typeface="+mn-ea"/>
          <a:cs typeface="+mn-cs"/>
        </a:defRPr>
      </a:lvl6pPr>
      <a:lvl7pPr marL="4277197" algn="l" defTabSz="1425732" rtl="0" eaLnBrk="1" latinLnBrk="0" hangingPunct="1">
        <a:defRPr sz="2807" kern="1200">
          <a:solidFill>
            <a:schemeClr val="tx1"/>
          </a:solidFill>
          <a:latin typeface="+mn-lt"/>
          <a:ea typeface="+mn-ea"/>
          <a:cs typeface="+mn-cs"/>
        </a:defRPr>
      </a:lvl7pPr>
      <a:lvl8pPr marL="4990064" algn="l" defTabSz="1425732" rtl="0" eaLnBrk="1" latinLnBrk="0" hangingPunct="1">
        <a:defRPr sz="2807" kern="1200">
          <a:solidFill>
            <a:schemeClr val="tx1"/>
          </a:solidFill>
          <a:latin typeface="+mn-lt"/>
          <a:ea typeface="+mn-ea"/>
          <a:cs typeface="+mn-cs"/>
        </a:defRPr>
      </a:lvl8pPr>
      <a:lvl9pPr marL="5702930" algn="l" defTabSz="1425732" rtl="0" eaLnBrk="1" latinLnBrk="0" hangingPunct="1">
        <a:defRPr sz="280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s://www.asthmaandlung.org.uk/conditions/cystic-fibrosis" TargetMode="External"/><Relationship Id="rId13" Type="http://schemas.openxmlformats.org/officeDocument/2006/relationships/hyperlink" Target="https://pharmaceutical-journal.com/article/ld/cystic-fibrosis-management-of-non-respiratory-manifestations" TargetMode="External"/><Relationship Id="rId3" Type="http://schemas.openxmlformats.org/officeDocument/2006/relationships/hyperlink" Target="https://www.cysticfibrosis.org.uk/" TargetMode="External"/><Relationship Id="rId7" Type="http://schemas.openxmlformats.org/officeDocument/2006/relationships/hyperlink" Target="https://www.nice.org.uk/guidance/ng78" TargetMode="External"/><Relationship Id="rId12" Type="http://schemas.openxmlformats.org/officeDocument/2006/relationships/hyperlink" Target="https://www.nhsinform.scot/illnesses-and-conditions/lungs-and-airways/cystic-fibrosis" TargetMode="External"/><Relationship Id="rId2" Type="http://schemas.openxmlformats.org/officeDocument/2006/relationships/hyperlink" Target="https://cystic-fibrosis.com/" TargetMode="External"/><Relationship Id="rId1" Type="http://schemas.openxmlformats.org/officeDocument/2006/relationships/slideLayout" Target="../slideLayouts/slideLayout7.xml"/><Relationship Id="rId6" Type="http://schemas.openxmlformats.org/officeDocument/2006/relationships/hyperlink" Target="https://my.clevelandclinic.org/departments/respiratory/depts/adult-cystic-fibrosis#:~:text=As%20a%20Cystic%20Fibrosis%20%28CF%29%20Foundation-accredited%20program%2C%20the,the%20region%20as%20well%20as%20around%20the%20world" TargetMode="External"/><Relationship Id="rId11" Type="http://schemas.openxmlformats.org/officeDocument/2006/relationships/hyperlink" Target="https://www.cysticfibrosis.org.uk/what-is-cystic-fibrosis" TargetMode="External"/><Relationship Id="rId5" Type="http://schemas.openxmlformats.org/officeDocument/2006/relationships/hyperlink" Target="https://www.nhs.uk/conditions/cystic-fibrosis/" TargetMode="External"/><Relationship Id="rId10" Type="http://schemas.openxmlformats.org/officeDocument/2006/relationships/hyperlink" Target="https://www.cff.org/managing-cf" TargetMode="External"/><Relationship Id="rId4" Type="http://schemas.openxmlformats.org/officeDocument/2006/relationships/hyperlink" Target="https://www.verywellhealth.com/" TargetMode="External"/><Relationship Id="rId9" Type="http://schemas.openxmlformats.org/officeDocument/2006/relationships/hyperlink" Target="https://www.healthline.com/health/cystic-fibrosis-exerci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Flowchart: Internal Storage 3">
            <a:extLst>
              <a:ext uri="{FF2B5EF4-FFF2-40B4-BE49-F238E27FC236}">
                <a16:creationId xmlns:a16="http://schemas.microsoft.com/office/drawing/2014/main" id="{08E827F1-A76A-FFEA-565E-1A4DBBD7C376}"/>
              </a:ext>
            </a:extLst>
          </p:cNvPr>
          <p:cNvSpPr/>
          <p:nvPr/>
        </p:nvSpPr>
        <p:spPr>
          <a:xfrm>
            <a:off x="1800300" y="452190"/>
            <a:ext cx="15049672" cy="4320480"/>
          </a:xfrm>
          <a:prstGeom prst="flowChartInternalStorage">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8AF9AD1-8491-D53D-3495-C7536E9065DF}"/>
              </a:ext>
            </a:extLst>
          </p:cNvPr>
          <p:cNvSpPr txBox="1"/>
          <p:nvPr/>
        </p:nvSpPr>
        <p:spPr>
          <a:xfrm>
            <a:off x="7704956" y="306140"/>
            <a:ext cx="3600400" cy="707886"/>
          </a:xfrm>
          <a:prstGeom prst="rect">
            <a:avLst/>
          </a:prstGeom>
          <a:noFill/>
        </p:spPr>
        <p:txBody>
          <a:bodyPr wrap="square" rtlCol="0">
            <a:spAutoFit/>
          </a:bodyPr>
          <a:lstStyle/>
          <a:p>
            <a:r>
              <a:rPr lang="en-GB" sz="4000" dirty="0"/>
              <a:t>Title</a:t>
            </a:r>
            <a:r>
              <a:rPr lang="en-GB" sz="4000" dirty="0">
                <a:solidFill>
                  <a:schemeClr val="bg1"/>
                </a:solidFill>
              </a:rPr>
              <a:t> </a:t>
            </a:r>
            <a:r>
              <a:rPr lang="en-GB" sz="4000" dirty="0"/>
              <a:t>Page</a:t>
            </a:r>
            <a:r>
              <a:rPr lang="en-GB" sz="4000" dirty="0">
                <a:solidFill>
                  <a:schemeClr val="bg1"/>
                </a:solidFill>
              </a:rPr>
              <a:t> </a:t>
            </a:r>
          </a:p>
        </p:txBody>
      </p:sp>
      <p:sp>
        <p:nvSpPr>
          <p:cNvPr id="6" name="TextBox 5">
            <a:extLst>
              <a:ext uri="{FF2B5EF4-FFF2-40B4-BE49-F238E27FC236}">
                <a16:creationId xmlns:a16="http://schemas.microsoft.com/office/drawing/2014/main" id="{67B49D88-1774-0DAD-970D-29306728D1D9}"/>
              </a:ext>
            </a:extLst>
          </p:cNvPr>
          <p:cNvSpPr txBox="1"/>
          <p:nvPr/>
        </p:nvSpPr>
        <p:spPr>
          <a:xfrm>
            <a:off x="7416924" y="1458268"/>
            <a:ext cx="6408712" cy="2523768"/>
          </a:xfrm>
          <a:prstGeom prst="rect">
            <a:avLst/>
          </a:prstGeom>
          <a:noFill/>
        </p:spPr>
        <p:txBody>
          <a:bodyPr wrap="square" rtlCol="0">
            <a:spAutoFit/>
          </a:bodyPr>
          <a:lstStyle/>
          <a:p>
            <a:r>
              <a:rPr lang="en-GB" sz="2000" b="1" dirty="0"/>
              <a:t>BSc Health and social care </a:t>
            </a:r>
          </a:p>
          <a:p>
            <a:r>
              <a:rPr lang="en-GB" sz="2000" b="1" dirty="0"/>
              <a:t>Introduction to Physiology </a:t>
            </a:r>
          </a:p>
          <a:p>
            <a:r>
              <a:rPr lang="en-GB" sz="2000" b="1" dirty="0"/>
              <a:t>BMHP5003_BIRM</a:t>
            </a:r>
          </a:p>
          <a:p>
            <a:r>
              <a:rPr lang="en-GB" sz="2000" b="1" dirty="0"/>
              <a:t>Gillian Weaver </a:t>
            </a:r>
          </a:p>
          <a:p>
            <a:r>
              <a:rPr lang="en-GB" sz="2000" b="1" dirty="0"/>
              <a:t>Assessment 1 – Individual Academic Poster Presentation</a:t>
            </a:r>
          </a:p>
          <a:p>
            <a:r>
              <a:rPr lang="en-GB" sz="2000" b="1" dirty="0"/>
              <a:t>Poppy Wagstaffe </a:t>
            </a:r>
          </a:p>
          <a:p>
            <a:r>
              <a:rPr lang="en-GB" sz="2000" b="1" dirty="0"/>
              <a:t>2026246 </a:t>
            </a:r>
          </a:p>
          <a:p>
            <a:endParaRPr lang="en-GB" dirty="0">
              <a:solidFill>
                <a:schemeClr val="bg1"/>
              </a:solidFill>
            </a:endParaRPr>
          </a:p>
        </p:txBody>
      </p:sp>
    </p:spTree>
    <p:extLst>
      <p:ext uri="{BB962C8B-B14F-4D97-AF65-F5344CB8AC3E}">
        <p14:creationId xmlns:p14="http://schemas.microsoft.com/office/powerpoint/2010/main" val="636704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20F95502-65C6-482A-9B40-DDCB8DAA9D75}"/>
              </a:ext>
            </a:extLst>
          </p:cNvPr>
          <p:cNvGrpSpPr/>
          <p:nvPr/>
        </p:nvGrpSpPr>
        <p:grpSpPr>
          <a:xfrm>
            <a:off x="0" y="0"/>
            <a:ext cx="19010313" cy="1112119"/>
            <a:chOff x="-324644" y="2222500"/>
            <a:chExt cx="22261685" cy="1302327"/>
          </a:xfrm>
        </p:grpSpPr>
        <p:sp>
          <p:nvSpPr>
            <p:cNvPr id="2" name="object 2"/>
            <p:cNvSpPr/>
            <p:nvPr/>
          </p:nvSpPr>
          <p:spPr>
            <a:xfrm>
              <a:off x="-324644"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009EF3"/>
            </a:solidFill>
          </p:spPr>
          <p:txBody>
            <a:bodyPr wrap="square" lIns="0" tIns="0" rIns="0" bIns="0" rtlCol="0"/>
            <a:lstStyle/>
            <a:p>
              <a:endParaRPr lang="en-US"/>
            </a:p>
          </p:txBody>
        </p:sp>
        <p:sp>
          <p:nvSpPr>
            <p:cNvPr id="3" name="object 3"/>
            <p:cNvSpPr/>
            <p:nvPr/>
          </p:nvSpPr>
          <p:spPr>
            <a:xfrm>
              <a:off x="16363156" y="2222500"/>
              <a:ext cx="5573885" cy="1302327"/>
            </a:xfrm>
            <a:custGeom>
              <a:avLst/>
              <a:gdLst/>
              <a:ahLst/>
              <a:cxnLst/>
              <a:rect l="l" t="t" r="r" b="b"/>
              <a:pathLst>
                <a:path w="1883409" h="440055">
                  <a:moveTo>
                    <a:pt x="0" y="0"/>
                  </a:moveTo>
                  <a:lnTo>
                    <a:pt x="0" y="439737"/>
                  </a:lnTo>
                  <a:lnTo>
                    <a:pt x="1883155" y="439737"/>
                  </a:lnTo>
                  <a:lnTo>
                    <a:pt x="1883155" y="0"/>
                  </a:lnTo>
                  <a:lnTo>
                    <a:pt x="0" y="0"/>
                  </a:lnTo>
                  <a:close/>
                </a:path>
              </a:pathLst>
            </a:custGeom>
            <a:solidFill>
              <a:srgbClr val="FF8200"/>
            </a:solidFill>
          </p:spPr>
          <p:txBody>
            <a:bodyPr wrap="square" lIns="0" tIns="0" rIns="0" bIns="0" rtlCol="0"/>
            <a:lstStyle/>
            <a:p>
              <a:endParaRPr lang="en-US"/>
            </a:p>
          </p:txBody>
        </p:sp>
        <p:sp>
          <p:nvSpPr>
            <p:cNvPr id="22" name="object 2">
              <a:extLst>
                <a:ext uri="{FF2B5EF4-FFF2-40B4-BE49-F238E27FC236}">
                  <a16:creationId xmlns:a16="http://schemas.microsoft.com/office/drawing/2014/main" id="{3708B453-DDCE-42C1-9AB9-A8D5DDCA46AD}"/>
                </a:ext>
              </a:extLst>
            </p:cNvPr>
            <p:cNvSpPr/>
            <p:nvPr/>
          </p:nvSpPr>
          <p:spPr>
            <a:xfrm>
              <a:off x="52379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BF00"/>
            </a:solidFill>
          </p:spPr>
          <p:txBody>
            <a:bodyPr wrap="square" lIns="0" tIns="0" rIns="0" bIns="0" rtlCol="0"/>
            <a:lstStyle/>
            <a:p>
              <a:endParaRPr lang="en-US"/>
            </a:p>
          </p:txBody>
        </p:sp>
        <p:sp>
          <p:nvSpPr>
            <p:cNvPr id="23" name="object 2">
              <a:extLst>
                <a:ext uri="{FF2B5EF4-FFF2-40B4-BE49-F238E27FC236}">
                  <a16:creationId xmlns:a16="http://schemas.microsoft.com/office/drawing/2014/main" id="{7D360C87-DA57-4F00-96B5-35199AD11657}"/>
                </a:ext>
              </a:extLst>
            </p:cNvPr>
            <p:cNvSpPr/>
            <p:nvPr/>
          </p:nvSpPr>
          <p:spPr>
            <a:xfrm>
              <a:off x="108005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A100"/>
            </a:solidFill>
          </p:spPr>
          <p:txBody>
            <a:bodyPr wrap="square" lIns="0" tIns="0" rIns="0" bIns="0" rtlCol="0"/>
            <a:lstStyle/>
            <a:p>
              <a:endParaRPr lang="en-US"/>
            </a:p>
          </p:txBody>
        </p:sp>
      </p:grpSp>
      <p:sp>
        <p:nvSpPr>
          <p:cNvPr id="4" name="object 4"/>
          <p:cNvSpPr txBox="1"/>
          <p:nvPr/>
        </p:nvSpPr>
        <p:spPr>
          <a:xfrm>
            <a:off x="431596" y="221343"/>
            <a:ext cx="3835570" cy="505267"/>
          </a:xfrm>
          <a:prstGeom prst="rect">
            <a:avLst/>
          </a:prstGeom>
        </p:spPr>
        <p:txBody>
          <a:bodyPr vert="horz" wrap="square" lIns="0" tIns="12700" rIns="0" bIns="0" rtlCol="0">
            <a:spAutoFit/>
          </a:bodyPr>
          <a:lstStyle/>
          <a:p>
            <a:pPr marL="12700">
              <a:spcBef>
                <a:spcPts val="100"/>
              </a:spcBef>
            </a:pPr>
            <a:r>
              <a:rPr lang="en-US" sz="3200" spc="-10" dirty="0">
                <a:solidFill>
                  <a:srgbClr val="FFFFFF"/>
                </a:solidFill>
                <a:cs typeface="Source Sans Pro Light"/>
              </a:rPr>
              <a:t>Structure </a:t>
            </a:r>
            <a:endParaRPr lang="en-US" sz="3200" dirty="0">
              <a:cs typeface="Source Sans Pro Light"/>
            </a:endParaRPr>
          </a:p>
        </p:txBody>
      </p:sp>
      <p:sp>
        <p:nvSpPr>
          <p:cNvPr id="5" name="object 5"/>
          <p:cNvSpPr txBox="1"/>
          <p:nvPr/>
        </p:nvSpPr>
        <p:spPr>
          <a:xfrm>
            <a:off x="4888796" y="149311"/>
            <a:ext cx="5600198" cy="580928"/>
          </a:xfrm>
          <a:prstGeom prst="rect">
            <a:avLst/>
          </a:prstGeom>
          <a:noFill/>
        </p:spPr>
        <p:txBody>
          <a:bodyPr vert="horz" wrap="square" lIns="0" tIns="87630" rIns="0" bIns="0" rtlCol="0">
            <a:spAutoFit/>
          </a:bodyPr>
          <a:lstStyle/>
          <a:p>
            <a:pPr marL="495300">
              <a:spcBef>
                <a:spcPts val="690"/>
              </a:spcBef>
            </a:pPr>
            <a:r>
              <a:rPr lang="en-US" sz="3200" spc="-10" dirty="0">
                <a:solidFill>
                  <a:srgbClr val="FFFFFF"/>
                </a:solidFill>
                <a:cs typeface="Source Sans Pro Light"/>
              </a:rPr>
              <a:t>function</a:t>
            </a:r>
            <a:endParaRPr lang="en-US" sz="3200" dirty="0">
              <a:cs typeface="Source Sans Pro Light"/>
            </a:endParaRPr>
          </a:p>
        </p:txBody>
      </p:sp>
      <p:sp>
        <p:nvSpPr>
          <p:cNvPr id="6" name="object 6"/>
          <p:cNvSpPr txBox="1"/>
          <p:nvPr/>
        </p:nvSpPr>
        <p:spPr>
          <a:xfrm>
            <a:off x="9302587" y="-62710"/>
            <a:ext cx="5600198" cy="1073371"/>
          </a:xfrm>
          <a:prstGeom prst="rect">
            <a:avLst/>
          </a:prstGeom>
          <a:noFill/>
        </p:spPr>
        <p:txBody>
          <a:bodyPr vert="horz" wrap="square" lIns="0" tIns="87630" rIns="0" bIns="0" rtlCol="0">
            <a:spAutoFit/>
          </a:bodyPr>
          <a:lstStyle/>
          <a:p>
            <a:pPr marL="406400">
              <a:spcBef>
                <a:spcPts val="690"/>
              </a:spcBef>
            </a:pPr>
            <a:r>
              <a:rPr lang="en-US" sz="3200" dirty="0">
                <a:solidFill>
                  <a:schemeClr val="bg1"/>
                </a:solidFill>
                <a:cs typeface="Source Sans Pro Light"/>
              </a:rPr>
              <a:t>Relationship between body and anatomy </a:t>
            </a:r>
          </a:p>
        </p:txBody>
      </p:sp>
      <p:sp>
        <p:nvSpPr>
          <p:cNvPr id="7" name="object 7"/>
          <p:cNvSpPr txBox="1"/>
          <p:nvPr/>
        </p:nvSpPr>
        <p:spPr>
          <a:xfrm>
            <a:off x="14798220" y="24758"/>
            <a:ext cx="3696483" cy="1490152"/>
          </a:xfrm>
          <a:prstGeom prst="rect">
            <a:avLst/>
          </a:prstGeom>
        </p:spPr>
        <p:txBody>
          <a:bodyPr vert="horz" wrap="square" lIns="0" tIns="12700" rIns="0" bIns="0" rtlCol="0">
            <a:spAutoFit/>
          </a:bodyPr>
          <a:lstStyle/>
          <a:p>
            <a:pPr marL="12700">
              <a:spcBef>
                <a:spcPts val="100"/>
              </a:spcBef>
            </a:pPr>
            <a:r>
              <a:rPr lang="en-US" sz="3200" spc="-15" dirty="0">
                <a:solidFill>
                  <a:srgbClr val="FFFFFF"/>
                </a:solidFill>
                <a:cs typeface="Source Sans Pro Light"/>
              </a:rPr>
              <a:t>Routine data for </a:t>
            </a:r>
            <a:r>
              <a:rPr lang="en-US" sz="3200" spc="-15" dirty="0" err="1">
                <a:solidFill>
                  <a:srgbClr val="FFFFFF"/>
                </a:solidFill>
                <a:cs typeface="Source Sans Pro Light"/>
              </a:rPr>
              <a:t>healthcare&amp;individuals</a:t>
            </a:r>
            <a:r>
              <a:rPr lang="en-US" sz="3200" spc="-15" dirty="0">
                <a:solidFill>
                  <a:srgbClr val="FFFFFF"/>
                </a:solidFill>
                <a:cs typeface="Source Sans Pro Light"/>
              </a:rPr>
              <a:t> </a:t>
            </a:r>
            <a:endParaRPr lang="en-US" sz="3200" dirty="0">
              <a:cs typeface="Source Sans Pro Light"/>
            </a:endParaRPr>
          </a:p>
        </p:txBody>
      </p:sp>
      <p:sp>
        <p:nvSpPr>
          <p:cNvPr id="18" name="object 18"/>
          <p:cNvSpPr txBox="1"/>
          <p:nvPr/>
        </p:nvSpPr>
        <p:spPr>
          <a:xfrm>
            <a:off x="-359905" y="1135705"/>
            <a:ext cx="9677400" cy="740395"/>
          </a:xfrm>
          <a:prstGeom prst="rect">
            <a:avLst/>
          </a:prstGeom>
        </p:spPr>
        <p:txBody>
          <a:bodyPr vert="horz" wrap="square" lIns="0" tIns="12700" rIns="0" bIns="0" rtlCol="0">
            <a:spAutoFit/>
          </a:bodyPr>
          <a:lstStyle/>
          <a:p>
            <a:pPr marL="12700" marR="5080" indent="360680" algn="ctr">
              <a:lnSpc>
                <a:spcPct val="102400"/>
              </a:lnSpc>
            </a:pPr>
            <a:r>
              <a:rPr lang="en-US" sz="4800" dirty="0">
                <a:solidFill>
                  <a:schemeClr val="accent5">
                    <a:lumMod val="75000"/>
                  </a:schemeClr>
                </a:solidFill>
                <a:cs typeface="Source Sans Pro"/>
              </a:rPr>
              <a:t>What is the respiratory system?</a:t>
            </a:r>
          </a:p>
        </p:txBody>
      </p:sp>
      <p:pic>
        <p:nvPicPr>
          <p:cNvPr id="10" name="Picture 9">
            <a:extLst>
              <a:ext uri="{FF2B5EF4-FFF2-40B4-BE49-F238E27FC236}">
                <a16:creationId xmlns:a16="http://schemas.microsoft.com/office/drawing/2014/main" id="{819F6CA5-62DA-2564-56B6-E9A33FC450F3}"/>
              </a:ext>
            </a:extLst>
          </p:cNvPr>
          <p:cNvPicPr>
            <a:picLocks noChangeAspect="1"/>
          </p:cNvPicPr>
          <p:nvPr/>
        </p:nvPicPr>
        <p:blipFill>
          <a:blip r:embed="rId3"/>
          <a:stretch>
            <a:fillRect/>
          </a:stretch>
        </p:blipFill>
        <p:spPr>
          <a:xfrm>
            <a:off x="12456268" y="1276980"/>
            <a:ext cx="6554045" cy="5211510"/>
          </a:xfrm>
          <a:prstGeom prst="rect">
            <a:avLst/>
          </a:prstGeom>
        </p:spPr>
      </p:pic>
      <p:sp>
        <p:nvSpPr>
          <p:cNvPr id="11" name="TextBox 10">
            <a:extLst>
              <a:ext uri="{FF2B5EF4-FFF2-40B4-BE49-F238E27FC236}">
                <a16:creationId xmlns:a16="http://schemas.microsoft.com/office/drawing/2014/main" id="{63D7CEA8-E2CE-495F-83E2-00A7F8DB549A}"/>
              </a:ext>
            </a:extLst>
          </p:cNvPr>
          <p:cNvSpPr txBox="1"/>
          <p:nvPr/>
        </p:nvSpPr>
        <p:spPr>
          <a:xfrm>
            <a:off x="501054" y="1775371"/>
            <a:ext cx="9885591" cy="1015663"/>
          </a:xfrm>
          <a:prstGeom prst="rect">
            <a:avLst/>
          </a:prstGeom>
          <a:noFill/>
        </p:spPr>
        <p:txBody>
          <a:bodyPr wrap="square" rtlCol="0">
            <a:spAutoFit/>
          </a:bodyPr>
          <a:lstStyle/>
          <a:p>
            <a:r>
              <a:rPr lang="en-GB" sz="2000" b="1" dirty="0">
                <a:solidFill>
                  <a:srgbClr val="FF0000"/>
                </a:solidFill>
              </a:rPr>
              <a:t>The respiratory system consists of organs and structures that allow us to breathe by taking in oxygen and expelling carbon dioxide. The main parts include the lungs, nasal cavity, sinuses, blood vessels, and various air passageways (Cleveland Clinic, 2020)</a:t>
            </a:r>
          </a:p>
        </p:txBody>
      </p:sp>
      <p:sp>
        <p:nvSpPr>
          <p:cNvPr id="12" name="Arrow: Pentagon 11">
            <a:extLst>
              <a:ext uri="{FF2B5EF4-FFF2-40B4-BE49-F238E27FC236}">
                <a16:creationId xmlns:a16="http://schemas.microsoft.com/office/drawing/2014/main" id="{E536B730-F5FB-B8BE-397A-EFBF02F24F02}"/>
              </a:ext>
            </a:extLst>
          </p:cNvPr>
          <p:cNvSpPr/>
          <p:nvPr/>
        </p:nvSpPr>
        <p:spPr>
          <a:xfrm>
            <a:off x="344476" y="3028431"/>
            <a:ext cx="4609064" cy="352839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CAB83045-2F2A-FA50-58A5-85CE9C300A0C}"/>
              </a:ext>
            </a:extLst>
          </p:cNvPr>
          <p:cNvSpPr txBox="1"/>
          <p:nvPr/>
        </p:nvSpPr>
        <p:spPr>
          <a:xfrm>
            <a:off x="472501" y="3078948"/>
            <a:ext cx="3371098" cy="3477875"/>
          </a:xfrm>
          <a:prstGeom prst="rect">
            <a:avLst/>
          </a:prstGeom>
          <a:noFill/>
        </p:spPr>
        <p:txBody>
          <a:bodyPr wrap="square" rtlCol="0">
            <a:spAutoFit/>
          </a:bodyPr>
          <a:lstStyle/>
          <a:p>
            <a:r>
              <a:rPr lang="en-GB" sz="2000" b="1" u="sng" dirty="0">
                <a:solidFill>
                  <a:schemeClr val="bg1"/>
                </a:solidFill>
              </a:rPr>
              <a:t>Structure</a:t>
            </a:r>
          </a:p>
          <a:p>
            <a:pPr marL="342900" indent="-342900">
              <a:buFont typeface="Arial" panose="020B0604020202020204" pitchFamily="34" charset="0"/>
              <a:buChar char="•"/>
            </a:pPr>
            <a:r>
              <a:rPr lang="en-GB" sz="2000" dirty="0">
                <a:solidFill>
                  <a:schemeClr val="bg1"/>
                </a:solidFill>
              </a:rPr>
              <a:t>A pyramid shape.</a:t>
            </a:r>
          </a:p>
          <a:p>
            <a:pPr marL="342900" indent="-342900">
              <a:buFont typeface="Arial" panose="020B0604020202020204" pitchFamily="34" charset="0"/>
              <a:buChar char="•"/>
            </a:pPr>
            <a:r>
              <a:rPr lang="en-GB" sz="2000" dirty="0">
                <a:solidFill>
                  <a:schemeClr val="bg1"/>
                </a:solidFill>
              </a:rPr>
              <a:t>Paired organs that are connected to the trachea.</a:t>
            </a:r>
          </a:p>
          <a:p>
            <a:pPr marL="342900" indent="-342900">
              <a:buFont typeface="Arial" panose="020B0604020202020204" pitchFamily="34" charset="0"/>
              <a:buChar char="•"/>
            </a:pPr>
            <a:r>
              <a:rPr lang="en-GB" sz="2000" dirty="0">
                <a:solidFill>
                  <a:schemeClr val="bg1"/>
                </a:solidFill>
              </a:rPr>
              <a:t>On the lower surface the lungs are broadened by the diaphragm. </a:t>
            </a:r>
          </a:p>
          <a:p>
            <a:pPr marL="342900" indent="-342900">
              <a:buFont typeface="Arial" panose="020B0604020202020204" pitchFamily="34" charset="0"/>
              <a:buChar char="•"/>
            </a:pPr>
            <a:r>
              <a:rPr lang="en-GB" sz="2000" dirty="0">
                <a:solidFill>
                  <a:schemeClr val="bg1"/>
                </a:solidFill>
              </a:rPr>
              <a:t> the diaphragm is the flat dome shaped muscle located base of lungs and thoracic cavity. </a:t>
            </a:r>
          </a:p>
        </p:txBody>
      </p:sp>
      <p:sp>
        <p:nvSpPr>
          <p:cNvPr id="14" name="Arrow: Pentagon 13">
            <a:extLst>
              <a:ext uri="{FF2B5EF4-FFF2-40B4-BE49-F238E27FC236}">
                <a16:creationId xmlns:a16="http://schemas.microsoft.com/office/drawing/2014/main" id="{1DA039B7-9C6A-9867-9E52-58FCFCCEBED5}"/>
              </a:ext>
            </a:extLst>
          </p:cNvPr>
          <p:cNvSpPr/>
          <p:nvPr/>
        </p:nvSpPr>
        <p:spPr>
          <a:xfrm>
            <a:off x="4267166" y="2995762"/>
            <a:ext cx="4609064" cy="352839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5862316-F8EE-20F6-803C-CF270CCBA56D}"/>
              </a:ext>
            </a:extLst>
          </p:cNvPr>
          <p:cNvSpPr txBox="1"/>
          <p:nvPr/>
        </p:nvSpPr>
        <p:spPr>
          <a:xfrm>
            <a:off x="4488264" y="3139243"/>
            <a:ext cx="2706660" cy="3170099"/>
          </a:xfrm>
          <a:prstGeom prst="rect">
            <a:avLst/>
          </a:prstGeom>
          <a:noFill/>
        </p:spPr>
        <p:txBody>
          <a:bodyPr wrap="square" rtlCol="0">
            <a:spAutoFit/>
          </a:bodyPr>
          <a:lstStyle/>
          <a:p>
            <a:r>
              <a:rPr lang="en-GB" sz="2000" b="1" u="sng" dirty="0">
                <a:solidFill>
                  <a:schemeClr val="bg1"/>
                </a:solidFill>
              </a:rPr>
              <a:t>Function</a:t>
            </a:r>
          </a:p>
          <a:p>
            <a:pPr marL="342900" indent="-342900">
              <a:buFont typeface="Arial" panose="020B0604020202020204" pitchFamily="34" charset="0"/>
              <a:buChar char="•"/>
            </a:pPr>
            <a:r>
              <a:rPr lang="en-GB" sz="2000" dirty="0">
                <a:solidFill>
                  <a:schemeClr val="bg1"/>
                </a:solidFill>
              </a:rPr>
              <a:t>Oxygen to the blood.</a:t>
            </a:r>
          </a:p>
          <a:p>
            <a:pPr marL="285750" indent="-285750">
              <a:buFont typeface="Arial" panose="020B0604020202020204" pitchFamily="34" charset="0"/>
              <a:buChar char="•"/>
            </a:pPr>
            <a:r>
              <a:rPr lang="en-GB" sz="2000" dirty="0">
                <a:solidFill>
                  <a:schemeClr val="bg1"/>
                </a:solidFill>
              </a:rPr>
              <a:t>In order to deliver oxygen to all parts of the body.</a:t>
            </a:r>
          </a:p>
          <a:p>
            <a:pPr marL="285750" indent="-285750">
              <a:buFont typeface="Arial" panose="020B0604020202020204" pitchFamily="34" charset="0"/>
              <a:buChar char="•"/>
            </a:pPr>
            <a:r>
              <a:rPr lang="en-GB" sz="2000" dirty="0">
                <a:solidFill>
                  <a:schemeClr val="bg1"/>
                </a:solidFill>
              </a:rPr>
              <a:t>The process is called breathing.</a:t>
            </a:r>
          </a:p>
          <a:p>
            <a:pPr marL="285750" indent="-285750">
              <a:buFont typeface="Arial" panose="020B0604020202020204" pitchFamily="34" charset="0"/>
              <a:buChar char="•"/>
            </a:pPr>
            <a:r>
              <a:rPr lang="en-GB" sz="2000" dirty="0">
                <a:solidFill>
                  <a:schemeClr val="bg1"/>
                </a:solidFill>
              </a:rPr>
              <a:t>We breathe (inhale oxygen and exhale carbon dioxide.</a:t>
            </a:r>
          </a:p>
        </p:txBody>
      </p:sp>
      <p:sp>
        <p:nvSpPr>
          <p:cNvPr id="16" name="Arrow: Pentagon 15">
            <a:extLst>
              <a:ext uri="{FF2B5EF4-FFF2-40B4-BE49-F238E27FC236}">
                <a16:creationId xmlns:a16="http://schemas.microsoft.com/office/drawing/2014/main" id="{E83D8681-168C-1469-97A5-8797A5D6BF46}"/>
              </a:ext>
            </a:extLst>
          </p:cNvPr>
          <p:cNvSpPr/>
          <p:nvPr/>
        </p:nvSpPr>
        <p:spPr>
          <a:xfrm>
            <a:off x="8264074" y="2955894"/>
            <a:ext cx="4782272" cy="3532595"/>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886B8D07-2866-1544-2EA8-8623079FC363}"/>
              </a:ext>
            </a:extLst>
          </p:cNvPr>
          <p:cNvSpPr txBox="1"/>
          <p:nvPr/>
        </p:nvSpPr>
        <p:spPr>
          <a:xfrm>
            <a:off x="8336436" y="2955894"/>
            <a:ext cx="3239143" cy="3477875"/>
          </a:xfrm>
          <a:prstGeom prst="rect">
            <a:avLst/>
          </a:prstGeom>
          <a:noFill/>
        </p:spPr>
        <p:txBody>
          <a:bodyPr wrap="square" rtlCol="0">
            <a:spAutoFit/>
          </a:bodyPr>
          <a:lstStyle/>
          <a:p>
            <a:r>
              <a:rPr lang="en-GB" sz="2000" b="1" u="sng" dirty="0">
                <a:solidFill>
                  <a:schemeClr val="bg1"/>
                </a:solidFill>
              </a:rPr>
              <a:t>Relationship between body and anatomy</a:t>
            </a:r>
          </a:p>
          <a:p>
            <a:r>
              <a:rPr lang="en-GB" sz="2000" dirty="0">
                <a:solidFill>
                  <a:schemeClr val="bg1"/>
                </a:solidFill>
              </a:rPr>
              <a:t>The structures of the respiratory system interact with structures of the skeletal, circulatory, and muscular systems to help you smell, speak, and move oxygen into your bloodstream and waste out of it.</a:t>
            </a:r>
          </a:p>
        </p:txBody>
      </p:sp>
      <p:sp>
        <p:nvSpPr>
          <p:cNvPr id="26" name="Rectangle: Rounded Corners 25">
            <a:extLst>
              <a:ext uri="{FF2B5EF4-FFF2-40B4-BE49-F238E27FC236}">
                <a16:creationId xmlns:a16="http://schemas.microsoft.com/office/drawing/2014/main" id="{FA320CB8-23E7-93D8-BC08-82ACDA6E3603}"/>
              </a:ext>
            </a:extLst>
          </p:cNvPr>
          <p:cNvSpPr/>
          <p:nvPr/>
        </p:nvSpPr>
        <p:spPr>
          <a:xfrm>
            <a:off x="247905" y="6909488"/>
            <a:ext cx="11687933" cy="33980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4684DC50-DA4C-8FF4-128A-981215ED5927}"/>
              </a:ext>
            </a:extLst>
          </p:cNvPr>
          <p:cNvSpPr txBox="1"/>
          <p:nvPr/>
        </p:nvSpPr>
        <p:spPr>
          <a:xfrm>
            <a:off x="1561970" y="7151487"/>
            <a:ext cx="9721080" cy="2862322"/>
          </a:xfrm>
          <a:prstGeom prst="rect">
            <a:avLst/>
          </a:prstGeom>
          <a:noFill/>
        </p:spPr>
        <p:txBody>
          <a:bodyPr wrap="square" rtlCol="0">
            <a:spAutoFit/>
          </a:bodyPr>
          <a:lstStyle/>
          <a:p>
            <a:r>
              <a:rPr lang="en-GB" sz="2000" b="1" u="sng" dirty="0">
                <a:solidFill>
                  <a:schemeClr val="bg1"/>
                </a:solidFill>
              </a:rPr>
              <a:t>Routine data for healthcare's and individuals</a:t>
            </a:r>
          </a:p>
          <a:p>
            <a:r>
              <a:rPr lang="en-GB" sz="2000" b="1" dirty="0">
                <a:solidFill>
                  <a:schemeClr val="bg1"/>
                </a:solidFill>
              </a:rPr>
              <a:t>Respiratory disease is one of the biggest killers in the United Kingdom, encompassing diseases such as lung cancer and asthma. The mortality rate from respiratory disease in England in 2020 was 130 deaths per 100,000 population for men and 89 per 100,000 for women. Diseases of the respiratory system can be especially dangerous for older people during winter. Underlying respiratory diseases caused around 8.3 thousand winter deaths among over 75-year olds in England and Wales in the winter of 2019/20. Approximately a sixth of adults aged between 75 and 79 years in England are living with a diagnosed respiratory disease (Stewart, 2022). </a:t>
            </a:r>
          </a:p>
        </p:txBody>
      </p:sp>
      <p:sp>
        <p:nvSpPr>
          <p:cNvPr id="28" name="Oval 27">
            <a:extLst>
              <a:ext uri="{FF2B5EF4-FFF2-40B4-BE49-F238E27FC236}">
                <a16:creationId xmlns:a16="http://schemas.microsoft.com/office/drawing/2014/main" id="{B4CBFC07-66AA-8DE3-B7A2-EE083A4AF66A}"/>
              </a:ext>
            </a:extLst>
          </p:cNvPr>
          <p:cNvSpPr/>
          <p:nvPr/>
        </p:nvSpPr>
        <p:spPr>
          <a:xfrm>
            <a:off x="12477872" y="6909488"/>
            <a:ext cx="6038435" cy="339807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01A6D936-17FF-6627-3251-A84FE1E173CE}"/>
              </a:ext>
            </a:extLst>
          </p:cNvPr>
          <p:cNvSpPr txBox="1"/>
          <p:nvPr/>
        </p:nvSpPr>
        <p:spPr>
          <a:xfrm>
            <a:off x="13357191" y="7639031"/>
            <a:ext cx="4752197" cy="1938992"/>
          </a:xfrm>
          <a:prstGeom prst="rect">
            <a:avLst/>
          </a:prstGeom>
          <a:noFill/>
        </p:spPr>
        <p:txBody>
          <a:bodyPr wrap="square" rtlCol="0">
            <a:spAutoFit/>
          </a:bodyPr>
          <a:lstStyle/>
          <a:p>
            <a:r>
              <a:rPr lang="en-GB" sz="2000" b="1" u="sng" dirty="0">
                <a:solidFill>
                  <a:schemeClr val="bg1"/>
                </a:solidFill>
              </a:rPr>
              <a:t>Respiratory diseases Cystic Fibrosis</a:t>
            </a:r>
          </a:p>
          <a:p>
            <a:r>
              <a:rPr lang="en-GB" sz="2000" dirty="0">
                <a:solidFill>
                  <a:schemeClr val="bg1"/>
                </a:solidFill>
              </a:rPr>
              <a:t>Cystic fibrosis is an inherited condition that causes sticky mucus to build up in the lungs and digestive system. This causes lung infections and problems with digesting food (Cystic-Fibrosis.com, 2021).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E9DC037C-C731-4D52-835A-5765F8A4FBF2}"/>
              </a:ext>
            </a:extLst>
          </p:cNvPr>
          <p:cNvGrpSpPr/>
          <p:nvPr/>
        </p:nvGrpSpPr>
        <p:grpSpPr>
          <a:xfrm>
            <a:off x="1" y="546100"/>
            <a:ext cx="9886156" cy="828000"/>
            <a:chOff x="-776065" y="8642689"/>
            <a:chExt cx="4837090" cy="439424"/>
          </a:xfrm>
        </p:grpSpPr>
        <p:sp>
          <p:nvSpPr>
            <p:cNvPr id="24" name="object 4">
              <a:extLst>
                <a:ext uri="{FF2B5EF4-FFF2-40B4-BE49-F238E27FC236}">
                  <a16:creationId xmlns:a16="http://schemas.microsoft.com/office/drawing/2014/main" id="{FAC1F606-62F6-4305-800B-EF4BDCC04BC6}"/>
                </a:ext>
              </a:extLst>
            </p:cNvPr>
            <p:cNvSpPr/>
            <p:nvPr/>
          </p:nvSpPr>
          <p:spPr>
            <a:xfrm>
              <a:off x="-776065" y="8642693"/>
              <a:ext cx="4620991" cy="439420"/>
            </a:xfrm>
            <a:custGeom>
              <a:avLst/>
              <a:gdLst/>
              <a:ahLst/>
              <a:cxnLst/>
              <a:rect l="l" t="t" r="r" b="b"/>
              <a:pathLst>
                <a:path w="3844925" h="439420">
                  <a:moveTo>
                    <a:pt x="0" y="439204"/>
                  </a:moveTo>
                  <a:lnTo>
                    <a:pt x="3844798" y="439204"/>
                  </a:lnTo>
                  <a:lnTo>
                    <a:pt x="3844798" y="0"/>
                  </a:lnTo>
                  <a:lnTo>
                    <a:pt x="0" y="0"/>
                  </a:lnTo>
                  <a:lnTo>
                    <a:pt x="0" y="439204"/>
                  </a:lnTo>
                  <a:close/>
                </a:path>
              </a:pathLst>
            </a:custGeom>
            <a:solidFill>
              <a:srgbClr val="00A0EF"/>
            </a:solidFill>
          </p:spPr>
          <p:txBody>
            <a:bodyPr wrap="square" lIns="0" tIns="0" rIns="0" bIns="0" rtlCol="0"/>
            <a:lstStyle/>
            <a:p>
              <a:endParaRPr lang="en-US"/>
            </a:p>
          </p:txBody>
        </p:sp>
        <p:sp>
          <p:nvSpPr>
            <p:cNvPr id="25" name="object 5">
              <a:extLst>
                <a:ext uri="{FF2B5EF4-FFF2-40B4-BE49-F238E27FC236}">
                  <a16:creationId xmlns:a16="http://schemas.microsoft.com/office/drawing/2014/main" id="{DE9D9B32-EA9E-452A-AFED-2BFD37C8107A}"/>
                </a:ext>
              </a:extLst>
            </p:cNvPr>
            <p:cNvSpPr/>
            <p:nvPr/>
          </p:nvSpPr>
          <p:spPr>
            <a:xfrm>
              <a:off x="3621605" y="8642689"/>
              <a:ext cx="439420" cy="439420"/>
            </a:xfrm>
            <a:custGeom>
              <a:avLst/>
              <a:gdLst/>
              <a:ahLst/>
              <a:cxnLst/>
              <a:rect l="l" t="t" r="r" b="b"/>
              <a:pathLst>
                <a:path w="439420" h="439420">
                  <a:moveTo>
                    <a:pt x="219595" y="0"/>
                  </a:moveTo>
                  <a:lnTo>
                    <a:pt x="175337" y="4461"/>
                  </a:lnTo>
                  <a:lnTo>
                    <a:pt x="134116" y="17257"/>
                  </a:lnTo>
                  <a:lnTo>
                    <a:pt x="96815" y="37505"/>
                  </a:lnTo>
                  <a:lnTo>
                    <a:pt x="64315" y="64320"/>
                  </a:lnTo>
                  <a:lnTo>
                    <a:pt x="37502" y="96820"/>
                  </a:lnTo>
                  <a:lnTo>
                    <a:pt x="17256" y="134122"/>
                  </a:lnTo>
                  <a:lnTo>
                    <a:pt x="4461" y="175341"/>
                  </a:lnTo>
                  <a:lnTo>
                    <a:pt x="0" y="219595"/>
                  </a:lnTo>
                  <a:lnTo>
                    <a:pt x="4461" y="263854"/>
                  </a:lnTo>
                  <a:lnTo>
                    <a:pt x="17256" y="305076"/>
                  </a:lnTo>
                  <a:lnTo>
                    <a:pt x="37502" y="342380"/>
                  </a:lnTo>
                  <a:lnTo>
                    <a:pt x="64315" y="374881"/>
                  </a:lnTo>
                  <a:lnTo>
                    <a:pt x="96815" y="401698"/>
                  </a:lnTo>
                  <a:lnTo>
                    <a:pt x="134116" y="421945"/>
                  </a:lnTo>
                  <a:lnTo>
                    <a:pt x="175337" y="434742"/>
                  </a:lnTo>
                  <a:lnTo>
                    <a:pt x="219595" y="439204"/>
                  </a:lnTo>
                  <a:lnTo>
                    <a:pt x="263854" y="434742"/>
                  </a:lnTo>
                  <a:lnTo>
                    <a:pt x="305076" y="421945"/>
                  </a:lnTo>
                  <a:lnTo>
                    <a:pt x="342380" y="401698"/>
                  </a:lnTo>
                  <a:lnTo>
                    <a:pt x="374881" y="374881"/>
                  </a:lnTo>
                  <a:lnTo>
                    <a:pt x="401698" y="342380"/>
                  </a:lnTo>
                  <a:lnTo>
                    <a:pt x="421945" y="305076"/>
                  </a:lnTo>
                  <a:lnTo>
                    <a:pt x="434742" y="263854"/>
                  </a:lnTo>
                  <a:lnTo>
                    <a:pt x="439204" y="219595"/>
                  </a:lnTo>
                  <a:lnTo>
                    <a:pt x="434742" y="175341"/>
                  </a:lnTo>
                  <a:lnTo>
                    <a:pt x="421945" y="134122"/>
                  </a:lnTo>
                  <a:lnTo>
                    <a:pt x="401698" y="96820"/>
                  </a:lnTo>
                  <a:lnTo>
                    <a:pt x="374881" y="64320"/>
                  </a:lnTo>
                  <a:lnTo>
                    <a:pt x="342380" y="37505"/>
                  </a:lnTo>
                  <a:lnTo>
                    <a:pt x="305076" y="17257"/>
                  </a:lnTo>
                  <a:lnTo>
                    <a:pt x="263854" y="4461"/>
                  </a:lnTo>
                  <a:lnTo>
                    <a:pt x="219595" y="0"/>
                  </a:lnTo>
                  <a:close/>
                </a:path>
              </a:pathLst>
            </a:custGeom>
            <a:solidFill>
              <a:srgbClr val="00A0EF"/>
            </a:solidFill>
          </p:spPr>
          <p:txBody>
            <a:bodyPr wrap="square" lIns="0" tIns="0" rIns="0" bIns="0" rtlCol="0"/>
            <a:lstStyle/>
            <a:p>
              <a:endParaRPr lang="en-US"/>
            </a:p>
          </p:txBody>
        </p:sp>
      </p:grpSp>
      <p:sp>
        <p:nvSpPr>
          <p:cNvPr id="11" name="object 9">
            <a:extLst>
              <a:ext uri="{FF2B5EF4-FFF2-40B4-BE49-F238E27FC236}">
                <a16:creationId xmlns:a16="http://schemas.microsoft.com/office/drawing/2014/main" id="{0A39365D-A6B5-4623-AC67-FBE1BB6FC527}"/>
              </a:ext>
            </a:extLst>
          </p:cNvPr>
          <p:cNvSpPr txBox="1"/>
          <p:nvPr/>
        </p:nvSpPr>
        <p:spPr>
          <a:xfrm>
            <a:off x="665956" y="774700"/>
            <a:ext cx="15011400" cy="443711"/>
          </a:xfrm>
          <a:prstGeom prst="rect">
            <a:avLst/>
          </a:prstGeom>
        </p:spPr>
        <p:txBody>
          <a:bodyPr vert="horz" wrap="square" lIns="0" tIns="12700" rIns="0" bIns="0" rtlCol="0">
            <a:spAutoFit/>
          </a:bodyPr>
          <a:lstStyle/>
          <a:p>
            <a:pPr marL="12700">
              <a:lnSpc>
                <a:spcPct val="100000"/>
              </a:lnSpc>
              <a:spcBef>
                <a:spcPts val="100"/>
              </a:spcBef>
            </a:pPr>
            <a:r>
              <a:rPr lang="en-US" sz="2800" dirty="0">
                <a:solidFill>
                  <a:srgbClr val="FFFFFF"/>
                </a:solidFill>
                <a:cs typeface="Source Sans Pro Light"/>
              </a:rPr>
              <a:t>Reference and bibliography </a:t>
            </a:r>
            <a:endParaRPr lang="en-US" sz="2800" dirty="0">
              <a:cs typeface="Source Sans Pro Light"/>
            </a:endParaRPr>
          </a:p>
        </p:txBody>
      </p:sp>
      <p:sp>
        <p:nvSpPr>
          <p:cNvPr id="2" name="TextBox 1">
            <a:extLst>
              <a:ext uri="{FF2B5EF4-FFF2-40B4-BE49-F238E27FC236}">
                <a16:creationId xmlns:a16="http://schemas.microsoft.com/office/drawing/2014/main" id="{6CB625A7-00E5-E616-D0A0-BE8CA0782BBE}"/>
              </a:ext>
            </a:extLst>
          </p:cNvPr>
          <p:cNvSpPr txBox="1"/>
          <p:nvPr/>
        </p:nvSpPr>
        <p:spPr>
          <a:xfrm>
            <a:off x="1080220" y="2178348"/>
            <a:ext cx="14185576" cy="5078313"/>
          </a:xfrm>
          <a:prstGeom prst="rect">
            <a:avLst/>
          </a:prstGeom>
          <a:noFill/>
        </p:spPr>
        <p:txBody>
          <a:bodyPr wrap="square" rtlCol="0">
            <a:spAutoFit/>
          </a:bodyPr>
          <a:lstStyle/>
          <a:p>
            <a:r>
              <a:rPr lang="en-GB" dirty="0"/>
              <a:t>Cystic-Fibrosis.com. (2021). Cystic-Fibrosis.com. Available at: </a:t>
            </a:r>
            <a:r>
              <a:rPr lang="en-GB" dirty="0">
                <a:hlinkClick r:id="rId2"/>
              </a:rPr>
              <a:t>https://cystic-fibrosis.com</a:t>
            </a:r>
            <a:endParaRPr lang="en-GB" dirty="0"/>
          </a:p>
          <a:p>
            <a:r>
              <a:rPr lang="en-GB" dirty="0">
                <a:hlinkClick r:id="rId3"/>
              </a:rPr>
              <a:t>https://www.cysticfibrosis.org.uk/</a:t>
            </a:r>
            <a:endParaRPr lang="en-GB" dirty="0"/>
          </a:p>
          <a:p>
            <a:r>
              <a:rPr lang="en-GB" dirty="0">
                <a:hlinkClick r:id="rId4"/>
              </a:rPr>
              <a:t>https://www.verywellhealth.com/</a:t>
            </a:r>
            <a:endParaRPr lang="en-GB" dirty="0"/>
          </a:p>
          <a:p>
            <a:r>
              <a:rPr lang="en-GB" dirty="0">
                <a:hlinkClick r:id="rId5"/>
              </a:rPr>
              <a:t>https://www.nhs.uk/conditions/cystic-fibrosis/</a:t>
            </a:r>
            <a:endParaRPr lang="en-GB" dirty="0"/>
          </a:p>
          <a:p>
            <a:r>
              <a:rPr lang="en-GB" dirty="0">
                <a:hlinkClick r:id="rId6"/>
              </a:rPr>
              <a:t>https://my.clevelandclinic.org/departments/respiratory/depts/adult-cystic-fibrosis#:~:text=As%20a%20Cystic%20Fibrosis%20%28CF%29%20Foundation-accredited%20program%2C%20the,the%20region%20as%20well%20as%20around%20the%20world</a:t>
            </a:r>
            <a:r>
              <a:rPr lang="en-GB" dirty="0"/>
              <a:t>.</a:t>
            </a:r>
          </a:p>
          <a:p>
            <a:r>
              <a:rPr lang="en-GB" dirty="0">
                <a:hlinkClick r:id="rId7"/>
              </a:rPr>
              <a:t>https://www.nice.org.uk/guidance/ng78</a:t>
            </a:r>
            <a:endParaRPr lang="en-GB" dirty="0"/>
          </a:p>
          <a:p>
            <a:r>
              <a:rPr lang="en-GB" dirty="0">
                <a:hlinkClick r:id="rId8"/>
              </a:rPr>
              <a:t>https://www.asthmaandlung.org.uk/conditions/cystic-fibrosis</a:t>
            </a:r>
            <a:endParaRPr lang="en-GB" dirty="0"/>
          </a:p>
          <a:p>
            <a:r>
              <a:rPr lang="en-GB" dirty="0">
                <a:hlinkClick r:id="rId9"/>
              </a:rPr>
              <a:t>https://www.healthline.com/health/cystic-fibrosis-exercises</a:t>
            </a:r>
            <a:endParaRPr lang="en-GB" dirty="0"/>
          </a:p>
          <a:p>
            <a:r>
              <a:rPr lang="en-GB" dirty="0">
                <a:hlinkClick r:id="rId10"/>
              </a:rPr>
              <a:t>https://www.cff.org/managing-cf</a:t>
            </a:r>
            <a:endParaRPr lang="en-GB" dirty="0"/>
          </a:p>
          <a:p>
            <a:r>
              <a:rPr lang="en-GB" dirty="0">
                <a:hlinkClick r:id="rId11"/>
              </a:rPr>
              <a:t>https://www.cysticfibrosis.org.uk/what-is-cystic-fibrosis</a:t>
            </a:r>
            <a:endParaRPr lang="en-GB" dirty="0"/>
          </a:p>
          <a:p>
            <a:r>
              <a:rPr lang="en-GB" dirty="0">
                <a:hlinkClick r:id="rId12"/>
              </a:rPr>
              <a:t>https://www.nhsinform.scot/illnesses-and-conditions/lungs-and-airways/cystic-fibrosis</a:t>
            </a:r>
            <a:endParaRPr lang="en-GB" dirty="0"/>
          </a:p>
          <a:p>
            <a:r>
              <a:rPr lang="en-GB" dirty="0">
                <a:hlinkClick r:id="rId13"/>
              </a:rPr>
              <a:t>https://pharmaceutical-journal.com/article/ld/cystic-fibrosis-management-of-non-respiratory-manifestations</a:t>
            </a:r>
            <a:endParaRPr lang="en-GB" dirty="0"/>
          </a:p>
          <a:p>
            <a:r>
              <a:rPr lang="en-GB" dirty="0">
                <a:hlinkClick r:id="rId2"/>
              </a:rPr>
              <a:t>https://cystic-fibrosis.com/</a:t>
            </a:r>
            <a:endParaRPr lang="en-GB" dirty="0"/>
          </a:p>
          <a:p>
            <a:r>
              <a:rPr lang="en-GB" b="1" u="sng" dirty="0"/>
              <a:t>Access date: 06.06.23</a:t>
            </a:r>
          </a:p>
          <a:p>
            <a:endParaRPr lang="en-GB" dirty="0"/>
          </a:p>
          <a:p>
            <a:endParaRPr lang="en-GB" dirty="0"/>
          </a:p>
        </p:txBody>
      </p:sp>
    </p:spTree>
    <p:extLst>
      <p:ext uri="{BB962C8B-B14F-4D97-AF65-F5344CB8AC3E}">
        <p14:creationId xmlns:p14="http://schemas.microsoft.com/office/powerpoint/2010/main" val="12341924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hat is a virus_tf78104741" id="{F41455D0-318E-4830-999E-F58477E69777}" vid="{11D173C9-935D-450A-9A98-C9569F6DA2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3" ma:contentTypeDescription="Create a new document." ma:contentTypeScope="" ma:versionID="353b7cb4a47901124ec41ab91a0c9b37">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255fd5ad1c37f9a016c4e7d6b90e1762"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ServiceSearchPropertie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A13950B-03DB-4FDE-877E-DB1A70BFFE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11F144-DFD8-439D-A68A-B4F012535E25}">
  <ds:schemaRefs>
    <ds:schemaRef ds:uri="http://schemas.microsoft.com/sharepoint/v3/contenttype/forms"/>
  </ds:schemaRefs>
</ds:datastoreItem>
</file>

<file path=customXml/itemProps3.xml><?xml version="1.0" encoding="utf-8"?>
<ds:datastoreItem xmlns:ds="http://schemas.openxmlformats.org/officeDocument/2006/customXml" ds:itemID="{5726A534-A10C-4F51-A38F-960584890D9A}">
  <ds:schemaRefs>
    <ds:schemaRef ds:uri="http://schemas.openxmlformats.org/package/2006/metadata/core-properties"/>
    <ds:schemaRef ds:uri="http://purl.org/dc/terms/"/>
    <ds:schemaRef ds:uri="http://purl.org/dc/dcmitype/"/>
    <ds:schemaRef ds:uri="http://www.w3.org/XML/1998/namespace"/>
    <ds:schemaRef ds:uri="0340dd18-0450-4afb-b5d1-97b484958e7b"/>
    <ds:schemaRef ds:uri="5861d064-84cb-4d90-8285-3b98c6fe9678"/>
    <ds:schemaRef ds:uri="http://schemas.microsoft.com/office/2006/documentManagement/types"/>
    <ds:schemaRef ds:uri="http://schemas.microsoft.com/office/infopath/2007/PartnerControl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What is a virus</Template>
  <TotalTime>9940</TotalTime>
  <Words>562</Words>
  <Application>Microsoft Office PowerPoint</Application>
  <PresentationFormat>Custom</PresentationFormat>
  <Paragraphs>46</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Poppy Wagstaffe</dc:creator>
  <cp:lastModifiedBy>Poppy Wagstaffe (2026246)</cp:lastModifiedBy>
  <cp:revision>2</cp:revision>
  <dcterms:created xsi:type="dcterms:W3CDTF">2023-06-06T10:49:27Z</dcterms:created>
  <dcterms:modified xsi:type="dcterms:W3CDTF">2023-06-13T08:29:57Z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