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79" r:id="rId3"/>
    <p:sldId id="259" r:id="rId4"/>
    <p:sldId id="260" r:id="rId5"/>
    <p:sldId id="257" r:id="rId6"/>
    <p:sldId id="261" r:id="rId7"/>
    <p:sldId id="264" r:id="rId8"/>
    <p:sldId id="282" r:id="rId9"/>
    <p:sldId id="284" r:id="rId10"/>
    <p:sldId id="283" r:id="rId11"/>
    <p:sldId id="262" r:id="rId12"/>
    <p:sldId id="263" r:id="rId13"/>
    <p:sldId id="265" r:id="rId14"/>
    <p:sldId id="266" r:id="rId15"/>
    <p:sldId id="269" r:id="rId16"/>
    <p:sldId id="267" r:id="rId17"/>
    <p:sldId id="268" r:id="rId18"/>
    <p:sldId id="270" r:id="rId19"/>
    <p:sldId id="272" r:id="rId20"/>
    <p:sldId id="271" r:id="rId21"/>
    <p:sldId id="273" r:id="rId22"/>
    <p:sldId id="274" r:id="rId23"/>
    <p:sldId id="278" r:id="rId24"/>
    <p:sldId id="275" r:id="rId25"/>
    <p:sldId id="276" r:id="rId26"/>
    <p:sldId id="281" r:id="rId27"/>
    <p:sldId id="280"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2291" autoAdjust="0"/>
  </p:normalViewPr>
  <p:slideViewPr>
    <p:cSldViewPr snapToGrid="0">
      <p:cViewPr varScale="1">
        <p:scale>
          <a:sx n="60" d="100"/>
          <a:sy n="60" d="100"/>
        </p:scale>
        <p:origin x="60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CB5DD9-4EDB-4BDD-A96A-01046C0190C1}" type="datetimeFigureOut">
              <a:rPr lang="en-GB" smtClean="0"/>
              <a:t>26/01/2025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46C2B-9FAB-4186-8446-72DB87770354}" type="slidenum">
              <a:rPr lang="en-GB" smtClean="0"/>
              <a:t>‹#›</a:t>
            </a:fld>
            <a:endParaRPr lang="en-GB"/>
          </a:p>
        </p:txBody>
      </p:sp>
    </p:spTree>
    <p:extLst>
      <p:ext uri="{BB962C8B-B14F-4D97-AF65-F5344CB8AC3E}">
        <p14:creationId xmlns:p14="http://schemas.microsoft.com/office/powerpoint/2010/main" val="2075155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2</a:t>
            </a:fld>
            <a:endParaRPr lang="en-GB"/>
          </a:p>
        </p:txBody>
      </p:sp>
    </p:spTree>
    <p:extLst>
      <p:ext uri="{BB962C8B-B14F-4D97-AF65-F5344CB8AC3E}">
        <p14:creationId xmlns:p14="http://schemas.microsoft.com/office/powerpoint/2010/main" val="3090763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Indictment: maximum 14 years imprisonment. Obligatory disqualification Obligatory endorsement - licence endorsed three to eleven penalty points. Note: The vehicle may be forfeited.</a:t>
            </a:r>
          </a:p>
        </p:txBody>
      </p:sp>
      <p:sp>
        <p:nvSpPr>
          <p:cNvPr id="4" name="Slide Number Placeholder 3"/>
          <p:cNvSpPr>
            <a:spLocks noGrp="1"/>
          </p:cNvSpPr>
          <p:nvPr>
            <p:ph type="sldNum" sz="quarter" idx="5"/>
          </p:nvPr>
        </p:nvSpPr>
        <p:spPr/>
        <p:txBody>
          <a:bodyPr/>
          <a:lstStyle/>
          <a:p>
            <a:fld id="{43046C2B-9FAB-4186-8446-72DB87770354}" type="slidenum">
              <a:rPr lang="en-GB" smtClean="0"/>
              <a:t>3</a:t>
            </a:fld>
            <a:endParaRPr lang="en-GB"/>
          </a:p>
        </p:txBody>
      </p:sp>
    </p:spTree>
    <p:extLst>
      <p:ext uri="{BB962C8B-B14F-4D97-AF65-F5344CB8AC3E}">
        <p14:creationId xmlns:p14="http://schemas.microsoft.com/office/powerpoint/2010/main" val="2121524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death of the person concerned must be shown to have resulted in some way from the incident to which the charge relates, however, does not have to be a major or substantial cause. There is no longer a requirement that death must occur within a year and a day of the incident.</a:t>
            </a:r>
          </a:p>
        </p:txBody>
      </p:sp>
      <p:sp>
        <p:nvSpPr>
          <p:cNvPr id="4" name="Slide Number Placeholder 3"/>
          <p:cNvSpPr>
            <a:spLocks noGrp="1"/>
          </p:cNvSpPr>
          <p:nvPr>
            <p:ph type="sldNum" sz="quarter" idx="5"/>
          </p:nvPr>
        </p:nvSpPr>
        <p:spPr/>
        <p:txBody>
          <a:bodyPr/>
          <a:lstStyle/>
          <a:p>
            <a:fld id="{43046C2B-9FAB-4186-8446-72DB87770354}" type="slidenum">
              <a:rPr lang="en-GB" smtClean="0"/>
              <a:t>4</a:t>
            </a:fld>
            <a:endParaRPr lang="en-GB"/>
          </a:p>
        </p:txBody>
      </p:sp>
    </p:spTree>
    <p:extLst>
      <p:ext uri="{BB962C8B-B14F-4D97-AF65-F5344CB8AC3E}">
        <p14:creationId xmlns:p14="http://schemas.microsoft.com/office/powerpoint/2010/main" val="4167158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Driving – not defined under RTA 1988 – generally accepted as being in control of the steering, propulsion and brakes of the vehicle Mechanically Propelled Vehicle - Motor Vehicle: M.P.V. constructed or adapted for use on a road M.P.V.– wider in scope than motor vehicle and includes scrambler bikes whether or not intended for use on a road. S: steam E: Electric P: Petrol D: Diesel O: Oil G: Gas Road – </a:t>
            </a:r>
          </a:p>
          <a:p>
            <a:r>
              <a:rPr lang="en-GB" dirty="0"/>
              <a:t>Road means any length of highway and any other place to which the public has access, and includes bridges over which a road passes It always includes obvious public highways, footpaths and bridleways maintained by Government agencies or local authorities </a:t>
            </a:r>
          </a:p>
          <a:p>
            <a:r>
              <a:rPr lang="en-GB" dirty="0"/>
              <a:t>Public Place - Any place to which the public have open access is a public place even, (in certain circumstances), if payment must be made to gain entry</a:t>
            </a:r>
          </a:p>
        </p:txBody>
      </p:sp>
      <p:sp>
        <p:nvSpPr>
          <p:cNvPr id="4" name="Slide Number Placeholder 3"/>
          <p:cNvSpPr>
            <a:spLocks noGrp="1"/>
          </p:cNvSpPr>
          <p:nvPr>
            <p:ph type="sldNum" sz="quarter" idx="5"/>
          </p:nvPr>
        </p:nvSpPr>
        <p:spPr/>
        <p:txBody>
          <a:bodyPr/>
          <a:lstStyle/>
          <a:p>
            <a:fld id="{43046C2B-9FAB-4186-8446-72DB87770354}" type="slidenum">
              <a:rPr lang="en-GB" smtClean="0"/>
              <a:t>5</a:t>
            </a:fld>
            <a:endParaRPr lang="en-GB"/>
          </a:p>
        </p:txBody>
      </p:sp>
    </p:spTree>
    <p:extLst>
      <p:ext uri="{BB962C8B-B14F-4D97-AF65-F5344CB8AC3E}">
        <p14:creationId xmlns:p14="http://schemas.microsoft.com/office/powerpoint/2010/main" val="641675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R v Brooks 2001 Two vehicles were driving behind one another along a village road towards the centre of the village (the road was a single carriageway, minor 'A road' subject to a 30 mile per hour limit). The rear vehicle overtook at such a speed that the driver in the front vehicle said in evidence that he felt he was standing still. A vehicle pulled out of a street in front of them (on the nearside) and a collision occurred with the overtaking vehicle. The driver of the emerging vehicle stated that he had time to pull out in front of the slower moving vehicle and hadn't seen the overtaking vehicle pull out from behind it until it was too late. The skid marks showed the overtaking vehicle to have been doing not less than 45 m.p.h. The driver of the overtaking vehicle was convicted of dangerous driving and his appeal was dismissed</a:t>
            </a:r>
            <a:endParaRPr lang="en-GB" b="1" dirty="0"/>
          </a:p>
        </p:txBody>
      </p:sp>
      <p:sp>
        <p:nvSpPr>
          <p:cNvPr id="4" name="Slide Number Placeholder 3"/>
          <p:cNvSpPr>
            <a:spLocks noGrp="1"/>
          </p:cNvSpPr>
          <p:nvPr>
            <p:ph type="sldNum" sz="quarter" idx="5"/>
          </p:nvPr>
        </p:nvSpPr>
        <p:spPr/>
        <p:txBody>
          <a:bodyPr/>
          <a:lstStyle/>
          <a:p>
            <a:fld id="{43046C2B-9FAB-4186-8446-72DB87770354}" type="slidenum">
              <a:rPr lang="en-GB" smtClean="0"/>
              <a:t>6</a:t>
            </a:fld>
            <a:endParaRPr lang="en-GB"/>
          </a:p>
        </p:txBody>
      </p:sp>
    </p:spTree>
    <p:extLst>
      <p:ext uri="{BB962C8B-B14F-4D97-AF65-F5344CB8AC3E}">
        <p14:creationId xmlns:p14="http://schemas.microsoft.com/office/powerpoint/2010/main" val="2790679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danger must relate to either injury to any person OR serious damage to property</a:t>
            </a:r>
          </a:p>
        </p:txBody>
      </p:sp>
      <p:sp>
        <p:nvSpPr>
          <p:cNvPr id="4" name="Slide Number Placeholder 3"/>
          <p:cNvSpPr>
            <a:spLocks noGrp="1"/>
          </p:cNvSpPr>
          <p:nvPr>
            <p:ph type="sldNum" sz="quarter" idx="5"/>
          </p:nvPr>
        </p:nvSpPr>
        <p:spPr/>
        <p:txBody>
          <a:bodyPr/>
          <a:lstStyle/>
          <a:p>
            <a:fld id="{43046C2B-9FAB-4186-8446-72DB87770354}" type="slidenum">
              <a:rPr lang="en-GB" smtClean="0"/>
              <a:t>7</a:t>
            </a:fld>
            <a:endParaRPr lang="en-GB"/>
          </a:p>
        </p:txBody>
      </p:sp>
    </p:spTree>
    <p:extLst>
      <p:ext uri="{BB962C8B-B14F-4D97-AF65-F5344CB8AC3E}">
        <p14:creationId xmlns:p14="http://schemas.microsoft.com/office/powerpoint/2010/main" val="778431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latin typeface="ReithSans"/>
              </a:rPr>
              <a:t>Prosecutor Jim Davies described the pair "racing" and moments before the crash, three passengers in Price's car "screaming" at him to slow down.</a:t>
            </a:r>
          </a:p>
          <a:p>
            <a:endParaRPr lang="en-GB" b="0" i="0" dirty="0">
              <a:solidFill>
                <a:srgbClr val="141414"/>
              </a:solidFill>
              <a:effectLst/>
              <a:latin typeface="ReithSans"/>
            </a:endParaRPr>
          </a:p>
          <a:p>
            <a:r>
              <a:rPr lang="en-GB" b="1" i="0" dirty="0">
                <a:solidFill>
                  <a:srgbClr val="2C2C2C"/>
                </a:solidFill>
                <a:effectLst/>
                <a:latin typeface="Open Sans" panose="020B0606030504020204" pitchFamily="34" charset="0"/>
              </a:rPr>
              <a:t>Liam Price was sentenced to six years and four months in prison for causing death by dangerous driving after killing Kelly Kennedy as he "raced" along the main Swansea Valley road in July, 2016</a:t>
            </a:r>
            <a:r>
              <a:rPr lang="en-GB" b="0" i="0" dirty="0">
                <a:solidFill>
                  <a:srgbClr val="141414"/>
                </a:solidFill>
                <a:effectLst/>
                <a:latin typeface="ReithSans"/>
              </a:rPr>
              <a:t>. </a:t>
            </a:r>
            <a:r>
              <a:rPr lang="en-GB" b="1" i="0" dirty="0">
                <a:solidFill>
                  <a:srgbClr val="2C2C2C"/>
                </a:solidFill>
                <a:effectLst/>
                <a:latin typeface="Open Sans" panose="020B0606030504020204" pitchFamily="34" charset="0"/>
              </a:rPr>
              <a:t>Cory </a:t>
            </a:r>
            <a:r>
              <a:rPr lang="en-GB" b="1" i="0" dirty="0" err="1">
                <a:solidFill>
                  <a:srgbClr val="2C2C2C"/>
                </a:solidFill>
                <a:effectLst/>
                <a:latin typeface="Open Sans" panose="020B0606030504020204" pitchFamily="34" charset="0"/>
              </a:rPr>
              <a:t>Kedward</a:t>
            </a:r>
            <a:r>
              <a:rPr lang="en-GB" b="1" i="0" dirty="0">
                <a:solidFill>
                  <a:srgbClr val="2C2C2C"/>
                </a:solidFill>
                <a:effectLst/>
                <a:latin typeface="Open Sans" panose="020B0606030504020204" pitchFamily="34" charset="0"/>
              </a:rPr>
              <a:t> was jailed for seven years</a:t>
            </a:r>
            <a:r>
              <a:rPr lang="en-GB" b="1" i="0" dirty="0">
                <a:solidFill>
                  <a:srgbClr val="141414"/>
                </a:solidFill>
                <a:effectLst/>
                <a:latin typeface="Open Sans" panose="020B0606030504020204" pitchFamily="34" charset="0"/>
              </a:rPr>
              <a:t>. </a:t>
            </a:r>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8</a:t>
            </a:fld>
            <a:endParaRPr lang="en-GB"/>
          </a:p>
        </p:txBody>
      </p:sp>
    </p:spTree>
    <p:extLst>
      <p:ext uri="{BB962C8B-B14F-4D97-AF65-F5344CB8AC3E}">
        <p14:creationId xmlns:p14="http://schemas.microsoft.com/office/powerpoint/2010/main" val="3074936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A4A4A"/>
                </a:solidFill>
                <a:effectLst/>
                <a:latin typeface="Sky Text"/>
              </a:rPr>
              <a:t>Mum-of-two Frankie Jules-Hough had stopped on the hard shoulder due to a tyre puncture with her two sons and nephew in the car.</a:t>
            </a:r>
          </a:p>
          <a:p>
            <a:pPr algn="l"/>
            <a:r>
              <a:rPr lang="en-GB" b="0" i="0" dirty="0">
                <a:solidFill>
                  <a:srgbClr val="4A4A4A"/>
                </a:solidFill>
                <a:effectLst/>
                <a:latin typeface="Sky Text"/>
              </a:rPr>
              <a:t>Iqbal, 22, was veering through traffic, tailgating and undertaking other vehicles before his BMW 140i swerved, hit a crash barrier and eventually smashed into Ms Jules-Hough's Skoda Fabia at an estimated 92mph.</a:t>
            </a:r>
          </a:p>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9</a:t>
            </a:fld>
            <a:endParaRPr lang="en-GB"/>
          </a:p>
        </p:txBody>
      </p:sp>
    </p:spTree>
    <p:extLst>
      <p:ext uri="{BB962C8B-B14F-4D97-AF65-F5344CB8AC3E}">
        <p14:creationId xmlns:p14="http://schemas.microsoft.com/office/powerpoint/2010/main" val="504941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12</a:t>
            </a:fld>
            <a:endParaRPr lang="en-GB"/>
          </a:p>
        </p:txBody>
      </p:sp>
    </p:spTree>
    <p:extLst>
      <p:ext uri="{BB962C8B-B14F-4D97-AF65-F5344CB8AC3E}">
        <p14:creationId xmlns:p14="http://schemas.microsoft.com/office/powerpoint/2010/main" val="1244679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weather, visibility and traffic conditions are examples of factors which will affect the degree of care required and for this reason Courts decide each case on its own merits.</a:t>
            </a:r>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13</a:t>
            </a:fld>
            <a:endParaRPr lang="en-GB"/>
          </a:p>
        </p:txBody>
      </p:sp>
    </p:spTree>
    <p:extLst>
      <p:ext uri="{BB962C8B-B14F-4D97-AF65-F5344CB8AC3E}">
        <p14:creationId xmlns:p14="http://schemas.microsoft.com/office/powerpoint/2010/main" val="1834110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17</a:t>
            </a:fld>
            <a:endParaRPr lang="en-GB"/>
          </a:p>
        </p:txBody>
      </p:sp>
    </p:spTree>
    <p:extLst>
      <p:ext uri="{BB962C8B-B14F-4D97-AF65-F5344CB8AC3E}">
        <p14:creationId xmlns:p14="http://schemas.microsoft.com/office/powerpoint/2010/main" val="25450320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20</a:t>
            </a:fld>
            <a:endParaRPr lang="en-GB"/>
          </a:p>
        </p:txBody>
      </p:sp>
    </p:spTree>
    <p:extLst>
      <p:ext uri="{BB962C8B-B14F-4D97-AF65-F5344CB8AC3E}">
        <p14:creationId xmlns:p14="http://schemas.microsoft.com/office/powerpoint/2010/main" val="20004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21</a:t>
            </a:fld>
            <a:endParaRPr lang="en-GB"/>
          </a:p>
        </p:txBody>
      </p:sp>
    </p:spTree>
    <p:extLst>
      <p:ext uri="{BB962C8B-B14F-4D97-AF65-F5344CB8AC3E}">
        <p14:creationId xmlns:p14="http://schemas.microsoft.com/office/powerpoint/2010/main" val="3574078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Summary – 12 months imprisonment and/or fine Indictment: 5 years imprisonment and/or fine Serious injury – in this section the term ‘serious injury’ means physical harm which amounts to grievous bodily harm for the purposes of the Offences Against the Person Act 1861.</a:t>
            </a:r>
          </a:p>
        </p:txBody>
      </p:sp>
      <p:sp>
        <p:nvSpPr>
          <p:cNvPr id="4" name="Slide Number Placeholder 3"/>
          <p:cNvSpPr>
            <a:spLocks noGrp="1"/>
          </p:cNvSpPr>
          <p:nvPr>
            <p:ph type="sldNum" sz="quarter" idx="5"/>
          </p:nvPr>
        </p:nvSpPr>
        <p:spPr/>
        <p:txBody>
          <a:bodyPr/>
          <a:lstStyle/>
          <a:p>
            <a:fld id="{43046C2B-9FAB-4186-8446-72DB87770354}" type="slidenum">
              <a:rPr lang="en-GB" smtClean="0"/>
              <a:t>22</a:t>
            </a:fld>
            <a:endParaRPr lang="en-GB"/>
          </a:p>
        </p:txBody>
      </p:sp>
    </p:spTree>
    <p:extLst>
      <p:ext uri="{BB962C8B-B14F-4D97-AF65-F5344CB8AC3E}">
        <p14:creationId xmlns:p14="http://schemas.microsoft.com/office/powerpoint/2010/main" val="1775194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Summary – 6 months imprisonment and/or fine Indictment: 2 years imprisonment and/or fine Obligatory Disqualification Obligatory Endorsement with 3 – 11 penalty points Serious injury – in this section the term ‘serious injury’ means physical harm which amounts to grievous bodily harm for the purposes of the Offences Against the Person Act 1861. </a:t>
            </a:r>
          </a:p>
          <a:p>
            <a:endParaRPr lang="en-GB" dirty="0"/>
          </a:p>
          <a:p>
            <a:endParaRPr lang="en-GB" dirty="0"/>
          </a:p>
          <a:p>
            <a:r>
              <a:rPr lang="en-GB" dirty="0"/>
              <a:t>Notes The offence has two distinct parts and two separate questions for the jury or magistrates to answer. First, there is the actus reus (guilty act) of the offence. They must consider whether a defendant's driving fell far below the fixed and objective standard of a competent and careful driver, irrespective of their experience. The standard expected is the same for a learner driver holding a provisional licence as it is for a driver who has passed his driving test or even an experienced professional driver. Although the standard of driving required is fixed and objective in the sense that it must always be that of the competent and careful driver, it may vary according to road and driving conditions. It is perfectly possible for driving to be held to be competent and careful in one situation and to have fallen below that standard in another. The weather, visibility and traffic conditions are examples of factors which affect the degree of care required. For this reason, juries and magistrates decide each case on its own facts. The standard of driving required, and failure to reach it is easier to recognise in practice, than to define generally. Any aspect of a defendant's driving (control of the vehicle) may fall far below the standard expected, whether it be by excessive speed, failure to comply with a road sign, etc. The second question for the jury or magistrates is whether it would be obvious to a competent and careful driver that driving in the way the defendant drove would be dangerous</a:t>
            </a:r>
          </a:p>
        </p:txBody>
      </p:sp>
      <p:sp>
        <p:nvSpPr>
          <p:cNvPr id="4" name="Slide Number Placeholder 3"/>
          <p:cNvSpPr>
            <a:spLocks noGrp="1"/>
          </p:cNvSpPr>
          <p:nvPr>
            <p:ph type="sldNum" sz="quarter" idx="5"/>
          </p:nvPr>
        </p:nvSpPr>
        <p:spPr/>
        <p:txBody>
          <a:bodyPr/>
          <a:lstStyle/>
          <a:p>
            <a:fld id="{43046C2B-9FAB-4186-8446-72DB87770354}" type="slidenum">
              <a:rPr lang="en-GB" smtClean="0"/>
              <a:t>23</a:t>
            </a:fld>
            <a:endParaRPr lang="en-GB"/>
          </a:p>
        </p:txBody>
      </p:sp>
    </p:spTree>
    <p:extLst>
      <p:ext uri="{BB962C8B-B14F-4D97-AF65-F5344CB8AC3E}">
        <p14:creationId xmlns:p14="http://schemas.microsoft.com/office/powerpoint/2010/main" val="21547354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Summary: maximum 12 months imprisonment and/or fine. Obligatory disqualification and obligatory endorsement with 3-11 penalty points Indictment: maximum 5 years imprisonment and/or a fine. Obligatory disqualification and obligatory endorsement with 3-11 penalty points This offence may be an alternative verdict to an offence under Sec 1 (Death by dangerous driving)</a:t>
            </a:r>
          </a:p>
        </p:txBody>
      </p:sp>
      <p:sp>
        <p:nvSpPr>
          <p:cNvPr id="4" name="Slide Number Placeholder 3"/>
          <p:cNvSpPr>
            <a:spLocks noGrp="1"/>
          </p:cNvSpPr>
          <p:nvPr>
            <p:ph type="sldNum" sz="quarter" idx="5"/>
          </p:nvPr>
        </p:nvSpPr>
        <p:spPr/>
        <p:txBody>
          <a:bodyPr/>
          <a:lstStyle/>
          <a:p>
            <a:fld id="{43046C2B-9FAB-4186-8446-72DB87770354}" type="slidenum">
              <a:rPr lang="en-GB" smtClean="0"/>
              <a:t>24</a:t>
            </a:fld>
            <a:endParaRPr lang="en-GB"/>
          </a:p>
        </p:txBody>
      </p:sp>
    </p:spTree>
    <p:extLst>
      <p:ext uri="{BB962C8B-B14F-4D97-AF65-F5344CB8AC3E}">
        <p14:creationId xmlns:p14="http://schemas.microsoft.com/office/powerpoint/2010/main" val="685551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27</a:t>
            </a:fld>
            <a:endParaRPr lang="en-GB"/>
          </a:p>
        </p:txBody>
      </p:sp>
    </p:spTree>
    <p:extLst>
      <p:ext uri="{BB962C8B-B14F-4D97-AF65-F5344CB8AC3E}">
        <p14:creationId xmlns:p14="http://schemas.microsoft.com/office/powerpoint/2010/main" val="2608391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46C2B-9FAB-4186-8446-72DB87770354}" type="slidenum">
              <a:rPr lang="en-GB" smtClean="0"/>
              <a:t>28</a:t>
            </a:fld>
            <a:endParaRPr lang="en-GB"/>
          </a:p>
        </p:txBody>
      </p:sp>
    </p:spTree>
    <p:extLst>
      <p:ext uri="{BB962C8B-B14F-4D97-AF65-F5344CB8AC3E}">
        <p14:creationId xmlns:p14="http://schemas.microsoft.com/office/powerpoint/2010/main" val="3779669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EE15-0DAA-6FDF-B478-B9A1B39ACA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772BCB-3F62-28E1-1277-728CC77B31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68D647-512A-A925-177D-7516EA6FEA3C}"/>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5" name="Footer Placeholder 4">
            <a:extLst>
              <a:ext uri="{FF2B5EF4-FFF2-40B4-BE49-F238E27FC236}">
                <a16:creationId xmlns:a16="http://schemas.microsoft.com/office/drawing/2014/main" id="{E56C13BC-BB5D-C9BE-FE51-180F8A719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9DB6C-A2D8-2C3B-F6B1-E82EDB4D9F23}"/>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419413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500BE-291F-B777-237C-3D48B192CF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CBB1C4-A416-89C1-5AFA-F63F6A045B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53608A-86D9-2701-5AF2-701B0EE6D0E0}"/>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5" name="Footer Placeholder 4">
            <a:extLst>
              <a:ext uri="{FF2B5EF4-FFF2-40B4-BE49-F238E27FC236}">
                <a16:creationId xmlns:a16="http://schemas.microsoft.com/office/drawing/2014/main" id="{0B92E235-4051-E184-5F88-61BCB7D14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61C691-92B0-2844-C28D-1798EB70872B}"/>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403775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A8E3-5452-85E5-217B-868F5F8078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8A8777-EBC6-829C-B5DE-10B633AB0A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7DB84F-59AC-9852-202B-720468EA7BA2}"/>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5" name="Footer Placeholder 4">
            <a:extLst>
              <a:ext uri="{FF2B5EF4-FFF2-40B4-BE49-F238E27FC236}">
                <a16:creationId xmlns:a16="http://schemas.microsoft.com/office/drawing/2014/main" id="{976C404E-944A-4714-DC1B-BEE92E1573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293E9C-46DE-A9B7-46B2-CCEA7D46F36B}"/>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46185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81D8-4359-5D0D-A6DC-5703A04D43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DF7629-C0EA-855F-9F65-26A06AB7B3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287B06-26E5-DDF1-5155-4FCAA7E912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61C4C6-FB8D-53F8-8A79-D513574C2776}"/>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6" name="Footer Placeholder 5">
            <a:extLst>
              <a:ext uri="{FF2B5EF4-FFF2-40B4-BE49-F238E27FC236}">
                <a16:creationId xmlns:a16="http://schemas.microsoft.com/office/drawing/2014/main" id="{1B392B8D-3E49-90F2-B0E1-0A5BF33521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FD10F-9621-EA59-88B1-EE6BE7D5E690}"/>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692176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3F20F-BE23-0ED5-57E9-687921D7B4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DE911A-C4EB-DA85-F1AE-EDB5FFDD05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372BB7-4D5A-5E31-8843-2689E6C449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4A891A-BAF8-CF5D-191C-513499D80E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4FFA4-BA72-89E5-D403-F23F9B077F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E72175-D2FF-123F-7A33-52C63FC92B2B}"/>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8" name="Footer Placeholder 7">
            <a:extLst>
              <a:ext uri="{FF2B5EF4-FFF2-40B4-BE49-F238E27FC236}">
                <a16:creationId xmlns:a16="http://schemas.microsoft.com/office/drawing/2014/main" id="{6CF69032-AB29-368F-83A2-35764B65FF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E98E00-85F4-6952-FF2A-B2B0BD22A8E0}"/>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1392433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11D57-D4B8-8B0F-0238-9E8F5D034E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BE3021-B7AF-D29C-D30A-FC28FC4B557E}"/>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4" name="Footer Placeholder 3">
            <a:extLst>
              <a:ext uri="{FF2B5EF4-FFF2-40B4-BE49-F238E27FC236}">
                <a16:creationId xmlns:a16="http://schemas.microsoft.com/office/drawing/2014/main" id="{99605162-A705-1C4A-23EE-8ED5A90E06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82CC3D-6E08-F793-E92B-C8783BDA816C}"/>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3920980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8D41AF-C5BC-8ED3-5265-566BF927C586}"/>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3" name="Footer Placeholder 2">
            <a:extLst>
              <a:ext uri="{FF2B5EF4-FFF2-40B4-BE49-F238E27FC236}">
                <a16:creationId xmlns:a16="http://schemas.microsoft.com/office/drawing/2014/main" id="{FBB5E9CD-6E18-6E3D-E8CC-56A4655100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BE58EF-0930-BBE8-D4C6-1FB61EDE2005}"/>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2523447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4E6CD-F09B-8504-7555-C0F8EA5B7C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665C7E-611D-7CB1-9A15-16D4978EF1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B60803-70C1-B448-EFF3-C8AB192517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EFBD1-329D-0756-BC86-1257F71C3CA7}"/>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6" name="Footer Placeholder 5">
            <a:extLst>
              <a:ext uri="{FF2B5EF4-FFF2-40B4-BE49-F238E27FC236}">
                <a16:creationId xmlns:a16="http://schemas.microsoft.com/office/drawing/2014/main" id="{1096D273-8E56-6F75-E7C6-481DBF5D6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69339A-1E05-FA34-D261-11732C54F650}"/>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2243362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2FA1C-A7A8-76C2-BE13-4E7E6AD99F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EB85B3-36CC-B27C-0389-5BD4D102D9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648AB2-CC9E-8E55-5251-5EAABD7F9A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EBFFD1-C79D-DEF7-0890-708540BD2F77}"/>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6" name="Footer Placeholder 5">
            <a:extLst>
              <a:ext uri="{FF2B5EF4-FFF2-40B4-BE49-F238E27FC236}">
                <a16:creationId xmlns:a16="http://schemas.microsoft.com/office/drawing/2014/main" id="{AC95D022-D781-6386-CCC1-E9DA85AA2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4673A7-89E3-F495-98FC-25F03AFE7FB9}"/>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192860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6019-B6D9-FE7F-E17E-4A7DCF92CB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E73096-AF62-4F73-F526-DADFC45E47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0D6658-EE42-046A-96DC-E0A36825276A}"/>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5" name="Footer Placeholder 4">
            <a:extLst>
              <a:ext uri="{FF2B5EF4-FFF2-40B4-BE49-F238E27FC236}">
                <a16:creationId xmlns:a16="http://schemas.microsoft.com/office/drawing/2014/main" id="{3620D08F-EEDF-E73A-DAA4-48EFD9935A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38B96-BDA6-374F-4DB1-16E49B29F992}"/>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3070350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5F610B-F5F0-BDFA-47F9-B5E9783391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1EA3CD-5FDB-37A4-77BD-FE8BD51F6D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946D23-713C-4E11-8D51-DDBE7FBDE1AE}"/>
              </a:ext>
            </a:extLst>
          </p:cNvPr>
          <p:cNvSpPr>
            <a:spLocks noGrp="1"/>
          </p:cNvSpPr>
          <p:nvPr>
            <p:ph type="dt" sz="half" idx="10"/>
          </p:nvPr>
        </p:nvSpPr>
        <p:spPr/>
        <p:txBody>
          <a:bodyPr/>
          <a:lstStyle/>
          <a:p>
            <a:fld id="{209EBECA-CCF5-40A2-9BE8-C5421F8B9AAD}" type="datetimeFigureOut">
              <a:rPr lang="en-GB" smtClean="0"/>
              <a:t>26/01/2025</a:t>
            </a:fld>
            <a:endParaRPr lang="en-GB"/>
          </a:p>
        </p:txBody>
      </p:sp>
      <p:sp>
        <p:nvSpPr>
          <p:cNvPr id="5" name="Footer Placeholder 4">
            <a:extLst>
              <a:ext uri="{FF2B5EF4-FFF2-40B4-BE49-F238E27FC236}">
                <a16:creationId xmlns:a16="http://schemas.microsoft.com/office/drawing/2014/main" id="{27D47587-C38C-327B-E339-B8BD546946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DCC65-F93A-AC1D-B368-D984C549ADE0}"/>
              </a:ext>
            </a:extLst>
          </p:cNvPr>
          <p:cNvSpPr>
            <a:spLocks noGrp="1"/>
          </p:cNvSpPr>
          <p:nvPr>
            <p:ph type="sldNum" sz="quarter" idx="12"/>
          </p:nvPr>
        </p:nvSpPr>
        <p:spPr/>
        <p:txBody>
          <a:bodyPr/>
          <a:lstStyle/>
          <a:p>
            <a:fld id="{D2696367-2565-4A2B-8A8F-C2B0C25D80A9}" type="slidenum">
              <a:rPr lang="en-GB" smtClean="0"/>
              <a:t>‹#›</a:t>
            </a:fld>
            <a:endParaRPr lang="en-GB"/>
          </a:p>
        </p:txBody>
      </p:sp>
    </p:spTree>
    <p:extLst>
      <p:ext uri="{BB962C8B-B14F-4D97-AF65-F5344CB8AC3E}">
        <p14:creationId xmlns:p14="http://schemas.microsoft.com/office/powerpoint/2010/main" val="843588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24B6C7-FCAA-7293-54CD-01195148D5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A58E0-2BEE-EDF2-D9E2-9666502972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8D070-625B-478B-84FB-60A2D4AD09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9EBECA-CCF5-40A2-9BE8-C5421F8B9AAD}" type="datetimeFigureOut">
              <a:rPr lang="en-GB" smtClean="0"/>
              <a:t>26/01/2025</a:t>
            </a:fld>
            <a:endParaRPr lang="en-GB"/>
          </a:p>
        </p:txBody>
      </p:sp>
      <p:sp>
        <p:nvSpPr>
          <p:cNvPr id="5" name="Footer Placeholder 4">
            <a:extLst>
              <a:ext uri="{FF2B5EF4-FFF2-40B4-BE49-F238E27FC236}">
                <a16:creationId xmlns:a16="http://schemas.microsoft.com/office/drawing/2014/main" id="{172D656B-47A9-5FF5-5E95-551B91E334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B5DB6C-2688-8068-3AE1-9E4C586DC9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696367-2565-4A2B-8A8F-C2B0C25D80A9}" type="slidenum">
              <a:rPr lang="en-GB" smtClean="0"/>
              <a:t>‹#›</a:t>
            </a:fld>
            <a:endParaRPr lang="en-GB"/>
          </a:p>
        </p:txBody>
      </p:sp>
    </p:spTree>
    <p:extLst>
      <p:ext uri="{BB962C8B-B14F-4D97-AF65-F5344CB8AC3E}">
        <p14:creationId xmlns:p14="http://schemas.microsoft.com/office/powerpoint/2010/main" val="15339155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SN5c0magNvI?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6740071-1C5A-7F70-3C76-D4D0FFE49C83}"/>
              </a:ext>
            </a:extLst>
          </p:cNvPr>
          <p:cNvPicPr>
            <a:picLocks noChangeAspect="1"/>
          </p:cNvPicPr>
          <p:nvPr/>
        </p:nvPicPr>
        <p:blipFill>
          <a:blip r:embed="rId2">
            <a:alphaModFix amt="50000"/>
          </a:blip>
          <a:srcRect t="8173" r="-1" b="3914"/>
          <a:stretch/>
        </p:blipFill>
        <p:spPr>
          <a:xfrm>
            <a:off x="20" y="10"/>
            <a:ext cx="12188930" cy="6857990"/>
          </a:xfrm>
          <a:prstGeom prst="rect">
            <a:avLst/>
          </a:prstGeom>
        </p:spPr>
      </p:pic>
      <p:sp>
        <p:nvSpPr>
          <p:cNvPr id="2" name="Title 1">
            <a:extLst>
              <a:ext uri="{FF2B5EF4-FFF2-40B4-BE49-F238E27FC236}">
                <a16:creationId xmlns:a16="http://schemas.microsoft.com/office/drawing/2014/main" id="{CD89CDF2-BA7B-C685-D8BC-C1478DA1649A}"/>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Sections 1 to 3 RTA 1988</a:t>
            </a:r>
          </a:p>
        </p:txBody>
      </p:sp>
      <p:sp>
        <p:nvSpPr>
          <p:cNvPr id="3" name="Subtitle 2">
            <a:extLst>
              <a:ext uri="{FF2B5EF4-FFF2-40B4-BE49-F238E27FC236}">
                <a16:creationId xmlns:a16="http://schemas.microsoft.com/office/drawing/2014/main" id="{76E799E6-7726-6CD3-A34A-1388E0FD39B8}"/>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Week 4 Part 1</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2824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ehicle speeding down a mountain road at dusk">
            <a:extLst>
              <a:ext uri="{FF2B5EF4-FFF2-40B4-BE49-F238E27FC236}">
                <a16:creationId xmlns:a16="http://schemas.microsoft.com/office/drawing/2014/main" id="{0641D03E-D793-274F-CE98-B12BC004EEB4}"/>
              </a:ext>
            </a:extLst>
          </p:cNvPr>
          <p:cNvPicPr>
            <a:picLocks noChangeAspect="1"/>
          </p:cNvPicPr>
          <p:nvPr/>
        </p:nvPicPr>
        <p:blipFill>
          <a:blip r:embed="rId3"/>
          <a:srcRect l="12546" r="34795"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0AAEE-9CF8-735C-AA08-E8DEC8D32D10}"/>
              </a:ext>
            </a:extLst>
          </p:cNvPr>
          <p:cNvSpPr>
            <a:spLocks noGrp="1"/>
          </p:cNvSpPr>
          <p:nvPr>
            <p:ph type="title"/>
          </p:nvPr>
        </p:nvSpPr>
        <p:spPr>
          <a:xfrm>
            <a:off x="6115317" y="405685"/>
            <a:ext cx="5464968" cy="1559301"/>
          </a:xfrm>
        </p:spPr>
        <p:txBody>
          <a:bodyPr>
            <a:normAutofit/>
          </a:bodyPr>
          <a:lstStyle/>
          <a:p>
            <a:r>
              <a:rPr lang="en-GB" sz="4000"/>
              <a:t>Aims and Objectives</a:t>
            </a:r>
          </a:p>
        </p:txBody>
      </p:sp>
      <p:sp>
        <p:nvSpPr>
          <p:cNvPr id="3" name="Content Placeholder 2">
            <a:extLst>
              <a:ext uri="{FF2B5EF4-FFF2-40B4-BE49-F238E27FC236}">
                <a16:creationId xmlns:a16="http://schemas.microsoft.com/office/drawing/2014/main" id="{9E9F608C-C708-2839-ED3B-4D76AB881F4A}"/>
              </a:ext>
            </a:extLst>
          </p:cNvPr>
          <p:cNvSpPr>
            <a:spLocks noGrp="1"/>
          </p:cNvSpPr>
          <p:nvPr>
            <p:ph idx="1"/>
          </p:nvPr>
        </p:nvSpPr>
        <p:spPr>
          <a:xfrm>
            <a:off x="6115317" y="1765300"/>
            <a:ext cx="5247340" cy="4474778"/>
          </a:xfrm>
        </p:spPr>
        <p:txBody>
          <a:bodyPr anchor="ctr">
            <a:normAutofit/>
          </a:bodyPr>
          <a:lstStyle/>
          <a:p>
            <a:pPr marL="0" indent="0">
              <a:buNone/>
            </a:pPr>
            <a:r>
              <a:rPr lang="en-GB" sz="1600" dirty="0"/>
              <a:t>1. Identify the offence of ‘causing death by dangerous driving’ contrary to Section 1 Road Traffic Act 1988. </a:t>
            </a:r>
          </a:p>
          <a:p>
            <a:pPr marL="0" indent="0">
              <a:buNone/>
            </a:pPr>
            <a:r>
              <a:rPr lang="en-GB" sz="1600" dirty="0"/>
              <a:t>2. State the definition of the terms ‘driving’, ‘mechanically propelled vehicle’, ‘road’, and ‘public place’ in relation to the Road Traffic Act 1988. </a:t>
            </a:r>
          </a:p>
          <a:p>
            <a:pPr marL="0" indent="0">
              <a:buNone/>
            </a:pPr>
            <a:r>
              <a:rPr lang="en-GB" sz="1600" dirty="0"/>
              <a:t>3. Identify what would constitute ‘dangerous driving’ under Section 2 Road Traffic Act 1988. </a:t>
            </a:r>
          </a:p>
          <a:p>
            <a:pPr marL="0" indent="0">
              <a:buNone/>
            </a:pPr>
            <a:r>
              <a:rPr lang="en-GB" sz="1600" dirty="0"/>
              <a:t>4. Identify the offences of ‘causing serious injury by dangerous driving’ (Sec 1A RTA 1988), ‘dangerous driving’ (Sec 2 RTA 1988), including any statutory defences, causing death by careless or inconsiderate driving (Sec 2B RTA 1988)</a:t>
            </a:r>
          </a:p>
        </p:txBody>
      </p:sp>
    </p:spTree>
    <p:extLst>
      <p:ext uri="{BB962C8B-B14F-4D97-AF65-F5344CB8AC3E}">
        <p14:creationId xmlns:p14="http://schemas.microsoft.com/office/powerpoint/2010/main" val="3807169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B1A3200-E458-D680-A37C-51512BD15C9C}"/>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34994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7E33A64-CE05-7D70-B780-DF355F4B3534}"/>
              </a:ext>
            </a:extLst>
          </p:cNvPr>
          <p:cNvPicPr>
            <a:picLocks noGrp="1" noChangeAspect="1"/>
          </p:cNvPicPr>
          <p:nvPr>
            <p:ph idx="1"/>
          </p:nvPr>
        </p:nvPicPr>
        <p:blipFill>
          <a:blip r:embed="rId3"/>
          <a:stretch>
            <a:fillRect/>
          </a:stretch>
        </p:blipFill>
        <p:spPr>
          <a:xfrm>
            <a:off x="1491814" y="643467"/>
            <a:ext cx="9208372" cy="5571066"/>
          </a:xfrm>
          <a:prstGeom prst="rect">
            <a:avLst/>
          </a:prstGeom>
        </p:spPr>
      </p:pic>
    </p:spTree>
    <p:extLst>
      <p:ext uri="{BB962C8B-B14F-4D97-AF65-F5344CB8AC3E}">
        <p14:creationId xmlns:p14="http://schemas.microsoft.com/office/powerpoint/2010/main" val="1363679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 that has been crashed&#10;&#10;Description automatically generated">
            <a:extLst>
              <a:ext uri="{FF2B5EF4-FFF2-40B4-BE49-F238E27FC236}">
                <a16:creationId xmlns:a16="http://schemas.microsoft.com/office/drawing/2014/main" id="{7F8F8BE2-F84F-902E-AFF0-8B725883362A}"/>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20570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otorcycle with text on it&#10;&#10;Description automatically generated">
            <a:extLst>
              <a:ext uri="{FF2B5EF4-FFF2-40B4-BE49-F238E27FC236}">
                <a16:creationId xmlns:a16="http://schemas.microsoft.com/office/drawing/2014/main" id="{D9E6910A-81AE-4FF1-EFC4-6F4538E86D07}"/>
              </a:ext>
            </a:extLst>
          </p:cNvPr>
          <p:cNvPicPr>
            <a:picLocks noGrp="1" noChangeAspect="1"/>
          </p:cNvPicPr>
          <p:nvPr>
            <p:ph idx="1"/>
          </p:nvPr>
        </p:nvPicPr>
        <p:blipFill>
          <a:blip r:embed="rId3"/>
          <a:stretch>
            <a:fillRect/>
          </a:stretch>
        </p:blipFill>
        <p:spPr>
          <a:xfrm>
            <a:off x="643467" y="811785"/>
            <a:ext cx="10905066" cy="5234430"/>
          </a:xfrm>
          <a:prstGeom prst="rect">
            <a:avLst/>
          </a:prstGeom>
        </p:spPr>
      </p:pic>
    </p:spTree>
    <p:extLst>
      <p:ext uri="{BB962C8B-B14F-4D97-AF65-F5344CB8AC3E}">
        <p14:creationId xmlns:p14="http://schemas.microsoft.com/office/powerpoint/2010/main" val="3184845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171C411-46BE-399A-2944-6F2C56455B37}"/>
              </a:ext>
            </a:extLst>
          </p:cNvPr>
          <p:cNvPicPr>
            <a:picLocks noGrp="1" noChangeAspect="1"/>
          </p:cNvPicPr>
          <p:nvPr>
            <p:ph idx="1"/>
          </p:nvPr>
        </p:nvPicPr>
        <p:blipFill>
          <a:blip r:embed="rId3"/>
          <a:srcRect l="6459" r="7271" b="-1"/>
          <a:stretch/>
        </p:blipFill>
        <p:spPr>
          <a:xfrm>
            <a:off x="-6588" y="10"/>
            <a:ext cx="12198588" cy="6857990"/>
          </a:xfrm>
          <a:prstGeom prst="rect">
            <a:avLst/>
          </a:prstGeom>
        </p:spPr>
      </p:pic>
    </p:spTree>
    <p:extLst>
      <p:ext uri="{BB962C8B-B14F-4D97-AF65-F5344CB8AC3E}">
        <p14:creationId xmlns:p14="http://schemas.microsoft.com/office/powerpoint/2010/main" val="245906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erson&#10;&#10;Description automatically generated">
            <a:extLst>
              <a:ext uri="{FF2B5EF4-FFF2-40B4-BE49-F238E27FC236}">
                <a16:creationId xmlns:a16="http://schemas.microsoft.com/office/drawing/2014/main" id="{298020BD-B897-0331-FA81-A321786A0AAE}"/>
              </a:ext>
            </a:extLst>
          </p:cNvPr>
          <p:cNvPicPr>
            <a:picLocks noChangeAspect="1"/>
          </p:cNvPicPr>
          <p:nvPr/>
        </p:nvPicPr>
        <p:blipFill>
          <a:blip r:embed="rId3">
            <a:alphaModFix amt="40000"/>
          </a:blip>
          <a:srcRect t="1316"/>
          <a:stretch/>
        </p:blipFill>
        <p:spPr>
          <a:xfrm>
            <a:off x="20" y="10"/>
            <a:ext cx="12191979" cy="6857990"/>
          </a:xfrm>
          <a:prstGeom prst="rect">
            <a:avLst/>
          </a:prstGeom>
        </p:spPr>
      </p:pic>
      <p:sp>
        <p:nvSpPr>
          <p:cNvPr id="2" name="Title 1">
            <a:extLst>
              <a:ext uri="{FF2B5EF4-FFF2-40B4-BE49-F238E27FC236}">
                <a16:creationId xmlns:a16="http://schemas.microsoft.com/office/drawing/2014/main" id="{C66B9EAF-AFCC-DA60-1F32-593D943FB4BA}"/>
              </a:ext>
            </a:extLst>
          </p:cNvPr>
          <p:cNvSpPr>
            <a:spLocks noGrp="1"/>
          </p:cNvSpPr>
          <p:nvPr>
            <p:ph type="title"/>
          </p:nvPr>
        </p:nvSpPr>
        <p:spPr>
          <a:xfrm>
            <a:off x="841249" y="941832"/>
            <a:ext cx="10506456" cy="2057400"/>
          </a:xfrm>
        </p:spPr>
        <p:txBody>
          <a:bodyPr anchor="b">
            <a:normAutofit/>
          </a:bodyPr>
          <a:lstStyle/>
          <a:p>
            <a:r>
              <a:rPr lang="en-GB" sz="5000">
                <a:solidFill>
                  <a:schemeClr val="bg1"/>
                </a:solidFill>
              </a:rPr>
              <a:t>Glais Crash 2016</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DA6A504-D6BF-6616-B89D-D74DA6C63D8D}"/>
              </a:ext>
            </a:extLst>
          </p:cNvPr>
          <p:cNvSpPr>
            <a:spLocks noGrp="1"/>
          </p:cNvSpPr>
          <p:nvPr>
            <p:ph idx="1"/>
          </p:nvPr>
        </p:nvSpPr>
        <p:spPr>
          <a:xfrm>
            <a:off x="841248" y="3502152"/>
            <a:ext cx="10506456" cy="2670048"/>
          </a:xfrm>
        </p:spPr>
        <p:txBody>
          <a:bodyPr>
            <a:normAutofit/>
          </a:bodyPr>
          <a:lstStyle/>
          <a:p>
            <a:r>
              <a:rPr lang="en-GB" sz="2000">
                <a:solidFill>
                  <a:schemeClr val="bg1"/>
                </a:solidFill>
              </a:rPr>
              <a:t>Kelly Kennedy died near Glais Swansea in 2016 when her vehicle was hit by as the two defendant's raced side by side at 90mph. </a:t>
            </a:r>
          </a:p>
          <a:p>
            <a:endParaRPr lang="en-GB" sz="2000">
              <a:solidFill>
                <a:schemeClr val="bg1"/>
              </a:solidFill>
            </a:endParaRPr>
          </a:p>
        </p:txBody>
      </p:sp>
    </p:spTree>
    <p:extLst>
      <p:ext uri="{BB962C8B-B14F-4D97-AF65-F5344CB8AC3E}">
        <p14:creationId xmlns:p14="http://schemas.microsoft.com/office/powerpoint/2010/main" val="116293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535732-000E-21EA-9928-BA40F0467EF8}"/>
              </a:ext>
            </a:extLst>
          </p:cNvPr>
          <p:cNvPicPr>
            <a:picLocks noChangeAspect="1"/>
          </p:cNvPicPr>
          <p:nvPr/>
        </p:nvPicPr>
        <p:blipFill>
          <a:blip r:embed="rId3"/>
          <a:srcRect l="11258" r="30760" b="2"/>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B3099F-D7A3-6EBE-5C68-99F421918444}"/>
              </a:ext>
            </a:extLst>
          </p:cNvPr>
          <p:cNvSpPr>
            <a:spLocks noGrp="1"/>
          </p:cNvSpPr>
          <p:nvPr>
            <p:ph type="title"/>
          </p:nvPr>
        </p:nvSpPr>
        <p:spPr>
          <a:xfrm>
            <a:off x="6115317" y="405685"/>
            <a:ext cx="5464968" cy="1559301"/>
          </a:xfrm>
        </p:spPr>
        <p:txBody>
          <a:bodyPr>
            <a:normAutofit/>
          </a:bodyPr>
          <a:lstStyle/>
          <a:p>
            <a:r>
              <a:rPr lang="en-GB" sz="4000"/>
              <a:t>Frankie Jules Hough Crash 2023</a:t>
            </a:r>
          </a:p>
        </p:txBody>
      </p:sp>
      <p:sp>
        <p:nvSpPr>
          <p:cNvPr id="3" name="Content Placeholder 2">
            <a:extLst>
              <a:ext uri="{FF2B5EF4-FFF2-40B4-BE49-F238E27FC236}">
                <a16:creationId xmlns:a16="http://schemas.microsoft.com/office/drawing/2014/main" id="{BD3691D6-C695-0202-FFFD-F2D3E8A3CF91}"/>
              </a:ext>
            </a:extLst>
          </p:cNvPr>
          <p:cNvSpPr>
            <a:spLocks noGrp="1"/>
          </p:cNvSpPr>
          <p:nvPr>
            <p:ph idx="1"/>
          </p:nvPr>
        </p:nvSpPr>
        <p:spPr>
          <a:xfrm>
            <a:off x="6115317" y="2743200"/>
            <a:ext cx="5247340" cy="3496878"/>
          </a:xfrm>
        </p:spPr>
        <p:txBody>
          <a:bodyPr anchor="ctr">
            <a:normAutofit/>
          </a:bodyPr>
          <a:lstStyle/>
          <a:p>
            <a:pPr marL="0" indent="0">
              <a:buNone/>
            </a:pPr>
            <a:r>
              <a:rPr lang="en-GB" sz="2000" i="0" dirty="0">
                <a:effectLst/>
                <a:latin typeface="Arial" panose="020B0604020202020204" pitchFamily="34" charset="0"/>
                <a:cs typeface="Arial" panose="020B0604020202020204" pitchFamily="34" charset="0"/>
              </a:rPr>
              <a:t>Former Hollyoaks star and mum-of-two Frankie Jules-Hough was killed following the crash.</a:t>
            </a:r>
          </a:p>
          <a:p>
            <a:pPr marL="0" indent="0">
              <a:buNone/>
            </a:pPr>
            <a:r>
              <a:rPr lang="en-GB" sz="2000" i="0" dirty="0">
                <a:effectLst/>
                <a:latin typeface="Arial" panose="020B0604020202020204" pitchFamily="34" charset="0"/>
                <a:cs typeface="Arial" panose="020B0604020202020204" pitchFamily="34" charset="0"/>
              </a:rPr>
              <a:t>A driver who killed a pregnant actress and her unborn baby and left two children in a coma has been jailed for 12 years.</a:t>
            </a:r>
          </a:p>
          <a:p>
            <a:pPr marL="0" indent="0">
              <a:buNone/>
            </a:pPr>
            <a:r>
              <a:rPr lang="en-GB" sz="2000" i="0" dirty="0">
                <a:effectLst/>
                <a:latin typeface="Arial" panose="020B0604020202020204" pitchFamily="34" charset="0"/>
                <a:cs typeface="Arial" panose="020B0604020202020204" pitchFamily="34" charset="0"/>
              </a:rPr>
              <a:t>Adil Iqbal had been driving with one hand on the wheel holding a phone with his other to record himself, while clocking speeds of 123mph on the M66 motorway.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5492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87A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Driver films himself speeding at 123mph before fatal crash">
            <a:hlinkClick r:id="" action="ppaction://media"/>
            <a:extLst>
              <a:ext uri="{FF2B5EF4-FFF2-40B4-BE49-F238E27FC236}">
                <a16:creationId xmlns:a16="http://schemas.microsoft.com/office/drawing/2014/main" id="{D9D47D96-7EF1-7C57-D3C2-CF1D82458167}"/>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210593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742895B-7E4D-F1E4-4D5B-9D00540C2B26}"/>
              </a:ext>
            </a:extLst>
          </p:cNvPr>
          <p:cNvPicPr>
            <a:picLocks noGrp="1" noChangeAspect="1"/>
          </p:cNvPicPr>
          <p:nvPr>
            <p:ph idx="1"/>
          </p:nvPr>
        </p:nvPicPr>
        <p:blipFill>
          <a:blip r:embed="rId2"/>
          <a:srcRect l="7419" r="6757" b="1"/>
          <a:stretch/>
        </p:blipFill>
        <p:spPr>
          <a:xfrm>
            <a:off x="-6588" y="10"/>
            <a:ext cx="12198588" cy="6857990"/>
          </a:xfrm>
          <a:prstGeom prst="rect">
            <a:avLst/>
          </a:prstGeom>
        </p:spPr>
      </p:pic>
    </p:spTree>
    <p:extLst>
      <p:ext uri="{BB962C8B-B14F-4D97-AF65-F5344CB8AC3E}">
        <p14:creationId xmlns:p14="http://schemas.microsoft.com/office/powerpoint/2010/main" val="1847871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ABE26-79D9-B1D6-3E59-F63FA6A0AA5B}"/>
              </a:ext>
            </a:extLst>
          </p:cNvPr>
          <p:cNvSpPr>
            <a:spLocks noGrp="1"/>
          </p:cNvSpPr>
          <p:nvPr>
            <p:ph type="title"/>
          </p:nvPr>
        </p:nvSpPr>
        <p:spPr>
          <a:xfrm>
            <a:off x="2187363" y="1671569"/>
            <a:ext cx="5801917" cy="881131"/>
          </a:xfrm>
        </p:spPr>
        <p:txBody>
          <a:bodyPr anchor="b">
            <a:normAutofit/>
          </a:bodyPr>
          <a:lstStyle/>
          <a:p>
            <a:r>
              <a:rPr lang="en-GB" sz="4000" dirty="0"/>
              <a:t>Standard of Driving</a:t>
            </a:r>
          </a:p>
        </p:txBody>
      </p:sp>
      <p:pic>
        <p:nvPicPr>
          <p:cNvPr id="7" name="Graphic 6" descr="Car">
            <a:extLst>
              <a:ext uri="{FF2B5EF4-FFF2-40B4-BE49-F238E27FC236}">
                <a16:creationId xmlns:a16="http://schemas.microsoft.com/office/drawing/2014/main" id="{8202E176-F8B8-5023-584B-93ADC89005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6948" y="2694018"/>
            <a:ext cx="1198532" cy="1198532"/>
          </a:xfrm>
          <a:prstGeom prst="rect">
            <a:avLst/>
          </a:prstGeom>
        </p:spPr>
      </p:pic>
      <p:sp>
        <p:nvSpPr>
          <p:cNvPr id="21" name="Content Placeholder 2">
            <a:extLst>
              <a:ext uri="{FF2B5EF4-FFF2-40B4-BE49-F238E27FC236}">
                <a16:creationId xmlns:a16="http://schemas.microsoft.com/office/drawing/2014/main" id="{6234D9ED-03F5-1218-F665-C2D3554E63DD}"/>
              </a:ext>
            </a:extLst>
          </p:cNvPr>
          <p:cNvSpPr>
            <a:spLocks noGrp="1"/>
          </p:cNvSpPr>
          <p:nvPr>
            <p:ph idx="1"/>
          </p:nvPr>
        </p:nvSpPr>
        <p:spPr>
          <a:xfrm>
            <a:off x="2187364" y="2794000"/>
            <a:ext cx="8760036" cy="3335089"/>
          </a:xfrm>
        </p:spPr>
        <p:txBody>
          <a:bodyPr>
            <a:normAutofit/>
          </a:bodyPr>
          <a:lstStyle/>
          <a:p>
            <a:r>
              <a:rPr lang="en-GB" sz="2400" b="1" dirty="0"/>
              <a:t>Competent and careful driver –</a:t>
            </a:r>
          </a:p>
          <a:p>
            <a:r>
              <a:rPr lang="en-GB" sz="2400" dirty="0"/>
              <a:t>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 </a:t>
            </a:r>
          </a:p>
        </p:txBody>
      </p:sp>
      <p:pic>
        <p:nvPicPr>
          <p:cNvPr id="22" name="Graphic 21" descr="Car">
            <a:extLst>
              <a:ext uri="{FF2B5EF4-FFF2-40B4-BE49-F238E27FC236}">
                <a16:creationId xmlns:a16="http://schemas.microsoft.com/office/drawing/2014/main" id="{D1410893-1ED7-40BB-9E88-11B0F7A84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365205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603F6-E09B-E4D9-76C6-D99F28AE3E1A}"/>
              </a:ext>
            </a:extLst>
          </p:cNvPr>
          <p:cNvSpPr>
            <a:spLocks noGrp="1"/>
          </p:cNvSpPr>
          <p:nvPr>
            <p:ph type="title"/>
          </p:nvPr>
        </p:nvSpPr>
        <p:spPr>
          <a:xfrm>
            <a:off x="761803" y="350196"/>
            <a:ext cx="4646904" cy="1624520"/>
          </a:xfrm>
        </p:spPr>
        <p:txBody>
          <a:bodyPr anchor="ctr">
            <a:normAutofit/>
          </a:bodyPr>
          <a:lstStyle/>
          <a:p>
            <a:r>
              <a:rPr lang="en-GB" sz="4000"/>
              <a:t>Standard of Driving</a:t>
            </a:r>
          </a:p>
        </p:txBody>
      </p:sp>
      <p:sp>
        <p:nvSpPr>
          <p:cNvPr id="3" name="Content Placeholder 2">
            <a:extLst>
              <a:ext uri="{FF2B5EF4-FFF2-40B4-BE49-F238E27FC236}">
                <a16:creationId xmlns:a16="http://schemas.microsoft.com/office/drawing/2014/main" id="{9AA5F574-8DC8-ED46-A135-DACACAE2E249}"/>
              </a:ext>
            </a:extLst>
          </p:cNvPr>
          <p:cNvSpPr>
            <a:spLocks noGrp="1"/>
          </p:cNvSpPr>
          <p:nvPr>
            <p:ph idx="1"/>
          </p:nvPr>
        </p:nvSpPr>
        <p:spPr>
          <a:xfrm>
            <a:off x="761802" y="2743200"/>
            <a:ext cx="4646905" cy="3613149"/>
          </a:xfrm>
        </p:spPr>
        <p:txBody>
          <a:bodyPr anchor="ctr">
            <a:normAutofit/>
          </a:bodyPr>
          <a:lstStyle/>
          <a:p>
            <a:pPr marL="0" indent="0">
              <a:buNone/>
            </a:pPr>
            <a:r>
              <a:rPr lang="en-GB" sz="1700" b="1" dirty="0"/>
              <a:t>Standard of driving – </a:t>
            </a:r>
          </a:p>
          <a:p>
            <a:pPr marL="0" indent="0">
              <a:buNone/>
            </a:pPr>
            <a:endParaRPr lang="en-GB" sz="1700" dirty="0"/>
          </a:p>
          <a:p>
            <a:pPr marL="0" indent="0">
              <a:buNone/>
            </a:pPr>
            <a:r>
              <a:rPr lang="en-GB" sz="1700" dirty="0"/>
              <a:t>The standard of driving required (i.e. a competent and careful driver) applies to all drivers irrespective of their experience. It is perfectly possible for driving to be held to be competent and careful in one situation when the same actions fall below that standard in another. </a:t>
            </a:r>
          </a:p>
        </p:txBody>
      </p:sp>
      <p:pic>
        <p:nvPicPr>
          <p:cNvPr id="13" name="Picture 12" descr="Speedometer">
            <a:extLst>
              <a:ext uri="{FF2B5EF4-FFF2-40B4-BE49-F238E27FC236}">
                <a16:creationId xmlns:a16="http://schemas.microsoft.com/office/drawing/2014/main" id="{448E22F6-650A-2D57-4B3E-95728CAEEF58}"/>
              </a:ext>
            </a:extLst>
          </p:cNvPr>
          <p:cNvPicPr>
            <a:picLocks noChangeAspect="1"/>
          </p:cNvPicPr>
          <p:nvPr/>
        </p:nvPicPr>
        <p:blipFill>
          <a:blip r:embed="rId3"/>
          <a:srcRect l="23429" r="21175" b="-1"/>
          <a:stretch/>
        </p:blipFill>
        <p:spPr>
          <a:xfrm>
            <a:off x="6096000" y="1"/>
            <a:ext cx="6102825" cy="6858000"/>
          </a:xfrm>
          <a:prstGeom prst="rect">
            <a:avLst/>
          </a:prstGeom>
        </p:spPr>
      </p:pic>
    </p:spTree>
    <p:extLst>
      <p:ext uri="{BB962C8B-B14F-4D97-AF65-F5344CB8AC3E}">
        <p14:creationId xmlns:p14="http://schemas.microsoft.com/office/powerpoint/2010/main" val="2368679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ace car on a road with a crowd of people watching&#10;&#10;Description automatically generated">
            <a:extLst>
              <a:ext uri="{FF2B5EF4-FFF2-40B4-BE49-F238E27FC236}">
                <a16:creationId xmlns:a16="http://schemas.microsoft.com/office/drawing/2014/main" id="{08B0AF0D-AA40-C389-8419-05FBC3A2EE5F}"/>
              </a:ext>
            </a:extLst>
          </p:cNvPr>
          <p:cNvPicPr>
            <a:picLocks noGrp="1" noChangeAspect="1"/>
          </p:cNvPicPr>
          <p:nvPr>
            <p:ph idx="1"/>
          </p:nvPr>
        </p:nvPicPr>
        <p:blipFill>
          <a:blip r:embed="rId2"/>
          <a:srcRect l="8297" r="6370" b="1"/>
          <a:stretch/>
        </p:blipFill>
        <p:spPr>
          <a:xfrm>
            <a:off x="20" y="10"/>
            <a:ext cx="12191979" cy="6857988"/>
          </a:xfrm>
          <a:prstGeom prst="rect">
            <a:avLst/>
          </a:prstGeom>
          <a:effectLst>
            <a:outerShdw blurRad="596900" dist="330200" dir="8820000" sx="87000" sy="87000" algn="ctr" rotWithShape="0">
              <a:srgbClr val="000000">
                <a:alpha val="29000"/>
              </a:srgbClr>
            </a:outerShdw>
          </a:effectLst>
        </p:spPr>
      </p:pic>
    </p:spTree>
    <p:extLst>
      <p:ext uri="{BB962C8B-B14F-4D97-AF65-F5344CB8AC3E}">
        <p14:creationId xmlns:p14="http://schemas.microsoft.com/office/powerpoint/2010/main" val="2456055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AA3809E-B872-7733-5A7C-4C1A13E10ECF}"/>
              </a:ext>
            </a:extLst>
          </p:cNvPr>
          <p:cNvPicPr>
            <a:picLocks noGrp="1" noChangeAspect="1"/>
          </p:cNvPicPr>
          <p:nvPr>
            <p:ph idx="1"/>
          </p:nvPr>
        </p:nvPicPr>
        <p:blipFill>
          <a:blip r:embed="rId2"/>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964407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F73E70-D88A-7D8A-EF67-76479551BA00}"/>
              </a:ext>
            </a:extLst>
          </p:cNvPr>
          <p:cNvPicPr>
            <a:picLocks noGrp="1" noChangeAspect="1"/>
          </p:cNvPicPr>
          <p:nvPr>
            <p:ph idx="1"/>
          </p:nvPr>
        </p:nvPicPr>
        <p:blipFill>
          <a:blip r:embed="rId2"/>
          <a:stretch>
            <a:fillRect/>
          </a:stretch>
        </p:blipFill>
        <p:spPr>
          <a:xfrm>
            <a:off x="332316" y="444500"/>
            <a:ext cx="11527367" cy="5780447"/>
          </a:xfrm>
          <a:prstGeom prst="rect">
            <a:avLst/>
          </a:prstGeom>
        </p:spPr>
      </p:pic>
    </p:spTree>
    <p:extLst>
      <p:ext uri="{BB962C8B-B14F-4D97-AF65-F5344CB8AC3E}">
        <p14:creationId xmlns:p14="http://schemas.microsoft.com/office/powerpoint/2010/main" val="2560991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ar driving on a road&#10;&#10;Description automatically generated">
            <a:extLst>
              <a:ext uri="{FF2B5EF4-FFF2-40B4-BE49-F238E27FC236}">
                <a16:creationId xmlns:a16="http://schemas.microsoft.com/office/drawing/2014/main" id="{C545EBEC-35D0-16D1-4D5A-EFE84EEB3BAE}"/>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763472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cars on a road&#10;&#10;Description automatically generated">
            <a:extLst>
              <a:ext uri="{FF2B5EF4-FFF2-40B4-BE49-F238E27FC236}">
                <a16:creationId xmlns:a16="http://schemas.microsoft.com/office/drawing/2014/main" id="{4E1EE503-AE5C-9821-EC3B-F25383E6FC9D}"/>
              </a:ext>
            </a:extLst>
          </p:cNvPr>
          <p:cNvPicPr>
            <a:picLocks noGrp="1" noChangeAspect="1"/>
          </p:cNvPicPr>
          <p:nvPr>
            <p:ph idx="1"/>
          </p:nvPr>
        </p:nvPicPr>
        <p:blipFill>
          <a:blip r:embed="rId2"/>
          <a:stretch>
            <a:fillRect/>
          </a:stretch>
        </p:blipFill>
        <p:spPr>
          <a:xfrm>
            <a:off x="643467" y="811784"/>
            <a:ext cx="10905066" cy="5234430"/>
          </a:xfrm>
          <a:prstGeom prst="rect">
            <a:avLst/>
          </a:prstGeom>
        </p:spPr>
      </p:pic>
    </p:spTree>
    <p:extLst>
      <p:ext uri="{BB962C8B-B14F-4D97-AF65-F5344CB8AC3E}">
        <p14:creationId xmlns:p14="http://schemas.microsoft.com/office/powerpoint/2010/main" val="285670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ar on the road&#10;&#10;Description automatically generated">
            <a:extLst>
              <a:ext uri="{FF2B5EF4-FFF2-40B4-BE49-F238E27FC236}">
                <a16:creationId xmlns:a16="http://schemas.microsoft.com/office/drawing/2014/main" id="{F0AE45CB-B3E6-4E0A-6F18-A2CAF7ACB5EB}"/>
              </a:ext>
            </a:extLst>
          </p:cNvPr>
          <p:cNvPicPr>
            <a:picLocks noGrp="1" noChangeAspect="1"/>
          </p:cNvPicPr>
          <p:nvPr>
            <p:ph idx="1"/>
          </p:nvPr>
        </p:nvPicPr>
        <p:blipFill>
          <a:blip r:embed="rId2"/>
          <a:srcRect l="29" r="-1" b="-1"/>
          <a:stretch/>
        </p:blipFill>
        <p:spPr>
          <a:xfrm>
            <a:off x="865141" y="871147"/>
            <a:ext cx="10488660" cy="5114714"/>
          </a:xfrm>
          <a:prstGeom prst="rect">
            <a:avLst/>
          </a:prstGeom>
        </p:spPr>
      </p:pic>
      <p:cxnSp>
        <p:nvCxnSpPr>
          <p:cNvPr id="12" name="Straight Connector 11">
            <a:extLst>
              <a:ext uri="{FF2B5EF4-FFF2-40B4-BE49-F238E27FC236}">
                <a16:creationId xmlns:a16="http://schemas.microsoft.com/office/drawing/2014/main" id="{EBC8029E-E679-5CC4-DE1F-B1AA37452C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5966048"/>
            <a:ext cx="104775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749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3BE41A3-13B0-BF0D-837D-F7063722CEC0}"/>
              </a:ext>
            </a:extLst>
          </p:cNvPr>
          <p:cNvPicPr>
            <a:picLocks noGrp="1" noChangeAspect="1"/>
          </p:cNvPicPr>
          <p:nvPr>
            <p:ph idx="1"/>
          </p:nvPr>
        </p:nvPicPr>
        <p:blipFill>
          <a:blip r:embed="rId3"/>
          <a:srcRect l="5969" r="7317" b="-1"/>
          <a:stretch/>
        </p:blipFill>
        <p:spPr>
          <a:xfrm>
            <a:off x="-6588" y="10"/>
            <a:ext cx="12198588" cy="6857990"/>
          </a:xfrm>
          <a:prstGeom prst="rect">
            <a:avLst/>
          </a:prstGeom>
        </p:spPr>
      </p:pic>
    </p:spTree>
    <p:extLst>
      <p:ext uri="{BB962C8B-B14F-4D97-AF65-F5344CB8AC3E}">
        <p14:creationId xmlns:p14="http://schemas.microsoft.com/office/powerpoint/2010/main" val="187829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ollage of a person driving a car&#10;&#10;Description automatically generated">
            <a:extLst>
              <a:ext uri="{FF2B5EF4-FFF2-40B4-BE49-F238E27FC236}">
                <a16:creationId xmlns:a16="http://schemas.microsoft.com/office/drawing/2014/main" id="{16936525-52DF-FE17-2FA1-40824990A0E6}"/>
              </a:ext>
            </a:extLst>
          </p:cNvPr>
          <p:cNvPicPr>
            <a:picLocks noGrp="1" noChangeAspect="1"/>
          </p:cNvPicPr>
          <p:nvPr>
            <p:ph idx="1"/>
          </p:nvPr>
        </p:nvPicPr>
        <p:blipFill>
          <a:blip r:embed="rId3"/>
          <a:srcRect l="1045" r="9"/>
          <a:stretch/>
        </p:blipFill>
        <p:spPr>
          <a:xfrm>
            <a:off x="865141" y="871147"/>
            <a:ext cx="10488660" cy="5114714"/>
          </a:xfrm>
          <a:prstGeom prst="rect">
            <a:avLst/>
          </a:prstGeom>
        </p:spPr>
      </p:pic>
      <p:cxnSp>
        <p:nvCxnSpPr>
          <p:cNvPr id="10" name="Straight Connector 9">
            <a:extLst>
              <a:ext uri="{FF2B5EF4-FFF2-40B4-BE49-F238E27FC236}">
                <a16:creationId xmlns:a16="http://schemas.microsoft.com/office/drawing/2014/main" id="{EBC8029E-E679-5CC4-DE1F-B1AA37452C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5966048"/>
            <a:ext cx="104775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7024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road traffic accident&#10;&#10;Description automatically generated">
            <a:extLst>
              <a:ext uri="{FF2B5EF4-FFF2-40B4-BE49-F238E27FC236}">
                <a16:creationId xmlns:a16="http://schemas.microsoft.com/office/drawing/2014/main" id="{346F067F-B73B-C70B-A507-E66EC5E9F89B}"/>
              </a:ext>
            </a:extLst>
          </p:cNvPr>
          <p:cNvPicPr>
            <a:picLocks noGrp="1" noChangeAspect="1"/>
          </p:cNvPicPr>
          <p:nvPr>
            <p:ph idx="1"/>
          </p:nvPr>
        </p:nvPicPr>
        <p:blipFill>
          <a:blip r:embed="rId3"/>
          <a:stretch>
            <a:fillRect/>
          </a:stretch>
        </p:blipFill>
        <p:spPr>
          <a:xfrm>
            <a:off x="643467" y="811784"/>
            <a:ext cx="10905066" cy="5234430"/>
          </a:xfrm>
          <a:prstGeom prst="rect">
            <a:avLst/>
          </a:prstGeom>
        </p:spPr>
      </p:pic>
    </p:spTree>
    <p:extLst>
      <p:ext uri="{BB962C8B-B14F-4D97-AF65-F5344CB8AC3E}">
        <p14:creationId xmlns:p14="http://schemas.microsoft.com/office/powerpoint/2010/main" val="16185168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ar on the road&#10;&#10;Description automatically generated">
            <a:extLst>
              <a:ext uri="{FF2B5EF4-FFF2-40B4-BE49-F238E27FC236}">
                <a16:creationId xmlns:a16="http://schemas.microsoft.com/office/drawing/2014/main" id="{A74CC88F-7B7E-AC46-C70A-A1EDA43637A3}"/>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12111830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506CE22-EED7-8046-176F-13EA1F697F98}"/>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720059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BB76C64-EB5C-1C6D-72C1-03A7F575EB22}"/>
              </a:ext>
            </a:extLst>
          </p:cNvPr>
          <p:cNvPicPr>
            <a:picLocks noGrp="1" noChangeAspect="1"/>
          </p:cNvPicPr>
          <p:nvPr>
            <p:ph idx="1"/>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610299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neezing into his mouth&#10;&#10;Description automatically generated">
            <a:extLst>
              <a:ext uri="{FF2B5EF4-FFF2-40B4-BE49-F238E27FC236}">
                <a16:creationId xmlns:a16="http://schemas.microsoft.com/office/drawing/2014/main" id="{CCF75B4D-61D8-CC86-30A3-BA7DFFF1467D}"/>
              </a:ext>
            </a:extLst>
          </p:cNvPr>
          <p:cNvPicPr>
            <a:picLocks noChangeAspect="1"/>
          </p:cNvPicPr>
          <p:nvPr/>
        </p:nvPicPr>
        <p:blipFill>
          <a:blip r:embed="rId2"/>
          <a:srcRect t="18110" b="442"/>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95A12-7BDD-A303-20D3-9890D6786234}"/>
              </a:ext>
            </a:extLst>
          </p:cNvPr>
          <p:cNvSpPr>
            <a:spLocks noGrp="1"/>
          </p:cNvSpPr>
          <p:nvPr>
            <p:ph type="title"/>
          </p:nvPr>
        </p:nvSpPr>
        <p:spPr>
          <a:xfrm>
            <a:off x="589556" y="5746071"/>
            <a:ext cx="7015499" cy="852260"/>
          </a:xfrm>
        </p:spPr>
        <p:txBody>
          <a:bodyPr vert="horz" lIns="91440" tIns="45720" rIns="91440" bIns="45720" rtlCol="0" anchor="ctr">
            <a:normAutofit/>
          </a:bodyPr>
          <a:lstStyle/>
          <a:p>
            <a:r>
              <a:rPr lang="en-US" sz="3600"/>
              <a:t>Automatism </a:t>
            </a:r>
          </a:p>
        </p:txBody>
      </p:sp>
      <p:sp>
        <p:nvSpPr>
          <p:cNvPr id="3" name="Content Placeholder 2">
            <a:extLst>
              <a:ext uri="{FF2B5EF4-FFF2-40B4-BE49-F238E27FC236}">
                <a16:creationId xmlns:a16="http://schemas.microsoft.com/office/drawing/2014/main" id="{5868F838-0B35-3C9A-C499-3FB0DDDCD6E1}"/>
              </a:ext>
            </a:extLst>
          </p:cNvPr>
          <p:cNvSpPr>
            <a:spLocks noGrp="1"/>
          </p:cNvSpPr>
          <p:nvPr>
            <p:ph idx="1"/>
          </p:nvPr>
        </p:nvSpPr>
        <p:spPr>
          <a:xfrm>
            <a:off x="7605056" y="5746071"/>
            <a:ext cx="4114801" cy="852260"/>
          </a:xfrm>
        </p:spPr>
        <p:txBody>
          <a:bodyPr vert="horz" lIns="91440" tIns="45720" rIns="91440" bIns="45720" rtlCol="0" anchor="ctr">
            <a:normAutofit/>
          </a:bodyPr>
          <a:lstStyle/>
          <a:p>
            <a:pPr marL="0" indent="0" algn="r">
              <a:buNone/>
            </a:pPr>
            <a:r>
              <a:rPr lang="en-US" sz="2000"/>
              <a:t>an involuntary action that affects an individuals driving e.g. sneezing.</a:t>
            </a:r>
          </a:p>
        </p:txBody>
      </p:sp>
    </p:spTree>
    <p:extLst>
      <p:ext uri="{BB962C8B-B14F-4D97-AF65-F5344CB8AC3E}">
        <p14:creationId xmlns:p14="http://schemas.microsoft.com/office/powerpoint/2010/main" val="93537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car&#10;&#10;Description automatically generated">
            <a:extLst>
              <a:ext uri="{FF2B5EF4-FFF2-40B4-BE49-F238E27FC236}">
                <a16:creationId xmlns:a16="http://schemas.microsoft.com/office/drawing/2014/main" id="{E36E3819-FA05-6E87-1943-DA3C052204D2}"/>
              </a:ext>
            </a:extLst>
          </p:cNvPr>
          <p:cNvPicPr>
            <a:picLocks noChangeAspect="1"/>
          </p:cNvPicPr>
          <p:nvPr/>
        </p:nvPicPr>
        <p:blipFill>
          <a:blip r:embed="rId3"/>
          <a:srcRect l="14053" r="15026"/>
          <a:stretch/>
        </p:blipFill>
        <p:spPr>
          <a:xfrm>
            <a:off x="6781799" y="1714500"/>
            <a:ext cx="5410201" cy="5143500"/>
          </a:xfrm>
          <a:prstGeom prst="rect">
            <a:avLst/>
          </a:prstGeom>
        </p:spPr>
      </p:pic>
      <p:sp useBgFill="1">
        <p:nvSpPr>
          <p:cNvPr id="12" name="Rectangle 11">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D2C1E-0A46-2548-6C79-D8BA0234E388}"/>
              </a:ext>
            </a:extLst>
          </p:cNvPr>
          <p:cNvSpPr>
            <a:spLocks noGrp="1"/>
          </p:cNvSpPr>
          <p:nvPr>
            <p:ph type="title"/>
          </p:nvPr>
        </p:nvSpPr>
        <p:spPr>
          <a:xfrm>
            <a:off x="761801" y="250409"/>
            <a:ext cx="10222952" cy="1228299"/>
          </a:xfrm>
        </p:spPr>
        <p:txBody>
          <a:bodyPr>
            <a:normAutofit/>
          </a:bodyPr>
          <a:lstStyle/>
          <a:p>
            <a:r>
              <a:rPr lang="en-GB" sz="4000"/>
              <a:t>Unconsciousness / Sudden illness</a:t>
            </a:r>
          </a:p>
        </p:txBody>
      </p:sp>
      <p:sp>
        <p:nvSpPr>
          <p:cNvPr id="3" name="Content Placeholder 2">
            <a:extLst>
              <a:ext uri="{FF2B5EF4-FFF2-40B4-BE49-F238E27FC236}">
                <a16:creationId xmlns:a16="http://schemas.microsoft.com/office/drawing/2014/main" id="{EB559AF9-D829-61B4-23DB-B4E3CF3BD74C}"/>
              </a:ext>
            </a:extLst>
          </p:cNvPr>
          <p:cNvSpPr>
            <a:spLocks noGrp="1"/>
          </p:cNvSpPr>
          <p:nvPr>
            <p:ph idx="1"/>
          </p:nvPr>
        </p:nvSpPr>
        <p:spPr>
          <a:xfrm>
            <a:off x="761801" y="2183642"/>
            <a:ext cx="5334199" cy="4115018"/>
          </a:xfrm>
        </p:spPr>
        <p:txBody>
          <a:bodyPr anchor="ctr">
            <a:normAutofit/>
          </a:bodyPr>
          <a:lstStyle/>
          <a:p>
            <a:pPr marL="0" indent="0">
              <a:buNone/>
            </a:pPr>
            <a:r>
              <a:rPr lang="en-GB" sz="2000"/>
              <a:t>For which the driver was in no way to blame; being rendered unconscious or otherwise prevented from controlling the vehicle.</a:t>
            </a:r>
          </a:p>
          <a:p>
            <a:pPr marL="0" indent="0">
              <a:buNone/>
            </a:pPr>
            <a:endParaRPr lang="en-GB" sz="2000"/>
          </a:p>
          <a:p>
            <a:pPr marL="0" indent="0">
              <a:buNone/>
            </a:pPr>
            <a:r>
              <a:rPr lang="en-GB" sz="2000"/>
              <a:t> This could be due to a blow on the head from a stone which renders the driver unconscious and could extend to a sudden epileptic fit or similar loss of consciousness.</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33273091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8514-2AAE-2064-D083-41DBF5540681}"/>
              </a:ext>
            </a:extLst>
          </p:cNvPr>
          <p:cNvSpPr>
            <a:spLocks noGrp="1"/>
          </p:cNvSpPr>
          <p:nvPr>
            <p:ph type="title"/>
          </p:nvPr>
        </p:nvSpPr>
        <p:spPr>
          <a:xfrm>
            <a:off x="838200" y="5586257"/>
            <a:ext cx="6926703" cy="804161"/>
          </a:xfrm>
        </p:spPr>
        <p:txBody>
          <a:bodyPr vert="horz" lIns="91440" tIns="45720" rIns="91440" bIns="45720" rtlCol="0" anchor="ctr">
            <a:normAutofit/>
          </a:bodyPr>
          <a:lstStyle/>
          <a:p>
            <a:r>
              <a:rPr lang="en-US" sz="3200"/>
              <a:t>Any Questions?</a:t>
            </a:r>
          </a:p>
        </p:txBody>
      </p:sp>
      <p:pic>
        <p:nvPicPr>
          <p:cNvPr id="5" name="Picture 4" descr="Yellow question mark">
            <a:extLst>
              <a:ext uri="{FF2B5EF4-FFF2-40B4-BE49-F238E27FC236}">
                <a16:creationId xmlns:a16="http://schemas.microsoft.com/office/drawing/2014/main" id="{2FADD8DE-8A2C-B558-B140-DF83FE102052}"/>
              </a:ext>
            </a:extLst>
          </p:cNvPr>
          <p:cNvPicPr>
            <a:picLocks noChangeAspect="1"/>
          </p:cNvPicPr>
          <p:nvPr/>
        </p:nvPicPr>
        <p:blipFill>
          <a:blip r:embed="rId3"/>
          <a:srcRect t="5504" b="22319"/>
          <a:stretch/>
        </p:blipFill>
        <p:spPr>
          <a:xfrm>
            <a:off x="20" y="10"/>
            <a:ext cx="12191980" cy="5279933"/>
          </a:xfrm>
          <a:prstGeom prst="rect">
            <a:avLst/>
          </a:prstGeom>
        </p:spPr>
      </p:pic>
      <p:grpSp>
        <p:nvGrpSpPr>
          <p:cNvPr id="9" name="Group 8">
            <a:extLst>
              <a:ext uri="{FF2B5EF4-FFF2-40B4-BE49-F238E27FC236}">
                <a16:creationId xmlns:a16="http://schemas.microsoft.com/office/drawing/2014/main" id="{0E76F6F3-F5F0-B26D-1B63-73AD0299B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93518"/>
            <a:ext cx="12207200" cy="123363"/>
            <a:chOff x="-5025" y="6737718"/>
            <a:chExt cx="12207200" cy="123363"/>
          </a:xfrm>
        </p:grpSpPr>
        <p:sp>
          <p:nvSpPr>
            <p:cNvPr id="10" name="Rectangle 9">
              <a:extLst>
                <a:ext uri="{FF2B5EF4-FFF2-40B4-BE49-F238E27FC236}">
                  <a16:creationId xmlns:a16="http://schemas.microsoft.com/office/drawing/2014/main" id="{ABC84BA2-BCC1-89D4-5592-8B2364E6B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9C4FA24-7C12-A16B-31C2-891750171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06635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1520</Words>
  <Application>Microsoft Office PowerPoint</Application>
  <PresentationFormat>Widescreen</PresentationFormat>
  <Paragraphs>64</Paragraphs>
  <Slides>28</Slides>
  <Notes>18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Aptos</vt:lpstr>
      <vt:lpstr>Aptos Display</vt:lpstr>
      <vt:lpstr>Arial</vt:lpstr>
      <vt:lpstr>Calibri</vt:lpstr>
      <vt:lpstr>Open Sans</vt:lpstr>
      <vt:lpstr>ReithSans</vt:lpstr>
      <vt:lpstr>Sky Text</vt:lpstr>
      <vt:lpstr>Office Theme</vt:lpstr>
      <vt:lpstr>Sections 1 to 3 RTA 1988</vt:lpstr>
      <vt:lpstr>Aims and Objectives</vt:lpstr>
      <vt:lpstr>PowerPoint Presentation</vt:lpstr>
      <vt:lpstr>PowerPoint Presentation</vt:lpstr>
      <vt:lpstr>PowerPoint Presentation</vt:lpstr>
      <vt:lpstr>PowerPoint Presentation</vt:lpstr>
      <vt:lpstr>PowerPoint Presentation</vt:lpstr>
      <vt:lpstr>Glais Crash 2016</vt:lpstr>
      <vt:lpstr>Frankie Jules Hough Crash 2023</vt:lpstr>
      <vt:lpstr>PowerPoint Presentation</vt:lpstr>
      <vt:lpstr>PowerPoint Presentation</vt:lpstr>
      <vt:lpstr>Standard of Driving</vt:lpstr>
      <vt:lpstr>Standard of Driving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Automatism </vt:lpstr>
      <vt:lpstr>Unconsciousness / Sudden illness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3</cp:revision>
  <dcterms:created xsi:type="dcterms:W3CDTF">2025-01-26T11:29:24Z</dcterms:created>
  <dcterms:modified xsi:type="dcterms:W3CDTF">2025-01-26T12:23:49Z</dcterms:modified>
</cp:coreProperties>
</file>