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rts/chart3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39"/>
  </p:notesMasterIdLst>
  <p:sldIdLst>
    <p:sldId id="256" r:id="rId5"/>
    <p:sldId id="366" r:id="rId6"/>
    <p:sldId id="268" r:id="rId7"/>
    <p:sldId id="367" r:id="rId8"/>
    <p:sldId id="436" r:id="rId9"/>
    <p:sldId id="3231" r:id="rId10"/>
    <p:sldId id="364" r:id="rId11"/>
    <p:sldId id="270" r:id="rId12"/>
    <p:sldId id="368" r:id="rId13"/>
    <p:sldId id="362" r:id="rId14"/>
    <p:sldId id="361" r:id="rId15"/>
    <p:sldId id="402" r:id="rId16"/>
    <p:sldId id="379" r:id="rId17"/>
    <p:sldId id="384" r:id="rId18"/>
    <p:sldId id="404" r:id="rId19"/>
    <p:sldId id="257" r:id="rId20"/>
    <p:sldId id="405" r:id="rId21"/>
    <p:sldId id="392" r:id="rId22"/>
    <p:sldId id="3230" r:id="rId23"/>
    <p:sldId id="434" r:id="rId24"/>
    <p:sldId id="387" r:id="rId25"/>
    <p:sldId id="435" r:id="rId26"/>
    <p:sldId id="409" r:id="rId27"/>
    <p:sldId id="394" r:id="rId28"/>
    <p:sldId id="385" r:id="rId29"/>
    <p:sldId id="348" r:id="rId30"/>
    <p:sldId id="357" r:id="rId31"/>
    <p:sldId id="369" r:id="rId32"/>
    <p:sldId id="314" r:id="rId33"/>
    <p:sldId id="349" r:id="rId34"/>
    <p:sldId id="3164" r:id="rId35"/>
    <p:sldId id="320" r:id="rId36"/>
    <p:sldId id="258" r:id="rId37"/>
    <p:sldId id="263" r:id="rId3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56"/>
  </p:normalViewPr>
  <p:slideViewPr>
    <p:cSldViewPr snapToGrid="0" snapToObjects="1">
      <p:cViewPr varScale="1">
        <p:scale>
          <a:sx n="107" d="100"/>
          <a:sy n="107" d="100"/>
        </p:scale>
        <p:origin x="1760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Macintosh%20HD:Users:rakspatel:Documents:Vaccine%20Analysis.xlsx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Macintosh%20HD:Users:rakspatel:Documents:Vaccine%20Analysis.xlsx" TargetMode="External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oleObject" Target="Macintosh%20HD:Users:rakspatel:Documents:Vaccine%20Analysis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Black</a:t>
            </a:r>
          </a:p>
        </c:rich>
      </c:tx>
      <c:overlay val="0"/>
    </c:title>
    <c:autoTitleDeleted val="0"/>
    <c:plotArea>
      <c:layout/>
      <c:pieChart>
        <c:varyColors val="1"/>
        <c:dLbls>
          <c:showLegendKey val="0"/>
          <c:showVal val="0"/>
          <c:showCatName val="1"/>
          <c:showSerName val="0"/>
          <c:showPercent val="0"/>
          <c:showBubbleSize val="0"/>
          <c:showLeaderLines val="0"/>
        </c:dLbls>
        <c:firstSliceAng val="0"/>
      </c:pieChart>
    </c:plotArea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autoTitleDeleted val="0"/>
    <c:plotArea>
      <c:layout/>
      <c:barChart>
        <c:barDir val="bar"/>
        <c:grouping val="percentStacked"/>
        <c:varyColors val="0"/>
        <c:ser>
          <c:idx val="0"/>
          <c:order val="0"/>
          <c:tx>
            <c:strRef>
              <c:f>Sheet1!$B$132</c:f>
              <c:strCache>
                <c:ptCount val="1"/>
                <c:pt idx="0">
                  <c:v>Yes</c:v>
                </c:pt>
              </c:strCache>
            </c:strRef>
          </c:tx>
          <c:spPr>
            <a:solidFill>
              <a:srgbClr val="008000"/>
            </a:solidFill>
          </c:spPr>
          <c:invertIfNegative val="0"/>
          <c:cat>
            <c:strRef>
              <c:f>Sheet1!$A$133:$A$137</c:f>
              <c:strCache>
                <c:ptCount val="5"/>
                <c:pt idx="0">
                  <c:v>Other ethnic minorities</c:v>
                </c:pt>
                <c:pt idx="1">
                  <c:v>Black </c:v>
                </c:pt>
                <c:pt idx="2">
                  <c:v>Other White</c:v>
                </c:pt>
                <c:pt idx="3">
                  <c:v>White British</c:v>
                </c:pt>
                <c:pt idx="4">
                  <c:v>Overall</c:v>
                </c:pt>
              </c:strCache>
            </c:strRef>
          </c:cat>
          <c:val>
            <c:numRef>
              <c:f>Sheet1!$B$133:$B$137</c:f>
              <c:numCache>
                <c:formatCode>General</c:formatCode>
                <c:ptCount val="5"/>
                <c:pt idx="0">
                  <c:v>37</c:v>
                </c:pt>
                <c:pt idx="1">
                  <c:v>15</c:v>
                </c:pt>
                <c:pt idx="2">
                  <c:v>33</c:v>
                </c:pt>
                <c:pt idx="3">
                  <c:v>137</c:v>
                </c:pt>
                <c:pt idx="4">
                  <c:v>370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2DD-5B4F-9A32-F68EAA3187AF}"/>
            </c:ext>
          </c:extLst>
        </c:ser>
        <c:ser>
          <c:idx val="1"/>
          <c:order val="1"/>
          <c:tx>
            <c:strRef>
              <c:f>Sheet1!$C$132</c:f>
              <c:strCache>
                <c:ptCount val="1"/>
                <c:pt idx="0">
                  <c:v>Don't know </c:v>
                </c:pt>
              </c:strCache>
            </c:strRef>
          </c:tx>
          <c:spPr>
            <a:solidFill>
              <a:srgbClr val="FFFF00"/>
            </a:solidFill>
          </c:spPr>
          <c:invertIfNegative val="0"/>
          <c:cat>
            <c:strRef>
              <c:f>Sheet1!$A$133:$A$137</c:f>
              <c:strCache>
                <c:ptCount val="5"/>
                <c:pt idx="0">
                  <c:v>Other ethnic minorities</c:v>
                </c:pt>
                <c:pt idx="1">
                  <c:v>Black </c:v>
                </c:pt>
                <c:pt idx="2">
                  <c:v>Other White</c:v>
                </c:pt>
                <c:pt idx="3">
                  <c:v>White British</c:v>
                </c:pt>
                <c:pt idx="4">
                  <c:v>Overall</c:v>
                </c:pt>
              </c:strCache>
            </c:strRef>
          </c:cat>
          <c:val>
            <c:numRef>
              <c:f>Sheet1!$C$133:$C$137</c:f>
              <c:numCache>
                <c:formatCode>General</c:formatCode>
                <c:ptCount val="5"/>
                <c:pt idx="0">
                  <c:v>6</c:v>
                </c:pt>
                <c:pt idx="1">
                  <c:v>3</c:v>
                </c:pt>
                <c:pt idx="2">
                  <c:v>3</c:v>
                </c:pt>
                <c:pt idx="3">
                  <c:v>6</c:v>
                </c:pt>
                <c:pt idx="4">
                  <c:v>37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2DD-5B4F-9A32-F68EAA3187AF}"/>
            </c:ext>
          </c:extLst>
        </c:ser>
        <c:ser>
          <c:idx val="2"/>
          <c:order val="2"/>
          <c:tx>
            <c:strRef>
              <c:f>Sheet1!$D$132</c:f>
              <c:strCache>
                <c:ptCount val="1"/>
                <c:pt idx="0">
                  <c:v>No</c:v>
                </c:pt>
              </c:strCache>
            </c:strRef>
          </c:tx>
          <c:spPr>
            <a:solidFill>
              <a:srgbClr val="FF0000"/>
            </a:solidFill>
          </c:spPr>
          <c:invertIfNegative val="0"/>
          <c:cat>
            <c:strRef>
              <c:f>Sheet1!$A$133:$A$137</c:f>
              <c:strCache>
                <c:ptCount val="5"/>
                <c:pt idx="0">
                  <c:v>Other ethnic minorities</c:v>
                </c:pt>
                <c:pt idx="1">
                  <c:v>Black </c:v>
                </c:pt>
                <c:pt idx="2">
                  <c:v>Other White</c:v>
                </c:pt>
                <c:pt idx="3">
                  <c:v>White British</c:v>
                </c:pt>
                <c:pt idx="4">
                  <c:v>Overall</c:v>
                </c:pt>
              </c:strCache>
            </c:strRef>
          </c:cat>
          <c:val>
            <c:numRef>
              <c:f>Sheet1!$D$133:$D$137</c:f>
              <c:numCache>
                <c:formatCode>General</c:formatCode>
                <c:ptCount val="5"/>
                <c:pt idx="0">
                  <c:v>3</c:v>
                </c:pt>
                <c:pt idx="1">
                  <c:v>8</c:v>
                </c:pt>
                <c:pt idx="2">
                  <c:v>1</c:v>
                </c:pt>
                <c:pt idx="3">
                  <c:v>4</c:v>
                </c:pt>
                <c:pt idx="4">
                  <c:v>34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52DD-5B4F-9A32-F68EAA3187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442202472"/>
        <c:axId val="441873304"/>
      </c:barChart>
      <c:catAx>
        <c:axId val="442202472"/>
        <c:scaling>
          <c:orientation val="minMax"/>
        </c:scaling>
        <c:delete val="0"/>
        <c:axPos val="l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en-US"/>
          </a:p>
        </c:txPr>
        <c:crossAx val="441873304"/>
        <c:crosses val="autoZero"/>
        <c:auto val="1"/>
        <c:lblAlgn val="ctr"/>
        <c:lblOffset val="100"/>
        <c:noMultiLvlLbl val="0"/>
      </c:catAx>
      <c:valAx>
        <c:axId val="441873304"/>
        <c:scaling>
          <c:orientation val="minMax"/>
        </c:scaling>
        <c:delete val="0"/>
        <c:axPos val="b"/>
        <c:majorGridlines/>
        <c:numFmt formatCode="0%" sourceLinked="1"/>
        <c:majorTickMark val="out"/>
        <c:minorTickMark val="none"/>
        <c:tickLblPos val="nextTo"/>
        <c:crossAx val="442202472"/>
        <c:crosses val="autoZero"/>
        <c:crossBetween val="between"/>
      </c:valAx>
    </c:plotArea>
    <c:legend>
      <c:legendPos val="r"/>
      <c:overlay val="0"/>
      <c:txPr>
        <a:bodyPr/>
        <a:lstStyle/>
        <a:p>
          <a:pPr>
            <a:defRPr sz="1400"/>
          </a:pPr>
          <a:endParaRPr lang="en-US"/>
        </a:p>
      </c:txPr>
    </c:legend>
    <c:plotVisOnly val="1"/>
    <c:dispBlanksAs val="gap"/>
    <c:showDLblsOverMax val="0"/>
  </c:chart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Black</a:t>
            </a:r>
          </a:p>
        </c:rich>
      </c:tx>
      <c:overlay val="0"/>
    </c:title>
    <c:autoTitleDeleted val="0"/>
    <c:plotArea>
      <c:layout/>
      <c:pieChart>
        <c:varyColors val="1"/>
        <c:ser>
          <c:idx val="0"/>
          <c:order val="0"/>
          <c:dPt>
            <c:idx val="1"/>
            <c:bubble3D val="0"/>
            <c:spPr>
              <a:solidFill>
                <a:schemeClr val="accent6">
                  <a:lumMod val="60000"/>
                  <a:lumOff val="40000"/>
                </a:schemeClr>
              </a:solidFill>
            </c:spPr>
            <c:extLst>
              <c:ext xmlns:c16="http://schemas.microsoft.com/office/drawing/2014/chart" uri="{C3380CC4-5D6E-409C-BE32-E72D297353CC}">
                <c16:uniqueId val="{00000001-33A4-0D46-BB40-B6762F23B5DE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400" b="0"/>
                </a:pPr>
                <a:endParaRPr lang="en-US"/>
              </a:p>
            </c:txPr>
            <c:showLegendKey val="0"/>
            <c:showVal val="0"/>
            <c:showCatName val="1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/>
            </c:extLst>
          </c:dLbls>
          <c:cat>
            <c:strRef>
              <c:f>Sheet1!$A$220:$A$224</c:f>
              <c:strCache>
                <c:ptCount val="5"/>
                <c:pt idx="0">
                  <c:v>I don't trust the Government</c:v>
                </c:pt>
                <c:pt idx="1">
                  <c:v>I don't trust the ingredients</c:v>
                </c:pt>
                <c:pt idx="2">
                  <c:v>I don't think the Covid vaccine has been tested enough </c:v>
                </c:pt>
                <c:pt idx="3">
                  <c:v>I don't think the Covid vaccine is safe</c:v>
                </c:pt>
                <c:pt idx="4">
                  <c:v>Other</c:v>
                </c:pt>
              </c:strCache>
            </c:strRef>
          </c:cat>
          <c:val>
            <c:numRef>
              <c:f>Sheet1!$B$220:$B$224</c:f>
              <c:numCache>
                <c:formatCode>General</c:formatCode>
                <c:ptCount val="5"/>
                <c:pt idx="0">
                  <c:v>1</c:v>
                </c:pt>
                <c:pt idx="1">
                  <c:v>2</c:v>
                </c:pt>
                <c:pt idx="2">
                  <c:v>5</c:v>
                </c:pt>
                <c:pt idx="3">
                  <c:v>1</c:v>
                </c:pt>
                <c:pt idx="4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3A4-0D46-BB40-B6762F23B5DE}"/>
            </c:ext>
          </c:extLst>
        </c:ser>
        <c:dLbls>
          <c:showLegendKey val="0"/>
          <c:showVal val="0"/>
          <c:showCatName val="1"/>
          <c:showSerName val="0"/>
          <c:showPercent val="0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A30069-B987-A74B-9566-3CBE825B68DA}" type="datetimeFigureOut">
              <a:rPr lang="en-US" smtClean="0"/>
              <a:t>11/1/23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479C2D-80F0-314B-8E9A-D68C60E596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2943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4BB0D8-9149-FE45-985C-246B22B7540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4914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479C2D-80F0-314B-8E9A-D68C60E596B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053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479C2D-80F0-314B-8E9A-D68C60E596B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5351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479C2D-80F0-314B-8E9A-D68C60E596B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41125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A2A2E8-F3E6-D44E-9D3E-7F47E002D7C9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28018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A2A2E8-F3E6-D44E-9D3E-7F47E002D7C9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61462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A2A2E8-F3E6-D44E-9D3E-7F47E002D7C9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0527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A2A2E8-F3E6-D44E-9D3E-7F47E002D7C9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9303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A2A2E8-F3E6-D44E-9D3E-7F47E002D7C9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39511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242C7-E0B4-304D-8C8B-AF8891F32323}" type="datetimeFigureOut">
              <a:rPr lang="en-US" smtClean="0"/>
              <a:t>11/1/23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BCAF6-32D8-434E-9B13-5A023DF69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56826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242C7-E0B4-304D-8C8B-AF8891F32323}" type="datetimeFigureOut">
              <a:rPr lang="en-US" smtClean="0"/>
              <a:t>11/1/23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BCAF6-32D8-434E-9B13-5A023DF69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8144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242C7-E0B4-304D-8C8B-AF8891F32323}" type="datetimeFigureOut">
              <a:rPr lang="en-US" smtClean="0"/>
              <a:t>11/1/23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BCAF6-32D8-434E-9B13-5A023DF69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46654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242C7-E0B4-304D-8C8B-AF8891F32323}" type="datetimeFigureOut">
              <a:rPr lang="en-US" smtClean="0"/>
              <a:t>11/1/23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BCAF6-32D8-434E-9B13-5A023DF69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0901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242C7-E0B4-304D-8C8B-AF8891F32323}" type="datetimeFigureOut">
              <a:rPr lang="en-US" smtClean="0"/>
              <a:t>11/1/23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BCAF6-32D8-434E-9B13-5A023DF69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60849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242C7-E0B4-304D-8C8B-AF8891F32323}" type="datetimeFigureOut">
              <a:rPr lang="en-US" smtClean="0"/>
              <a:t>11/1/23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BCAF6-32D8-434E-9B13-5A023DF69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4474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242C7-E0B4-304D-8C8B-AF8891F32323}" type="datetimeFigureOut">
              <a:rPr lang="en-US" smtClean="0"/>
              <a:t>11/1/23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BCAF6-32D8-434E-9B13-5A023DF69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317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242C7-E0B4-304D-8C8B-AF8891F32323}" type="datetimeFigureOut">
              <a:rPr lang="en-US" smtClean="0"/>
              <a:t>11/1/23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BCAF6-32D8-434E-9B13-5A023DF69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26837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242C7-E0B4-304D-8C8B-AF8891F32323}" type="datetimeFigureOut">
              <a:rPr lang="en-US" smtClean="0"/>
              <a:t>11/1/23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BCAF6-32D8-434E-9B13-5A023DF69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3502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242C7-E0B4-304D-8C8B-AF8891F32323}" type="datetimeFigureOut">
              <a:rPr lang="en-US" smtClean="0"/>
              <a:t>11/1/23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BCAF6-32D8-434E-9B13-5A023DF69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17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242C7-E0B4-304D-8C8B-AF8891F32323}" type="datetimeFigureOut">
              <a:rPr lang="en-US" smtClean="0"/>
              <a:t>11/1/23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BCAF6-32D8-434E-9B13-5A023DF69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6890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, application&#10;&#10;Description automatically generated">
            <a:extLst>
              <a:ext uri="{FF2B5EF4-FFF2-40B4-BE49-F238E27FC236}">
                <a16:creationId xmlns:a16="http://schemas.microsoft.com/office/drawing/2014/main" id="{E84010D4-F0ED-6A4A-8325-6B7EC37D4C2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6677914-7EBF-9D4F-94F8-2E56C20D4D8A}"/>
              </a:ext>
            </a:extLst>
          </p:cNvPr>
          <p:cNvSpPr txBox="1"/>
          <p:nvPr userDrawn="1"/>
        </p:nvSpPr>
        <p:spPr>
          <a:xfrm>
            <a:off x="6659215" y="6569765"/>
            <a:ext cx="247484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i="0" dirty="0">
                <a:latin typeface="Trebuchet MS" panose="020B0703020202090204" pitchFamily="34" charset="0"/>
              </a:rPr>
              <a:t>Vaccine Survey: Phase 2 </a:t>
            </a:r>
            <a:r>
              <a:rPr lang="en-US" sz="1000" b="0" i="0" dirty="0">
                <a:latin typeface="Trebuchet MS" panose="020B0703020202090204" pitchFamily="34" charset="0"/>
              </a:rPr>
              <a:t>– July 2021</a:t>
            </a:r>
          </a:p>
        </p:txBody>
      </p:sp>
    </p:spTree>
    <p:extLst>
      <p:ext uri="{BB962C8B-B14F-4D97-AF65-F5344CB8AC3E}">
        <p14:creationId xmlns:p14="http://schemas.microsoft.com/office/powerpoint/2010/main" val="33519055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3242C7-E0B4-304D-8C8B-AF8891F32323}" type="datetimeFigureOut">
              <a:rPr lang="en-US" smtClean="0"/>
              <a:t>11/1/23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FBCAF6-32D8-434E-9B13-5A023DF69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994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4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4.jpg"/><Relationship Id="rId7" Type="http://schemas.openxmlformats.org/officeDocument/2006/relationships/image" Target="../media/image11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3.png"/><Relationship Id="rId4" Type="http://schemas.openxmlformats.org/officeDocument/2006/relationships/image" Target="../media/image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ealthwatchlambeth.org.uk/" TargetMode="External"/><Relationship Id="rId2" Type="http://schemas.openxmlformats.org/officeDocument/2006/relationships/hyperlink" Target="mailto:info@healthwatchlambeth.org.uk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838EABCF-3FB7-24B9-8BD6-F123972D0A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880" y="3960982"/>
            <a:ext cx="4519348" cy="289701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4880" y="2130425"/>
            <a:ext cx="8704162" cy="1470025"/>
          </a:xfrm>
        </p:spPr>
        <p:txBody>
          <a:bodyPr>
            <a:normAutofit fontScale="90000"/>
          </a:bodyPr>
          <a:lstStyle/>
          <a:p>
            <a:pPr marL="285750" indent="-285750"/>
            <a:br>
              <a:rPr lang="en-GB" dirty="0">
                <a:solidFill>
                  <a:srgbClr val="004F6B"/>
                </a:solidFill>
                <a:latin typeface="Trebuchet MS"/>
                <a:cs typeface="Trebuchet MS"/>
              </a:rPr>
            </a:br>
            <a:br>
              <a:rPr lang="en-GB" dirty="0">
                <a:solidFill>
                  <a:srgbClr val="004F6B"/>
                </a:solidFill>
                <a:latin typeface="Trebuchet MS"/>
                <a:cs typeface="Trebuchet MS"/>
              </a:rPr>
            </a:br>
            <a:br>
              <a:rPr lang="en-GB" b="1" dirty="0">
                <a:solidFill>
                  <a:srgbClr val="004F6B"/>
                </a:solidFill>
                <a:latin typeface="Trebuchet MS"/>
                <a:cs typeface="Trebuchet MS"/>
              </a:rPr>
            </a:br>
            <a:br>
              <a:rPr lang="en-GB" b="1" dirty="0">
                <a:solidFill>
                  <a:srgbClr val="004F6B"/>
                </a:solidFill>
                <a:latin typeface="Trebuchet MS"/>
                <a:cs typeface="Trebuchet MS"/>
              </a:rPr>
            </a:br>
            <a:r>
              <a:rPr lang="en-GB" b="1" dirty="0" err="1">
                <a:solidFill>
                  <a:srgbClr val="004F6B"/>
                </a:solidFill>
                <a:latin typeface="Trebuchet MS"/>
                <a:cs typeface="Trebuchet MS"/>
              </a:rPr>
              <a:t>Raks</a:t>
            </a:r>
            <a:r>
              <a:rPr lang="en-GB" b="1" dirty="0">
                <a:solidFill>
                  <a:srgbClr val="004F6B"/>
                </a:solidFill>
                <a:latin typeface="Trebuchet MS"/>
                <a:cs typeface="Trebuchet MS"/>
              </a:rPr>
              <a:t> Patel</a:t>
            </a:r>
            <a:br>
              <a:rPr lang="en-GB" b="1" dirty="0">
                <a:solidFill>
                  <a:srgbClr val="004F6B"/>
                </a:solidFill>
                <a:latin typeface="Trebuchet MS"/>
                <a:cs typeface="Trebuchet MS"/>
              </a:rPr>
            </a:br>
            <a:r>
              <a:rPr lang="en-GB" b="1" dirty="0">
                <a:solidFill>
                  <a:srgbClr val="004F6B"/>
                </a:solidFill>
                <a:latin typeface="Trebuchet MS"/>
                <a:cs typeface="Trebuchet MS"/>
              </a:rPr>
              <a:t>Projects and Engagement Manager</a:t>
            </a:r>
            <a:br>
              <a:rPr lang="en-GB" b="1" dirty="0">
                <a:solidFill>
                  <a:srgbClr val="004F6B"/>
                </a:solidFill>
                <a:latin typeface="Trebuchet MS"/>
                <a:cs typeface="Trebuchet MS"/>
              </a:rPr>
            </a:br>
            <a:br>
              <a:rPr lang="en-GB" b="1" dirty="0">
                <a:solidFill>
                  <a:srgbClr val="004F6B"/>
                </a:solidFill>
                <a:latin typeface="Trebuchet MS"/>
                <a:cs typeface="Trebuchet MS"/>
              </a:rPr>
            </a:br>
            <a:r>
              <a:rPr lang="en-GB" dirty="0">
                <a:solidFill>
                  <a:srgbClr val="004F6B"/>
                </a:solidFill>
                <a:latin typeface="Trebuchet MS"/>
                <a:cs typeface="Trebuchet MS"/>
              </a:rPr>
              <a:t>2 November 2023</a:t>
            </a:r>
            <a:br>
              <a:rPr lang="en-GB" b="1" dirty="0">
                <a:solidFill>
                  <a:srgbClr val="004F6B"/>
                </a:solidFill>
                <a:latin typeface="Trebuchet MS"/>
                <a:cs typeface="Trebuchet MS"/>
              </a:rPr>
            </a:br>
            <a:br>
              <a:rPr lang="en-GB" dirty="0">
                <a:solidFill>
                  <a:srgbClr val="004F6B"/>
                </a:solidFill>
                <a:latin typeface="Trebuchet MS"/>
                <a:cs typeface="Trebuchet MS"/>
              </a:rPr>
            </a:br>
            <a:br>
              <a:rPr lang="en-GB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</a:br>
            <a:r>
              <a:rPr lang="en-GB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						</a:t>
            </a:r>
            <a:endParaRPr lang="en-US" dirty="0">
              <a:latin typeface="Century Gothic" panose="020B0502020202020204" pitchFamily="34" charset="0"/>
            </a:endParaRPr>
          </a:p>
        </p:txBody>
      </p:sp>
      <p:pic>
        <p:nvPicPr>
          <p:cNvPr id="6" name="Picture 5" descr="HWL_PowerPoint_Template_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276773" y="5519728"/>
            <a:ext cx="1509724" cy="1338271"/>
          </a:xfrm>
          <a:prstGeom prst="rect">
            <a:avLst/>
          </a:prstGeom>
        </p:spPr>
      </p:pic>
      <p:pic>
        <p:nvPicPr>
          <p:cNvPr id="3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48D34C63-809C-710C-5E3F-E3B206DE2AF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713" y="92394"/>
            <a:ext cx="3580119" cy="167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7496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0B4ACD41-3971-28AE-DB1D-9BCEC72D50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713" y="92394"/>
            <a:ext cx="3580119" cy="1677500"/>
          </a:xfrm>
          <a:prstGeom prst="rect">
            <a:avLst/>
          </a:prstGeom>
        </p:spPr>
      </p:pic>
      <p:pic>
        <p:nvPicPr>
          <p:cNvPr id="4" name="Picture 3" descr="HWL_PowerPoint_Template_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276773" y="5519728"/>
            <a:ext cx="1509724" cy="133827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9644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solidFill>
                  <a:srgbClr val="E73E97"/>
                </a:solidFill>
                <a:latin typeface="Trebuchet MS"/>
                <a:cs typeface="Trebuchet MS"/>
              </a:rPr>
            </a:br>
            <a:r>
              <a:rPr lang="en-GB" sz="4000" b="1" dirty="0">
                <a:solidFill>
                  <a:srgbClr val="E73E97"/>
                </a:solidFill>
                <a:latin typeface="Century Gothic" panose="020B0502020202020204" pitchFamily="34" charset="0"/>
                <a:cs typeface="Trebuchet MS"/>
              </a:rPr>
              <a:t>What do </a:t>
            </a:r>
            <a:r>
              <a:rPr lang="en-GB" sz="4000" b="1" dirty="0" err="1">
                <a:solidFill>
                  <a:srgbClr val="E73E97"/>
                </a:solidFill>
                <a:latin typeface="Century Gothic" panose="020B0502020202020204" pitchFamily="34" charset="0"/>
                <a:cs typeface="Trebuchet MS"/>
              </a:rPr>
              <a:t>Healthwatch</a:t>
            </a:r>
            <a:r>
              <a:rPr lang="en-GB" sz="4000" b="1" dirty="0">
                <a:solidFill>
                  <a:srgbClr val="E73E97"/>
                </a:solidFill>
                <a:latin typeface="Century Gothic" panose="020B0502020202020204" pitchFamily="34" charset="0"/>
                <a:cs typeface="Trebuchet MS"/>
              </a:rPr>
              <a:t> do?</a:t>
            </a:r>
            <a:endParaRPr lang="en-US" sz="4000" dirty="0">
              <a:latin typeface="Century Gothic" panose="020B0502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7363"/>
            <a:ext cx="8229600" cy="4525963"/>
          </a:xfrm>
        </p:spPr>
        <p:txBody>
          <a:bodyPr>
            <a:normAutofit lnSpcReduction="10000"/>
          </a:bodyPr>
          <a:lstStyle/>
          <a:p>
            <a:pPr marL="285750" indent="-285750"/>
            <a:r>
              <a:rPr lang="en-GB" sz="24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Healthwatch Lambeth is your independent local health and care champion</a:t>
            </a:r>
          </a:p>
          <a:p>
            <a:pPr marL="0" indent="0">
              <a:buNone/>
            </a:pPr>
            <a:endParaRPr lang="en-GB" sz="24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  <a:p>
            <a:pPr marL="285750" indent="-285750"/>
            <a:r>
              <a:rPr lang="en-GB" sz="24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We listen to what you like about health and care services and what could be improved</a:t>
            </a:r>
          </a:p>
          <a:p>
            <a:pPr marL="285750" indent="-285750"/>
            <a:endParaRPr lang="en-GB" sz="24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  <a:p>
            <a:pPr marL="285750" indent="-285750"/>
            <a:r>
              <a:rPr lang="en-GB" sz="24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We gather your views and present them to those who commission and provide local services</a:t>
            </a:r>
          </a:p>
          <a:p>
            <a:pPr marL="285750" indent="-285750"/>
            <a:endParaRPr lang="en-GB" sz="24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  <a:p>
            <a:pPr marL="285750" indent="-285750"/>
            <a:r>
              <a:rPr lang="en-GB" sz="24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Local people’s feedback help us to improve         local health and care services for everyone</a:t>
            </a:r>
          </a:p>
          <a:p>
            <a:pPr marL="285750" indent="-285750"/>
            <a:endParaRPr lang="en-GB" sz="24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10901375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7AA26D6F-3044-F45F-DA41-6E7C3CC1F1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713" y="92394"/>
            <a:ext cx="3580119" cy="1677500"/>
          </a:xfrm>
          <a:prstGeom prst="rect">
            <a:avLst/>
          </a:prstGeom>
        </p:spPr>
      </p:pic>
      <p:pic>
        <p:nvPicPr>
          <p:cNvPr id="4" name="Picture 3" descr="HWL_PowerPoint_Template_Log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276773" y="5519728"/>
            <a:ext cx="1509724" cy="133827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55592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E73E97"/>
                </a:solidFill>
                <a:latin typeface="Century Gothic" panose="020B0502020202020204" pitchFamily="34" charset="0"/>
                <a:cs typeface="Trebuchet MS"/>
              </a:rPr>
              <a:t>Healthwatch Network</a:t>
            </a:r>
            <a:endParaRPr lang="en-US" sz="4000" dirty="0">
              <a:latin typeface="Century Gothic" panose="020B0502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98592"/>
            <a:ext cx="8229600" cy="4525963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</a:pPr>
            <a:r>
              <a:rPr lang="en-GB" sz="3100" dirty="0">
                <a:solidFill>
                  <a:srgbClr val="004F6B"/>
                </a:solidFill>
                <a:latin typeface="Century Gothic" panose="020B0502020202020204" pitchFamily="34" charset="0"/>
              </a:rPr>
              <a:t>We’re part of a national network, led by Healthwatch England. There are over 150 local Healthwatch organisations in England</a:t>
            </a:r>
            <a:br>
              <a:rPr lang="en-GB" sz="3100" dirty="0">
                <a:solidFill>
                  <a:srgbClr val="004F6B"/>
                </a:solidFill>
                <a:latin typeface="Century Gothic" panose="020B0502020202020204" pitchFamily="34" charset="0"/>
              </a:rPr>
            </a:br>
            <a:endParaRPr lang="en-GB" sz="3100" dirty="0">
              <a:solidFill>
                <a:srgbClr val="004F6B"/>
              </a:solidFill>
              <a:latin typeface="Century Gothic" panose="020B0502020202020204" pitchFamily="34" charset="0"/>
            </a:endParaRPr>
          </a:p>
          <a:p>
            <a:pPr marL="285750" indent="-285750">
              <a:lnSpc>
                <a:spcPct val="120000"/>
              </a:lnSpc>
            </a:pPr>
            <a:r>
              <a:rPr lang="en-GB" sz="3100" dirty="0">
                <a:solidFill>
                  <a:srgbClr val="004F6B"/>
                </a:solidFill>
                <a:latin typeface="Century Gothic" panose="020B0502020202020204" pitchFamily="34" charset="0"/>
              </a:rPr>
              <a:t>There are over 30 Healthwatch within London – each London borough has its own Healthwatch</a:t>
            </a:r>
          </a:p>
          <a:p>
            <a:pPr marL="685800" lvl="1">
              <a:lnSpc>
                <a:spcPct val="120000"/>
              </a:lnSpc>
            </a:pPr>
            <a:r>
              <a:rPr lang="en-GB" sz="2000" dirty="0" err="1">
                <a:solidFill>
                  <a:srgbClr val="004F6B"/>
                </a:solidFill>
                <a:latin typeface="Century Gothic" panose="020B0502020202020204" pitchFamily="34" charset="0"/>
              </a:rPr>
              <a:t>Eg</a:t>
            </a:r>
            <a:r>
              <a:rPr lang="en-GB" sz="2000" dirty="0">
                <a:solidFill>
                  <a:srgbClr val="004F6B"/>
                </a:solidFill>
                <a:latin typeface="Century Gothic" panose="020B0502020202020204" pitchFamily="34" charset="0"/>
              </a:rPr>
              <a:t> Healthwatch Lambeth, Healthwatch Southwark, Healthwatch Lewisham, Healthwatch Greenwich, Healthwatch Bromley, Healthwatch Bexley</a:t>
            </a:r>
          </a:p>
          <a:p>
            <a:pPr marL="285750" indent="-285750">
              <a:lnSpc>
                <a:spcPct val="120000"/>
              </a:lnSpc>
            </a:pPr>
            <a:endParaRPr lang="en-GB" sz="2400" dirty="0">
              <a:solidFill>
                <a:srgbClr val="004F6B"/>
              </a:solidFill>
              <a:latin typeface="Century Gothic" panose="020B0502020202020204" pitchFamily="34" charset="0"/>
            </a:endParaRPr>
          </a:p>
          <a:p>
            <a:pPr marL="285750">
              <a:lnSpc>
                <a:spcPct val="120000"/>
              </a:lnSpc>
            </a:pPr>
            <a:r>
              <a:rPr lang="en-GB" sz="3100" dirty="0">
                <a:solidFill>
                  <a:srgbClr val="004F6B"/>
                </a:solidFill>
                <a:latin typeface="Century Gothic" panose="020B0502020202020204" pitchFamily="34" charset="0"/>
              </a:rPr>
              <a:t>Annual Conference – Healthwatch Week</a:t>
            </a:r>
          </a:p>
          <a:p>
            <a:pPr marL="285750"/>
            <a:endParaRPr lang="en-GB" sz="3100" dirty="0">
              <a:solidFill>
                <a:srgbClr val="004F6B"/>
              </a:solidFill>
              <a:latin typeface="Century Gothic" panose="020B0502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3100" dirty="0">
                <a:solidFill>
                  <a:srgbClr val="004F6B"/>
                </a:solidFill>
                <a:latin typeface="Century Gothic" panose="020B0502020202020204" pitchFamily="34" charset="0"/>
              </a:rPr>
              <a:t>National and regional (London) meetings,               webinars, training </a:t>
            </a:r>
            <a:endParaRPr lang="en-US" sz="3100" dirty="0">
              <a:latin typeface="Century Gothic" panose="020B0502020202020204" pitchFamily="34" charset="0"/>
            </a:endParaRPr>
          </a:p>
          <a:p>
            <a:pPr marL="285750" indent="-285750"/>
            <a:endParaRPr lang="en-GB" sz="2400" dirty="0">
              <a:solidFill>
                <a:srgbClr val="004F6B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33702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WL_PowerPoint_Template_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276773" y="5519728"/>
            <a:ext cx="1509724" cy="1338271"/>
          </a:xfrm>
          <a:prstGeom prst="rect">
            <a:avLst/>
          </a:prstGeom>
        </p:spPr>
      </p:pic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372F33C8-FE8D-4DC3-5A45-5ED2466730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713" y="92394"/>
            <a:ext cx="3580119" cy="1677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26894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E73E97"/>
                </a:solidFill>
                <a:latin typeface="Century Gothic" panose="020B0502020202020204" pitchFamily="34" charset="0"/>
                <a:cs typeface="Trebuchet MS"/>
              </a:rPr>
              <a:t>Engagement </a:t>
            </a:r>
            <a:endParaRPr lang="en-US" sz="4000" dirty="0">
              <a:latin typeface="Century Gothic" panose="020B0502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15515"/>
            <a:ext cx="8229600" cy="4525963"/>
          </a:xfrm>
        </p:spPr>
        <p:txBody>
          <a:bodyPr>
            <a:noAutofit/>
          </a:bodyPr>
          <a:lstStyle/>
          <a:p>
            <a:pPr marL="285750" indent="-285750">
              <a:spcBef>
                <a:spcPts val="600"/>
              </a:spcBef>
            </a:pPr>
            <a:r>
              <a:rPr lang="en-GB" sz="22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We hear directly from Lambeth residents in person, over the phone or via email – </a:t>
            </a:r>
            <a:r>
              <a:rPr lang="en-GB" sz="2200" b="1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Information and signposting service</a:t>
            </a:r>
          </a:p>
          <a:p>
            <a:pPr marL="285750" indent="-285750">
              <a:spcBef>
                <a:spcPts val="600"/>
              </a:spcBef>
            </a:pPr>
            <a:r>
              <a:rPr lang="en-GB" sz="22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We go out into the community and speak to people at meetings, events, stalls – </a:t>
            </a:r>
            <a:r>
              <a:rPr lang="en-GB" sz="2200" b="1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Outreach </a:t>
            </a:r>
            <a:endParaRPr lang="en-GB" sz="22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  <a:p>
            <a:pPr marL="285750" indent="-285750">
              <a:spcBef>
                <a:spcPts val="600"/>
              </a:spcBef>
            </a:pPr>
            <a:r>
              <a:rPr lang="en-GB" sz="22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We share feedback with those who commission (Integrated Care Board, Lambeth Council) and provide(GPs, trusts) health and care services so they can improve their services </a:t>
            </a:r>
          </a:p>
          <a:p>
            <a:pPr marL="285750" indent="-285750">
              <a:spcBef>
                <a:spcPts val="600"/>
              </a:spcBef>
            </a:pPr>
            <a:r>
              <a:rPr lang="en-GB" sz="22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We raise concerns with providers (</a:t>
            </a:r>
            <a:r>
              <a:rPr lang="en-GB" sz="2200" dirty="0" err="1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eg</a:t>
            </a:r>
            <a:r>
              <a:rPr lang="en-GB" sz="22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 GPs,                          Guy’s and St Thomas’, Kings, SLAM) so they can put things right </a:t>
            </a:r>
          </a:p>
        </p:txBody>
      </p:sp>
    </p:spTree>
    <p:extLst>
      <p:ext uri="{BB962C8B-B14F-4D97-AF65-F5344CB8AC3E}">
        <p14:creationId xmlns:p14="http://schemas.microsoft.com/office/powerpoint/2010/main" val="42562092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WL_PowerPoint_Template_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276773" y="5519728"/>
            <a:ext cx="1509724" cy="1338271"/>
          </a:xfrm>
          <a:prstGeom prst="rect">
            <a:avLst/>
          </a:prstGeom>
        </p:spPr>
      </p:pic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372F33C8-FE8D-4DC3-5A45-5ED2466730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713" y="92394"/>
            <a:ext cx="3580119" cy="16775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90840"/>
            <a:ext cx="8609632" cy="4525963"/>
          </a:xfrm>
        </p:spPr>
        <p:txBody>
          <a:bodyPr>
            <a:noAutofit/>
          </a:bodyPr>
          <a:lstStyle/>
          <a:p>
            <a:pPr algn="l" fontAlgn="base"/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entury Gothic" panose="020B0502020202020204" pitchFamily="34" charset="0"/>
              </a:rPr>
              <a:t>Thriving community events 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entury Gothic" panose="020B0502020202020204" pitchFamily="34" charset="0"/>
              </a:rPr>
              <a:t>eg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entury Gothic" panose="020B0502020202020204" pitchFamily="34" charset="0"/>
              </a:rPr>
              <a:t> Stockwell, Streatham, </a:t>
            </a:r>
            <a:r>
              <a:rPr lang="en-GB" sz="2400" b="0" i="0" u="none" strike="noStrike" dirty="0" err="1">
                <a:solidFill>
                  <a:srgbClr val="002060"/>
                </a:solidFill>
                <a:effectLst/>
                <a:latin typeface="Century Gothic" panose="020B0502020202020204" pitchFamily="34" charset="0"/>
              </a:rPr>
              <a:t>Vassall</a:t>
            </a:r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entury Gothic" panose="020B0502020202020204" pitchFamily="34" charset="0"/>
              </a:rPr>
              <a:t> </a:t>
            </a:r>
          </a:p>
          <a:p>
            <a:pPr algn="l" fontAlgn="base"/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entury Gothic" panose="020B0502020202020204" pitchFamily="34" charset="0"/>
              </a:rPr>
              <a:t>Mental Health Awareness Week – May </a:t>
            </a:r>
          </a:p>
          <a:p>
            <a:pPr algn="l" fontAlgn="base"/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entury Gothic" panose="020B0502020202020204" pitchFamily="34" charset="0"/>
              </a:rPr>
              <a:t>Lambeth Country Show, Brockwell Park - June</a:t>
            </a:r>
          </a:p>
          <a:p>
            <a:pPr algn="l" fontAlgn="base"/>
            <a:r>
              <a:rPr lang="en-GB" sz="2400" dirty="0">
                <a:solidFill>
                  <a:srgbClr val="002060"/>
                </a:solidFill>
                <a:latin typeface="Century Gothic" panose="020B0502020202020204" pitchFamily="34" charset="0"/>
              </a:rPr>
              <a:t>Refugee and Asylum Seeker Coffee Morning, Lambeth Town Hall – July </a:t>
            </a:r>
            <a:endParaRPr lang="en-GB" sz="2400" b="0" i="0" u="none" strike="noStrike" dirty="0">
              <a:solidFill>
                <a:srgbClr val="002060"/>
              </a:solidFill>
              <a:effectLst/>
              <a:latin typeface="Century Gothic" panose="020B0502020202020204" pitchFamily="34" charset="0"/>
            </a:endParaRPr>
          </a:p>
          <a:p>
            <a:pPr algn="l" fontAlgn="base"/>
            <a:r>
              <a:rPr lang="en-GB" sz="2400" dirty="0">
                <a:solidFill>
                  <a:srgbClr val="002060"/>
                </a:solidFill>
                <a:latin typeface="Century Gothic" panose="020B0502020202020204" pitchFamily="34" charset="0"/>
              </a:rPr>
              <a:t>Ageing Well Festival, Kia Oval – September</a:t>
            </a:r>
          </a:p>
          <a:p>
            <a:pPr algn="l" fontAlgn="base"/>
            <a:r>
              <a:rPr lang="en-GB" sz="2400" dirty="0">
                <a:solidFill>
                  <a:srgbClr val="002060"/>
                </a:solidFill>
                <a:latin typeface="Century Gothic" panose="020B0502020202020204" pitchFamily="34" charset="0"/>
              </a:rPr>
              <a:t>World Mental Health Day – October </a:t>
            </a:r>
          </a:p>
          <a:p>
            <a:pPr algn="l" fontAlgn="base"/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entury Gothic" panose="020B0502020202020204" pitchFamily="34" charset="0"/>
              </a:rPr>
              <a:t>Black History Month community events – October  </a:t>
            </a:r>
          </a:p>
          <a:p>
            <a:pPr algn="l" fontAlgn="base"/>
            <a:r>
              <a:rPr lang="en-GB" sz="2400" b="0" i="0" u="none" strike="noStrike" dirty="0">
                <a:solidFill>
                  <a:srgbClr val="002060"/>
                </a:solidFill>
                <a:effectLst/>
                <a:latin typeface="Century Gothic" panose="020B0502020202020204" pitchFamily="34" charset="0"/>
              </a:rPr>
              <a:t>Quarterly pop-up</a:t>
            </a:r>
            <a:r>
              <a:rPr lang="en-GB" sz="2400" dirty="0">
                <a:solidFill>
                  <a:srgbClr val="002060"/>
                </a:solidFill>
                <a:latin typeface="Century Gothic" panose="020B0502020202020204" pitchFamily="34" charset="0"/>
              </a:rPr>
              <a:t> stalls </a:t>
            </a:r>
          </a:p>
          <a:p>
            <a:pPr marL="0" indent="0" algn="l" fontAlgn="base">
              <a:buNone/>
            </a:pPr>
            <a:r>
              <a:rPr lang="en-GB" sz="2400" dirty="0">
                <a:solidFill>
                  <a:srgbClr val="002060"/>
                </a:solidFill>
                <a:latin typeface="Century Gothic" panose="020B0502020202020204" pitchFamily="34" charset="0"/>
              </a:rPr>
              <a:t>	@ Kings, Guy’s, St Thomas’</a:t>
            </a:r>
            <a:endParaRPr lang="en-GB" sz="2400" b="0" i="0" u="none" strike="noStrike" dirty="0">
              <a:solidFill>
                <a:srgbClr val="002060"/>
              </a:solidFill>
              <a:effectLst/>
              <a:latin typeface="Century Gothic" panose="020B0502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6517" y="213340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solidFill>
                  <a:srgbClr val="E73E97"/>
                </a:solidFill>
                <a:latin typeface="Century Gothic" panose="020B0502020202020204" pitchFamily="34" charset="0"/>
                <a:cs typeface="Trebuchet MS"/>
              </a:rPr>
            </a:br>
            <a:r>
              <a:rPr lang="en-GB" b="1" dirty="0">
                <a:solidFill>
                  <a:srgbClr val="E73E97"/>
                </a:solidFill>
                <a:latin typeface="Century Gothic" panose="020B0502020202020204" pitchFamily="34" charset="0"/>
                <a:cs typeface="Trebuchet MS"/>
              </a:rPr>
              <a:t>Outreach</a:t>
            </a:r>
            <a:br>
              <a:rPr lang="en-GB" b="1" dirty="0">
                <a:solidFill>
                  <a:srgbClr val="E73E97"/>
                </a:solidFill>
                <a:latin typeface="Century Gothic" panose="020B0502020202020204" pitchFamily="34" charset="0"/>
                <a:cs typeface="Trebuchet MS"/>
              </a:rPr>
            </a:br>
            <a:r>
              <a:rPr lang="en-GB" b="1" dirty="0">
                <a:solidFill>
                  <a:srgbClr val="E73E97"/>
                </a:solidFill>
                <a:latin typeface="Century Gothic" panose="020B0502020202020204" pitchFamily="34" charset="0"/>
                <a:cs typeface="Trebuchet MS"/>
              </a:rPr>
              <a:t>Information and Signposting</a:t>
            </a:r>
            <a:endParaRPr lang="en-US" sz="4000" dirty="0"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94263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WL_PowerPoint_Template_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276773" y="5519728"/>
            <a:ext cx="1509724" cy="1338271"/>
          </a:xfrm>
          <a:prstGeom prst="rect">
            <a:avLst/>
          </a:prstGeom>
        </p:spPr>
      </p:pic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372F33C8-FE8D-4DC3-5A45-5ED2466730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713" y="92394"/>
            <a:ext cx="3580119" cy="1677500"/>
          </a:xfrm>
          <a:prstGeom prst="rect">
            <a:avLst/>
          </a:prstGeom>
        </p:spPr>
      </p:pic>
      <p:pic>
        <p:nvPicPr>
          <p:cNvPr id="10" name="Content Placeholder 9" descr="A collage of images of people and signs&#10;&#10;Description automatically generated">
            <a:extLst>
              <a:ext uri="{FF2B5EF4-FFF2-40B4-BE49-F238E27FC236}">
                <a16:creationId xmlns:a16="http://schemas.microsoft.com/office/drawing/2014/main" id="{C177AA37-E938-A659-001B-0AD7C76853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 bwMode="auto">
          <a:xfrm>
            <a:off x="0" y="-1"/>
            <a:ext cx="9144000" cy="6851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82283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WL_PowerPoint_Template_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276773" y="5519728"/>
            <a:ext cx="1509724" cy="1338271"/>
          </a:xfrm>
          <a:prstGeom prst="rect">
            <a:avLst/>
          </a:prstGeom>
        </p:spPr>
      </p:pic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372F33C8-FE8D-4DC3-5A45-5ED2466730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713" y="92394"/>
            <a:ext cx="3580119" cy="1677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26894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E73E97"/>
                </a:solidFill>
                <a:latin typeface="Century Gothic" panose="020B0502020202020204" pitchFamily="34" charset="0"/>
                <a:cs typeface="Trebuchet MS"/>
              </a:rPr>
              <a:t>Engagement </a:t>
            </a:r>
            <a:endParaRPr lang="en-US" sz="4000" dirty="0">
              <a:latin typeface="Century Gothic" panose="020B0502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09329"/>
            <a:ext cx="8229600" cy="4525963"/>
          </a:xfrm>
        </p:spPr>
        <p:txBody>
          <a:bodyPr>
            <a:noAutofit/>
          </a:bodyPr>
          <a:lstStyle/>
          <a:p>
            <a:pPr marL="285750" indent="-285750">
              <a:spcBef>
                <a:spcPts val="600"/>
              </a:spcBef>
            </a:pPr>
            <a:endParaRPr lang="en-GB" sz="23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  <a:p>
            <a:pPr marL="285750" indent="-285750">
              <a:spcBef>
                <a:spcPts val="600"/>
              </a:spcBef>
            </a:pPr>
            <a:r>
              <a:rPr lang="en-GB" sz="23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We run meetings and events where residents, service                users, carers and patients are directly involved                      in planning and designing services. This is called </a:t>
            </a:r>
            <a:br>
              <a:rPr lang="en-GB" sz="23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</a:br>
            <a:r>
              <a:rPr lang="en-GB" sz="2300" b="1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Co-production </a:t>
            </a:r>
            <a:r>
              <a:rPr lang="en-GB" sz="23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or </a:t>
            </a:r>
            <a:r>
              <a:rPr lang="en-GB" sz="2300" b="1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Co-design</a:t>
            </a:r>
          </a:p>
          <a:p>
            <a:pPr marL="285750" indent="-285750">
              <a:spcBef>
                <a:spcPts val="600"/>
              </a:spcBef>
            </a:pPr>
            <a:endParaRPr lang="en-GB" sz="2300" b="1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  <a:p>
            <a:pPr marL="285750" indent="-285750">
              <a:spcBef>
                <a:spcPts val="600"/>
              </a:spcBef>
            </a:pPr>
            <a:r>
              <a:rPr lang="en-GB" sz="23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We carry out </a:t>
            </a:r>
            <a:r>
              <a:rPr lang="en-GB" sz="2300" b="1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Enter and View </a:t>
            </a:r>
            <a:r>
              <a:rPr lang="en-GB" sz="23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visits, to speak to service users, patients and carers. We write reports and make recommendations to improve services based on what we are told</a:t>
            </a:r>
          </a:p>
        </p:txBody>
      </p:sp>
    </p:spTree>
    <p:extLst>
      <p:ext uri="{BB962C8B-B14F-4D97-AF65-F5344CB8AC3E}">
        <p14:creationId xmlns:p14="http://schemas.microsoft.com/office/powerpoint/2010/main" val="34828632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08349703-B3C3-5404-AF67-FA6A1B6264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713" y="92394"/>
            <a:ext cx="3580119" cy="1677500"/>
          </a:xfrm>
          <a:prstGeom prst="rect">
            <a:avLst/>
          </a:prstGeom>
        </p:spPr>
      </p:pic>
      <p:pic>
        <p:nvPicPr>
          <p:cNvPr id="4" name="Picture 3" descr="HWL_PowerPoint_Template_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276773" y="5519728"/>
            <a:ext cx="1509724" cy="133827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5013" y="451913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E73E97"/>
                </a:solidFill>
                <a:latin typeface="Century Gothic" panose="020B0502020202020204" pitchFamily="34" charset="0"/>
                <a:cs typeface="Trebuchet MS"/>
              </a:rPr>
              <a:t>Research</a:t>
            </a:r>
            <a:endParaRPr lang="en-US" sz="4000" dirty="0">
              <a:latin typeface="Century Gothic" panose="020B0502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38999"/>
            <a:ext cx="8229600" cy="4525963"/>
          </a:xfrm>
        </p:spPr>
        <p:txBody>
          <a:bodyPr>
            <a:noAutofit/>
          </a:bodyPr>
          <a:lstStyle/>
          <a:p>
            <a:pPr marL="285750" indent="-285750">
              <a:spcBef>
                <a:spcPts val="600"/>
              </a:spcBef>
            </a:pPr>
            <a:r>
              <a:rPr lang="en-GB" sz="24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By carrying out surveys - online surveys, hard copy surveys – </a:t>
            </a:r>
            <a:r>
              <a:rPr lang="en-GB" sz="2400" b="1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Quantitative</a:t>
            </a:r>
          </a:p>
          <a:p>
            <a:pPr marL="0" indent="0">
              <a:spcBef>
                <a:spcPts val="600"/>
              </a:spcBef>
              <a:buNone/>
            </a:pPr>
            <a:endParaRPr lang="en-GB" sz="24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  <a:p>
            <a:pPr marL="285750" indent="-285750">
              <a:spcBef>
                <a:spcPts val="600"/>
              </a:spcBef>
            </a:pPr>
            <a:r>
              <a:rPr lang="en-GB" sz="24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Running focus groups (in person and online), service user and/or carer groups, conducting 1-2-1 interviews in person, over the phone, and online – </a:t>
            </a:r>
            <a:r>
              <a:rPr lang="en-GB" sz="2400" b="1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Qualitative </a:t>
            </a:r>
          </a:p>
          <a:p>
            <a:pPr marL="0" indent="0">
              <a:spcBef>
                <a:spcPts val="600"/>
              </a:spcBef>
              <a:buNone/>
            </a:pPr>
            <a:endParaRPr lang="en-GB" sz="24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  <a:p>
            <a:pPr marL="285750" indent="-285750">
              <a:spcBef>
                <a:spcPts val="600"/>
              </a:spcBef>
            </a:pPr>
            <a:r>
              <a:rPr lang="en-GB" sz="24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We undertake mystery shopping, visiting services to assess how well they are working and what might be improved</a:t>
            </a:r>
          </a:p>
          <a:p>
            <a:pPr marL="0" indent="0">
              <a:spcBef>
                <a:spcPts val="600"/>
              </a:spcBef>
              <a:buNone/>
            </a:pPr>
            <a:endParaRPr lang="en-GB" sz="24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12349374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08349703-B3C3-5404-AF67-FA6A1B6264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713" y="92394"/>
            <a:ext cx="3580119" cy="1677500"/>
          </a:xfrm>
          <a:prstGeom prst="rect">
            <a:avLst/>
          </a:prstGeom>
        </p:spPr>
      </p:pic>
      <p:pic>
        <p:nvPicPr>
          <p:cNvPr id="4" name="Picture 3" descr="HWL_PowerPoint_Template_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276773" y="5519728"/>
            <a:ext cx="1509724" cy="133827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24948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E73E97"/>
                </a:solidFill>
                <a:latin typeface="Century Gothic" panose="020B0502020202020204" pitchFamily="34" charset="0"/>
                <a:cs typeface="Trebuchet MS"/>
              </a:rPr>
              <a:t>Research</a:t>
            </a:r>
            <a:endParaRPr lang="en-US" sz="4000" dirty="0">
              <a:latin typeface="Century Gothic" panose="020B0502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39643"/>
            <a:ext cx="8229600" cy="4525963"/>
          </a:xfrm>
        </p:spPr>
        <p:txBody>
          <a:bodyPr>
            <a:noAutofit/>
          </a:bodyPr>
          <a:lstStyle/>
          <a:p>
            <a:pPr marL="285750" indent="-285750">
              <a:spcBef>
                <a:spcPts val="600"/>
              </a:spcBef>
            </a:pPr>
            <a:r>
              <a:rPr lang="en-GB" sz="24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We undertake quantitative and qualitative analysis to ensure all our work is evidence-based and impactful</a:t>
            </a:r>
          </a:p>
          <a:p>
            <a:pPr marL="285750" indent="-285750">
              <a:spcBef>
                <a:spcPts val="600"/>
              </a:spcBef>
            </a:pPr>
            <a:endParaRPr lang="en-GB" sz="24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  <a:p>
            <a:pPr marL="285750" indent="-285750">
              <a:spcBef>
                <a:spcPts val="600"/>
              </a:spcBef>
            </a:pPr>
            <a:r>
              <a:rPr lang="en-GB" sz="24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Finally, we produce reports and make recommendations to healthcare commissioners and providers</a:t>
            </a:r>
          </a:p>
        </p:txBody>
      </p:sp>
    </p:spTree>
    <p:extLst>
      <p:ext uri="{BB962C8B-B14F-4D97-AF65-F5344CB8AC3E}">
        <p14:creationId xmlns:p14="http://schemas.microsoft.com/office/powerpoint/2010/main" val="8511907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08349703-B3C3-5404-AF67-FA6A1B6264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713" y="92394"/>
            <a:ext cx="3580119" cy="1677500"/>
          </a:xfrm>
          <a:prstGeom prst="rect">
            <a:avLst/>
          </a:prstGeom>
        </p:spPr>
      </p:pic>
      <p:pic>
        <p:nvPicPr>
          <p:cNvPr id="4" name="Picture 3" descr="HWL_PowerPoint_Template_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276773" y="5519728"/>
            <a:ext cx="1509724" cy="133827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24948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E73E97"/>
                </a:solidFill>
                <a:latin typeface="Century Gothic" panose="020B0502020202020204" pitchFamily="34" charset="0"/>
                <a:cs typeface="Trebuchet MS"/>
              </a:rPr>
              <a:t>Communications </a:t>
            </a:r>
            <a:endParaRPr lang="en-US" sz="4000" dirty="0">
              <a:latin typeface="Century Gothic" panose="020B0502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7948"/>
            <a:ext cx="8229600" cy="4525963"/>
          </a:xfrm>
        </p:spPr>
        <p:txBody>
          <a:bodyPr>
            <a:noAutofit/>
          </a:bodyPr>
          <a:lstStyle/>
          <a:p>
            <a:pPr marL="285750" indent="-285750">
              <a:spcBef>
                <a:spcPts val="600"/>
              </a:spcBef>
            </a:pPr>
            <a:r>
              <a:rPr lang="en-GB" sz="24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Monthly </a:t>
            </a:r>
            <a:r>
              <a:rPr lang="en-GB" sz="2400" b="1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newsletter </a:t>
            </a:r>
            <a:r>
              <a:rPr lang="en-GB" sz="24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– We produce a monthly newsletter featuring all our news and activities </a:t>
            </a:r>
          </a:p>
          <a:p>
            <a:pPr marL="685800" lvl="1">
              <a:spcBef>
                <a:spcPts val="600"/>
              </a:spcBef>
            </a:pPr>
            <a:r>
              <a:rPr lang="en-GB" sz="20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You can sign up to receive this on our website</a:t>
            </a:r>
          </a:p>
          <a:p>
            <a:pPr marL="285750" indent="-285750">
              <a:spcBef>
                <a:spcPts val="600"/>
              </a:spcBef>
            </a:pPr>
            <a:r>
              <a:rPr lang="en-GB" sz="2400" b="1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Website</a:t>
            </a:r>
            <a:r>
              <a:rPr lang="en-GB" sz="24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 – Our website is home to the latest health/social care news and reports, as well as advice and information from the NHS</a:t>
            </a:r>
            <a:endParaRPr lang="en-GB" sz="20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  <a:p>
            <a:pPr marL="285750" indent="-285750">
              <a:spcBef>
                <a:spcPts val="600"/>
              </a:spcBef>
            </a:pPr>
            <a:r>
              <a:rPr lang="en-GB" sz="2400" b="1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Social media </a:t>
            </a:r>
            <a:r>
              <a:rPr lang="en-GB" sz="24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– We use LinkedIn, Twitter, Facebook and Instagram to share our latest news</a:t>
            </a:r>
            <a:br>
              <a:rPr lang="en-GB" sz="24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</a:br>
            <a:r>
              <a:rPr lang="en-GB" sz="24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and you can follow us online</a:t>
            </a:r>
          </a:p>
          <a:p>
            <a:pPr marL="285750" indent="-285750">
              <a:spcBef>
                <a:spcPts val="600"/>
              </a:spcBef>
            </a:pPr>
            <a:r>
              <a:rPr lang="en-GB" sz="2400" b="1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Project reports</a:t>
            </a:r>
          </a:p>
          <a:p>
            <a:pPr marL="285750" indent="-285750">
              <a:spcBef>
                <a:spcPts val="600"/>
              </a:spcBef>
            </a:pPr>
            <a:r>
              <a:rPr lang="en-GB" sz="2400" b="1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Annual Report 2022/2023</a:t>
            </a:r>
          </a:p>
        </p:txBody>
      </p:sp>
    </p:spTree>
    <p:extLst>
      <p:ext uri="{BB962C8B-B14F-4D97-AF65-F5344CB8AC3E}">
        <p14:creationId xmlns:p14="http://schemas.microsoft.com/office/powerpoint/2010/main" val="25504662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565D3FE8-FED5-BDF1-8EDE-F63D40B3A6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713" y="92394"/>
            <a:ext cx="3580119" cy="1677500"/>
          </a:xfrm>
          <a:prstGeom prst="rect">
            <a:avLst/>
          </a:prstGeom>
        </p:spPr>
      </p:pic>
      <p:pic>
        <p:nvPicPr>
          <p:cNvPr id="4" name="Picture 3" descr="HWL_PowerPoint_Template_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276773" y="5519728"/>
            <a:ext cx="1509724" cy="133827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22889"/>
            <a:ext cx="8229600" cy="4525963"/>
          </a:xfrm>
        </p:spPr>
        <p:txBody>
          <a:bodyPr>
            <a:noAutofit/>
          </a:bodyPr>
          <a:lstStyle/>
          <a:p>
            <a:pPr marL="285750" indent="-285750"/>
            <a:endParaRPr lang="en-GB" sz="2000" dirty="0">
              <a:solidFill>
                <a:srgbClr val="004F6B"/>
              </a:solidFill>
              <a:latin typeface="Trebuchet MS"/>
              <a:cs typeface="Trebuchet MS"/>
            </a:endParaRPr>
          </a:p>
          <a:p>
            <a:pPr marL="285750" indent="-285750"/>
            <a:endParaRPr lang="en-GB" sz="2000" dirty="0">
              <a:solidFill>
                <a:srgbClr val="004F6B"/>
              </a:solidFill>
              <a:latin typeface="Trebuchet MS"/>
              <a:cs typeface="Trebuchet MS"/>
            </a:endParaRPr>
          </a:p>
          <a:p>
            <a:pPr marL="285750" indent="-285750"/>
            <a:r>
              <a:rPr lang="en-GB" sz="24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Primary Care Networks (PCN) Engagement Project</a:t>
            </a:r>
          </a:p>
          <a:p>
            <a:pPr marL="285750" indent="-285750"/>
            <a:endParaRPr lang="en-GB" sz="24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  <a:p>
            <a:pPr marL="285750" indent="-285750"/>
            <a:r>
              <a:rPr lang="en-GB" sz="24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Maternity Services Project</a:t>
            </a:r>
          </a:p>
          <a:p>
            <a:pPr marL="285750" indent="-285750"/>
            <a:endParaRPr lang="en-GB" sz="24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  <a:p>
            <a:pPr marL="285750" indent="-285750"/>
            <a:r>
              <a:rPr lang="en-GB" sz="24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NHS Continuing Care </a:t>
            </a:r>
          </a:p>
          <a:p>
            <a:pPr marL="285750" indent="-285750"/>
            <a:endParaRPr lang="en-GB" sz="24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  <a:p>
            <a:pPr marL="285750" indent="-285750"/>
            <a:r>
              <a:rPr lang="en-GB" sz="24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Hospital Discharge </a:t>
            </a:r>
          </a:p>
          <a:p>
            <a:pPr marL="285750" indent="-285750"/>
            <a:endParaRPr lang="en-GB" sz="24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  <a:p>
            <a:pPr marL="285750" indent="-285750"/>
            <a:r>
              <a:rPr lang="en-GB" sz="24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Mental Health</a:t>
            </a:r>
          </a:p>
          <a:p>
            <a:pPr marL="0" indent="0" fontAlgn="base">
              <a:buNone/>
            </a:pPr>
            <a:endParaRPr lang="en-GB" dirty="0"/>
          </a:p>
          <a:p>
            <a:pPr marL="285750" indent="-285750"/>
            <a:endParaRPr lang="en-GB" sz="2000" dirty="0">
              <a:solidFill>
                <a:srgbClr val="004F6B"/>
              </a:solidFill>
              <a:latin typeface="Trebuchet MS"/>
              <a:cs typeface="Trebuchet M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51389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solidFill>
                  <a:srgbClr val="E73E97"/>
                </a:solidFill>
                <a:latin typeface="Trebuchet MS"/>
                <a:cs typeface="Trebuchet MS"/>
              </a:rPr>
            </a:br>
            <a:br>
              <a:rPr lang="en-GB" sz="4000" b="1" dirty="0">
                <a:solidFill>
                  <a:srgbClr val="E73E97"/>
                </a:solidFill>
                <a:latin typeface="Trebuchet MS"/>
                <a:cs typeface="Trebuchet MS"/>
              </a:rPr>
            </a:br>
            <a:r>
              <a:rPr lang="en-GB" sz="4000" b="1" dirty="0">
                <a:solidFill>
                  <a:srgbClr val="E73E97"/>
                </a:solidFill>
                <a:latin typeface="Century Gothic" panose="020B0502020202020204" pitchFamily="34" charset="0"/>
                <a:cs typeface="Trebuchet MS"/>
              </a:rPr>
              <a:t>Current projects</a:t>
            </a:r>
            <a:br>
              <a:rPr lang="en-GB" sz="4000" b="1" dirty="0">
                <a:solidFill>
                  <a:srgbClr val="E73E97"/>
                </a:solidFill>
                <a:latin typeface="Trebuchet MS"/>
                <a:cs typeface="Trebuchet MS"/>
              </a:rPr>
            </a:br>
            <a:br>
              <a:rPr lang="en-GB" sz="4000" b="1" dirty="0">
                <a:solidFill>
                  <a:srgbClr val="E73E97"/>
                </a:solidFill>
                <a:latin typeface="Trebuchet MS"/>
                <a:cs typeface="Trebuchet MS"/>
              </a:rPr>
            </a:b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3047682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WL_PowerPoint_Template_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276773" y="5519728"/>
            <a:ext cx="1509724" cy="133827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332036"/>
            <a:ext cx="8609632" cy="4525963"/>
          </a:xfrm>
        </p:spPr>
        <p:txBody>
          <a:bodyPr>
            <a:noAutofit/>
          </a:bodyPr>
          <a:lstStyle/>
          <a:p>
            <a:pPr marL="0" indent="0">
              <a:spcBef>
                <a:spcPts val="600"/>
              </a:spcBef>
              <a:buNone/>
            </a:pPr>
            <a:r>
              <a:rPr lang="en-GB" sz="18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Commissioned by SEL ICS, a project to support all 9 Lambeth PCNs to engage better with their patients </a:t>
            </a:r>
          </a:p>
          <a:p>
            <a:pPr marL="0" indent="0">
              <a:spcBef>
                <a:spcPts val="600"/>
              </a:spcBef>
              <a:buNone/>
            </a:pPr>
            <a:endParaRPr lang="en-GB" sz="18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  <a:p>
            <a:pPr marL="0" indent="0">
              <a:spcBef>
                <a:spcPts val="600"/>
              </a:spcBef>
              <a:buNone/>
            </a:pPr>
            <a:r>
              <a:rPr lang="en-GB" sz="1800" b="1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Aims and Objectives</a:t>
            </a:r>
            <a:r>
              <a:rPr lang="en-GB" sz="18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:</a:t>
            </a:r>
          </a:p>
          <a:p>
            <a:pPr>
              <a:spcBef>
                <a:spcPts val="600"/>
              </a:spcBef>
            </a:pPr>
            <a:r>
              <a:rPr lang="en-US" sz="1800" dirty="0">
                <a:solidFill>
                  <a:srgbClr val="004F6B"/>
                </a:solidFill>
                <a:latin typeface="Century Gothic" panose="020B0502020202020204" pitchFamily="34" charset="0"/>
              </a:rPr>
              <a:t>Improve patient experience of health and care services </a:t>
            </a:r>
          </a:p>
          <a:p>
            <a:pPr>
              <a:spcBef>
                <a:spcPts val="600"/>
              </a:spcBef>
            </a:pPr>
            <a:r>
              <a:rPr lang="en-US" sz="1800" dirty="0">
                <a:solidFill>
                  <a:srgbClr val="004F6B"/>
                </a:solidFill>
                <a:latin typeface="Century Gothic" panose="020B0502020202020204" pitchFamily="34" charset="0"/>
              </a:rPr>
              <a:t>Improve access to, and quality of, health and care services </a:t>
            </a:r>
          </a:p>
          <a:p>
            <a:pPr>
              <a:spcBef>
                <a:spcPts val="600"/>
              </a:spcBef>
            </a:pPr>
            <a:r>
              <a:rPr lang="en-US" sz="1800" dirty="0">
                <a:solidFill>
                  <a:srgbClr val="004F6B"/>
                </a:solidFill>
                <a:latin typeface="Century Gothic" panose="020B0502020202020204" pitchFamily="34" charset="0"/>
              </a:rPr>
              <a:t>Ensure patients/public are shaping health and care services </a:t>
            </a:r>
          </a:p>
          <a:p>
            <a:pPr>
              <a:spcBef>
                <a:spcPts val="600"/>
              </a:spcBef>
            </a:pPr>
            <a:r>
              <a:rPr lang="en-US" sz="1800" dirty="0">
                <a:solidFill>
                  <a:srgbClr val="004F6B"/>
                </a:solidFill>
                <a:latin typeface="Century Gothic" panose="020B0502020202020204" pitchFamily="34" charset="0"/>
              </a:rPr>
              <a:t>Improve health outcomes and life expectancy and n</a:t>
            </a:r>
            <a:r>
              <a:rPr lang="en-GB" sz="18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arrow health inequalities </a:t>
            </a:r>
          </a:p>
          <a:p>
            <a:pPr marL="285750" indent="-285750">
              <a:spcBef>
                <a:spcPts val="600"/>
              </a:spcBef>
            </a:pPr>
            <a:r>
              <a:rPr lang="en-GB" sz="18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 Sustainability of project beyond HW Lambeth involvement</a:t>
            </a:r>
          </a:p>
        </p:txBody>
      </p:sp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372F33C8-FE8D-4DC3-5A45-5ED24667300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713" y="92394"/>
            <a:ext cx="3580119" cy="1677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5589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solidFill>
                  <a:srgbClr val="E73E97"/>
                </a:solidFill>
                <a:latin typeface="Century Gothic" panose="020B0502020202020204" pitchFamily="34" charset="0"/>
                <a:cs typeface="Trebuchet MS"/>
              </a:rPr>
              <a:t>Primary Care Networks (PCN) Patient Engagement Project</a:t>
            </a:r>
            <a:endParaRPr lang="en-US" sz="4000" dirty="0"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31594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WL_PowerPoint_Template_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276773" y="5519728"/>
            <a:ext cx="1509724" cy="1338271"/>
          </a:xfrm>
          <a:prstGeom prst="rect">
            <a:avLst/>
          </a:prstGeom>
        </p:spPr>
      </p:pic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372F33C8-FE8D-4DC3-5A45-5ED24667300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713" y="92394"/>
            <a:ext cx="3580119" cy="1677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0502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solidFill>
                  <a:srgbClr val="E73E97"/>
                </a:solidFill>
                <a:latin typeface="Century Gothic" panose="020B0502020202020204" pitchFamily="34" charset="0"/>
                <a:cs typeface="Trebuchet MS"/>
              </a:rPr>
              <a:t>PCN Engagement Project: Phase 1</a:t>
            </a:r>
            <a:endParaRPr lang="en-US" sz="4000" dirty="0">
              <a:latin typeface="Century Gothic" panose="020B0502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39359"/>
            <a:ext cx="8229600" cy="4525963"/>
          </a:xfrm>
        </p:spPr>
        <p:txBody>
          <a:bodyPr>
            <a:noAutofit/>
          </a:bodyPr>
          <a:lstStyle/>
          <a:p>
            <a:pPr marL="0" indent="0">
              <a:spcBef>
                <a:spcPts val="600"/>
              </a:spcBef>
              <a:buNone/>
            </a:pPr>
            <a:endParaRPr lang="en-GB" sz="16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  <a:p>
            <a:pPr marL="0" indent="0">
              <a:spcBef>
                <a:spcPts val="600"/>
              </a:spcBef>
              <a:buNone/>
            </a:pPr>
            <a:r>
              <a:rPr lang="en-GB" sz="20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Work with 2 Lambeth PCNs on a focused engagement activity</a:t>
            </a:r>
            <a:endParaRPr lang="en-GB" sz="2000" dirty="0">
              <a:solidFill>
                <a:srgbClr val="004F6B"/>
              </a:solidFill>
              <a:latin typeface="Century Gothic" panose="020B0502020202020204" pitchFamily="34" charset="0"/>
              <a:ea typeface="Calibri"/>
              <a:cs typeface="Calibri"/>
            </a:endParaRPr>
          </a:p>
          <a:p>
            <a:pPr>
              <a:spcBef>
                <a:spcPts val="600"/>
              </a:spcBef>
            </a:pPr>
            <a:r>
              <a:rPr lang="en-GB" sz="2000" dirty="0">
                <a:solidFill>
                  <a:srgbClr val="004F6B"/>
                </a:solidFill>
                <a:latin typeface="Century Gothic" panose="020B0502020202020204" pitchFamily="34" charset="0"/>
                <a:ea typeface="Calibri"/>
                <a:cs typeface="Calibri"/>
              </a:rPr>
              <a:t>	Streatham PCN – </a:t>
            </a:r>
            <a:r>
              <a:rPr lang="en-GB" sz="2000" b="1" dirty="0">
                <a:solidFill>
                  <a:srgbClr val="004F6B"/>
                </a:solidFill>
                <a:latin typeface="Century Gothic" panose="020B0502020202020204" pitchFamily="34" charset="0"/>
                <a:ea typeface="Calibri"/>
                <a:cs typeface="Calibri"/>
              </a:rPr>
              <a:t>South Asian communities </a:t>
            </a:r>
          </a:p>
          <a:p>
            <a:pPr>
              <a:spcBef>
                <a:spcPts val="600"/>
              </a:spcBef>
            </a:pPr>
            <a:r>
              <a:rPr lang="en-GB" sz="2000" dirty="0">
                <a:solidFill>
                  <a:srgbClr val="004F6B"/>
                </a:solidFill>
                <a:latin typeface="Century Gothic" panose="020B0502020202020204" pitchFamily="34" charset="0"/>
                <a:ea typeface="Calibri"/>
                <a:cs typeface="Calibri"/>
              </a:rPr>
              <a:t>	Fiveways PCN – </a:t>
            </a:r>
            <a:r>
              <a:rPr lang="en-GB" sz="2000" b="1" dirty="0">
                <a:solidFill>
                  <a:srgbClr val="004F6B"/>
                </a:solidFill>
                <a:latin typeface="Century Gothic" panose="020B0502020202020204" pitchFamily="34" charset="0"/>
                <a:ea typeface="Calibri"/>
                <a:cs typeface="Calibri"/>
              </a:rPr>
              <a:t>Digital inclusion / exclusion </a:t>
            </a:r>
          </a:p>
          <a:p>
            <a:pPr marL="0" indent="0">
              <a:spcBef>
                <a:spcPts val="600"/>
              </a:spcBef>
              <a:buNone/>
            </a:pPr>
            <a:endParaRPr lang="en-GB" sz="2000" dirty="0">
              <a:solidFill>
                <a:srgbClr val="004F6B"/>
              </a:solidFill>
              <a:latin typeface="Century Gothic" panose="020B0502020202020204" pitchFamily="34" charset="0"/>
              <a:ea typeface="Calibri"/>
              <a:cs typeface="Calibri"/>
            </a:endParaRPr>
          </a:p>
          <a:p>
            <a:pPr marL="0" indent="0">
              <a:spcBef>
                <a:spcPts val="600"/>
              </a:spcBef>
              <a:buNone/>
            </a:pPr>
            <a:r>
              <a:rPr lang="en-GB" sz="2000" dirty="0">
                <a:solidFill>
                  <a:srgbClr val="004F6B"/>
                </a:solidFill>
                <a:latin typeface="Century Gothic" panose="020B0502020202020204" pitchFamily="34" charset="0"/>
                <a:ea typeface="Calibri"/>
                <a:cs typeface="Calibri"/>
              </a:rPr>
              <a:t>Process:</a:t>
            </a:r>
          </a:p>
          <a:p>
            <a:pPr>
              <a:spcBef>
                <a:spcPts val="600"/>
              </a:spcBef>
            </a:pPr>
            <a:r>
              <a:rPr lang="en-GB" sz="20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Establish a small working group within each of the 2 PCNs</a:t>
            </a:r>
          </a:p>
          <a:p>
            <a:pPr>
              <a:spcBef>
                <a:spcPts val="600"/>
              </a:spcBef>
            </a:pPr>
            <a:r>
              <a:rPr lang="en-GB" sz="20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Identify a theme or priority area</a:t>
            </a:r>
            <a:endParaRPr lang="en-US" sz="2000" dirty="0">
              <a:latin typeface="Century Gothic" panose="020B0502020202020204" pitchFamily="34" charset="0"/>
              <a:cs typeface="Calibri"/>
            </a:endParaRPr>
          </a:p>
          <a:p>
            <a:pPr>
              <a:spcBef>
                <a:spcPts val="600"/>
              </a:spcBef>
            </a:pPr>
            <a:r>
              <a:rPr lang="en-GB" sz="20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Host community conversations </a:t>
            </a:r>
          </a:p>
          <a:p>
            <a:pPr>
              <a:spcBef>
                <a:spcPts val="600"/>
              </a:spcBef>
            </a:pPr>
            <a:r>
              <a:rPr lang="en-GB" sz="20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Identify engagement activity/strategy </a:t>
            </a:r>
          </a:p>
          <a:p>
            <a:pPr>
              <a:spcBef>
                <a:spcPts val="600"/>
              </a:spcBef>
            </a:pPr>
            <a:r>
              <a:rPr lang="en-GB" sz="20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Plan and run the engagement activity</a:t>
            </a:r>
            <a:endParaRPr lang="en-GB" sz="2000" dirty="0">
              <a:latin typeface="Century Gothic" panose="020B0502020202020204" pitchFamily="34" charset="0"/>
            </a:endParaRPr>
          </a:p>
          <a:p>
            <a:pPr>
              <a:spcBef>
                <a:spcPts val="600"/>
              </a:spcBef>
            </a:pPr>
            <a:r>
              <a:rPr lang="en-GB" sz="20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Feedback, Review, Learnings</a:t>
            </a:r>
          </a:p>
        </p:txBody>
      </p:sp>
    </p:spTree>
    <p:extLst>
      <p:ext uri="{BB962C8B-B14F-4D97-AF65-F5344CB8AC3E}">
        <p14:creationId xmlns:p14="http://schemas.microsoft.com/office/powerpoint/2010/main" val="23550904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WL_PowerPoint_Template_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276773" y="5519728"/>
            <a:ext cx="1509724" cy="1338271"/>
          </a:xfrm>
          <a:prstGeom prst="rect">
            <a:avLst/>
          </a:prstGeom>
        </p:spPr>
      </p:pic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372F33C8-FE8D-4DC3-5A45-5ED24667300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713" y="92394"/>
            <a:ext cx="3580119" cy="1677500"/>
          </a:xfrm>
          <a:prstGeom prst="rect">
            <a:avLst/>
          </a:prstGeom>
        </p:spPr>
      </p:pic>
      <p:pic>
        <p:nvPicPr>
          <p:cNvPr id="10" name="Content Placeholder 9" descr="A map with many colored circles and dots">
            <a:extLst>
              <a:ext uri="{FF2B5EF4-FFF2-40B4-BE49-F238E27FC236}">
                <a16:creationId xmlns:a16="http://schemas.microsoft.com/office/drawing/2014/main" id="{139E323F-1788-7330-3836-7E3FE88DD3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207802" y="626487"/>
            <a:ext cx="8749589" cy="6189250"/>
          </a:xfr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E3073E3-B4DB-2082-C3A7-865F820BBDE8}"/>
              </a:ext>
            </a:extLst>
          </p:cNvPr>
          <p:cNvSpPr/>
          <p:nvPr/>
        </p:nvSpPr>
        <p:spPr>
          <a:xfrm>
            <a:off x="5934267" y="1376010"/>
            <a:ext cx="2278813" cy="118990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97C7B6-F205-B277-6BF7-6B55BE0E05ED}"/>
              </a:ext>
            </a:extLst>
          </p:cNvPr>
          <p:cNvSpPr/>
          <p:nvPr/>
        </p:nvSpPr>
        <p:spPr>
          <a:xfrm>
            <a:off x="5934267" y="3702509"/>
            <a:ext cx="2556588" cy="277293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572B6F6-4240-354A-7C4C-6E068B1CC892}"/>
              </a:ext>
            </a:extLst>
          </p:cNvPr>
          <p:cNvSpPr/>
          <p:nvPr/>
        </p:nvSpPr>
        <p:spPr>
          <a:xfrm>
            <a:off x="606490" y="1385341"/>
            <a:ext cx="2278813" cy="376515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496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0B4ACD41-3971-28AE-DB1D-9BCEC72D50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713" y="92394"/>
            <a:ext cx="3580119" cy="1677500"/>
          </a:xfrm>
          <a:prstGeom prst="rect">
            <a:avLst/>
          </a:prstGeom>
        </p:spPr>
      </p:pic>
      <p:pic>
        <p:nvPicPr>
          <p:cNvPr id="4" name="Picture 3" descr="HWL_PowerPoint_Template_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276773" y="5519728"/>
            <a:ext cx="1509724" cy="133827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966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solidFill>
                  <a:srgbClr val="E73E97"/>
                </a:solidFill>
                <a:latin typeface="Trebuchet MS"/>
                <a:cs typeface="Trebuchet MS"/>
              </a:rPr>
            </a:br>
            <a:r>
              <a:rPr lang="en-GB" b="1" dirty="0">
                <a:solidFill>
                  <a:srgbClr val="E73E97"/>
                </a:solidFill>
                <a:latin typeface="Century Gothic" panose="020B0502020202020204" pitchFamily="34" charset="0"/>
                <a:cs typeface="Trebuchet MS"/>
              </a:rPr>
              <a:t>Maternity Services Project</a:t>
            </a:r>
            <a:endParaRPr lang="en-US" sz="4000" dirty="0">
              <a:latin typeface="Century Gothic" panose="020B0502020202020204" pitchFamily="34" charset="0"/>
            </a:endParaRPr>
          </a:p>
        </p:txBody>
      </p:sp>
      <p:pic>
        <p:nvPicPr>
          <p:cNvPr id="7" name="Content Placeholder 6" descr="A group of women posing for a photo&#10;&#10;Description automatically generated">
            <a:extLst>
              <a:ext uri="{FF2B5EF4-FFF2-40B4-BE49-F238E27FC236}">
                <a16:creationId xmlns:a16="http://schemas.microsoft.com/office/drawing/2014/main" id="{A712F320-5362-38FE-4BC7-775ECF03E8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554691" y="1769894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29620603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0B4ACD41-3971-28AE-DB1D-9BCEC72D50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713" y="92394"/>
            <a:ext cx="3580119" cy="1677500"/>
          </a:xfrm>
          <a:prstGeom prst="rect">
            <a:avLst/>
          </a:prstGeom>
        </p:spPr>
      </p:pic>
      <p:pic>
        <p:nvPicPr>
          <p:cNvPr id="4" name="Picture 3" descr="HWL_PowerPoint_Template_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276773" y="5519728"/>
            <a:ext cx="1509724" cy="133827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9644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solidFill>
                  <a:srgbClr val="E73E97"/>
                </a:solidFill>
                <a:latin typeface="Trebuchet MS"/>
                <a:cs typeface="Trebuchet MS"/>
              </a:rPr>
            </a:br>
            <a:r>
              <a:rPr lang="en-GB" b="1" dirty="0">
                <a:solidFill>
                  <a:srgbClr val="E73E97"/>
                </a:solidFill>
                <a:latin typeface="Century Gothic" panose="020B0502020202020204" pitchFamily="34" charset="0"/>
                <a:cs typeface="Trebuchet MS"/>
              </a:rPr>
              <a:t>Maternity Services Project</a:t>
            </a:r>
            <a:endParaRPr lang="en-US" sz="4000" dirty="0">
              <a:latin typeface="Century Gothic" panose="020B0502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6270" y="1639620"/>
            <a:ext cx="7664018" cy="4525963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</a:pPr>
            <a:r>
              <a:rPr lang="en-GB" sz="72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Commissioned by South East London Local Maternity and Neonatal System (SEL LMNS)</a:t>
            </a:r>
          </a:p>
          <a:p>
            <a:pPr marL="0" indent="0">
              <a:lnSpc>
                <a:spcPct val="120000"/>
              </a:lnSpc>
              <a:buNone/>
            </a:pPr>
            <a:endParaRPr lang="en-GB" sz="72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  <a:p>
            <a:pPr>
              <a:lnSpc>
                <a:spcPct val="120000"/>
              </a:lnSpc>
            </a:pPr>
            <a:r>
              <a:rPr lang="en-GB" sz="72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Aim: Make maternity services more accessible, inclusive and high quality for everyone, by specifically engaging with more diverse and seldom heard individuals/communities  </a:t>
            </a:r>
          </a:p>
          <a:p>
            <a:pPr>
              <a:lnSpc>
                <a:spcPct val="120000"/>
              </a:lnSpc>
            </a:pPr>
            <a:endParaRPr lang="en-GB" sz="72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  <a:p>
            <a:pPr>
              <a:lnSpc>
                <a:spcPct val="120000"/>
              </a:lnSpc>
            </a:pPr>
            <a:r>
              <a:rPr lang="en-GB" sz="72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Qualitative research – small focus groups and 1-2-1 interviews</a:t>
            </a:r>
          </a:p>
          <a:p>
            <a:pPr>
              <a:lnSpc>
                <a:spcPct val="120000"/>
              </a:lnSpc>
            </a:pPr>
            <a:endParaRPr lang="en-GB" sz="72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  <a:p>
            <a:pPr>
              <a:lnSpc>
                <a:spcPct val="120000"/>
              </a:lnSpc>
            </a:pPr>
            <a:r>
              <a:rPr lang="en-GB" sz="72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Five target communities:</a:t>
            </a:r>
          </a:p>
          <a:p>
            <a:pPr marL="914400" lvl="1" indent="-457200">
              <a:lnSpc>
                <a:spcPct val="120000"/>
              </a:lnSpc>
              <a:buFont typeface="+mj-lt"/>
              <a:buAutoNum type="arabicPeriod"/>
            </a:pPr>
            <a:r>
              <a:rPr lang="en-GB" sz="72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Migrant women </a:t>
            </a:r>
          </a:p>
          <a:p>
            <a:pPr marL="914400" lvl="1" indent="-457200">
              <a:lnSpc>
                <a:spcPct val="120000"/>
              </a:lnSpc>
              <a:buFont typeface="+mj-lt"/>
              <a:buAutoNum type="arabicPeriod"/>
            </a:pPr>
            <a:r>
              <a:rPr lang="en-GB" sz="72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Asylum seeking women</a:t>
            </a:r>
          </a:p>
          <a:p>
            <a:pPr marL="914400" lvl="1" indent="-457200">
              <a:lnSpc>
                <a:spcPct val="120000"/>
              </a:lnSpc>
              <a:buFont typeface="+mj-lt"/>
              <a:buAutoNum type="arabicPeriod"/>
            </a:pPr>
            <a:r>
              <a:rPr lang="en-GB" sz="72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Disabled women</a:t>
            </a:r>
          </a:p>
          <a:p>
            <a:pPr marL="914400" lvl="1" indent="-457200">
              <a:lnSpc>
                <a:spcPct val="120000"/>
              </a:lnSpc>
              <a:buFont typeface="+mj-lt"/>
              <a:buAutoNum type="arabicPeriod"/>
            </a:pPr>
            <a:r>
              <a:rPr lang="en-GB" sz="72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Black, Asian, ethnic minority women</a:t>
            </a:r>
          </a:p>
          <a:p>
            <a:pPr marL="914400" lvl="1" indent="-457200">
              <a:lnSpc>
                <a:spcPct val="120000"/>
              </a:lnSpc>
              <a:buFont typeface="+mj-lt"/>
              <a:buAutoNum type="arabicPeriod"/>
            </a:pPr>
            <a:r>
              <a:rPr lang="en-GB" sz="72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Women in disadvantaged/deprived areas </a:t>
            </a:r>
          </a:p>
        </p:txBody>
      </p:sp>
    </p:spTree>
    <p:extLst>
      <p:ext uri="{BB962C8B-B14F-4D97-AF65-F5344CB8AC3E}">
        <p14:creationId xmlns:p14="http://schemas.microsoft.com/office/powerpoint/2010/main" val="20382693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IRMO | Indoamerican Refugee and Migrant Organization">
            <a:extLst>
              <a:ext uri="{FF2B5EF4-FFF2-40B4-BE49-F238E27FC236}">
                <a16:creationId xmlns:a16="http://schemas.microsoft.com/office/drawing/2014/main" id="{EACE6965-43B1-5C78-C10C-47D1DCCEC7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1844" y="3881169"/>
            <a:ext cx="2094869" cy="2094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0B4ACD41-3971-28AE-DB1D-9BCEC72D50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713" y="92394"/>
            <a:ext cx="3580119" cy="1677500"/>
          </a:xfrm>
          <a:prstGeom prst="rect">
            <a:avLst/>
          </a:prstGeom>
        </p:spPr>
      </p:pic>
      <p:pic>
        <p:nvPicPr>
          <p:cNvPr id="1028" name="Picture 4" descr="Disability Advice Service Lambeth | London">
            <a:extLst>
              <a:ext uri="{FF2B5EF4-FFF2-40B4-BE49-F238E27FC236}">
                <a16:creationId xmlns:a16="http://schemas.microsoft.com/office/drawing/2014/main" id="{22235314-D359-6276-9A62-C8BA4B144A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4733" y="3881169"/>
            <a:ext cx="2024078" cy="2024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HWL_PowerPoint_Template_Logo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276773" y="5519728"/>
            <a:ext cx="1509724" cy="133827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079389"/>
            <a:ext cx="9144000" cy="41806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E73E97"/>
                </a:solidFill>
                <a:latin typeface="Trebuchet MS"/>
                <a:cs typeface="Trebuchet MS"/>
              </a:rPr>
              <a:t>Partnership Working with </a:t>
            </a:r>
            <a:r>
              <a:rPr lang="en-GB" b="1" dirty="0">
                <a:solidFill>
                  <a:srgbClr val="E73E97"/>
                </a:solidFill>
                <a:latin typeface="Century Gothic" panose="020B0502020202020204" pitchFamily="34" charset="0"/>
                <a:cs typeface="Trebuchet MS"/>
              </a:rPr>
              <a:t>VCS</a:t>
            </a:r>
            <a:endParaRPr lang="en-US" sz="4000" dirty="0">
              <a:latin typeface="Century Gothic" panose="020B0502020202020204" pitchFamily="34" charset="0"/>
            </a:endParaRPr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9D3EE723-0CAB-E645-5FD9-6CCE647AB4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120" y="2223730"/>
            <a:ext cx="4505622" cy="1165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5D47FEDE-B76C-49C1-AF23-811F3EC6E7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9145" y="1547219"/>
            <a:ext cx="2595254" cy="2595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ome-Start Lambeth | We're there for parents when they need us the most,  because childhood can't wait.">
            <a:extLst>
              <a:ext uri="{FF2B5EF4-FFF2-40B4-BE49-F238E27FC236}">
                <a16:creationId xmlns:a16="http://schemas.microsoft.com/office/drawing/2014/main" id="{57590672-9DC8-8F45-7BAF-FE5B9B3E8C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955" y="3881169"/>
            <a:ext cx="2094869" cy="1866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21821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WL_PowerPoint_Template_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276773" y="5519728"/>
            <a:ext cx="1509724" cy="133827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96246"/>
            <a:ext cx="8329297" cy="4525963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5 VCS Partners	</a:t>
            </a:r>
          </a:p>
          <a:p>
            <a:r>
              <a:rPr lang="en-GB" sz="22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10 to 12 women per VCS partner</a:t>
            </a:r>
          </a:p>
          <a:p>
            <a:r>
              <a:rPr lang="en-GB" sz="22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50 to 60 women in total</a:t>
            </a:r>
          </a:p>
          <a:p>
            <a:r>
              <a:rPr lang="en-GB" sz="22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VCS partners provide participants, interpreters, venue, refreshments</a:t>
            </a:r>
          </a:p>
          <a:p>
            <a:r>
              <a:rPr lang="en-GB" sz="22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We run and facilitate focus groups / interviews </a:t>
            </a:r>
          </a:p>
          <a:p>
            <a:r>
              <a:rPr lang="en-GB" sz="22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We write-up, collate and analyse findings</a:t>
            </a:r>
          </a:p>
          <a:p>
            <a:r>
              <a:rPr lang="en-GB" sz="22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We produce draft presentation and report </a:t>
            </a:r>
          </a:p>
          <a:p>
            <a:r>
              <a:rPr lang="en-GB" sz="22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Fieldwork complete, report coming soon!</a:t>
            </a:r>
          </a:p>
          <a:p>
            <a:endParaRPr lang="en-GB" sz="24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  <a:p>
            <a:endParaRPr lang="en-GB" sz="24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</p:txBody>
      </p:sp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0B4ACD41-3971-28AE-DB1D-9BCEC72D50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713" y="92394"/>
            <a:ext cx="3580119" cy="1677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079389"/>
            <a:ext cx="9144000" cy="41806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E73E97"/>
                </a:solidFill>
                <a:latin typeface="Trebuchet MS"/>
                <a:cs typeface="Trebuchet MS"/>
              </a:rPr>
              <a:t>Partnership Working with </a:t>
            </a:r>
            <a:r>
              <a:rPr lang="en-GB" b="1" dirty="0">
                <a:solidFill>
                  <a:srgbClr val="E73E97"/>
                </a:solidFill>
                <a:latin typeface="Century Gothic" panose="020B0502020202020204" pitchFamily="34" charset="0"/>
                <a:cs typeface="Trebuchet MS"/>
              </a:rPr>
              <a:t>VCS</a:t>
            </a:r>
            <a:endParaRPr lang="en-US" sz="4000" dirty="0"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76830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372F33C8-FE8D-4DC3-5A45-5ED2466730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713" y="92394"/>
            <a:ext cx="3580119" cy="16775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79773"/>
            <a:ext cx="8229600" cy="4525963"/>
          </a:xfrm>
        </p:spPr>
        <p:txBody>
          <a:bodyPr>
            <a:noAutofit/>
          </a:bodyPr>
          <a:lstStyle/>
          <a:p>
            <a:pPr fontAlgn="base"/>
            <a:r>
              <a:rPr lang="en-GB" sz="2200" dirty="0">
                <a:solidFill>
                  <a:srgbClr val="002060"/>
                </a:solidFill>
                <a:latin typeface="Century Gothic" panose="020B0502020202020204" pitchFamily="34" charset="0"/>
              </a:rPr>
              <a:t>A Fulfilling Life: What matters to me</a:t>
            </a:r>
            <a:endParaRPr lang="en-GB" sz="2200" b="0" i="0" u="none" strike="noStrike" dirty="0">
              <a:solidFill>
                <a:srgbClr val="002060"/>
              </a:solidFill>
              <a:effectLst/>
              <a:latin typeface="Century Gothic" panose="020B0502020202020204" pitchFamily="34" charset="0"/>
            </a:endParaRPr>
          </a:p>
          <a:p>
            <a:pPr algn="l" fontAlgn="base"/>
            <a:r>
              <a:rPr lang="en-GB" sz="2200" b="0" i="0" u="none" strike="noStrike" dirty="0">
                <a:solidFill>
                  <a:srgbClr val="002060"/>
                </a:solidFill>
                <a:effectLst/>
                <a:latin typeface="Century Gothic" panose="020B0502020202020204" pitchFamily="34" charset="0"/>
              </a:rPr>
              <a:t>Focus on </a:t>
            </a:r>
            <a:r>
              <a:rPr lang="en-GB" sz="2200" b="1" i="0" u="none" strike="noStrike" dirty="0">
                <a:solidFill>
                  <a:srgbClr val="002060"/>
                </a:solidFill>
                <a:effectLst/>
                <a:latin typeface="Century Gothic" panose="020B0502020202020204" pitchFamily="34" charset="0"/>
              </a:rPr>
              <a:t>recovery</a:t>
            </a:r>
            <a:r>
              <a:rPr lang="en-GB" sz="2200" b="0" i="0" u="none" strike="noStrike" dirty="0">
                <a:solidFill>
                  <a:srgbClr val="002060"/>
                </a:solidFill>
                <a:effectLst/>
                <a:latin typeface="Century Gothic" panose="020B0502020202020204" pitchFamily="34" charset="0"/>
              </a:rPr>
              <a:t> and what people need to s</a:t>
            </a:r>
            <a:r>
              <a:rPr lang="en-GB" sz="2200" dirty="0">
                <a:solidFill>
                  <a:srgbClr val="002060"/>
                </a:solidFill>
                <a:latin typeface="Century Gothic" panose="020B0502020202020204" pitchFamily="34" charset="0"/>
              </a:rPr>
              <a:t>tay well and lead an independent and fulfilling life</a:t>
            </a:r>
          </a:p>
          <a:p>
            <a:pPr algn="l" fontAlgn="base"/>
            <a:r>
              <a:rPr lang="en-GB" sz="2200" dirty="0">
                <a:solidFill>
                  <a:srgbClr val="002060"/>
                </a:solidFill>
                <a:latin typeface="Century Gothic" panose="020B0502020202020204" pitchFamily="34" charset="0"/>
              </a:rPr>
              <a:t>Black African and Black Caribbean communities </a:t>
            </a:r>
          </a:p>
          <a:p>
            <a:pPr algn="l" fontAlgn="base"/>
            <a:r>
              <a:rPr lang="en-GB" sz="2200" b="0" i="0" u="none" strike="noStrike" dirty="0">
                <a:solidFill>
                  <a:srgbClr val="002060"/>
                </a:solidFill>
                <a:effectLst/>
                <a:latin typeface="Century Gothic" panose="020B0502020202020204" pitchFamily="34" charset="0"/>
              </a:rPr>
              <a:t>SLAM service users </a:t>
            </a:r>
          </a:p>
          <a:p>
            <a:pPr lvl="1" fontAlgn="base"/>
            <a:r>
              <a:rPr lang="en-GB" sz="2200" b="0" i="0" u="none" strike="noStrike" dirty="0">
                <a:solidFill>
                  <a:srgbClr val="002060"/>
                </a:solidFill>
                <a:effectLst/>
                <a:latin typeface="Century Gothic" panose="020B0502020202020204" pitchFamily="34" charset="0"/>
              </a:rPr>
              <a:t>past (those now supported by their GP and local groups), and </a:t>
            </a:r>
          </a:p>
          <a:p>
            <a:pPr lvl="1" fontAlgn="base"/>
            <a:r>
              <a:rPr lang="en-GB" sz="2200" b="0" i="0" u="none" strike="noStrike" dirty="0">
                <a:solidFill>
                  <a:srgbClr val="002060"/>
                </a:solidFill>
                <a:effectLst/>
                <a:latin typeface="Century Gothic" panose="020B0502020202020204" pitchFamily="34" charset="0"/>
              </a:rPr>
              <a:t>present </a:t>
            </a:r>
          </a:p>
          <a:p>
            <a:pPr algn="l" fontAlgn="base"/>
            <a:r>
              <a:rPr lang="en-GB" sz="2200" b="0" i="0" u="none" strike="noStrike" dirty="0">
                <a:solidFill>
                  <a:srgbClr val="002060"/>
                </a:solidFill>
                <a:effectLst/>
                <a:latin typeface="Century Gothic" panose="020B0502020202020204" pitchFamily="34" charset="0"/>
              </a:rPr>
              <a:t>Interviews and workshops at Mosaic Clubhouse; Surveys a</a:t>
            </a:r>
            <a:r>
              <a:rPr lang="en-GB" sz="2200" dirty="0">
                <a:solidFill>
                  <a:srgbClr val="002060"/>
                </a:solidFill>
                <a:latin typeface="Century Gothic" panose="020B0502020202020204" pitchFamily="34" charset="0"/>
              </a:rPr>
              <a:t>t the Sanctuary</a:t>
            </a:r>
          </a:p>
          <a:p>
            <a:pPr>
              <a:spcBef>
                <a:spcPts val="600"/>
              </a:spcBef>
            </a:pPr>
            <a:r>
              <a:rPr lang="en-GB" sz="2200" dirty="0">
                <a:solidFill>
                  <a:srgbClr val="002060"/>
                </a:solidFill>
                <a:latin typeface="Century Gothic" panose="020B0502020202020204" pitchFamily="34" charset="0"/>
                <a:cs typeface="Trebuchet MS"/>
              </a:rPr>
              <a:t>Currently finalising project plan </a:t>
            </a:r>
          </a:p>
        </p:txBody>
      </p:sp>
      <p:pic>
        <p:nvPicPr>
          <p:cNvPr id="4" name="Picture 3" descr="HWL_PowerPoint_Template_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276773" y="5519728"/>
            <a:ext cx="1509724" cy="133827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6517" y="213340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solidFill>
                  <a:srgbClr val="E73E97"/>
                </a:solidFill>
                <a:latin typeface="Century Gothic" panose="020B0502020202020204" pitchFamily="34" charset="0"/>
                <a:cs typeface="Trebuchet MS"/>
              </a:rPr>
            </a:br>
            <a:r>
              <a:rPr lang="en-GB" b="1" dirty="0">
                <a:solidFill>
                  <a:srgbClr val="E73E97"/>
                </a:solidFill>
                <a:latin typeface="Century Gothic" panose="020B0502020202020204" pitchFamily="34" charset="0"/>
                <a:cs typeface="Trebuchet MS"/>
              </a:rPr>
              <a:t>Mental Health Project</a:t>
            </a:r>
            <a:endParaRPr lang="en-US" sz="4000" dirty="0"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91610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WL_PowerPoint_Template_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276773" y="5519728"/>
            <a:ext cx="1509724" cy="133827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8848"/>
            <a:ext cx="8329297" cy="4525963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Aim = Empower participants to be confident in accessing and using GP and pharmacy services </a:t>
            </a:r>
          </a:p>
          <a:p>
            <a:endParaRPr lang="en-GB" sz="22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  <a:p>
            <a:endParaRPr lang="en-GB" sz="24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</p:txBody>
      </p:sp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0B4ACD41-3971-28AE-DB1D-9BCEC72D50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713" y="92394"/>
            <a:ext cx="3580119" cy="1677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50489"/>
            <a:ext cx="9144000" cy="41806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E73E97"/>
                </a:solidFill>
                <a:latin typeface="Trebuchet MS"/>
                <a:cs typeface="Trebuchet MS"/>
              </a:rPr>
              <a:t>Introduction to the NHS Workshop</a:t>
            </a:r>
            <a:endParaRPr lang="en-US" sz="4000" dirty="0">
              <a:latin typeface="Century Gothic" panose="020B0502020202020204" pitchFamily="34" charset="0"/>
            </a:endParaRPr>
          </a:p>
        </p:txBody>
      </p:sp>
      <p:pic>
        <p:nvPicPr>
          <p:cNvPr id="5" name="Content Placeholder 8" descr="A picture containing text, computer, computer, electronics&#10;&#10;Description automatically generated">
            <a:extLst>
              <a:ext uri="{FF2B5EF4-FFF2-40B4-BE49-F238E27FC236}">
                <a16:creationId xmlns:a16="http://schemas.microsoft.com/office/drawing/2014/main" id="{2FB99975-4DD3-9BFD-C900-847BD181F2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3132" y="2626644"/>
            <a:ext cx="4462471" cy="3346853"/>
          </a:xfrm>
          <a:prstGeom prst="rect">
            <a:avLst/>
          </a:prstGeom>
        </p:spPr>
      </p:pic>
      <p:pic>
        <p:nvPicPr>
          <p:cNvPr id="8" name="Picture 7" descr="A group of women smiling for a photo&#10;&#10;Description automatically generated">
            <a:extLst>
              <a:ext uri="{FF2B5EF4-FFF2-40B4-BE49-F238E27FC236}">
                <a16:creationId xmlns:a16="http://schemas.microsoft.com/office/drawing/2014/main" id="{BCEFA4D7-9434-7802-0E5E-FFC0B09D9B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4773" y="3234553"/>
            <a:ext cx="4454775" cy="3346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1959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372F33C8-FE8D-4DC3-5A45-5ED2466730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713" y="92394"/>
            <a:ext cx="3580119" cy="1677500"/>
          </a:xfrm>
          <a:prstGeom prst="rect">
            <a:avLst/>
          </a:prstGeom>
        </p:spPr>
      </p:pic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92A0942D-5B5F-EFA9-6D75-558AE9893F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7652" y="931144"/>
            <a:ext cx="3013983" cy="1271796"/>
          </a:xfrm>
          <a:prstGeom prst="rect">
            <a:avLst/>
          </a:prstGeom>
        </p:spPr>
      </p:pic>
      <p:pic>
        <p:nvPicPr>
          <p:cNvPr id="4" name="Picture 3" descr="HWL_PowerPoint_Template_Log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276773" y="5519728"/>
            <a:ext cx="1509724" cy="133827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701432" y="-5046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E73E97"/>
                </a:solidFill>
                <a:latin typeface="Century Gothic" panose="020B0502020202020204" pitchFamily="34" charset="0"/>
              </a:rPr>
              <a:t>Content</a:t>
            </a:r>
            <a:endParaRPr lang="en-US" sz="4000" dirty="0">
              <a:latin typeface="Century Gothic" panose="020B0502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0687" y="1529611"/>
            <a:ext cx="5327481" cy="4525963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</a:pPr>
            <a:r>
              <a:rPr lang="en-GB" sz="21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Finding and registering with a GP</a:t>
            </a:r>
          </a:p>
          <a:p>
            <a:pPr>
              <a:spcBef>
                <a:spcPts val="600"/>
              </a:spcBef>
            </a:pPr>
            <a:r>
              <a:rPr lang="en-GB" sz="21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Safe Surgeries </a:t>
            </a:r>
          </a:p>
          <a:p>
            <a:pPr>
              <a:spcBef>
                <a:spcPts val="600"/>
              </a:spcBef>
            </a:pPr>
            <a:r>
              <a:rPr lang="en-GB" sz="21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Booking a GP                     appointment</a:t>
            </a:r>
          </a:p>
          <a:p>
            <a:pPr>
              <a:spcBef>
                <a:spcPts val="600"/>
              </a:spcBef>
            </a:pPr>
            <a:r>
              <a:rPr lang="en-GB" sz="21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Getting the most                             from your GP                        consultation</a:t>
            </a:r>
          </a:p>
          <a:p>
            <a:pPr>
              <a:spcBef>
                <a:spcPts val="600"/>
              </a:spcBef>
            </a:pPr>
            <a:r>
              <a:rPr lang="en-GB" sz="21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GP Access Hubs</a:t>
            </a:r>
          </a:p>
          <a:p>
            <a:pPr>
              <a:spcBef>
                <a:spcPts val="600"/>
              </a:spcBef>
            </a:pPr>
            <a:r>
              <a:rPr lang="en-GB" sz="21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Social prescribers</a:t>
            </a:r>
          </a:p>
          <a:p>
            <a:pPr>
              <a:spcBef>
                <a:spcPts val="600"/>
              </a:spcBef>
            </a:pPr>
            <a:r>
              <a:rPr lang="en-GB" sz="21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NHS 111</a:t>
            </a:r>
          </a:p>
          <a:p>
            <a:pPr>
              <a:spcBef>
                <a:spcPts val="600"/>
              </a:spcBef>
            </a:pPr>
            <a:r>
              <a:rPr lang="en-GB" sz="21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Community pharmacies</a:t>
            </a:r>
          </a:p>
          <a:p>
            <a:pPr lvl="1">
              <a:spcBef>
                <a:spcPts val="600"/>
              </a:spcBef>
            </a:pPr>
            <a:r>
              <a:rPr lang="en-GB" sz="17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what services they provide</a:t>
            </a:r>
          </a:p>
          <a:p>
            <a:pPr lvl="1">
              <a:spcBef>
                <a:spcPts val="600"/>
              </a:spcBef>
            </a:pPr>
            <a:r>
              <a:rPr lang="en-GB" sz="17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when to use them</a:t>
            </a:r>
            <a:endParaRPr lang="en-GB" sz="1700" dirty="0">
              <a:solidFill>
                <a:srgbClr val="004F6B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GP Access Cards - Doctors of the World">
            <a:extLst>
              <a:ext uri="{FF2B5EF4-FFF2-40B4-BE49-F238E27FC236}">
                <a16:creationId xmlns:a16="http://schemas.microsoft.com/office/drawing/2014/main" id="{A4B3BC1F-9354-FDBC-FDE2-6F060BB0A2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0786" y="2355369"/>
            <a:ext cx="5125711" cy="2883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08231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WL_PowerPoint_Template_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276773" y="5519728"/>
            <a:ext cx="1509724" cy="133827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96246"/>
            <a:ext cx="8329297" cy="4525963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2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Pilot – Partnered with Refugee Council – Ukrainians – interpreter – interpreter - online via Zoom, recorded session - 2 participants – 29 March 2023</a:t>
            </a:r>
          </a:p>
          <a:p>
            <a:pPr marL="457200" indent="-457200">
              <a:buFont typeface="+mj-lt"/>
              <a:buAutoNum type="arabicPeriod"/>
            </a:pPr>
            <a:endParaRPr lang="en-GB" sz="22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Partnered with IRMO – Spanish speaking Latin American migrants – interpreter and translated slides – in-person IRMO offices – 14 participants – 2 June 2023</a:t>
            </a:r>
          </a:p>
          <a:p>
            <a:pPr marL="457200" indent="-457200">
              <a:buFont typeface="+mj-lt"/>
              <a:buAutoNum type="arabicPeriod"/>
            </a:pPr>
            <a:endParaRPr lang="en-GB" sz="22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Partnered with Lambeth Sanctuary Services, Lambeth Council – Refugees and asylum seekers – translated slides – in-person Assembly Hall, Lambeth                      Town Hall – 35 participants - 17 October 2023</a:t>
            </a:r>
          </a:p>
          <a:p>
            <a:pPr marL="457200" indent="-457200">
              <a:buFont typeface="+mj-lt"/>
              <a:buAutoNum type="arabicPeriod"/>
            </a:pPr>
            <a:endParaRPr lang="en-GB" sz="22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  <a:p>
            <a:endParaRPr lang="en-GB" sz="24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</p:txBody>
      </p:sp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0B4ACD41-3971-28AE-DB1D-9BCEC72D50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713" y="92394"/>
            <a:ext cx="3580119" cy="1677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242396"/>
            <a:ext cx="9144000" cy="41806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E73E97"/>
                </a:solidFill>
                <a:latin typeface="Trebuchet MS"/>
                <a:cs typeface="Trebuchet MS"/>
              </a:rPr>
              <a:t>Introduction to the NHS Workshop</a:t>
            </a:r>
            <a:endParaRPr lang="en-US" sz="4000" dirty="0"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32879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372F33C8-FE8D-4DC3-5A45-5ED2466730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713" y="92394"/>
            <a:ext cx="3580119" cy="1677500"/>
          </a:xfrm>
          <a:prstGeom prst="rect">
            <a:avLst/>
          </a:prstGeom>
        </p:spPr>
      </p:pic>
      <p:pic>
        <p:nvPicPr>
          <p:cNvPr id="4" name="Picture 3" descr="HWL_PowerPoint_Template_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276773" y="5519728"/>
            <a:ext cx="1509724" cy="1338271"/>
          </a:xfrm>
          <a:prstGeom prst="rect">
            <a:avLst/>
          </a:prstGeom>
        </p:spPr>
      </p:pic>
      <p:pic>
        <p:nvPicPr>
          <p:cNvPr id="12" name="Content Placeholder 11" descr="A hand holding a white card&#10;&#10;Description automatically generated">
            <a:extLst>
              <a:ext uri="{FF2B5EF4-FFF2-40B4-BE49-F238E27FC236}">
                <a16:creationId xmlns:a16="http://schemas.microsoft.com/office/drawing/2014/main" id="{A59F38BC-137A-BEC6-1F50-2E5CFBE43EC0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4"/>
          <a:stretch>
            <a:fillRect/>
          </a:stretch>
        </p:blipFill>
        <p:spPr>
          <a:xfrm>
            <a:off x="5389650" y="1410353"/>
            <a:ext cx="2029437" cy="2706503"/>
          </a:xfrm>
        </p:spPr>
      </p:pic>
      <p:pic>
        <p:nvPicPr>
          <p:cNvPr id="14" name="Picture 13" descr="A sign on a building&#10;&#10;Description automatically generated">
            <a:extLst>
              <a:ext uri="{FF2B5EF4-FFF2-40B4-BE49-F238E27FC236}">
                <a16:creationId xmlns:a16="http://schemas.microsoft.com/office/drawing/2014/main" id="{BD8181CB-7978-1667-4624-2FE947406AB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5574" y="1639373"/>
            <a:ext cx="3548778" cy="2661583"/>
          </a:xfrm>
          <a:prstGeom prst="rect">
            <a:avLst/>
          </a:prstGeom>
        </p:spPr>
      </p:pic>
      <p:pic>
        <p:nvPicPr>
          <p:cNvPr id="16" name="Picture 15" descr="A large white sign on a wall&#10;&#10;Description automatically generated">
            <a:extLst>
              <a:ext uri="{FF2B5EF4-FFF2-40B4-BE49-F238E27FC236}">
                <a16:creationId xmlns:a16="http://schemas.microsoft.com/office/drawing/2014/main" id="{C6E29063-361C-87AE-DCF5-5DE9B8F4D80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03714" y="3887835"/>
            <a:ext cx="3548778" cy="2661584"/>
          </a:xfrm>
          <a:prstGeom prst="rect">
            <a:avLst/>
          </a:prstGeom>
        </p:spPr>
      </p:pic>
      <p:sp>
        <p:nvSpPr>
          <p:cNvPr id="21" name="Title 1">
            <a:extLst>
              <a:ext uri="{FF2B5EF4-FFF2-40B4-BE49-F238E27FC236}">
                <a16:creationId xmlns:a16="http://schemas.microsoft.com/office/drawing/2014/main" id="{97BAD04E-FEFF-AA38-3806-6C38E843D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386007" y="177265"/>
            <a:ext cx="8229600" cy="1143000"/>
          </a:xfrm>
        </p:spPr>
        <p:txBody>
          <a:bodyPr>
            <a:normAutofit/>
          </a:bodyPr>
          <a:lstStyle/>
          <a:p>
            <a:pPr algn="r"/>
            <a:r>
              <a:rPr lang="en-GB" sz="4000" b="1" dirty="0">
                <a:solidFill>
                  <a:srgbClr val="E73E97"/>
                </a:solidFill>
                <a:latin typeface="Century Gothic" panose="020B0502020202020204" pitchFamily="34" charset="0"/>
              </a:rPr>
              <a:t>NHS Workshop - IRMO</a:t>
            </a:r>
            <a:endParaRPr lang="en-US" sz="4000" dirty="0"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13451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WL_PowerPoint_Template_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276773" y="5519728"/>
            <a:ext cx="1509724" cy="1338271"/>
          </a:xfrm>
          <a:prstGeom prst="rect">
            <a:avLst/>
          </a:prstGeom>
        </p:spPr>
      </p:pic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372F33C8-FE8D-4DC3-5A45-5ED2466730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713" y="92394"/>
            <a:ext cx="3580119" cy="1677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875368" y="105205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E73E97"/>
                </a:solidFill>
                <a:latin typeface="Century Gothic" panose="020B0502020202020204" pitchFamily="34" charset="0"/>
                <a:cs typeface="Trebuchet MS"/>
              </a:rPr>
              <a:t>Feedback</a:t>
            </a:r>
            <a:endParaRPr lang="en-US" sz="4000" dirty="0">
              <a:latin typeface="Century Gothic" panose="020B0502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323" y="1426252"/>
            <a:ext cx="3754006" cy="4525963"/>
          </a:xfrm>
        </p:spPr>
        <p:txBody>
          <a:bodyPr>
            <a:noAutofit/>
          </a:bodyPr>
          <a:lstStyle/>
          <a:p>
            <a:pPr marL="0" indent="0">
              <a:spcBef>
                <a:spcPts val="600"/>
              </a:spcBef>
              <a:buNone/>
            </a:pPr>
            <a:endParaRPr lang="en-GB" sz="22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  <a:p>
            <a:pPr marL="0" indent="0">
              <a:spcBef>
                <a:spcPts val="600"/>
              </a:spcBef>
              <a:buNone/>
            </a:pPr>
            <a:r>
              <a:rPr lang="en-GB" sz="22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Participants </a:t>
            </a:r>
          </a:p>
          <a:p>
            <a:pPr>
              <a:spcBef>
                <a:spcPts val="600"/>
              </a:spcBef>
            </a:pPr>
            <a:r>
              <a:rPr lang="en-GB" sz="22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Found the workshop incredibly useful and relevant </a:t>
            </a:r>
          </a:p>
          <a:p>
            <a:pPr>
              <a:spcBef>
                <a:spcPts val="600"/>
              </a:spcBef>
            </a:pPr>
            <a:r>
              <a:rPr lang="en-GB" sz="22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Understood much more about how to access and use health services </a:t>
            </a:r>
          </a:p>
          <a:p>
            <a:pPr>
              <a:spcBef>
                <a:spcPts val="600"/>
              </a:spcBef>
            </a:pPr>
            <a:r>
              <a:rPr lang="en-GB" sz="22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Felt much more confident in accessing and using health services </a:t>
            </a:r>
          </a:p>
        </p:txBody>
      </p:sp>
      <p:pic>
        <p:nvPicPr>
          <p:cNvPr id="8" name="Picture 7" descr="A hand holding a paper with a chart of different colored smileys&#10;&#10;Description automatically generated">
            <a:extLst>
              <a:ext uri="{FF2B5EF4-FFF2-40B4-BE49-F238E27FC236}">
                <a16:creationId xmlns:a16="http://schemas.microsoft.com/office/drawing/2014/main" id="{1746B249-D39E-7876-01DE-839971E11B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2004" y="1040097"/>
            <a:ext cx="3973707" cy="5298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01491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372F33C8-FE8D-4DC3-5A45-5ED2466730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713" y="92394"/>
            <a:ext cx="3580119" cy="16775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79773"/>
            <a:ext cx="8229600" cy="4525963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</a:pPr>
            <a:r>
              <a:rPr lang="en-GB" sz="23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Now the pilots have proved successful and valuable to participants, we can roll it out to other voluntary and community groups </a:t>
            </a:r>
          </a:p>
          <a:p>
            <a:pPr>
              <a:spcBef>
                <a:spcPts val="600"/>
              </a:spcBef>
            </a:pPr>
            <a:endParaRPr lang="en-GB" sz="23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  <a:p>
            <a:pPr>
              <a:spcBef>
                <a:spcPts val="300"/>
              </a:spcBef>
            </a:pPr>
            <a:r>
              <a:rPr lang="en-GB" sz="23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Suitable for:</a:t>
            </a:r>
          </a:p>
          <a:p>
            <a:pPr lvl="1">
              <a:spcBef>
                <a:spcPts val="600"/>
              </a:spcBef>
              <a:buFont typeface="Wingdings" pitchFamily="2" charset="2"/>
              <a:buChar char="Ø"/>
            </a:pPr>
            <a:r>
              <a:rPr lang="en-GB" sz="22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communities recently arrived in the UK</a:t>
            </a:r>
          </a:p>
          <a:p>
            <a:pPr lvl="1">
              <a:spcBef>
                <a:spcPts val="600"/>
              </a:spcBef>
              <a:buFont typeface="Wingdings" pitchFamily="2" charset="2"/>
              <a:buChar char="Ø"/>
            </a:pPr>
            <a:r>
              <a:rPr lang="en-GB" sz="22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non-English speaking communities </a:t>
            </a:r>
          </a:p>
          <a:p>
            <a:pPr lvl="1">
              <a:spcBef>
                <a:spcPts val="600"/>
              </a:spcBef>
              <a:buFont typeface="Wingdings" pitchFamily="2" charset="2"/>
              <a:buChar char="Ø"/>
            </a:pPr>
            <a:r>
              <a:rPr lang="en-GB" sz="22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any diverse or seldom heard communities who         want to learn more about how best to access and use GP and pharmacy services </a:t>
            </a:r>
          </a:p>
        </p:txBody>
      </p:sp>
      <p:pic>
        <p:nvPicPr>
          <p:cNvPr id="4" name="Picture 3" descr="HWL_PowerPoint_Template_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276773" y="5519728"/>
            <a:ext cx="1509724" cy="133827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6517" y="213340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solidFill>
                  <a:srgbClr val="E73E97"/>
                </a:solidFill>
                <a:latin typeface="Century Gothic" panose="020B0502020202020204" pitchFamily="34" charset="0"/>
                <a:cs typeface="Trebuchet MS"/>
              </a:rPr>
            </a:br>
            <a:r>
              <a:rPr lang="en-GB" b="1" dirty="0">
                <a:solidFill>
                  <a:srgbClr val="E73E97"/>
                </a:solidFill>
                <a:latin typeface="Century Gothic" panose="020B0502020202020204" pitchFamily="34" charset="0"/>
                <a:cs typeface="Trebuchet MS"/>
              </a:rPr>
              <a:t>Next Steps</a:t>
            </a:r>
            <a:endParaRPr lang="en-US" sz="4000" dirty="0"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44571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0C9C742C-97FB-FB4F-B1E2-0CDD0AF6E2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0327" y="73081"/>
            <a:ext cx="4453673" cy="208889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536767" y="1003777"/>
            <a:ext cx="4749800" cy="1307627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algn="l"/>
            <a:r>
              <a:rPr lang="en-GB" sz="2800" b="1" dirty="0">
                <a:solidFill>
                  <a:srgbClr val="007934"/>
                </a:solidFill>
                <a:latin typeface="Trebuchet MS"/>
                <a:cs typeface="Trebuchet MS"/>
              </a:rPr>
              <a:t>Covid-19 Vaccine Survey</a:t>
            </a:r>
            <a:br>
              <a:rPr lang="en-GB" sz="2800" b="1" dirty="0">
                <a:solidFill>
                  <a:srgbClr val="007934"/>
                </a:solidFill>
                <a:latin typeface="Trebuchet MS"/>
                <a:cs typeface="Trebuchet MS"/>
              </a:rPr>
            </a:br>
            <a:br>
              <a:rPr lang="en-GB" b="1" dirty="0">
                <a:solidFill>
                  <a:srgbClr val="E73E97"/>
                </a:solidFill>
                <a:latin typeface="Trebuchet MS"/>
                <a:cs typeface="Trebuchet MS"/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513557" y="1657590"/>
            <a:ext cx="8093676" cy="3842530"/>
          </a:xfrm>
          <a:prstGeom prst="rect">
            <a:avLst/>
          </a:prstGeom>
        </p:spPr>
        <p:txBody>
          <a:bodyPr>
            <a:noAutofit/>
          </a:bodyPr>
          <a:lstStyle/>
          <a:p>
            <a:endParaRPr lang="en-GB" sz="2400" dirty="0">
              <a:solidFill>
                <a:srgbClr val="002060"/>
              </a:solidFill>
              <a:latin typeface="Trebuchet MS"/>
              <a:cs typeface="Trebuchet MS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2060"/>
                </a:solidFill>
                <a:latin typeface="Trebuchet MS"/>
                <a:cs typeface="Trebuchet MS"/>
              </a:rPr>
              <a:t>Survey exploring Haringey residents’ attitudes to the Covid-19 vaccines and vaccine hesitancy:</a:t>
            </a:r>
          </a:p>
          <a:p>
            <a:pPr marL="0" indent="0">
              <a:buNone/>
            </a:pPr>
            <a:endParaRPr lang="en-GB" sz="2400" dirty="0">
              <a:solidFill>
                <a:srgbClr val="002060"/>
              </a:solidFill>
              <a:latin typeface="Trebuchet MS"/>
              <a:cs typeface="Trebuchet MS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2060"/>
                </a:solidFill>
                <a:latin typeface="Trebuchet MS"/>
                <a:cs typeface="Trebuchet MS"/>
              </a:rPr>
              <a:t>Whether people were planning to have the vaccine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2060"/>
                </a:solidFill>
                <a:latin typeface="Trebuchet MS"/>
                <a:cs typeface="Trebuchet MS"/>
              </a:rPr>
              <a:t>Their motivations for having the vaccine, and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2060"/>
                </a:solidFill>
                <a:latin typeface="Trebuchet MS"/>
                <a:cs typeface="Trebuchet MS"/>
              </a:rPr>
              <a:t>Their concerns and anxieties about the vaccine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Trebuchet MS"/>
              <a:cs typeface="Trebuchet M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Trebuchet MS"/>
              <a:cs typeface="Trebuchet M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635714-FBA5-F148-A295-E538342A32AF}"/>
              </a:ext>
            </a:extLst>
          </p:cNvPr>
          <p:cNvSpPr txBox="1"/>
          <p:nvPr/>
        </p:nvSpPr>
        <p:spPr>
          <a:xfrm>
            <a:off x="6635578" y="54369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239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0C9C742C-97FB-FB4F-B1E2-0CDD0AF6E2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0327" y="73081"/>
            <a:ext cx="4453673" cy="208889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536767" y="1003777"/>
            <a:ext cx="4749800" cy="1307627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l"/>
            <a:r>
              <a:rPr lang="en-GB" sz="2800" b="1" dirty="0">
                <a:solidFill>
                  <a:srgbClr val="007934"/>
                </a:solidFill>
                <a:latin typeface="Trebuchet MS"/>
                <a:cs typeface="Trebuchet MS"/>
              </a:rPr>
              <a:t>Vaccine Survey: Questions</a:t>
            </a:r>
            <a:br>
              <a:rPr lang="en-GB" b="1" dirty="0">
                <a:solidFill>
                  <a:srgbClr val="E73E97"/>
                </a:solidFill>
                <a:latin typeface="Trebuchet MS"/>
                <a:cs typeface="Trebuchet MS"/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513557" y="1657590"/>
            <a:ext cx="8093676" cy="384253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2400" dirty="0">
              <a:latin typeface="Trebuchet MS"/>
              <a:cs typeface="Trebuchet M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rebuchet MS"/>
                <a:cs typeface="Trebuchet MS"/>
              </a:rPr>
              <a:t>When you are offered the Covid-19 vaccine, will you have it? </a:t>
            </a:r>
          </a:p>
          <a:p>
            <a:pPr marL="0" indent="0">
              <a:buNone/>
            </a:pPr>
            <a:r>
              <a:rPr lang="en-GB" sz="2400" dirty="0">
                <a:latin typeface="Trebuchet MS"/>
                <a:cs typeface="Trebuchet MS"/>
              </a:rPr>
              <a:t>	&gt; Yes, No, Don’t know</a:t>
            </a:r>
            <a:endParaRPr lang="en-GB" sz="1600" dirty="0">
              <a:latin typeface="Trebuchet MS"/>
              <a:cs typeface="Trebuchet M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rebuchet MS"/>
                <a:cs typeface="Trebuchet MS"/>
              </a:rPr>
              <a:t>If no, or don’t know, what are your main concerns or worries about the Covid-19 vaccine? </a:t>
            </a:r>
          </a:p>
          <a:p>
            <a:pPr marL="0" indent="0">
              <a:buNone/>
            </a:pPr>
            <a:r>
              <a:rPr lang="en-GB" sz="2400" dirty="0">
                <a:latin typeface="Trebuchet MS"/>
                <a:cs typeface="Trebuchet MS"/>
              </a:rPr>
              <a:t>	&gt; Tick box and other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rebuchet MS"/>
                <a:cs typeface="Trebuchet MS"/>
              </a:rPr>
              <a:t>If yes, what are the main reasons you want the Covid-19 vaccine? </a:t>
            </a:r>
          </a:p>
          <a:p>
            <a:pPr marL="0" indent="0">
              <a:buNone/>
            </a:pPr>
            <a:r>
              <a:rPr lang="en-GB" sz="2400" dirty="0">
                <a:latin typeface="Trebuchet MS"/>
                <a:cs typeface="Trebuchet MS"/>
              </a:rPr>
              <a:t>	&gt; Tick box and other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Trebuchet MS"/>
              <a:cs typeface="Trebuchet M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635714-FBA5-F148-A295-E538342A32AF}"/>
              </a:ext>
            </a:extLst>
          </p:cNvPr>
          <p:cNvSpPr txBox="1"/>
          <p:nvPr/>
        </p:nvSpPr>
        <p:spPr>
          <a:xfrm>
            <a:off x="6635578" y="54369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9232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0C9C742C-97FB-FB4F-B1E2-0CDD0AF6E2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0327" y="73081"/>
            <a:ext cx="4453673" cy="208889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536767" y="1003777"/>
            <a:ext cx="4749800" cy="1307627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l"/>
            <a:r>
              <a:rPr lang="en-GB" sz="2800" b="1" dirty="0">
                <a:solidFill>
                  <a:srgbClr val="007934"/>
                </a:solidFill>
                <a:latin typeface="Trebuchet MS"/>
                <a:cs typeface="Trebuchet MS"/>
              </a:rPr>
              <a:t>Vaccine Survey: Questions</a:t>
            </a:r>
            <a:br>
              <a:rPr lang="en-GB" b="1" dirty="0">
                <a:solidFill>
                  <a:srgbClr val="E73E97"/>
                </a:solidFill>
                <a:latin typeface="Trebuchet MS"/>
                <a:cs typeface="Trebuchet MS"/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513557" y="1507735"/>
            <a:ext cx="8093676" cy="3842530"/>
          </a:xfrm>
          <a:prstGeom prst="rect">
            <a:avLst/>
          </a:prstGeo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Trebuchet MS"/>
              <a:cs typeface="Trebuchet M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rebuchet MS"/>
                <a:cs typeface="Trebuchet MS"/>
              </a:rPr>
              <a:t>Demographic data</a:t>
            </a:r>
          </a:p>
          <a:p>
            <a:pPr marL="685800" lvl="1">
              <a:buFont typeface="Arial" panose="020B0604020202020204" pitchFamily="34" charset="0"/>
              <a:buChar char="•"/>
            </a:pPr>
            <a:r>
              <a:rPr lang="en-GB" sz="2400" dirty="0">
                <a:latin typeface="Trebuchet MS"/>
                <a:cs typeface="Trebuchet MS"/>
              </a:rPr>
              <a:t>Age</a:t>
            </a:r>
          </a:p>
          <a:p>
            <a:pPr marL="685800" lvl="1">
              <a:buFont typeface="Arial" panose="020B0604020202020204" pitchFamily="34" charset="0"/>
              <a:buChar char="•"/>
            </a:pPr>
            <a:r>
              <a:rPr lang="en-GB" sz="2400" dirty="0">
                <a:latin typeface="Trebuchet MS"/>
                <a:cs typeface="Trebuchet MS"/>
              </a:rPr>
              <a:t>Gender and Gender Identity</a:t>
            </a:r>
          </a:p>
          <a:p>
            <a:pPr marL="685800" lvl="1">
              <a:buFont typeface="Arial" panose="020B0604020202020204" pitchFamily="34" charset="0"/>
              <a:buChar char="•"/>
            </a:pPr>
            <a:r>
              <a:rPr lang="en-GB" sz="2400" dirty="0">
                <a:latin typeface="Trebuchet MS"/>
                <a:cs typeface="Trebuchet MS"/>
              </a:rPr>
              <a:t>Sexuality</a:t>
            </a:r>
          </a:p>
          <a:p>
            <a:pPr marL="685800" lvl="1">
              <a:buFont typeface="Arial" panose="020B0604020202020204" pitchFamily="34" charset="0"/>
              <a:buChar char="•"/>
            </a:pPr>
            <a:r>
              <a:rPr lang="en-GB" sz="2400" dirty="0">
                <a:latin typeface="Trebuchet MS"/>
                <a:cs typeface="Trebuchet MS"/>
              </a:rPr>
              <a:t>Ethnicity</a:t>
            </a:r>
          </a:p>
          <a:p>
            <a:pPr marL="685800" lvl="1">
              <a:buFont typeface="Arial" panose="020B0604020202020204" pitchFamily="34" charset="0"/>
              <a:buChar char="•"/>
            </a:pPr>
            <a:r>
              <a:rPr lang="en-GB" sz="2400" dirty="0">
                <a:latin typeface="Trebuchet MS"/>
                <a:cs typeface="Trebuchet MS"/>
              </a:rPr>
              <a:t>Religion</a:t>
            </a:r>
          </a:p>
          <a:p>
            <a:pPr marL="685800" lvl="1">
              <a:buFont typeface="Arial" panose="020B0604020202020204" pitchFamily="34" charset="0"/>
              <a:buChar char="•"/>
            </a:pPr>
            <a:r>
              <a:rPr lang="en-GB" sz="2400" dirty="0">
                <a:latin typeface="Trebuchet MS"/>
                <a:cs typeface="Trebuchet MS"/>
              </a:rPr>
              <a:t>Disability</a:t>
            </a:r>
          </a:p>
          <a:p>
            <a:pPr marL="685800" lvl="1">
              <a:buFont typeface="Arial" panose="020B0604020202020204" pitchFamily="34" charset="0"/>
              <a:buChar char="•"/>
            </a:pPr>
            <a:r>
              <a:rPr lang="en-GB" sz="2400" dirty="0">
                <a:latin typeface="Trebuchet MS"/>
                <a:cs typeface="Trebuchet MS"/>
              </a:rPr>
              <a:t>Locality / ward </a:t>
            </a:r>
          </a:p>
          <a:p>
            <a:pPr marL="400050" lvl="1" indent="0">
              <a:buNone/>
            </a:pPr>
            <a:endParaRPr lang="en-GB" sz="2400" dirty="0">
              <a:latin typeface="Trebuchet MS"/>
              <a:cs typeface="Trebuchet M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rebuchet MS"/>
                <a:cs typeface="Trebuchet MS"/>
              </a:rPr>
              <a:t>Contact details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Trebuchet MS"/>
              <a:cs typeface="Trebuchet M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635714-FBA5-F148-A295-E538342A32AF}"/>
              </a:ext>
            </a:extLst>
          </p:cNvPr>
          <p:cNvSpPr txBox="1"/>
          <p:nvPr/>
        </p:nvSpPr>
        <p:spPr>
          <a:xfrm>
            <a:off x="6635578" y="54369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7723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457200" y="588912"/>
            <a:ext cx="7814930" cy="1718203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l"/>
            <a:r>
              <a:rPr lang="en-GB" sz="2800" b="1" dirty="0">
                <a:solidFill>
                  <a:srgbClr val="007934"/>
                </a:solidFill>
                <a:latin typeface="Trebuchet MS"/>
                <a:cs typeface="Trebuchet MS"/>
              </a:rPr>
              <a:t>When you are offered the Covid-19 vaccine will you have it?</a:t>
            </a:r>
            <a:endParaRPr lang="en-US" sz="2800" dirty="0">
              <a:solidFill>
                <a:srgbClr val="007934"/>
              </a:solidFill>
            </a:endParaRPr>
          </a:p>
        </p:txBody>
      </p:sp>
      <p:graphicFrame>
        <p:nvGraphicFramePr>
          <p:cNvPr id="9" name="Chart 8">
            <a:extLst>
              <a:ext uri="{FF2B5EF4-FFF2-40B4-BE49-F238E27FC236}">
                <a16:creationId xmlns:a16="http://schemas.microsoft.com/office/drawing/2014/main" id="{039BD456-E843-E944-B0E0-B80E280B76E1}"/>
              </a:ext>
            </a:extLst>
          </p:cNvPr>
          <p:cNvGraphicFramePr>
            <a:graphicFrameLocks/>
          </p:cNvGraphicFramePr>
          <p:nvPr/>
        </p:nvGraphicFramePr>
        <p:xfrm>
          <a:off x="1480856" y="2307115"/>
          <a:ext cx="6182287" cy="37093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287648A6-2B6D-404E-B2DA-56B729C61E58}"/>
              </a:ext>
            </a:extLst>
          </p:cNvPr>
          <p:cNvGraphicFramePr>
            <a:graphicFrameLocks/>
          </p:cNvGraphicFramePr>
          <p:nvPr/>
        </p:nvGraphicFramePr>
        <p:xfrm>
          <a:off x="583850" y="2003782"/>
          <a:ext cx="8253898" cy="411513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217334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457200" y="728363"/>
            <a:ext cx="4749800" cy="1307627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l"/>
            <a:r>
              <a:rPr lang="en-GB" sz="2800" b="1" dirty="0">
                <a:solidFill>
                  <a:srgbClr val="007934"/>
                </a:solidFill>
                <a:latin typeface="Trebuchet MS"/>
                <a:cs typeface="Trebuchet MS"/>
              </a:rPr>
              <a:t>Vaccine Survey</a:t>
            </a:r>
            <a:br>
              <a:rPr lang="en-GB" b="1" dirty="0">
                <a:solidFill>
                  <a:srgbClr val="E73E97"/>
                </a:solidFill>
                <a:latin typeface="Trebuchet MS"/>
                <a:cs typeface="Trebuchet MS"/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457200" y="1413773"/>
            <a:ext cx="8093676" cy="4843403"/>
          </a:xfrm>
          <a:prstGeom prst="rect">
            <a:avLst/>
          </a:prstGeo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Trebuchet MS"/>
              <a:cs typeface="Trebuchet M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Trebuchet MS"/>
                <a:cs typeface="Trebuchet MS"/>
              </a:rPr>
              <a:t>Significant variation in vaccine hesitancy amongst Haringey’s diverse communities, with ethnic minorities (people of colour) and especially Black communities being much more hesitant about having the vaccine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Trebuchet MS"/>
              <a:cs typeface="Trebuchet M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Trebuchet MS"/>
                <a:cs typeface="Trebuchet MS"/>
              </a:rPr>
              <a:t>Our findings helped shape communications and engagement around the Covid-19 vaccine, identifying communities where more work needed to be done to encourage people to take up the vaccine:</a:t>
            </a:r>
          </a:p>
          <a:p>
            <a:pPr marL="685800" lvl="1">
              <a:buFont typeface="Arial" panose="020B0604020202020204" pitchFamily="34" charset="0"/>
              <a:buChar char="•"/>
            </a:pPr>
            <a:r>
              <a:rPr lang="en-GB" sz="2000" dirty="0">
                <a:latin typeface="Trebuchet MS"/>
                <a:cs typeface="Trebuchet MS"/>
              </a:rPr>
              <a:t>Walk-in/pop-up clinics in community venues, mobile Vaccine Bus, translating information into community languages, link workers engaging with specific communities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Trebuchet MS"/>
              <a:cs typeface="Trebuchet M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635714-FBA5-F148-A295-E538342A32AF}"/>
              </a:ext>
            </a:extLst>
          </p:cNvPr>
          <p:cNvSpPr txBox="1"/>
          <p:nvPr/>
        </p:nvSpPr>
        <p:spPr>
          <a:xfrm>
            <a:off x="6635578" y="54369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8929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457200" y="728363"/>
            <a:ext cx="4749800" cy="1307627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l"/>
            <a:r>
              <a:rPr lang="en-GB" sz="2800" b="1" dirty="0">
                <a:solidFill>
                  <a:srgbClr val="007934"/>
                </a:solidFill>
                <a:latin typeface="Trebuchet MS"/>
                <a:cs typeface="Trebuchet MS"/>
              </a:rPr>
              <a:t>Vaccine Survey: Hesitancy</a:t>
            </a:r>
            <a:br>
              <a:rPr lang="en-GB" b="1" dirty="0">
                <a:solidFill>
                  <a:srgbClr val="E73E97"/>
                </a:solidFill>
                <a:latin typeface="Trebuchet MS"/>
                <a:cs typeface="Trebuchet MS"/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457200" y="1413773"/>
            <a:ext cx="8093676" cy="4843403"/>
          </a:xfrm>
          <a:prstGeom prst="rect">
            <a:avLst/>
          </a:prstGeo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Trebuchet MS"/>
              <a:cs typeface="Trebuchet M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Trebuchet MS"/>
                <a:cs typeface="Trebuchet MS"/>
              </a:rPr>
              <a:t>Don’t think the Covid-19 vaccine will work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Trebuchet MS"/>
                <a:cs typeface="Trebuchet MS"/>
              </a:rPr>
              <a:t>Think it will make me sick with Covid-19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Trebuchet MS"/>
                <a:cs typeface="Trebuchet MS"/>
              </a:rPr>
              <a:t>Don’t think the Covid-19 vaccine has been tested enough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Trebuchet MS"/>
                <a:cs typeface="Trebuchet MS"/>
              </a:rPr>
              <a:t>Don’t think the Covid-19 vaccine is safe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Trebuchet MS"/>
                <a:cs typeface="Trebuchet MS"/>
              </a:rPr>
              <a:t>Don’t trust the ingredients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Trebuchet MS"/>
                <a:cs typeface="Trebuchet MS"/>
              </a:rPr>
              <a:t>Won’t be able to get to the vaccination centre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Trebuchet MS"/>
                <a:cs typeface="Trebuchet MS"/>
              </a:rPr>
              <a:t>Moral/ethical concerns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Trebuchet MS"/>
                <a:cs typeface="Trebuchet MS"/>
              </a:rPr>
              <a:t>Don’t trust the Government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Trebuchet MS"/>
              <a:cs typeface="Trebuchet M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Trebuchet MS"/>
              <a:cs typeface="Trebuchet M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635714-FBA5-F148-A295-E538342A32AF}"/>
              </a:ext>
            </a:extLst>
          </p:cNvPr>
          <p:cNvSpPr txBox="1"/>
          <p:nvPr/>
        </p:nvSpPr>
        <p:spPr>
          <a:xfrm>
            <a:off x="6635578" y="54369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4899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457200" y="588912"/>
            <a:ext cx="8455306" cy="1718203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l"/>
            <a:r>
              <a:rPr lang="en-GB" sz="2800" b="1" dirty="0">
                <a:solidFill>
                  <a:srgbClr val="007934"/>
                </a:solidFill>
                <a:latin typeface="Trebuchet MS"/>
                <a:cs typeface="Trebuchet MS"/>
              </a:rPr>
              <a:t>Concerns / worries about the Covid-19 vaccine</a:t>
            </a:r>
            <a:endParaRPr lang="en-US" sz="2800" dirty="0">
              <a:solidFill>
                <a:srgbClr val="007934"/>
              </a:solidFill>
            </a:endParaRPr>
          </a:p>
        </p:txBody>
      </p:sp>
      <p:graphicFrame>
        <p:nvGraphicFramePr>
          <p:cNvPr id="3" name="Chart 2">
            <a:extLst>
              <a:ext uri="{FF2B5EF4-FFF2-40B4-BE49-F238E27FC236}">
                <a16:creationId xmlns:a16="http://schemas.microsoft.com/office/drawing/2014/main" id="{B28BDC05-FC0D-33A3-28D9-EA39C8014209}"/>
              </a:ext>
            </a:extLst>
          </p:cNvPr>
          <p:cNvGraphicFramePr>
            <a:graphicFrameLocks/>
          </p:cNvGraphicFramePr>
          <p:nvPr/>
        </p:nvGraphicFramePr>
        <p:xfrm>
          <a:off x="648182" y="1747776"/>
          <a:ext cx="8038618" cy="452131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371759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br>
              <a:rPr lang="en-GB" b="1" dirty="0">
                <a:solidFill>
                  <a:srgbClr val="E73E97"/>
                </a:solidFill>
                <a:latin typeface="Century Gothic" panose="020B0502020202020204" pitchFamily="34" charset="0"/>
                <a:cs typeface="Trebuchet MS"/>
              </a:rPr>
            </a:br>
            <a:r>
              <a:rPr lang="en-GB" sz="4000" b="1" dirty="0">
                <a:solidFill>
                  <a:srgbClr val="E73E97"/>
                </a:solidFill>
                <a:latin typeface="Century Gothic" panose="020B0502020202020204" pitchFamily="34" charset="0"/>
                <a:cs typeface="Trebuchet MS"/>
              </a:rPr>
              <a:t>Contact us</a:t>
            </a:r>
            <a:br>
              <a:rPr lang="en-GB" sz="4000" b="1" dirty="0">
                <a:solidFill>
                  <a:srgbClr val="E73E97"/>
                </a:solidFill>
                <a:latin typeface="Trebuchet MS"/>
                <a:cs typeface="Trebuchet MS"/>
              </a:rPr>
            </a:b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285750" indent="-285750"/>
            <a:r>
              <a:rPr lang="en-GB" sz="39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Phone: 020 7274 8522</a:t>
            </a:r>
          </a:p>
          <a:p>
            <a:pPr marL="285750" indent="-285750"/>
            <a:endParaRPr lang="en-GB" sz="39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  <a:p>
            <a:pPr marL="285750" indent="-285750"/>
            <a:r>
              <a:rPr lang="en-GB" sz="39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Email: </a:t>
            </a:r>
            <a:r>
              <a:rPr lang="en-GB" sz="39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  <a:hlinkClick r:id="rId2"/>
              </a:rPr>
              <a:t>info@healthwatchlambeth.org.uk</a:t>
            </a:r>
            <a:endParaRPr lang="en-GB" sz="39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  <a:p>
            <a:pPr marL="285750" indent="-285750"/>
            <a:endParaRPr lang="en-GB" sz="39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  <a:p>
            <a:pPr marL="285750" indent="-285750"/>
            <a:r>
              <a:rPr lang="en-GB" sz="39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Website: </a:t>
            </a:r>
            <a:r>
              <a:rPr lang="en-GB" sz="39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  <a:hlinkClick r:id="rId3"/>
              </a:rPr>
              <a:t>www.healthwatchlambeth.org.uk</a:t>
            </a:r>
            <a:endParaRPr lang="en-GB" sz="39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  <a:p>
            <a:pPr marL="0" indent="0">
              <a:buNone/>
            </a:pPr>
            <a:endParaRPr lang="en-GB" sz="39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  <a:p>
            <a:pPr marL="285750" indent="-285750"/>
            <a:r>
              <a:rPr lang="en-GB" sz="3900" dirty="0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Twitter: @</a:t>
            </a:r>
            <a:r>
              <a:rPr lang="en-GB" sz="3900" dirty="0" err="1">
                <a:solidFill>
                  <a:srgbClr val="004F6B"/>
                </a:solidFill>
                <a:latin typeface="Century Gothic" panose="020B0502020202020204" pitchFamily="34" charset="0"/>
                <a:cs typeface="Trebuchet MS"/>
              </a:rPr>
              <a:t>HWLambeth</a:t>
            </a:r>
            <a:endParaRPr lang="en-GB" sz="3900" dirty="0">
              <a:solidFill>
                <a:srgbClr val="004F6B"/>
              </a:solidFill>
              <a:latin typeface="Century Gothic" panose="020B0502020202020204" pitchFamily="34" charset="0"/>
              <a:cs typeface="Trebuchet MS"/>
            </a:endParaRPr>
          </a:p>
          <a:p>
            <a:pPr marL="285750" indent="-285750"/>
            <a:endParaRPr lang="en-GB" dirty="0">
              <a:solidFill>
                <a:srgbClr val="004F6B"/>
              </a:solidFill>
              <a:latin typeface="Trebuchet MS"/>
              <a:cs typeface="Trebuchet MS"/>
            </a:endParaRPr>
          </a:p>
          <a:p>
            <a:endParaRPr lang="en-US" dirty="0"/>
          </a:p>
        </p:txBody>
      </p:sp>
      <p:pic>
        <p:nvPicPr>
          <p:cNvPr id="4" name="Picture 3" descr="HWL_PowerPoint_Template_Log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276773" y="5519728"/>
            <a:ext cx="1509724" cy="1338271"/>
          </a:xfrm>
          <a:prstGeom prst="rect">
            <a:avLst/>
          </a:prstGeom>
        </p:spPr>
      </p:pic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E5AA7E8E-FE0C-F6FE-0C3D-1F339888E8E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713" y="116144"/>
            <a:ext cx="3580119" cy="167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855328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7E32C89A-5805-F8BC-4440-E262812C5E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713" y="92394"/>
            <a:ext cx="3580119" cy="16775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0025C5-8F6D-4DD3-B0C9-1244D3A8F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31837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E73E97"/>
                </a:solidFill>
                <a:latin typeface="Century Gothic" panose="020B0502020202020204" pitchFamily="34" charset="0"/>
                <a:cs typeface="Trebuchet MS"/>
              </a:rPr>
              <a:t>Any Questions?</a:t>
            </a:r>
            <a:endParaRPr lang="en-GB" sz="3600" dirty="0">
              <a:latin typeface="Century Gothic" panose="020B0502020202020204" pitchFamily="34" charset="0"/>
            </a:endParaRPr>
          </a:p>
        </p:txBody>
      </p:sp>
      <p:pic>
        <p:nvPicPr>
          <p:cNvPr id="6" name="Picture 5" descr="HWL_PowerPoint_Template_Logo.png">
            <a:extLst>
              <a:ext uri="{FF2B5EF4-FFF2-40B4-BE49-F238E27FC236}">
                <a16:creationId xmlns:a16="http://schemas.microsoft.com/office/drawing/2014/main" id="{C69D9010-D099-4DC2-B485-14A0A5C68EBA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276773" y="5519728"/>
            <a:ext cx="1509724" cy="1338271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7C5DBBB-D778-4233-A21B-4B8C78B1BA33}"/>
              </a:ext>
            </a:extLst>
          </p:cNvPr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/>
            <a:endParaRPr lang="en-GB" sz="2600" dirty="0">
              <a:solidFill>
                <a:srgbClr val="004F6B"/>
              </a:solidFill>
              <a:latin typeface="Trebuchet MS"/>
              <a:cs typeface="Trebuchet MS"/>
            </a:endParaRPr>
          </a:p>
        </p:txBody>
      </p:sp>
      <p:pic>
        <p:nvPicPr>
          <p:cNvPr id="5" name="Picture Placeholder 2">
            <a:extLst>
              <a:ext uri="{FF2B5EF4-FFF2-40B4-BE49-F238E27FC236}">
                <a16:creationId xmlns:a16="http://schemas.microsoft.com/office/drawing/2014/main" id="{24988236-3766-B8F5-D177-365337F8C57D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rgbClr val="84BD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" r="119"/>
          <a:stretch>
            <a:fillRect/>
          </a:stretch>
        </p:blipFill>
        <p:spPr>
          <a:xfrm>
            <a:off x="2603373" y="1900506"/>
            <a:ext cx="3937254" cy="4146549"/>
          </a:xfrm>
          <a:custGeom>
            <a:avLst/>
            <a:gdLst>
              <a:gd name="connsiteX0" fmla="*/ 0 w 8385810"/>
              <a:gd name="connsiteY0" fmla="*/ 0 h 4415790"/>
              <a:gd name="connsiteX1" fmla="*/ 8385810 w 8385810"/>
              <a:gd name="connsiteY1" fmla="*/ 0 h 4415790"/>
              <a:gd name="connsiteX2" fmla="*/ 8385810 w 8385810"/>
              <a:gd name="connsiteY2" fmla="*/ 4415790 h 4415790"/>
              <a:gd name="connsiteX3" fmla="*/ 0 w 8385810"/>
              <a:gd name="connsiteY3" fmla="*/ 4415790 h 44157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85810" h="4415790">
                <a:moveTo>
                  <a:pt x="0" y="0"/>
                </a:moveTo>
                <a:lnTo>
                  <a:pt x="8385810" y="0"/>
                </a:lnTo>
                <a:lnTo>
                  <a:pt x="8385810" y="4415790"/>
                </a:lnTo>
                <a:lnTo>
                  <a:pt x="0" y="441579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682514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E6DFD2BCA8D4944B34A2053F30B14C7" ma:contentTypeVersion="16" ma:contentTypeDescription="Create a new document." ma:contentTypeScope="" ma:versionID="945b76c3d7c729e82293344899aa82bf">
  <xsd:schema xmlns:xsd="http://www.w3.org/2001/XMLSchema" xmlns:xs="http://www.w3.org/2001/XMLSchema" xmlns:p="http://schemas.microsoft.com/office/2006/metadata/properties" xmlns:ns2="c8f3af9f-a347-4eef-b8eb-86525ba6e59e" xmlns:ns3="80d56c9b-eb06-4b57-84a1-317f9b0c27c4" targetNamespace="http://schemas.microsoft.com/office/2006/metadata/properties" ma:root="true" ma:fieldsID="ccc80a28c3aef6b7a45a1b65b2faf1ef" ns2:_="" ns3:_="">
    <xsd:import namespace="c8f3af9f-a347-4eef-b8eb-86525ba6e59e"/>
    <xsd:import namespace="80d56c9b-eb06-4b57-84a1-317f9b0c27c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LengthInSeconds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8f3af9f-a347-4eef-b8eb-86525ba6e59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d8edbc65-89d6-4427-b4b3-5786e8def121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0d56c9b-eb06-4b57-84a1-317f9b0c27c4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afd13ec8-1965-46ab-aa70-5269f2d8fcdd}" ma:internalName="TaxCatchAll" ma:showField="CatchAllData" ma:web="80d56c9b-eb06-4b57-84a1-317f9b0c27c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c8f3af9f-a347-4eef-b8eb-86525ba6e59e">
      <Terms xmlns="http://schemas.microsoft.com/office/infopath/2007/PartnerControls"/>
    </lcf76f155ced4ddcb4097134ff3c332f>
    <TaxCatchAll xmlns="80d56c9b-eb06-4b57-84a1-317f9b0c27c4" xsi:nil="true"/>
  </documentManagement>
</p:properties>
</file>

<file path=customXml/itemProps1.xml><?xml version="1.0" encoding="utf-8"?>
<ds:datastoreItem xmlns:ds="http://schemas.openxmlformats.org/officeDocument/2006/customXml" ds:itemID="{A9ADF7BB-13A9-4D6F-BF91-EC5072C20B6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7E6FE83-0FB1-40C1-AB1F-96506A83BF5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8f3af9f-a347-4eef-b8eb-86525ba6e59e"/>
    <ds:schemaRef ds:uri="80d56c9b-eb06-4b57-84a1-317f9b0c27c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E3E78BC-776D-4ACE-AAAE-0456DC2253D9}">
  <ds:schemaRefs>
    <ds:schemaRef ds:uri="http://schemas.openxmlformats.org/package/2006/metadata/core-properties"/>
    <ds:schemaRef ds:uri="c8f3af9f-a347-4eef-b8eb-86525ba6e59e"/>
    <ds:schemaRef ds:uri="http://schemas.microsoft.com/office/2006/metadata/properties"/>
    <ds:schemaRef ds:uri="http://schemas.microsoft.com/office/infopath/2007/PartnerControls"/>
    <ds:schemaRef ds:uri="http://purl.org/dc/terms/"/>
    <ds:schemaRef ds:uri="http://schemas.microsoft.com/office/2006/documentManagement/types"/>
    <ds:schemaRef ds:uri="http://purl.org/dc/dcmitype/"/>
    <ds:schemaRef ds:uri="80d56c9b-eb06-4b57-84a1-317f9b0c27c4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1292</TotalTime>
  <Words>1530</Words>
  <Application>Microsoft Macintosh PowerPoint</Application>
  <PresentationFormat>On-screen Show (4:3)</PresentationFormat>
  <Paragraphs>219</Paragraphs>
  <Slides>34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0" baseType="lpstr">
      <vt:lpstr>Arial</vt:lpstr>
      <vt:lpstr>Calibri</vt:lpstr>
      <vt:lpstr>Century Gothic</vt:lpstr>
      <vt:lpstr>Trebuchet MS</vt:lpstr>
      <vt:lpstr>Wingdings</vt:lpstr>
      <vt:lpstr>Office Theme</vt:lpstr>
      <vt:lpstr>    Raks Patel Projects and Engagement Manager  2 November 2023         </vt:lpstr>
      <vt:lpstr> What do Healthwatch do?</vt:lpstr>
      <vt:lpstr>Healthwatch Network</vt:lpstr>
      <vt:lpstr>Engagement </vt:lpstr>
      <vt:lpstr> Outreach Information and Signposting</vt:lpstr>
      <vt:lpstr>PowerPoint Presentation</vt:lpstr>
      <vt:lpstr>Engagement </vt:lpstr>
      <vt:lpstr>Research</vt:lpstr>
      <vt:lpstr>Research</vt:lpstr>
      <vt:lpstr>Communications </vt:lpstr>
      <vt:lpstr>  Current projects  </vt:lpstr>
      <vt:lpstr>Primary Care Networks (PCN) Patient Engagement Project</vt:lpstr>
      <vt:lpstr>PCN Engagement Project: Phase 1</vt:lpstr>
      <vt:lpstr>PowerPoint Presentation</vt:lpstr>
      <vt:lpstr> Maternity Services Project</vt:lpstr>
      <vt:lpstr> Maternity Services Project</vt:lpstr>
      <vt:lpstr>Partnership Working with VCS</vt:lpstr>
      <vt:lpstr>Partnership Working with VCS</vt:lpstr>
      <vt:lpstr> Mental Health Project</vt:lpstr>
      <vt:lpstr>Introduction to the NHS Workshop</vt:lpstr>
      <vt:lpstr>Content</vt:lpstr>
      <vt:lpstr>Introduction to the NHS Workshop</vt:lpstr>
      <vt:lpstr>NHS Workshop - IRMO</vt:lpstr>
      <vt:lpstr>Feedback</vt:lpstr>
      <vt:lpstr> Next Steps</vt:lpstr>
      <vt:lpstr>Covid-19 Vaccine Survey  </vt:lpstr>
      <vt:lpstr>Vaccine Survey: Questions </vt:lpstr>
      <vt:lpstr>Vaccine Survey: Questions </vt:lpstr>
      <vt:lpstr>When you are offered the Covid-19 vaccine will you have it?</vt:lpstr>
      <vt:lpstr>Vaccine Survey </vt:lpstr>
      <vt:lpstr>Vaccine Survey: Hesitancy </vt:lpstr>
      <vt:lpstr>Concerns / worries about the Covid-19 vaccine</vt:lpstr>
      <vt:lpstr> Contact us 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Rakshita Patel</dc:creator>
  <cp:lastModifiedBy>Raks Patel</cp:lastModifiedBy>
  <cp:revision>60</cp:revision>
  <dcterms:created xsi:type="dcterms:W3CDTF">2020-09-16T09:12:53Z</dcterms:created>
  <dcterms:modified xsi:type="dcterms:W3CDTF">2023-11-01T22:49:07Z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0x010100CE6DFD2BCA8D4944B34A2053F30B14C7</vt:lpwstr>
  </property>
</Properties>
</file>