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tags/tag3.xml" ContentType="application/vnd.openxmlformats-officedocument.presentationml.tags+xml"/>
  <Override PartName="/ppt/notesSlides/notesSlide18.xml" ContentType="application/vnd.openxmlformats-officedocument.presentationml.notesSlide+xml"/>
  <Override PartName="/ppt/tags/tag4.xml" ContentType="application/vnd.openxmlformats-officedocument.presentationml.tags+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tags/tag5.xml" ContentType="application/vnd.openxmlformats-officedocument.presentationml.tags+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notesSlides/notesSlide24.xml" ContentType="application/vnd.openxmlformats-officedocument.presentationml.notesSlide+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notesSlides/notesSlide25.xml" ContentType="application/vnd.openxmlformats-officedocument.presentationml.notesSlide+xml"/>
  <Override PartName="/ppt/tags/tag12.xml" ContentType="application/vnd.openxmlformats-officedocument.presentationml.tags+xml"/>
  <Override PartName="/ppt/tags/tag13.xml" ContentType="application/vnd.openxmlformats-officedocument.presentationml.tags+xml"/>
  <Override PartName="/ppt/notesSlides/notesSlide26.xml" ContentType="application/vnd.openxmlformats-officedocument.presentationml.notesSlide+xml"/>
  <Override PartName="/ppt/tags/tag14.xml" ContentType="application/vnd.openxmlformats-officedocument.presentationml.tags+xml"/>
  <Override PartName="/ppt/tags/tag15.xml" ContentType="application/vnd.openxmlformats-officedocument.presentationml.tags+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0"/>
  </p:notesMasterIdLst>
  <p:sldIdLst>
    <p:sldId id="439" r:id="rId2"/>
    <p:sldId id="441" r:id="rId3"/>
    <p:sldId id="457" r:id="rId4"/>
    <p:sldId id="426" r:id="rId5"/>
    <p:sldId id="427" r:id="rId6"/>
    <p:sldId id="458" r:id="rId7"/>
    <p:sldId id="452" r:id="rId8"/>
    <p:sldId id="453" r:id="rId9"/>
    <p:sldId id="454" r:id="rId10"/>
    <p:sldId id="455" r:id="rId11"/>
    <p:sldId id="430" r:id="rId12"/>
    <p:sldId id="406" r:id="rId13"/>
    <p:sldId id="393" r:id="rId14"/>
    <p:sldId id="395" r:id="rId15"/>
    <p:sldId id="396" r:id="rId16"/>
    <p:sldId id="397" r:id="rId17"/>
    <p:sldId id="460" r:id="rId18"/>
    <p:sldId id="407" r:id="rId19"/>
    <p:sldId id="408" r:id="rId20"/>
    <p:sldId id="398" r:id="rId21"/>
    <p:sldId id="399" r:id="rId22"/>
    <p:sldId id="417" r:id="rId23"/>
    <p:sldId id="418" r:id="rId24"/>
    <p:sldId id="419" r:id="rId25"/>
    <p:sldId id="420" r:id="rId26"/>
    <p:sldId id="421" r:id="rId27"/>
    <p:sldId id="422" r:id="rId28"/>
    <p:sldId id="377" r:id="rId29"/>
    <p:sldId id="378" r:id="rId30"/>
    <p:sldId id="356" r:id="rId31"/>
    <p:sldId id="379" r:id="rId32"/>
    <p:sldId id="380" r:id="rId33"/>
    <p:sldId id="357" r:id="rId34"/>
    <p:sldId id="358" r:id="rId35"/>
    <p:sldId id="381" r:id="rId36"/>
    <p:sldId id="382" r:id="rId37"/>
    <p:sldId id="360" r:id="rId38"/>
    <p:sldId id="459" r:id="rId39"/>
    <p:sldId id="383" r:id="rId40"/>
    <p:sldId id="386" r:id="rId41"/>
    <p:sldId id="443" r:id="rId42"/>
    <p:sldId id="388" r:id="rId43"/>
    <p:sldId id="444" r:id="rId44"/>
    <p:sldId id="372" r:id="rId45"/>
    <p:sldId id="445" r:id="rId46"/>
    <p:sldId id="373" r:id="rId47"/>
    <p:sldId id="374" r:id="rId48"/>
    <p:sldId id="446" r:id="rId49"/>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31087" autoAdjust="0"/>
    <p:restoredTop sz="90417" autoAdjust="0"/>
  </p:normalViewPr>
  <p:slideViewPr>
    <p:cSldViewPr>
      <p:cViewPr varScale="1">
        <p:scale>
          <a:sx n="64" d="100"/>
          <a:sy n="64" d="100"/>
        </p:scale>
        <p:origin x="676" y="4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E391BEA2-4C5A-4D9C-A1AB-C199D6B594E4}" type="datetimeFigureOut">
              <a:rPr lang="en-GB" smtClean="0"/>
              <a:t>01/02/2019</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22D319D2-08A3-483E-9B41-87E7CA12C24B}" type="slidenum">
              <a:rPr lang="en-GB" smtClean="0"/>
              <a:t>‹#›</a:t>
            </a:fld>
            <a:endParaRPr lang="en-GB"/>
          </a:p>
        </p:txBody>
      </p:sp>
    </p:spTree>
    <p:extLst>
      <p:ext uri="{BB962C8B-B14F-4D97-AF65-F5344CB8AC3E}">
        <p14:creationId xmlns:p14="http://schemas.microsoft.com/office/powerpoint/2010/main" val="12158427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14563" y="617538"/>
            <a:ext cx="2535237" cy="1901825"/>
          </a:xfrm>
        </p:spPr>
      </p:sp>
      <p:sp>
        <p:nvSpPr>
          <p:cNvPr id="3" name="Notes Placeholder 2"/>
          <p:cNvSpPr>
            <a:spLocks noGrp="1"/>
          </p:cNvSpPr>
          <p:nvPr>
            <p:ph type="body" idx="1"/>
          </p:nvPr>
        </p:nvSpPr>
        <p:spPr/>
        <p:txBody>
          <a:bodyPr/>
          <a:lstStyle/>
          <a:p>
            <a:r>
              <a:rPr lang="en-GB" dirty="0" smtClean="0"/>
              <a:t>Trainer to refer students to their Unit documents.</a:t>
            </a:r>
            <a:endParaRPr lang="en-GB" dirty="0"/>
          </a:p>
        </p:txBody>
      </p:sp>
      <p:sp>
        <p:nvSpPr>
          <p:cNvPr id="4" name="Slide Number Placeholder 3"/>
          <p:cNvSpPr>
            <a:spLocks noGrp="1"/>
          </p:cNvSpPr>
          <p:nvPr>
            <p:ph type="sldNum" sz="quarter" idx="10"/>
          </p:nvPr>
        </p:nvSpPr>
        <p:spPr/>
        <p:txBody>
          <a:bodyPr/>
          <a:lstStyle/>
          <a:p>
            <a:pPr>
              <a:defRPr/>
            </a:pPr>
            <a:fld id="{225CB1D4-4CD3-451F-8C80-5D1E0BE1468D}" type="slidenum">
              <a:rPr lang="en-GB" altLang="en-US" smtClean="0"/>
              <a:pPr>
                <a:defRPr/>
              </a:pPr>
              <a:t>4</a:t>
            </a:fld>
            <a:endParaRPr lang="en-GB" altLang="en-US"/>
          </a:p>
        </p:txBody>
      </p:sp>
    </p:spTree>
    <p:extLst>
      <p:ext uri="{BB962C8B-B14F-4D97-AF65-F5344CB8AC3E}">
        <p14:creationId xmlns:p14="http://schemas.microsoft.com/office/powerpoint/2010/main" val="3964590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14563" y="617538"/>
            <a:ext cx="2535237" cy="19018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25CB1D4-4CD3-451F-8C80-5D1E0BE1468D}" type="slidenum">
              <a:rPr lang="en-GB" altLang="en-US" smtClean="0"/>
              <a:pPr>
                <a:defRPr/>
              </a:pPr>
              <a:t>5</a:t>
            </a:fld>
            <a:endParaRPr lang="en-GB" altLang="en-US"/>
          </a:p>
        </p:txBody>
      </p:sp>
    </p:spTree>
    <p:extLst>
      <p:ext uri="{BB962C8B-B14F-4D97-AF65-F5344CB8AC3E}">
        <p14:creationId xmlns:p14="http://schemas.microsoft.com/office/powerpoint/2010/main" val="12570707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28850" y="273050"/>
            <a:ext cx="2393950" cy="1795463"/>
          </a:xfrm>
        </p:spPr>
      </p:sp>
      <p:sp>
        <p:nvSpPr>
          <p:cNvPr id="3" name="Notes Placeholder 2"/>
          <p:cNvSpPr>
            <a:spLocks noGrp="1"/>
          </p:cNvSpPr>
          <p:nvPr>
            <p:ph type="body" idx="1"/>
          </p:nvPr>
        </p:nvSpPr>
        <p:spPr>
          <a:xfrm>
            <a:off x="758155" y="2306236"/>
            <a:ext cx="5439410" cy="6959461"/>
          </a:xfrm>
        </p:spPr>
        <p:txBody>
          <a:bodyPr/>
          <a:lstStyle/>
          <a:p>
            <a:r>
              <a:rPr lang="en-GB" b="1" dirty="0" smtClean="0"/>
              <a:t>Code of Conduct</a:t>
            </a:r>
          </a:p>
          <a:p>
            <a:endParaRPr lang="en-GB" dirty="0"/>
          </a:p>
          <a:p>
            <a:r>
              <a:rPr lang="en-GB" dirty="0" smtClean="0"/>
              <a:t>Trainer to ask each ‘Learner Group’ to devise a set of ‘rules’ they feel are appropriate for the course.</a:t>
            </a:r>
          </a:p>
          <a:p>
            <a:endParaRPr lang="en-GB" dirty="0"/>
          </a:p>
          <a:p>
            <a:r>
              <a:rPr lang="en-GB" dirty="0" smtClean="0"/>
              <a:t>These may include, for example, punctuality, not talking over one another.</a:t>
            </a:r>
          </a:p>
          <a:p>
            <a:endParaRPr lang="en-GB" dirty="0"/>
          </a:p>
          <a:p>
            <a:endParaRPr lang="en-GB" dirty="0" smtClean="0"/>
          </a:p>
          <a:p>
            <a:r>
              <a:rPr lang="en-GB" dirty="0" smtClean="0"/>
              <a:t>Allocate an appropriate length of time for activity</a:t>
            </a:r>
          </a:p>
          <a:p>
            <a:endParaRPr lang="en-GB" dirty="0"/>
          </a:p>
          <a:p>
            <a:r>
              <a:rPr lang="en-GB" dirty="0" smtClean="0"/>
              <a:t>Trainer to ask each group to present their list, explaining their rationale.</a:t>
            </a:r>
          </a:p>
          <a:p>
            <a:endParaRPr lang="en-GB" dirty="0"/>
          </a:p>
          <a:p>
            <a:r>
              <a:rPr lang="en-GB" dirty="0" smtClean="0"/>
              <a:t>Once all groups have presented, Trainer to collate answers and create an agreed list for the course.</a:t>
            </a:r>
          </a:p>
          <a:p>
            <a:endParaRPr lang="en-GB" dirty="0"/>
          </a:p>
          <a:p>
            <a:r>
              <a:rPr lang="en-GB" dirty="0" smtClean="0"/>
              <a:t>This list can then be produced as a hand-out and supplied to individuals at the next session.</a:t>
            </a:r>
            <a:endParaRPr lang="en-GB" dirty="0"/>
          </a:p>
        </p:txBody>
      </p:sp>
      <p:sp>
        <p:nvSpPr>
          <p:cNvPr id="4" name="Slide Number Placeholder 3"/>
          <p:cNvSpPr>
            <a:spLocks noGrp="1"/>
          </p:cNvSpPr>
          <p:nvPr>
            <p:ph type="sldNum" sz="quarter" idx="10"/>
          </p:nvPr>
        </p:nvSpPr>
        <p:spPr/>
        <p:txBody>
          <a:bodyPr/>
          <a:lstStyle/>
          <a:p>
            <a:fld id="{B3FC3492-29CC-46CF-9312-C6C56C6D22E3}" type="slidenum">
              <a:rPr lang="en-GB" smtClean="0"/>
              <a:t>7</a:t>
            </a:fld>
            <a:endParaRPr lang="en-GB" dirty="0"/>
          </a:p>
        </p:txBody>
      </p:sp>
    </p:spTree>
    <p:extLst>
      <p:ext uri="{BB962C8B-B14F-4D97-AF65-F5344CB8AC3E}">
        <p14:creationId xmlns:p14="http://schemas.microsoft.com/office/powerpoint/2010/main" val="1695342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39913" y="742950"/>
            <a:ext cx="3028950" cy="2271713"/>
          </a:xfrm>
        </p:spPr>
      </p:sp>
      <p:sp>
        <p:nvSpPr>
          <p:cNvPr id="3" name="Notes Placeholder 2"/>
          <p:cNvSpPr>
            <a:spLocks noGrp="1"/>
          </p:cNvSpPr>
          <p:nvPr>
            <p:ph type="body" idx="1"/>
          </p:nvPr>
        </p:nvSpPr>
        <p:spPr/>
        <p:txBody>
          <a:bodyPr/>
          <a:lstStyle/>
          <a:p>
            <a:r>
              <a:rPr lang="en-GB" dirty="0" smtClean="0"/>
              <a:t>Trainer to introduce Police (Conduct) Regulations 2008 – 10 Standards of Professional Behaviour.</a:t>
            </a:r>
            <a:endParaRPr lang="en-GB" dirty="0"/>
          </a:p>
        </p:txBody>
      </p:sp>
      <p:sp>
        <p:nvSpPr>
          <p:cNvPr id="4" name="Slide Number Placeholder 3"/>
          <p:cNvSpPr>
            <a:spLocks noGrp="1"/>
          </p:cNvSpPr>
          <p:nvPr>
            <p:ph type="sldNum" sz="quarter" idx="10"/>
          </p:nvPr>
        </p:nvSpPr>
        <p:spPr/>
        <p:txBody>
          <a:bodyPr/>
          <a:lstStyle/>
          <a:p>
            <a:fld id="{B3FC3492-29CC-46CF-9312-C6C56C6D22E3}" type="slidenum">
              <a:rPr lang="en-GB" smtClean="0"/>
              <a:t>8</a:t>
            </a:fld>
            <a:endParaRPr lang="en-GB" dirty="0"/>
          </a:p>
        </p:txBody>
      </p:sp>
    </p:spTree>
    <p:extLst>
      <p:ext uri="{BB962C8B-B14F-4D97-AF65-F5344CB8AC3E}">
        <p14:creationId xmlns:p14="http://schemas.microsoft.com/office/powerpoint/2010/main" val="34900114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65313" y="273050"/>
            <a:ext cx="3122612" cy="2343150"/>
          </a:xfrm>
        </p:spPr>
      </p:sp>
      <p:sp>
        <p:nvSpPr>
          <p:cNvPr id="3" name="Notes Placeholder 2"/>
          <p:cNvSpPr>
            <a:spLocks noGrp="1"/>
          </p:cNvSpPr>
          <p:nvPr>
            <p:ph type="body" idx="1"/>
          </p:nvPr>
        </p:nvSpPr>
        <p:spPr>
          <a:xfrm>
            <a:off x="829546" y="2775413"/>
            <a:ext cx="5439410" cy="6646676"/>
          </a:xfrm>
        </p:spPr>
        <p:txBody>
          <a:bodyPr/>
          <a:lstStyle/>
          <a:p>
            <a:r>
              <a:rPr lang="en-GB" b="1" dirty="0" smtClean="0"/>
              <a:t>South Wales Police 10 Standards of Professional Behaviour</a:t>
            </a:r>
          </a:p>
          <a:p>
            <a:endParaRPr lang="en-GB" dirty="0"/>
          </a:p>
          <a:p>
            <a:r>
              <a:rPr lang="en-GB" dirty="0" smtClean="0"/>
              <a:t>Trainer to display slide and advise participants that these are the standards expected by South Wales Police and the Police Service in general.</a:t>
            </a:r>
          </a:p>
          <a:p>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B3FC3492-29CC-46CF-9312-C6C56C6D22E3}" type="slidenum">
              <a:rPr lang="en-GB" smtClean="0"/>
              <a:t>9</a:t>
            </a:fld>
            <a:endParaRPr lang="en-GB" dirty="0"/>
          </a:p>
        </p:txBody>
      </p:sp>
    </p:spTree>
    <p:extLst>
      <p:ext uri="{BB962C8B-B14F-4D97-AF65-F5344CB8AC3E}">
        <p14:creationId xmlns:p14="http://schemas.microsoft.com/office/powerpoint/2010/main" val="24990887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65313" y="273050"/>
            <a:ext cx="3122612" cy="2343150"/>
          </a:xfrm>
        </p:spPr>
      </p:sp>
      <p:sp>
        <p:nvSpPr>
          <p:cNvPr id="3" name="Notes Placeholder 2"/>
          <p:cNvSpPr>
            <a:spLocks noGrp="1"/>
          </p:cNvSpPr>
          <p:nvPr>
            <p:ph type="body" idx="1"/>
          </p:nvPr>
        </p:nvSpPr>
        <p:spPr>
          <a:xfrm>
            <a:off x="829546" y="2775413"/>
            <a:ext cx="5439410" cy="6646676"/>
          </a:xfrm>
        </p:spPr>
        <p:txBody>
          <a:bodyPr/>
          <a:lstStyle/>
          <a:p>
            <a:r>
              <a:rPr lang="en-GB" b="1" dirty="0" smtClean="0"/>
              <a:t>South Wales Police 10 Standards of Professional Behaviour</a:t>
            </a:r>
          </a:p>
          <a:p>
            <a:endParaRPr lang="en-GB" dirty="0"/>
          </a:p>
          <a:p>
            <a:r>
              <a:rPr lang="en-GB" dirty="0"/>
              <a:t>The expectation is that , as members of SWP, the general standards of behaviour for participants would be expected to be in line with the Standards of Professional Behaviour.</a:t>
            </a:r>
          </a:p>
          <a:p>
            <a:endParaRPr lang="en-GB" dirty="0" smtClean="0"/>
          </a:p>
          <a:p>
            <a:endParaRPr lang="en-GB" dirty="0"/>
          </a:p>
          <a:p>
            <a:r>
              <a:rPr lang="en-GB" dirty="0" smtClean="0"/>
              <a:t>If </a:t>
            </a:r>
            <a:r>
              <a:rPr lang="en-GB" dirty="0"/>
              <a:t>anyone falls </a:t>
            </a:r>
            <a:r>
              <a:rPr lang="en-GB" dirty="0" smtClean="0"/>
              <a:t>well below </a:t>
            </a:r>
            <a:r>
              <a:rPr lang="en-GB" dirty="0"/>
              <a:t>the expected standard </a:t>
            </a:r>
            <a:r>
              <a:rPr lang="en-GB" dirty="0" smtClean="0"/>
              <a:t>of behaviour it will be noted, it may also result in that individual being asked to leave the course permanently.  It may also result in a report being sent to your 2</a:t>
            </a:r>
            <a:r>
              <a:rPr lang="en-GB" baseline="30000" dirty="0" smtClean="0"/>
              <a:t>nd</a:t>
            </a:r>
            <a:r>
              <a:rPr lang="en-GB" dirty="0" smtClean="0"/>
              <a:t> line supervisor.</a:t>
            </a:r>
          </a:p>
          <a:p>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B3FC3492-29CC-46CF-9312-C6C56C6D22E3}" type="slidenum">
              <a:rPr lang="en-GB" smtClean="0"/>
              <a:t>10</a:t>
            </a:fld>
            <a:endParaRPr lang="en-GB" dirty="0"/>
          </a:p>
        </p:txBody>
      </p:sp>
    </p:spTree>
    <p:extLst>
      <p:ext uri="{BB962C8B-B14F-4D97-AF65-F5344CB8AC3E}">
        <p14:creationId xmlns:p14="http://schemas.microsoft.com/office/powerpoint/2010/main" val="14299481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14563" y="617538"/>
            <a:ext cx="2535237" cy="1901825"/>
          </a:xfrm>
        </p:spPr>
      </p:sp>
      <p:sp>
        <p:nvSpPr>
          <p:cNvPr id="3" name="Notes Placeholder 2"/>
          <p:cNvSpPr>
            <a:spLocks noGrp="1"/>
          </p:cNvSpPr>
          <p:nvPr>
            <p:ph type="body" idx="1"/>
          </p:nvPr>
        </p:nvSpPr>
        <p:spPr/>
        <p:txBody>
          <a:bodyPr/>
          <a:lstStyle/>
          <a:p>
            <a:r>
              <a:rPr lang="en-GB" dirty="0" smtClean="0"/>
              <a:t>Underneath the ‘Learning Outcome’ you will see ‘ Assessment Criteria’</a:t>
            </a:r>
          </a:p>
          <a:p>
            <a:endParaRPr lang="en-GB" dirty="0"/>
          </a:p>
          <a:p>
            <a:r>
              <a:rPr lang="en-GB" dirty="0" smtClean="0"/>
              <a:t>This is, in essence, what you need to be able to do in order to meet the ‘Learning Outcome’.</a:t>
            </a:r>
          </a:p>
          <a:p>
            <a:endParaRPr lang="en-GB" dirty="0"/>
          </a:p>
          <a:p>
            <a:r>
              <a:rPr lang="en-GB" dirty="0" smtClean="0"/>
              <a:t>It is important that you understand the wording of these criteria as it will give you an indication as to the amount of depth required as far as you knowledge is concerned.</a:t>
            </a:r>
          </a:p>
          <a:p>
            <a:endParaRPr lang="en-GB" dirty="0"/>
          </a:p>
          <a:p>
            <a:r>
              <a:rPr lang="en-GB" dirty="0" smtClean="0"/>
              <a:t>Lets look at the first one under ‘Learning Outcome 1’</a:t>
            </a:r>
          </a:p>
          <a:p>
            <a:endParaRPr lang="en-GB" dirty="0"/>
          </a:p>
          <a:p>
            <a:endParaRPr lang="en-GB" dirty="0" smtClean="0"/>
          </a:p>
          <a:p>
            <a:r>
              <a:rPr lang="en-GB" dirty="0" smtClean="0"/>
              <a:t>Assessment criteria 1.1 – </a:t>
            </a:r>
            <a:r>
              <a:rPr lang="en-GB" b="1" dirty="0" smtClean="0">
                <a:solidFill>
                  <a:srgbClr val="FF0000"/>
                </a:solidFill>
              </a:rPr>
              <a:t>‘Identify</a:t>
            </a:r>
            <a:r>
              <a:rPr lang="en-GB" dirty="0" smtClean="0"/>
              <a:t>…….(as per slide)</a:t>
            </a:r>
          </a:p>
          <a:p>
            <a:endParaRPr lang="en-GB" dirty="0"/>
          </a:p>
          <a:p>
            <a:r>
              <a:rPr lang="en-GB" dirty="0" smtClean="0"/>
              <a:t>The word ‘Identify’ means in this context </a:t>
            </a:r>
            <a:r>
              <a:rPr lang="en-GB" b="1" dirty="0" smtClean="0">
                <a:solidFill>
                  <a:srgbClr val="0033CC"/>
                </a:solidFill>
              </a:rPr>
              <a:t>recognising </a:t>
            </a:r>
            <a:r>
              <a:rPr lang="en-GB" dirty="0" smtClean="0"/>
              <a:t>and </a:t>
            </a:r>
            <a:r>
              <a:rPr lang="en-GB" b="1" dirty="0" smtClean="0">
                <a:solidFill>
                  <a:srgbClr val="0033CC"/>
                </a:solidFill>
              </a:rPr>
              <a:t>stating</a:t>
            </a:r>
            <a:r>
              <a:rPr lang="en-GB" dirty="0" smtClean="0"/>
              <a:t> the relevant </a:t>
            </a:r>
          </a:p>
          <a:p>
            <a:r>
              <a:rPr lang="en-GB" dirty="0" smtClean="0"/>
              <a:t>piece of legislation (the Act</a:t>
            </a:r>
            <a:r>
              <a:rPr lang="en-GB" b="1" dirty="0" smtClean="0"/>
              <a:t>) IN FULL!!!</a:t>
            </a:r>
          </a:p>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225CB1D4-4CD3-451F-8C80-5D1E0BE1468D}" type="slidenum">
              <a:rPr lang="en-GB" altLang="en-US" smtClean="0"/>
              <a:pPr>
                <a:defRPr/>
              </a:pPr>
              <a:t>11</a:t>
            </a:fld>
            <a:endParaRPr lang="en-GB" altLang="en-US"/>
          </a:p>
        </p:txBody>
      </p:sp>
    </p:spTree>
    <p:extLst>
      <p:ext uri="{BB962C8B-B14F-4D97-AF65-F5344CB8AC3E}">
        <p14:creationId xmlns:p14="http://schemas.microsoft.com/office/powerpoint/2010/main" val="41525591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2D319D2-08A3-483E-9B41-87E7CA12C24B}" type="slidenum">
              <a:rPr lang="en-GB" smtClean="0"/>
              <a:t>12</a:t>
            </a:fld>
            <a:endParaRPr lang="en-GB"/>
          </a:p>
        </p:txBody>
      </p:sp>
    </p:spTree>
    <p:extLst>
      <p:ext uri="{BB962C8B-B14F-4D97-AF65-F5344CB8AC3E}">
        <p14:creationId xmlns:p14="http://schemas.microsoft.com/office/powerpoint/2010/main" val="35369070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Rot="1" noChangeAspect="1" noChangeArrowheads="1" noTextEdit="1"/>
          </p:cNvSpPr>
          <p:nvPr>
            <p:ph type="sldImg"/>
          </p:nvPr>
        </p:nvSpPr>
        <p:spPr>
          <a:noFill/>
          <a:extLst>
            <a:ext uri="{909E8E84-426E-40DD-AFC4-6F175D3DCCD1}">
              <a14:hiddenFill xmlns:a14="http://schemas.microsoft.com/office/drawing/2010/main">
                <a:solidFill>
                  <a:srgbClr val="FFFFFF"/>
                </a:solidFill>
              </a14:hiddenFill>
            </a:ext>
          </a:extLst>
        </p:spPr>
      </p:sp>
      <p:sp>
        <p:nvSpPr>
          <p:cNvPr id="1843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400" smtClean="0"/>
              <a:t>Human rights legislation stresses an individual’s entitlement to expect certain fundamental rights as part of their social contract with the state</a:t>
            </a:r>
          </a:p>
          <a:p>
            <a:r>
              <a:rPr lang="en-GB" altLang="en-US" sz="1400" smtClean="0"/>
              <a:t>and other forms of authority.</a:t>
            </a:r>
          </a:p>
          <a:p>
            <a:r>
              <a:rPr lang="en-GB" altLang="en-US" sz="1100" smtClean="0"/>
              <a:t>In</a:t>
            </a:r>
            <a:r>
              <a:rPr lang="en-GB" altLang="en-US" smtClean="0"/>
              <a:t> </a:t>
            </a:r>
            <a:r>
              <a:rPr lang="en-GB" altLang="en-US" b="1" smtClean="0"/>
              <a:t>1948</a:t>
            </a:r>
            <a:r>
              <a:rPr lang="en-GB" altLang="en-US" smtClean="0"/>
              <a:t> the United Nations General Assembly adopted The Universal Declaration of Human Rights. The declaration arose directly from the experiences of WW2 &amp; represented the first global expression of rights to which humans are inherently entitled.  </a:t>
            </a:r>
          </a:p>
          <a:p>
            <a:r>
              <a:rPr lang="en-GB" altLang="en-US" smtClean="0"/>
              <a:t>In </a:t>
            </a:r>
            <a:r>
              <a:rPr lang="en-GB" altLang="en-US" b="1" smtClean="0"/>
              <a:t>1950</a:t>
            </a:r>
            <a:r>
              <a:rPr lang="en-GB" altLang="en-US" smtClean="0"/>
              <a:t> the United Kingdom ratified (gave formal consent to) the European Convention on Human Rights and Fundamental Freedoms - (ECHR)*</a:t>
            </a:r>
          </a:p>
          <a:p>
            <a:r>
              <a:rPr lang="en-GB" altLang="en-US" smtClean="0"/>
              <a:t>In</a:t>
            </a:r>
            <a:r>
              <a:rPr lang="en-GB" altLang="en-US" b="1" smtClean="0"/>
              <a:t> 1966 </a:t>
            </a:r>
            <a:r>
              <a:rPr lang="en-GB" altLang="en-US" smtClean="0"/>
              <a:t>it was recognised that UK law did not always meet the requirements of ECHR and defendants were allowed to take their case to the European Court of Human Rights in Strasbourg.</a:t>
            </a:r>
          </a:p>
          <a:p>
            <a:r>
              <a:rPr lang="en-US" altLang="en-US" smtClean="0"/>
              <a:t>In </a:t>
            </a:r>
            <a:r>
              <a:rPr lang="en-US" altLang="en-US" b="1" smtClean="0"/>
              <a:t>1997</a:t>
            </a:r>
            <a:r>
              <a:rPr lang="en-US" altLang="en-US" smtClean="0"/>
              <a:t> the Labour Party stated that if brought into power they would create the Human Rights Act to bring the convention rights into our own legislation.</a:t>
            </a:r>
          </a:p>
          <a:p>
            <a:r>
              <a:rPr lang="en-US" altLang="en-US" smtClean="0"/>
              <a:t>In October</a:t>
            </a:r>
            <a:r>
              <a:rPr lang="en-US" altLang="en-US" b="1" smtClean="0"/>
              <a:t> 2000 </a:t>
            </a:r>
            <a:r>
              <a:rPr lang="en-US" altLang="en-US" smtClean="0"/>
              <a:t>the Human Rights Act 1998 came into force, and to most intents and purposes effectively incorporates an individuals ‘Convention right’s’ into our domestic law.</a:t>
            </a:r>
          </a:p>
          <a:p>
            <a:r>
              <a:rPr lang="en-GB" altLang="en-US" smtClean="0"/>
              <a:t>*The </a:t>
            </a:r>
            <a:r>
              <a:rPr lang="en-GB" altLang="en-US" b="1" smtClean="0"/>
              <a:t>European Convention on Human Rights</a:t>
            </a:r>
            <a:r>
              <a:rPr lang="en-GB" altLang="en-US" smtClean="0"/>
              <a:t> (</a:t>
            </a:r>
            <a:r>
              <a:rPr lang="en-GB" altLang="en-US" b="1" smtClean="0"/>
              <a:t>ECHR</a:t>
            </a:r>
            <a:r>
              <a:rPr lang="en-GB" altLang="en-US" smtClean="0"/>
              <a:t>) (formally the </a:t>
            </a:r>
            <a:r>
              <a:rPr lang="en-GB" altLang="en-US" i="1" smtClean="0"/>
              <a:t>Convention for the Protection of Human Rights and Fundamental Freedoms</a:t>
            </a:r>
            <a:r>
              <a:rPr lang="en-GB" altLang="en-US" smtClean="0"/>
              <a:t>) is an international treaty to protect human rights and fundamental freedoms in Europe. Drafted in 1950 by the then newly formed Council of Europe the convention entered into force on 3 September 1953. All Council of Europe member states are party to the Convention and new members are expected to ratify the convention at the earliest opportunity.</a:t>
            </a:r>
            <a:endParaRPr lang="en-GB" altLang="en-US" baseline="30000" smtClean="0"/>
          </a:p>
          <a:p>
            <a:r>
              <a:rPr lang="en-GB" altLang="en-US" smtClean="0"/>
              <a:t>The Convention established the European Court of Human Rights (ECtHR). Any person who feels his or her rights have been violated under the Convention by a state party can take a case to the Court. Judgements finding violations are binding on the States concerned and they are obliged to execute them.</a:t>
            </a:r>
          </a:p>
          <a:p>
            <a:r>
              <a:rPr lang="en-GB" altLang="en-US" smtClean="0"/>
              <a:t>The </a:t>
            </a:r>
            <a:r>
              <a:rPr lang="en-GB" altLang="en-US" b="1" smtClean="0"/>
              <a:t>Human Rights Act 1998</a:t>
            </a:r>
            <a:r>
              <a:rPr lang="en-GB" altLang="en-US" smtClean="0"/>
              <a:t> is an Act of Parliament of the UK which received Royal Assent on 9 November 1998, and mostly came into force on 2 October 2000. Its aim is to "give further effect" in UK law to the rights contained in the European Convention on Human Rights. The Act makes available in UK courts a remedy for breach of a Convention right, without the need to go to the ECtHR in Strasbourg. It had a significant affect on the protection of human rights in the UK.</a:t>
            </a:r>
          </a:p>
          <a:p>
            <a:r>
              <a:rPr lang="en-GB" altLang="en-US" smtClean="0"/>
              <a:t>In particular, the Act makes it unlawful for any public body to act in a way which is incompatible with the Convention, unless the wording of any other primary legislation (Act of Parliament) provides no other choice.</a:t>
            </a:r>
          </a:p>
          <a:p>
            <a:endParaRPr lang="en-US" altLang="en-US" smtClean="0"/>
          </a:p>
        </p:txBody>
      </p:sp>
    </p:spTree>
    <p:extLst>
      <p:ext uri="{BB962C8B-B14F-4D97-AF65-F5344CB8AC3E}">
        <p14:creationId xmlns:p14="http://schemas.microsoft.com/office/powerpoint/2010/main" val="42907399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noFill/>
          <a:extLst>
            <a:ext uri="{909E8E84-426E-40DD-AFC4-6F175D3DCCD1}">
              <a14:hiddenFill xmlns:a14="http://schemas.microsoft.com/office/drawing/2010/main">
                <a:solidFill>
                  <a:srgbClr val="FFFFFF"/>
                </a:solidFill>
              </a14:hiddenFill>
            </a:ext>
          </a:extLst>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z="1600" b="1" smtClean="0"/>
              <a:t>State:</a:t>
            </a:r>
          </a:p>
          <a:p>
            <a:pPr eaLnBrk="1" hangingPunct="1"/>
            <a:r>
              <a:rPr lang="en-GB" altLang="en-US" sz="1600" smtClean="0"/>
              <a:t>The Human Rights Act made a number of important provisions – the most imprtant sections are summarised: </a:t>
            </a:r>
          </a:p>
          <a:p>
            <a:r>
              <a:rPr lang="en-GB" altLang="en-US" sz="1600" b="1" smtClean="0">
                <a:solidFill>
                  <a:srgbClr val="FF0000"/>
                </a:solidFill>
              </a:rPr>
              <a:t>Section 2</a:t>
            </a:r>
            <a:r>
              <a:rPr lang="en-GB" altLang="en-US" sz="1600" b="1" smtClean="0"/>
              <a:t> </a:t>
            </a:r>
            <a:r>
              <a:rPr lang="en-GB" altLang="en-US" sz="1600" smtClean="0"/>
              <a:t>Requires a court to take account of the opinions and decisions of the European Court of Human Rights, the Commission and Committee of Ministers when determining a question relating to a Convention right. </a:t>
            </a:r>
          </a:p>
          <a:p>
            <a:r>
              <a:rPr lang="en-GB" altLang="en-US" sz="1600" b="1" smtClean="0">
                <a:solidFill>
                  <a:srgbClr val="FF0000"/>
                </a:solidFill>
              </a:rPr>
              <a:t>Section 3</a:t>
            </a:r>
            <a:r>
              <a:rPr lang="en-GB" altLang="en-US" sz="1600" b="1" smtClean="0"/>
              <a:t> </a:t>
            </a:r>
            <a:r>
              <a:rPr lang="en-GB" altLang="en-US" sz="1600" smtClean="0"/>
              <a:t>Demands that all United Kingdom legislation must be construed and give effect in such a way as to be compatible with Convention rights.</a:t>
            </a:r>
            <a:endParaRPr lang="en-GB" altLang="en-US" sz="1600" b="1" smtClean="0"/>
          </a:p>
          <a:p>
            <a:r>
              <a:rPr lang="en-GB" altLang="en-US" sz="1600" b="1" smtClean="0">
                <a:solidFill>
                  <a:srgbClr val="FF0000"/>
                </a:solidFill>
              </a:rPr>
              <a:t>Section 4</a:t>
            </a:r>
            <a:r>
              <a:rPr lang="en-GB" altLang="en-US" sz="1600" b="1" smtClean="0"/>
              <a:t> </a:t>
            </a:r>
            <a:r>
              <a:rPr lang="en-GB" altLang="en-US" sz="1600" smtClean="0"/>
              <a:t>Permits the High Court to make a declaration of non compatibility on any question of United Kingdom law.</a:t>
            </a:r>
          </a:p>
          <a:p>
            <a:r>
              <a:rPr lang="en-GB" altLang="en-US" sz="1600" b="1" smtClean="0">
                <a:solidFill>
                  <a:srgbClr val="FF0000"/>
                </a:solidFill>
              </a:rPr>
              <a:t>Section 6 </a:t>
            </a:r>
            <a:r>
              <a:rPr lang="en-GB" altLang="en-US" sz="1600" smtClean="0"/>
              <a:t>Makes it is unlawful for a public authority to act in a way incompatible with a Convention right</a:t>
            </a:r>
          </a:p>
          <a:p>
            <a:r>
              <a:rPr lang="en-GB" altLang="en-US" sz="1600" b="1" smtClean="0">
                <a:solidFill>
                  <a:srgbClr val="FF0000"/>
                </a:solidFill>
              </a:rPr>
              <a:t>Section 7</a:t>
            </a:r>
            <a:r>
              <a:rPr lang="en-GB" altLang="en-US" sz="1600" b="1" smtClean="0"/>
              <a:t> </a:t>
            </a:r>
            <a:r>
              <a:rPr lang="en-GB" altLang="en-US" sz="1600" smtClean="0"/>
              <a:t>Provides for an aggrieved party to take proceedings where a public authority has breached section 6.</a:t>
            </a:r>
            <a:endParaRPr lang="en-GB" altLang="en-US" sz="1600" b="1" smtClean="0"/>
          </a:p>
          <a:p>
            <a:r>
              <a:rPr lang="en-GB" altLang="en-US" sz="1600" b="1" smtClean="0">
                <a:solidFill>
                  <a:srgbClr val="FF0000"/>
                </a:solidFill>
              </a:rPr>
              <a:t>Section 8</a:t>
            </a:r>
            <a:r>
              <a:rPr lang="en-GB" altLang="en-US" sz="1600" b="1" smtClean="0"/>
              <a:t> </a:t>
            </a:r>
            <a:r>
              <a:rPr lang="en-GB" altLang="en-US" sz="1600" smtClean="0"/>
              <a:t>Empowers a court to grant such remedy or relief within its powers as it considers just and appropriate.</a:t>
            </a:r>
            <a:endParaRPr lang="en-GB" altLang="en-US" sz="1600" b="1" smtClean="0"/>
          </a:p>
          <a:p>
            <a:r>
              <a:rPr lang="en-GB" altLang="en-US" sz="1600" smtClean="0"/>
              <a:t>Human Rights are no longer some remote ideal over which decisions are made in some distant court in Europe.</a:t>
            </a:r>
          </a:p>
          <a:p>
            <a:r>
              <a:rPr lang="en-GB" altLang="en-US" sz="1600" smtClean="0"/>
              <a:t>The question of infringement of an individual's Human Rights will be open to examination in every criminal trial, civil or care proceedings and tribunals.</a:t>
            </a:r>
            <a:br>
              <a:rPr lang="en-GB" altLang="en-US" sz="1600" smtClean="0"/>
            </a:br>
            <a:r>
              <a:rPr lang="en-GB" altLang="en-US" sz="1600" smtClean="0"/>
              <a:t/>
            </a:r>
            <a:br>
              <a:rPr lang="en-GB" altLang="en-US" sz="1600" smtClean="0"/>
            </a:br>
            <a:r>
              <a:rPr lang="en-GB" altLang="en-US" sz="1600" smtClean="0"/>
              <a:t>It could be argued that the Human Rights Act 1998 affects a wider spectrum of police investigation and procedure than any other piece of legislation ever to come onto the statute books.</a:t>
            </a:r>
            <a:br>
              <a:rPr lang="en-GB" altLang="en-US" sz="1600" smtClean="0"/>
            </a:br>
            <a:endParaRPr lang="en-US" altLang="en-US" sz="1600" smtClean="0"/>
          </a:p>
          <a:p>
            <a:endParaRPr lang="en-GB" altLang="en-US" smtClean="0"/>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5513">
              <a:spcBef>
                <a:spcPct val="30000"/>
              </a:spcBef>
              <a:defRPr sz="1200">
                <a:solidFill>
                  <a:schemeClr val="tx1"/>
                </a:solidFill>
                <a:latin typeface="Arial" pitchFamily="34" charset="0"/>
              </a:defRPr>
            </a:lvl1pPr>
            <a:lvl2pPr marL="741363" indent="-284163" defTabSz="925513">
              <a:spcBef>
                <a:spcPct val="30000"/>
              </a:spcBef>
              <a:defRPr sz="1200">
                <a:solidFill>
                  <a:schemeClr val="tx1"/>
                </a:solidFill>
                <a:latin typeface="Arial" pitchFamily="34" charset="0"/>
              </a:defRPr>
            </a:lvl2pPr>
            <a:lvl3pPr marL="1141413" indent="-227013" defTabSz="925513">
              <a:spcBef>
                <a:spcPct val="30000"/>
              </a:spcBef>
              <a:defRPr sz="1200">
                <a:solidFill>
                  <a:schemeClr val="tx1"/>
                </a:solidFill>
                <a:latin typeface="Arial" pitchFamily="34" charset="0"/>
              </a:defRPr>
            </a:lvl3pPr>
            <a:lvl4pPr marL="1598613" indent="-227013" defTabSz="925513">
              <a:spcBef>
                <a:spcPct val="30000"/>
              </a:spcBef>
              <a:defRPr sz="1200">
                <a:solidFill>
                  <a:schemeClr val="tx1"/>
                </a:solidFill>
                <a:latin typeface="Arial" pitchFamily="34" charset="0"/>
              </a:defRPr>
            </a:lvl4pPr>
            <a:lvl5pPr marL="2055813" indent="-227013" defTabSz="925513">
              <a:spcBef>
                <a:spcPct val="30000"/>
              </a:spcBef>
              <a:defRPr sz="1200">
                <a:solidFill>
                  <a:schemeClr val="tx1"/>
                </a:solidFill>
                <a:latin typeface="Arial" pitchFamily="34" charset="0"/>
              </a:defRPr>
            </a:lvl5pPr>
            <a:lvl6pPr marL="2513013" indent="-227013" defTabSz="925513" eaLnBrk="0" fontAlgn="base" hangingPunct="0">
              <a:spcBef>
                <a:spcPct val="30000"/>
              </a:spcBef>
              <a:spcAft>
                <a:spcPct val="0"/>
              </a:spcAft>
              <a:defRPr sz="1200">
                <a:solidFill>
                  <a:schemeClr val="tx1"/>
                </a:solidFill>
                <a:latin typeface="Arial" pitchFamily="34" charset="0"/>
              </a:defRPr>
            </a:lvl6pPr>
            <a:lvl7pPr marL="2970213" indent="-227013" defTabSz="925513" eaLnBrk="0" fontAlgn="base" hangingPunct="0">
              <a:spcBef>
                <a:spcPct val="30000"/>
              </a:spcBef>
              <a:spcAft>
                <a:spcPct val="0"/>
              </a:spcAft>
              <a:defRPr sz="1200">
                <a:solidFill>
                  <a:schemeClr val="tx1"/>
                </a:solidFill>
                <a:latin typeface="Arial" pitchFamily="34" charset="0"/>
              </a:defRPr>
            </a:lvl7pPr>
            <a:lvl8pPr marL="3427413" indent="-227013" defTabSz="925513" eaLnBrk="0" fontAlgn="base" hangingPunct="0">
              <a:spcBef>
                <a:spcPct val="30000"/>
              </a:spcBef>
              <a:spcAft>
                <a:spcPct val="0"/>
              </a:spcAft>
              <a:defRPr sz="1200">
                <a:solidFill>
                  <a:schemeClr val="tx1"/>
                </a:solidFill>
                <a:latin typeface="Arial" pitchFamily="34" charset="0"/>
              </a:defRPr>
            </a:lvl8pPr>
            <a:lvl9pPr marL="3884613" indent="-227013" defTabSz="925513" eaLnBrk="0" fontAlgn="base" hangingPunct="0">
              <a:spcBef>
                <a:spcPct val="30000"/>
              </a:spcBef>
              <a:spcAft>
                <a:spcPct val="0"/>
              </a:spcAft>
              <a:defRPr sz="1200">
                <a:solidFill>
                  <a:schemeClr val="tx1"/>
                </a:solidFill>
                <a:latin typeface="Arial" pitchFamily="34" charset="0"/>
              </a:defRPr>
            </a:lvl9pPr>
          </a:lstStyle>
          <a:p>
            <a:pPr>
              <a:spcBef>
                <a:spcPct val="0"/>
              </a:spcBef>
            </a:pPr>
            <a:fld id="{621F8D3F-7FDE-4786-A893-9B6E82EEA080}" type="slidenum">
              <a:rPr lang="en-GB" altLang="en-US"/>
              <a:pPr>
                <a:spcBef>
                  <a:spcPct val="0"/>
                </a:spcBef>
              </a:pPr>
              <a:t>14</a:t>
            </a:fld>
            <a:endParaRPr lang="en-GB" altLang="en-US"/>
          </a:p>
        </p:txBody>
      </p:sp>
    </p:spTree>
    <p:extLst>
      <p:ext uri="{BB962C8B-B14F-4D97-AF65-F5344CB8AC3E}">
        <p14:creationId xmlns:p14="http://schemas.microsoft.com/office/powerpoint/2010/main" val="6593473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5513">
              <a:spcBef>
                <a:spcPct val="30000"/>
              </a:spcBef>
              <a:defRPr sz="1200">
                <a:solidFill>
                  <a:schemeClr val="tx1"/>
                </a:solidFill>
                <a:latin typeface="Arial" pitchFamily="34" charset="0"/>
              </a:defRPr>
            </a:lvl1pPr>
            <a:lvl2pPr marL="741363" indent="-284163" defTabSz="925513">
              <a:spcBef>
                <a:spcPct val="30000"/>
              </a:spcBef>
              <a:defRPr sz="1200">
                <a:solidFill>
                  <a:schemeClr val="tx1"/>
                </a:solidFill>
                <a:latin typeface="Arial" pitchFamily="34" charset="0"/>
              </a:defRPr>
            </a:lvl2pPr>
            <a:lvl3pPr marL="1141413" indent="-227013" defTabSz="925513">
              <a:spcBef>
                <a:spcPct val="30000"/>
              </a:spcBef>
              <a:defRPr sz="1200">
                <a:solidFill>
                  <a:schemeClr val="tx1"/>
                </a:solidFill>
                <a:latin typeface="Arial" pitchFamily="34" charset="0"/>
              </a:defRPr>
            </a:lvl3pPr>
            <a:lvl4pPr marL="1598613" indent="-227013" defTabSz="925513">
              <a:spcBef>
                <a:spcPct val="30000"/>
              </a:spcBef>
              <a:defRPr sz="1200">
                <a:solidFill>
                  <a:schemeClr val="tx1"/>
                </a:solidFill>
                <a:latin typeface="Arial" pitchFamily="34" charset="0"/>
              </a:defRPr>
            </a:lvl4pPr>
            <a:lvl5pPr marL="2055813" indent="-227013" defTabSz="925513">
              <a:spcBef>
                <a:spcPct val="30000"/>
              </a:spcBef>
              <a:defRPr sz="1200">
                <a:solidFill>
                  <a:schemeClr val="tx1"/>
                </a:solidFill>
                <a:latin typeface="Arial" pitchFamily="34" charset="0"/>
              </a:defRPr>
            </a:lvl5pPr>
            <a:lvl6pPr marL="2513013" indent="-227013" defTabSz="925513" eaLnBrk="0" fontAlgn="base" hangingPunct="0">
              <a:spcBef>
                <a:spcPct val="30000"/>
              </a:spcBef>
              <a:spcAft>
                <a:spcPct val="0"/>
              </a:spcAft>
              <a:defRPr sz="1200">
                <a:solidFill>
                  <a:schemeClr val="tx1"/>
                </a:solidFill>
                <a:latin typeface="Arial" pitchFamily="34" charset="0"/>
              </a:defRPr>
            </a:lvl6pPr>
            <a:lvl7pPr marL="2970213" indent="-227013" defTabSz="925513" eaLnBrk="0" fontAlgn="base" hangingPunct="0">
              <a:spcBef>
                <a:spcPct val="30000"/>
              </a:spcBef>
              <a:spcAft>
                <a:spcPct val="0"/>
              </a:spcAft>
              <a:defRPr sz="1200">
                <a:solidFill>
                  <a:schemeClr val="tx1"/>
                </a:solidFill>
                <a:latin typeface="Arial" pitchFamily="34" charset="0"/>
              </a:defRPr>
            </a:lvl7pPr>
            <a:lvl8pPr marL="3427413" indent="-227013" defTabSz="925513" eaLnBrk="0" fontAlgn="base" hangingPunct="0">
              <a:spcBef>
                <a:spcPct val="30000"/>
              </a:spcBef>
              <a:spcAft>
                <a:spcPct val="0"/>
              </a:spcAft>
              <a:defRPr sz="1200">
                <a:solidFill>
                  <a:schemeClr val="tx1"/>
                </a:solidFill>
                <a:latin typeface="Arial" pitchFamily="34" charset="0"/>
              </a:defRPr>
            </a:lvl8pPr>
            <a:lvl9pPr marL="3884613" indent="-227013" defTabSz="925513" eaLnBrk="0" fontAlgn="base" hangingPunct="0">
              <a:spcBef>
                <a:spcPct val="30000"/>
              </a:spcBef>
              <a:spcAft>
                <a:spcPct val="0"/>
              </a:spcAft>
              <a:defRPr sz="1200">
                <a:solidFill>
                  <a:schemeClr val="tx1"/>
                </a:solidFill>
                <a:latin typeface="Arial" pitchFamily="34" charset="0"/>
              </a:defRPr>
            </a:lvl9pPr>
          </a:lstStyle>
          <a:p>
            <a:pPr>
              <a:spcBef>
                <a:spcPct val="0"/>
              </a:spcBef>
            </a:pPr>
            <a:fld id="{4F0AE481-1534-4AE7-94B3-719C8D431454}" type="slidenum">
              <a:rPr lang="en-GB" altLang="en-US"/>
              <a:pPr>
                <a:spcBef>
                  <a:spcPct val="0"/>
                </a:spcBef>
              </a:pPr>
              <a:t>15</a:t>
            </a:fld>
            <a:endParaRPr lang="en-GB" altLang="en-US"/>
          </a:p>
        </p:txBody>
      </p:sp>
      <p:sp>
        <p:nvSpPr>
          <p:cNvPr id="21507" name="Rectangle 2"/>
          <p:cNvSpPr>
            <a:spLocks noGrp="1" noRot="1" noChangeAspect="1" noChangeArrowheads="1" noTextEdit="1"/>
          </p:cNvSpPr>
          <p:nvPr>
            <p:ph type="sldImg"/>
          </p:nvPr>
        </p:nvSpPr>
        <p:spPr>
          <a:noFill/>
          <a:extLst>
            <a:ext uri="{909E8E84-426E-40DD-AFC4-6F175D3DCCD1}">
              <a14:hiddenFill xmlns:a14="http://schemas.microsoft.com/office/drawing/2010/main">
                <a:solidFill>
                  <a:srgbClr val="FFFFFF"/>
                </a:solidFill>
              </a14:hiddenFill>
            </a:ext>
          </a:extLst>
        </p:spPr>
      </p:sp>
      <p:sp>
        <p:nvSpPr>
          <p:cNvPr id="54275" name="Rectangle 3"/>
          <p:cNvSpPr>
            <a:spLocks noGrp="1" noChangeArrowheads="1"/>
          </p:cNvSpPr>
          <p:nvPr>
            <p:ph type="body" idx="1"/>
          </p:nvPr>
        </p:nvSpPr>
        <p:spPr>
          <a:xfrm>
            <a:off x="906463" y="1560513"/>
            <a:ext cx="4984750" cy="7620000"/>
          </a:xfrm>
        </p:spPr>
        <p:txBody>
          <a:bodyPr/>
          <a:lstStyle/>
          <a:p>
            <a:pPr>
              <a:defRPr/>
            </a:pPr>
            <a:r>
              <a:rPr lang="en-GB" altLang="en-US" sz="1400" dirty="0">
                <a:latin typeface="Arial" charset="0"/>
              </a:rPr>
              <a:t>What makes the HRA different from the ECHR is how the HRA defines  'Public Authority‘.</a:t>
            </a:r>
          </a:p>
          <a:p>
            <a:pPr>
              <a:defRPr/>
            </a:pPr>
            <a:r>
              <a:rPr lang="en-GB" altLang="en-US" sz="1400" dirty="0">
                <a:latin typeface="Arial" charset="0"/>
              </a:rPr>
              <a:t>Whereas the ECHR is only concerned with the State, the HRA defined two ‘public authorities’</a:t>
            </a:r>
          </a:p>
          <a:p>
            <a:pPr>
              <a:defRPr/>
            </a:pPr>
            <a:r>
              <a:rPr lang="en-GB" sz="1400" dirty="0" smtClean="0"/>
              <a:t>The </a:t>
            </a:r>
            <a:r>
              <a:rPr lang="en-GB" sz="1400" dirty="0"/>
              <a:t>Human Rights Act was enacted at a time when the map of the public sector had been redrawn, as privatisation and contracting-out had increased the role of the private and voluntary sectors in the provision of public services. </a:t>
            </a:r>
          </a:p>
          <a:p>
            <a:pPr>
              <a:defRPr/>
            </a:pPr>
            <a:r>
              <a:rPr lang="en-GB" sz="1400" b="1" dirty="0">
                <a:solidFill>
                  <a:srgbClr val="FF0000"/>
                </a:solidFill>
              </a:rPr>
              <a:t>First</a:t>
            </a:r>
            <a:r>
              <a:rPr lang="en-GB" sz="1400" dirty="0"/>
              <a:t>, “pure” public authorities (such as government departments, local authorities, or the police) are required to comply with Convention rights in all their activities, both when discharging intrinsically public functions and also when performing functions which could be done by any private body. So, for example, a local authority must comply with the non-discrimination standards imposed by Article 14 of the Convention not only in its provision of public housing but also in its dealings with building contractors.</a:t>
            </a:r>
          </a:p>
          <a:p>
            <a:pPr>
              <a:defRPr/>
            </a:pPr>
            <a:r>
              <a:rPr lang="en-GB" sz="1400" b="1" dirty="0">
                <a:solidFill>
                  <a:srgbClr val="FF0000"/>
                </a:solidFill>
              </a:rPr>
              <a:t>Second,</a:t>
            </a:r>
            <a:r>
              <a:rPr lang="en-GB" sz="1400" dirty="0"/>
              <a:t> are those who exercise some public functions but are not “pure” public authorities.  They are required to comply with </a:t>
            </a:r>
            <a:r>
              <a:rPr lang="en-GB" sz="1400" dirty="0" smtClean="0"/>
              <a:t>the Convention Human Rights </a:t>
            </a:r>
            <a:r>
              <a:rPr lang="en-GB" sz="1400" dirty="0"/>
              <a:t>when they are exercising a “function of a public nature” but not when doing something where the nature of the act is private.  So, for example, a private security firm would be required to comply with Convention rights in its running of a prison, but not in its provision of security to a supermarket. </a:t>
            </a:r>
            <a:endParaRPr lang="en-GB" altLang="en-US" sz="1400" dirty="0">
              <a:latin typeface="Arial" charset="0"/>
            </a:endParaRPr>
          </a:p>
          <a:p>
            <a:pPr>
              <a:defRPr/>
            </a:pPr>
            <a:r>
              <a:rPr lang="en-GB" altLang="en-US" sz="1400" dirty="0">
                <a:latin typeface="Arial" charset="0"/>
              </a:rPr>
              <a:t>So, the police service and, therefore ,every person working for the police whilst on duty will be classed as a pure public authority.  </a:t>
            </a:r>
          </a:p>
          <a:p>
            <a:pPr eaLnBrk="1" hangingPunct="1">
              <a:defRPr/>
            </a:pPr>
            <a:r>
              <a:rPr lang="en-US" altLang="en-US" sz="1400" dirty="0">
                <a:latin typeface="Arial" charset="0"/>
              </a:rPr>
              <a:t>As you know you have a Duty of Care, the Act calls it Positive Obligation and that simply means that as an officer you cannot walk on by! </a:t>
            </a:r>
          </a:p>
          <a:p>
            <a:pPr eaLnBrk="1" hangingPunct="1">
              <a:defRPr/>
            </a:pPr>
            <a:r>
              <a:rPr lang="en-US" altLang="en-US" sz="1400" dirty="0">
                <a:latin typeface="Arial" charset="0"/>
              </a:rPr>
              <a:t>You must do something</a:t>
            </a:r>
            <a:r>
              <a:rPr lang="en-US" altLang="en-US" sz="1400" dirty="0">
                <a:effectLst>
                  <a:outerShdw blurRad="38100" dist="38100" dir="2700000" algn="tl">
                    <a:srgbClr val="C0C0C0"/>
                  </a:outerShdw>
                </a:effectLst>
                <a:latin typeface="Arial" charset="0"/>
              </a:rPr>
              <a:t>…..</a:t>
            </a:r>
            <a:endParaRPr lang="en-US" altLang="en-US" sz="1400" b="1" dirty="0">
              <a:latin typeface="Arial" charset="0"/>
            </a:endParaRPr>
          </a:p>
          <a:p>
            <a:pPr eaLnBrk="1" hangingPunct="1">
              <a:defRPr/>
            </a:pPr>
            <a:endParaRPr lang="en-US" altLang="en-US" sz="1400" b="1" dirty="0">
              <a:effectLst>
                <a:outerShdw blurRad="38100" dist="38100" dir="2700000" algn="tl">
                  <a:srgbClr val="C0C0C0"/>
                </a:outerShdw>
              </a:effectLst>
              <a:latin typeface="Arial" charset="0"/>
            </a:endParaRPr>
          </a:p>
          <a:p>
            <a:pPr eaLnBrk="1" hangingPunct="1">
              <a:defRPr/>
            </a:pPr>
            <a:endParaRPr lang="en-US" altLang="en-US" sz="1400" dirty="0">
              <a:latin typeface="Arial" charset="0"/>
            </a:endParaRPr>
          </a:p>
        </p:txBody>
      </p:sp>
    </p:spTree>
    <p:extLst>
      <p:ext uri="{BB962C8B-B14F-4D97-AF65-F5344CB8AC3E}">
        <p14:creationId xmlns:p14="http://schemas.microsoft.com/office/powerpoint/2010/main" val="10592925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5513">
              <a:spcBef>
                <a:spcPct val="30000"/>
              </a:spcBef>
              <a:defRPr sz="1200">
                <a:solidFill>
                  <a:schemeClr val="tx1"/>
                </a:solidFill>
                <a:latin typeface="Arial" pitchFamily="34" charset="0"/>
              </a:defRPr>
            </a:lvl1pPr>
            <a:lvl2pPr marL="741363" indent="-284163" defTabSz="925513">
              <a:spcBef>
                <a:spcPct val="30000"/>
              </a:spcBef>
              <a:defRPr sz="1200">
                <a:solidFill>
                  <a:schemeClr val="tx1"/>
                </a:solidFill>
                <a:latin typeface="Arial" pitchFamily="34" charset="0"/>
              </a:defRPr>
            </a:lvl2pPr>
            <a:lvl3pPr marL="1141413" indent="-227013" defTabSz="925513">
              <a:spcBef>
                <a:spcPct val="30000"/>
              </a:spcBef>
              <a:defRPr sz="1200">
                <a:solidFill>
                  <a:schemeClr val="tx1"/>
                </a:solidFill>
                <a:latin typeface="Arial" pitchFamily="34" charset="0"/>
              </a:defRPr>
            </a:lvl3pPr>
            <a:lvl4pPr marL="1598613" indent="-227013" defTabSz="925513">
              <a:spcBef>
                <a:spcPct val="30000"/>
              </a:spcBef>
              <a:defRPr sz="1200">
                <a:solidFill>
                  <a:schemeClr val="tx1"/>
                </a:solidFill>
                <a:latin typeface="Arial" pitchFamily="34" charset="0"/>
              </a:defRPr>
            </a:lvl4pPr>
            <a:lvl5pPr marL="2055813" indent="-227013" defTabSz="925513">
              <a:spcBef>
                <a:spcPct val="30000"/>
              </a:spcBef>
              <a:defRPr sz="1200">
                <a:solidFill>
                  <a:schemeClr val="tx1"/>
                </a:solidFill>
                <a:latin typeface="Arial" pitchFamily="34" charset="0"/>
              </a:defRPr>
            </a:lvl5pPr>
            <a:lvl6pPr marL="2513013" indent="-227013" defTabSz="925513" eaLnBrk="0" fontAlgn="base" hangingPunct="0">
              <a:spcBef>
                <a:spcPct val="30000"/>
              </a:spcBef>
              <a:spcAft>
                <a:spcPct val="0"/>
              </a:spcAft>
              <a:defRPr sz="1200">
                <a:solidFill>
                  <a:schemeClr val="tx1"/>
                </a:solidFill>
                <a:latin typeface="Arial" pitchFamily="34" charset="0"/>
              </a:defRPr>
            </a:lvl6pPr>
            <a:lvl7pPr marL="2970213" indent="-227013" defTabSz="925513" eaLnBrk="0" fontAlgn="base" hangingPunct="0">
              <a:spcBef>
                <a:spcPct val="30000"/>
              </a:spcBef>
              <a:spcAft>
                <a:spcPct val="0"/>
              </a:spcAft>
              <a:defRPr sz="1200">
                <a:solidFill>
                  <a:schemeClr val="tx1"/>
                </a:solidFill>
                <a:latin typeface="Arial" pitchFamily="34" charset="0"/>
              </a:defRPr>
            </a:lvl7pPr>
            <a:lvl8pPr marL="3427413" indent="-227013" defTabSz="925513" eaLnBrk="0" fontAlgn="base" hangingPunct="0">
              <a:spcBef>
                <a:spcPct val="30000"/>
              </a:spcBef>
              <a:spcAft>
                <a:spcPct val="0"/>
              </a:spcAft>
              <a:defRPr sz="1200">
                <a:solidFill>
                  <a:schemeClr val="tx1"/>
                </a:solidFill>
                <a:latin typeface="Arial" pitchFamily="34" charset="0"/>
              </a:defRPr>
            </a:lvl8pPr>
            <a:lvl9pPr marL="3884613" indent="-227013" defTabSz="925513" eaLnBrk="0" fontAlgn="base" hangingPunct="0">
              <a:spcBef>
                <a:spcPct val="30000"/>
              </a:spcBef>
              <a:spcAft>
                <a:spcPct val="0"/>
              </a:spcAft>
              <a:defRPr sz="1200">
                <a:solidFill>
                  <a:schemeClr val="tx1"/>
                </a:solidFill>
                <a:latin typeface="Arial" pitchFamily="34" charset="0"/>
              </a:defRPr>
            </a:lvl9pPr>
          </a:lstStyle>
          <a:p>
            <a:pPr>
              <a:spcBef>
                <a:spcPct val="0"/>
              </a:spcBef>
            </a:pPr>
            <a:fld id="{5F11016A-2C98-44B1-ADEF-8A6647103179}" type="slidenum">
              <a:rPr lang="en-GB" altLang="en-US"/>
              <a:pPr>
                <a:spcBef>
                  <a:spcPct val="0"/>
                </a:spcBef>
              </a:pPr>
              <a:t>16</a:t>
            </a:fld>
            <a:endParaRPr lang="en-GB" altLang="en-US"/>
          </a:p>
        </p:txBody>
      </p:sp>
      <p:sp>
        <p:nvSpPr>
          <p:cNvPr id="22531" name="Rectangle 2"/>
          <p:cNvSpPr>
            <a:spLocks noGrp="1" noRot="1" noChangeAspect="1" noChangeArrowheads="1" noTextEdit="1"/>
          </p:cNvSpPr>
          <p:nvPr>
            <p:ph type="sldImg"/>
          </p:nvPr>
        </p:nvSpPr>
        <p:spPr>
          <a:noFill/>
          <a:extLst>
            <a:ext uri="{909E8E84-426E-40DD-AFC4-6F175D3DCCD1}">
              <a14:hiddenFill xmlns:a14="http://schemas.microsoft.com/office/drawing/2010/main">
                <a:solidFill>
                  <a:srgbClr val="FFFFFF"/>
                </a:solidFill>
              </a14:hiddenFill>
            </a:ext>
          </a:extLst>
        </p:spPr>
      </p:sp>
      <p:sp>
        <p:nvSpPr>
          <p:cNvPr id="22532" name="Rectangle 3"/>
          <p:cNvSpPr>
            <a:spLocks noGrp="1" noChangeArrowheads="1"/>
          </p:cNvSpPr>
          <p:nvPr>
            <p:ph type="body" idx="1"/>
          </p:nvPr>
        </p:nvSpPr>
        <p:spPr>
          <a:xfrm>
            <a:off x="906463" y="1343025"/>
            <a:ext cx="4984750" cy="78374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sz="1400" b="1" dirty="0" smtClean="0"/>
              <a:t>State:</a:t>
            </a:r>
          </a:p>
          <a:p>
            <a:pPr eaLnBrk="1" hangingPunct="1">
              <a:spcBef>
                <a:spcPct val="0"/>
              </a:spcBef>
            </a:pPr>
            <a:r>
              <a:rPr lang="en-US" altLang="en-US" sz="1400" b="1" dirty="0" smtClean="0">
                <a:solidFill>
                  <a:srgbClr val="FF0000"/>
                </a:solidFill>
              </a:rPr>
              <a:t>Articles 2, 3, 4, 5, 6 and 7 </a:t>
            </a:r>
            <a:r>
              <a:rPr lang="en-US" altLang="en-US" sz="1400" dirty="0" smtClean="0">
                <a:solidFill>
                  <a:srgbClr val="000000"/>
                </a:solidFill>
              </a:rPr>
              <a:t>are </a:t>
            </a:r>
            <a:r>
              <a:rPr lang="en-US" altLang="en-US" sz="1400" b="1" dirty="0" smtClean="0">
                <a:solidFill>
                  <a:srgbClr val="000000"/>
                </a:solidFill>
              </a:rPr>
              <a:t>absolute </a:t>
            </a:r>
            <a:r>
              <a:rPr lang="en-US" altLang="en-US" sz="1400" dirty="0" smtClean="0">
                <a:solidFill>
                  <a:srgbClr val="000000"/>
                </a:solidFill>
              </a:rPr>
              <a:t>which means they cannot be restricted or balanced with any general public interest.  </a:t>
            </a:r>
            <a:r>
              <a:rPr lang="en-US" altLang="en-US" sz="1400" b="1" dirty="0" smtClean="0">
                <a:solidFill>
                  <a:srgbClr val="FF0000"/>
                </a:solidFill>
              </a:rPr>
              <a:t>Articles 5 &amp; 6 </a:t>
            </a:r>
            <a:r>
              <a:rPr lang="en-US" altLang="en-US" sz="1400" dirty="0" smtClean="0">
                <a:solidFill>
                  <a:srgbClr val="000000"/>
                </a:solidFill>
              </a:rPr>
              <a:t>are sometimes referred to as ‘special rights’ because of the extensive limitations which are places within the Articles themselves.  </a:t>
            </a:r>
          </a:p>
          <a:p>
            <a:pPr eaLnBrk="1" hangingPunct="1">
              <a:spcBef>
                <a:spcPct val="0"/>
              </a:spcBef>
            </a:pPr>
            <a:endParaRPr lang="en-US" altLang="en-US" sz="1400" dirty="0" smtClean="0">
              <a:solidFill>
                <a:srgbClr val="000000"/>
              </a:solidFill>
            </a:endParaRPr>
          </a:p>
          <a:p>
            <a:pPr eaLnBrk="1" hangingPunct="1">
              <a:spcBef>
                <a:spcPct val="0"/>
              </a:spcBef>
            </a:pPr>
            <a:r>
              <a:rPr lang="en-US" altLang="en-US" sz="1400" dirty="0" smtClean="0">
                <a:solidFill>
                  <a:srgbClr val="000000"/>
                </a:solidFill>
              </a:rPr>
              <a:t>To illustrate the point we can take Article 5, the right to liberty, a basic and important right to which everyone is entitled but which may be limited in certain cases.  For example, the police are given powers to deprive a person of their liberty by arresting them if they are suspected of a committing a crime.  </a:t>
            </a:r>
            <a:endParaRPr lang="en-GB" altLang="en-US" sz="1400" dirty="0" smtClean="0"/>
          </a:p>
          <a:p>
            <a:pPr eaLnBrk="1" hangingPunct="1">
              <a:spcBef>
                <a:spcPct val="0"/>
              </a:spcBef>
            </a:pPr>
            <a:endParaRPr lang="en-US" altLang="en-US" sz="1400" dirty="0" smtClean="0">
              <a:solidFill>
                <a:srgbClr val="000000"/>
              </a:solidFill>
            </a:endParaRPr>
          </a:p>
          <a:p>
            <a:pPr eaLnBrk="1" hangingPunct="1">
              <a:spcBef>
                <a:spcPct val="0"/>
              </a:spcBef>
            </a:pPr>
            <a:endParaRPr lang="en-US" altLang="en-US" sz="1400" dirty="0" smtClean="0"/>
          </a:p>
        </p:txBody>
      </p:sp>
    </p:spTree>
    <p:extLst>
      <p:ext uri="{BB962C8B-B14F-4D97-AF65-F5344CB8AC3E}">
        <p14:creationId xmlns:p14="http://schemas.microsoft.com/office/powerpoint/2010/main" val="15983115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5513">
              <a:spcBef>
                <a:spcPct val="30000"/>
              </a:spcBef>
              <a:defRPr sz="1200">
                <a:solidFill>
                  <a:schemeClr val="tx1"/>
                </a:solidFill>
                <a:latin typeface="Arial" pitchFamily="34" charset="0"/>
              </a:defRPr>
            </a:lvl1pPr>
            <a:lvl2pPr marL="741363" indent="-284163" defTabSz="925513">
              <a:spcBef>
                <a:spcPct val="30000"/>
              </a:spcBef>
              <a:defRPr sz="1200">
                <a:solidFill>
                  <a:schemeClr val="tx1"/>
                </a:solidFill>
                <a:latin typeface="Arial" pitchFamily="34" charset="0"/>
              </a:defRPr>
            </a:lvl2pPr>
            <a:lvl3pPr marL="1141413" indent="-227013" defTabSz="925513">
              <a:spcBef>
                <a:spcPct val="30000"/>
              </a:spcBef>
              <a:defRPr sz="1200">
                <a:solidFill>
                  <a:schemeClr val="tx1"/>
                </a:solidFill>
                <a:latin typeface="Arial" pitchFamily="34" charset="0"/>
              </a:defRPr>
            </a:lvl3pPr>
            <a:lvl4pPr marL="1598613" indent="-227013" defTabSz="925513">
              <a:spcBef>
                <a:spcPct val="30000"/>
              </a:spcBef>
              <a:defRPr sz="1200">
                <a:solidFill>
                  <a:schemeClr val="tx1"/>
                </a:solidFill>
                <a:latin typeface="Arial" pitchFamily="34" charset="0"/>
              </a:defRPr>
            </a:lvl4pPr>
            <a:lvl5pPr marL="2055813" indent="-227013" defTabSz="925513">
              <a:spcBef>
                <a:spcPct val="30000"/>
              </a:spcBef>
              <a:defRPr sz="1200">
                <a:solidFill>
                  <a:schemeClr val="tx1"/>
                </a:solidFill>
                <a:latin typeface="Arial" pitchFamily="34" charset="0"/>
              </a:defRPr>
            </a:lvl5pPr>
            <a:lvl6pPr marL="2513013" indent="-227013" defTabSz="925513" eaLnBrk="0" fontAlgn="base" hangingPunct="0">
              <a:spcBef>
                <a:spcPct val="30000"/>
              </a:spcBef>
              <a:spcAft>
                <a:spcPct val="0"/>
              </a:spcAft>
              <a:defRPr sz="1200">
                <a:solidFill>
                  <a:schemeClr val="tx1"/>
                </a:solidFill>
                <a:latin typeface="Arial" pitchFamily="34" charset="0"/>
              </a:defRPr>
            </a:lvl6pPr>
            <a:lvl7pPr marL="2970213" indent="-227013" defTabSz="925513" eaLnBrk="0" fontAlgn="base" hangingPunct="0">
              <a:spcBef>
                <a:spcPct val="30000"/>
              </a:spcBef>
              <a:spcAft>
                <a:spcPct val="0"/>
              </a:spcAft>
              <a:defRPr sz="1200">
                <a:solidFill>
                  <a:schemeClr val="tx1"/>
                </a:solidFill>
                <a:latin typeface="Arial" pitchFamily="34" charset="0"/>
              </a:defRPr>
            </a:lvl7pPr>
            <a:lvl8pPr marL="3427413" indent="-227013" defTabSz="925513" eaLnBrk="0" fontAlgn="base" hangingPunct="0">
              <a:spcBef>
                <a:spcPct val="30000"/>
              </a:spcBef>
              <a:spcAft>
                <a:spcPct val="0"/>
              </a:spcAft>
              <a:defRPr sz="1200">
                <a:solidFill>
                  <a:schemeClr val="tx1"/>
                </a:solidFill>
                <a:latin typeface="Arial" pitchFamily="34" charset="0"/>
              </a:defRPr>
            </a:lvl8pPr>
            <a:lvl9pPr marL="3884613" indent="-227013" defTabSz="925513" eaLnBrk="0" fontAlgn="base" hangingPunct="0">
              <a:spcBef>
                <a:spcPct val="30000"/>
              </a:spcBef>
              <a:spcAft>
                <a:spcPct val="0"/>
              </a:spcAft>
              <a:defRPr sz="1200">
                <a:solidFill>
                  <a:schemeClr val="tx1"/>
                </a:solidFill>
                <a:latin typeface="Arial" pitchFamily="34" charset="0"/>
              </a:defRPr>
            </a:lvl9pPr>
          </a:lstStyle>
          <a:p>
            <a:pPr>
              <a:spcBef>
                <a:spcPct val="0"/>
              </a:spcBef>
            </a:pPr>
            <a:fld id="{5F11016A-2C98-44B1-ADEF-8A6647103179}" type="slidenum">
              <a:rPr lang="en-GB" altLang="en-US"/>
              <a:pPr>
                <a:spcBef>
                  <a:spcPct val="0"/>
                </a:spcBef>
              </a:pPr>
              <a:t>17</a:t>
            </a:fld>
            <a:endParaRPr lang="en-GB" altLang="en-US"/>
          </a:p>
        </p:txBody>
      </p:sp>
      <p:sp>
        <p:nvSpPr>
          <p:cNvPr id="22531" name="Rectangle 2"/>
          <p:cNvSpPr>
            <a:spLocks noGrp="1" noRot="1" noChangeAspect="1" noChangeArrowheads="1" noTextEdit="1"/>
          </p:cNvSpPr>
          <p:nvPr>
            <p:ph type="sldImg"/>
          </p:nvPr>
        </p:nvSpPr>
        <p:spPr>
          <a:noFill/>
          <a:extLst>
            <a:ext uri="{909E8E84-426E-40DD-AFC4-6F175D3DCCD1}">
              <a14:hiddenFill xmlns:a14="http://schemas.microsoft.com/office/drawing/2010/main">
                <a:solidFill>
                  <a:srgbClr val="FFFFFF"/>
                </a:solidFill>
              </a14:hiddenFill>
            </a:ext>
          </a:extLst>
        </p:spPr>
      </p:sp>
      <p:sp>
        <p:nvSpPr>
          <p:cNvPr id="22532" name="Rectangle 3"/>
          <p:cNvSpPr>
            <a:spLocks noGrp="1" noChangeArrowheads="1"/>
          </p:cNvSpPr>
          <p:nvPr>
            <p:ph type="body" idx="1"/>
          </p:nvPr>
        </p:nvSpPr>
        <p:spPr>
          <a:xfrm>
            <a:off x="906463" y="1343025"/>
            <a:ext cx="4984750" cy="78374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sz="1400" b="1" dirty="0" smtClean="0"/>
              <a:t>State:</a:t>
            </a:r>
          </a:p>
          <a:p>
            <a:pPr eaLnBrk="1" hangingPunct="1">
              <a:spcBef>
                <a:spcPct val="0"/>
              </a:spcBef>
            </a:pPr>
            <a:r>
              <a:rPr lang="en-US" altLang="en-US" sz="1400" b="1" dirty="0" smtClean="0">
                <a:solidFill>
                  <a:srgbClr val="FF0000"/>
                </a:solidFill>
              </a:rPr>
              <a:t>Articles 2, 3, 4, 5, 6 and 7 </a:t>
            </a:r>
            <a:r>
              <a:rPr lang="en-US" altLang="en-US" sz="1400" dirty="0" smtClean="0">
                <a:solidFill>
                  <a:srgbClr val="000000"/>
                </a:solidFill>
              </a:rPr>
              <a:t>are </a:t>
            </a:r>
            <a:r>
              <a:rPr lang="en-US" altLang="en-US" sz="1400" b="1" dirty="0" smtClean="0">
                <a:solidFill>
                  <a:srgbClr val="000000"/>
                </a:solidFill>
              </a:rPr>
              <a:t>absolute </a:t>
            </a:r>
            <a:r>
              <a:rPr lang="en-US" altLang="en-US" sz="1400" dirty="0" smtClean="0">
                <a:solidFill>
                  <a:srgbClr val="000000"/>
                </a:solidFill>
              </a:rPr>
              <a:t>which means they cannot be restricted or balanced with any general public interest.  </a:t>
            </a:r>
            <a:r>
              <a:rPr lang="en-US" altLang="en-US" sz="1400" b="1" dirty="0" smtClean="0">
                <a:solidFill>
                  <a:srgbClr val="FF0000"/>
                </a:solidFill>
              </a:rPr>
              <a:t>Articles 5 &amp; 6 </a:t>
            </a:r>
            <a:r>
              <a:rPr lang="en-US" altLang="en-US" sz="1400" dirty="0" smtClean="0">
                <a:solidFill>
                  <a:srgbClr val="000000"/>
                </a:solidFill>
              </a:rPr>
              <a:t>are sometimes referred to as ‘special rights’ because of the extensive limitations which are places within the Articles themselves.  </a:t>
            </a:r>
          </a:p>
          <a:p>
            <a:pPr eaLnBrk="1" hangingPunct="1">
              <a:spcBef>
                <a:spcPct val="0"/>
              </a:spcBef>
            </a:pPr>
            <a:endParaRPr lang="en-US" altLang="en-US" sz="1400" dirty="0" smtClean="0">
              <a:solidFill>
                <a:srgbClr val="000000"/>
              </a:solidFill>
            </a:endParaRPr>
          </a:p>
          <a:p>
            <a:pPr eaLnBrk="1" hangingPunct="1">
              <a:spcBef>
                <a:spcPct val="0"/>
              </a:spcBef>
            </a:pPr>
            <a:r>
              <a:rPr lang="en-US" altLang="en-US" sz="1400" dirty="0" smtClean="0">
                <a:solidFill>
                  <a:srgbClr val="000000"/>
                </a:solidFill>
              </a:rPr>
              <a:t>To illustrate the point we can take Article 5, the right to liberty, a basic and important right to which everyone is entitled but which may be limited in certain cases.  For example, the police are given powers to deprive a person of their liberty by arresting them if they are suspected of a committing a crime.  </a:t>
            </a:r>
            <a:endParaRPr lang="en-GB" altLang="en-US" sz="1400" dirty="0" smtClean="0"/>
          </a:p>
          <a:p>
            <a:pPr eaLnBrk="1" hangingPunct="1">
              <a:spcBef>
                <a:spcPct val="0"/>
              </a:spcBef>
            </a:pPr>
            <a:endParaRPr lang="en-US" altLang="en-US" sz="1400" dirty="0" smtClean="0">
              <a:solidFill>
                <a:srgbClr val="000000"/>
              </a:solidFill>
            </a:endParaRPr>
          </a:p>
          <a:p>
            <a:pPr eaLnBrk="1" hangingPunct="1">
              <a:spcBef>
                <a:spcPct val="0"/>
              </a:spcBef>
            </a:pPr>
            <a:endParaRPr lang="en-US" altLang="en-US" sz="1400" dirty="0" smtClean="0"/>
          </a:p>
        </p:txBody>
      </p:sp>
    </p:spTree>
    <p:extLst>
      <p:ext uri="{BB962C8B-B14F-4D97-AF65-F5344CB8AC3E}">
        <p14:creationId xmlns:p14="http://schemas.microsoft.com/office/powerpoint/2010/main" val="183554043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5513">
              <a:spcBef>
                <a:spcPct val="30000"/>
              </a:spcBef>
              <a:defRPr sz="1200">
                <a:solidFill>
                  <a:schemeClr val="tx1"/>
                </a:solidFill>
                <a:latin typeface="Arial" pitchFamily="34" charset="0"/>
              </a:defRPr>
            </a:lvl1pPr>
            <a:lvl2pPr marL="741363" indent="-284163" defTabSz="925513">
              <a:spcBef>
                <a:spcPct val="30000"/>
              </a:spcBef>
              <a:defRPr sz="1200">
                <a:solidFill>
                  <a:schemeClr val="tx1"/>
                </a:solidFill>
                <a:latin typeface="Arial" pitchFamily="34" charset="0"/>
              </a:defRPr>
            </a:lvl2pPr>
            <a:lvl3pPr marL="1141413" indent="-227013" defTabSz="925513">
              <a:spcBef>
                <a:spcPct val="30000"/>
              </a:spcBef>
              <a:defRPr sz="1200">
                <a:solidFill>
                  <a:schemeClr val="tx1"/>
                </a:solidFill>
                <a:latin typeface="Arial" pitchFamily="34" charset="0"/>
              </a:defRPr>
            </a:lvl3pPr>
            <a:lvl4pPr marL="1598613" indent="-227013" defTabSz="925513">
              <a:spcBef>
                <a:spcPct val="30000"/>
              </a:spcBef>
              <a:defRPr sz="1200">
                <a:solidFill>
                  <a:schemeClr val="tx1"/>
                </a:solidFill>
                <a:latin typeface="Arial" pitchFamily="34" charset="0"/>
              </a:defRPr>
            </a:lvl4pPr>
            <a:lvl5pPr marL="2055813" indent="-227013" defTabSz="925513">
              <a:spcBef>
                <a:spcPct val="30000"/>
              </a:spcBef>
              <a:defRPr sz="1200">
                <a:solidFill>
                  <a:schemeClr val="tx1"/>
                </a:solidFill>
                <a:latin typeface="Arial" pitchFamily="34" charset="0"/>
              </a:defRPr>
            </a:lvl5pPr>
            <a:lvl6pPr marL="2513013" indent="-227013" defTabSz="925513" eaLnBrk="0" fontAlgn="base" hangingPunct="0">
              <a:spcBef>
                <a:spcPct val="30000"/>
              </a:spcBef>
              <a:spcAft>
                <a:spcPct val="0"/>
              </a:spcAft>
              <a:defRPr sz="1200">
                <a:solidFill>
                  <a:schemeClr val="tx1"/>
                </a:solidFill>
                <a:latin typeface="Arial" pitchFamily="34" charset="0"/>
              </a:defRPr>
            </a:lvl6pPr>
            <a:lvl7pPr marL="2970213" indent="-227013" defTabSz="925513" eaLnBrk="0" fontAlgn="base" hangingPunct="0">
              <a:spcBef>
                <a:spcPct val="30000"/>
              </a:spcBef>
              <a:spcAft>
                <a:spcPct val="0"/>
              </a:spcAft>
              <a:defRPr sz="1200">
                <a:solidFill>
                  <a:schemeClr val="tx1"/>
                </a:solidFill>
                <a:latin typeface="Arial" pitchFamily="34" charset="0"/>
              </a:defRPr>
            </a:lvl7pPr>
            <a:lvl8pPr marL="3427413" indent="-227013" defTabSz="925513" eaLnBrk="0" fontAlgn="base" hangingPunct="0">
              <a:spcBef>
                <a:spcPct val="30000"/>
              </a:spcBef>
              <a:spcAft>
                <a:spcPct val="0"/>
              </a:spcAft>
              <a:defRPr sz="1200">
                <a:solidFill>
                  <a:schemeClr val="tx1"/>
                </a:solidFill>
                <a:latin typeface="Arial" pitchFamily="34" charset="0"/>
              </a:defRPr>
            </a:lvl8pPr>
            <a:lvl9pPr marL="3884613" indent="-227013" defTabSz="925513" eaLnBrk="0" fontAlgn="base" hangingPunct="0">
              <a:spcBef>
                <a:spcPct val="30000"/>
              </a:spcBef>
              <a:spcAft>
                <a:spcPct val="0"/>
              </a:spcAft>
              <a:defRPr sz="1200">
                <a:solidFill>
                  <a:schemeClr val="tx1"/>
                </a:solidFill>
                <a:latin typeface="Arial" pitchFamily="34" charset="0"/>
              </a:defRPr>
            </a:lvl9pPr>
          </a:lstStyle>
          <a:p>
            <a:pPr>
              <a:spcBef>
                <a:spcPct val="0"/>
              </a:spcBef>
            </a:pPr>
            <a:fld id="{5828948D-5A6D-45E3-AE80-2B0FBAF68AD0}" type="slidenum">
              <a:rPr lang="en-GB" altLang="en-US"/>
              <a:pPr>
                <a:spcBef>
                  <a:spcPct val="0"/>
                </a:spcBef>
              </a:pPr>
              <a:t>20</a:t>
            </a:fld>
            <a:endParaRPr lang="en-GB" altLang="en-US"/>
          </a:p>
        </p:txBody>
      </p:sp>
      <p:sp>
        <p:nvSpPr>
          <p:cNvPr id="23555" name="Rectangle 2"/>
          <p:cNvSpPr>
            <a:spLocks noGrp="1" noRot="1" noChangeAspect="1" noChangeArrowheads="1" noTextEdit="1"/>
          </p:cNvSpPr>
          <p:nvPr>
            <p:ph type="sldImg"/>
          </p:nvPr>
        </p:nvSpPr>
        <p:spPr>
          <a:noFill/>
          <a:extLst>
            <a:ext uri="{909E8E84-426E-40DD-AFC4-6F175D3DCCD1}">
              <a14:hiddenFill xmlns:a14="http://schemas.microsoft.com/office/drawing/2010/main">
                <a:solidFill>
                  <a:srgbClr val="FFFFFF"/>
                </a:solidFill>
              </a14:hiddenFill>
            </a:ext>
          </a:extLst>
        </p:spPr>
      </p:sp>
      <p:sp>
        <p:nvSpPr>
          <p:cNvPr id="23556" name="Rectangle 3"/>
          <p:cNvSpPr>
            <a:spLocks noGrp="1" noChangeArrowheads="1"/>
          </p:cNvSpPr>
          <p:nvPr>
            <p:ph type="body" idx="1"/>
          </p:nvPr>
        </p:nvSpPr>
        <p:spPr>
          <a:xfrm>
            <a:off x="906463" y="1414463"/>
            <a:ext cx="4984750" cy="77660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sz="1400" dirty="0" smtClean="0"/>
          </a:p>
        </p:txBody>
      </p:sp>
    </p:spTree>
    <p:extLst>
      <p:ext uri="{BB962C8B-B14F-4D97-AF65-F5344CB8AC3E}">
        <p14:creationId xmlns:p14="http://schemas.microsoft.com/office/powerpoint/2010/main" val="369856348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5513">
              <a:spcBef>
                <a:spcPct val="30000"/>
              </a:spcBef>
              <a:defRPr sz="1200">
                <a:solidFill>
                  <a:schemeClr val="tx1"/>
                </a:solidFill>
                <a:latin typeface="Arial" pitchFamily="34" charset="0"/>
              </a:defRPr>
            </a:lvl1pPr>
            <a:lvl2pPr marL="741363" indent="-284163" defTabSz="925513">
              <a:spcBef>
                <a:spcPct val="30000"/>
              </a:spcBef>
              <a:defRPr sz="1200">
                <a:solidFill>
                  <a:schemeClr val="tx1"/>
                </a:solidFill>
                <a:latin typeface="Arial" pitchFamily="34" charset="0"/>
              </a:defRPr>
            </a:lvl2pPr>
            <a:lvl3pPr marL="1141413" indent="-227013" defTabSz="925513">
              <a:spcBef>
                <a:spcPct val="30000"/>
              </a:spcBef>
              <a:defRPr sz="1200">
                <a:solidFill>
                  <a:schemeClr val="tx1"/>
                </a:solidFill>
                <a:latin typeface="Arial" pitchFamily="34" charset="0"/>
              </a:defRPr>
            </a:lvl3pPr>
            <a:lvl4pPr marL="1598613" indent="-227013" defTabSz="925513">
              <a:spcBef>
                <a:spcPct val="30000"/>
              </a:spcBef>
              <a:defRPr sz="1200">
                <a:solidFill>
                  <a:schemeClr val="tx1"/>
                </a:solidFill>
                <a:latin typeface="Arial" pitchFamily="34" charset="0"/>
              </a:defRPr>
            </a:lvl4pPr>
            <a:lvl5pPr marL="2055813" indent="-227013" defTabSz="925513">
              <a:spcBef>
                <a:spcPct val="30000"/>
              </a:spcBef>
              <a:defRPr sz="1200">
                <a:solidFill>
                  <a:schemeClr val="tx1"/>
                </a:solidFill>
                <a:latin typeface="Arial" pitchFamily="34" charset="0"/>
              </a:defRPr>
            </a:lvl5pPr>
            <a:lvl6pPr marL="2513013" indent="-227013" defTabSz="925513" eaLnBrk="0" fontAlgn="base" hangingPunct="0">
              <a:spcBef>
                <a:spcPct val="30000"/>
              </a:spcBef>
              <a:spcAft>
                <a:spcPct val="0"/>
              </a:spcAft>
              <a:defRPr sz="1200">
                <a:solidFill>
                  <a:schemeClr val="tx1"/>
                </a:solidFill>
                <a:latin typeface="Arial" pitchFamily="34" charset="0"/>
              </a:defRPr>
            </a:lvl6pPr>
            <a:lvl7pPr marL="2970213" indent="-227013" defTabSz="925513" eaLnBrk="0" fontAlgn="base" hangingPunct="0">
              <a:spcBef>
                <a:spcPct val="30000"/>
              </a:spcBef>
              <a:spcAft>
                <a:spcPct val="0"/>
              </a:spcAft>
              <a:defRPr sz="1200">
                <a:solidFill>
                  <a:schemeClr val="tx1"/>
                </a:solidFill>
                <a:latin typeface="Arial" pitchFamily="34" charset="0"/>
              </a:defRPr>
            </a:lvl7pPr>
            <a:lvl8pPr marL="3427413" indent="-227013" defTabSz="925513" eaLnBrk="0" fontAlgn="base" hangingPunct="0">
              <a:spcBef>
                <a:spcPct val="30000"/>
              </a:spcBef>
              <a:spcAft>
                <a:spcPct val="0"/>
              </a:spcAft>
              <a:defRPr sz="1200">
                <a:solidFill>
                  <a:schemeClr val="tx1"/>
                </a:solidFill>
                <a:latin typeface="Arial" pitchFamily="34" charset="0"/>
              </a:defRPr>
            </a:lvl8pPr>
            <a:lvl9pPr marL="3884613" indent="-227013" defTabSz="925513" eaLnBrk="0" fontAlgn="base" hangingPunct="0">
              <a:spcBef>
                <a:spcPct val="30000"/>
              </a:spcBef>
              <a:spcAft>
                <a:spcPct val="0"/>
              </a:spcAft>
              <a:defRPr sz="1200">
                <a:solidFill>
                  <a:schemeClr val="tx1"/>
                </a:solidFill>
                <a:latin typeface="Arial" pitchFamily="34" charset="0"/>
              </a:defRPr>
            </a:lvl9pPr>
          </a:lstStyle>
          <a:p>
            <a:pPr>
              <a:spcBef>
                <a:spcPct val="0"/>
              </a:spcBef>
            </a:pPr>
            <a:fld id="{29541D86-FB53-455B-8C5C-BDD01625D5A9}" type="slidenum">
              <a:rPr lang="en-GB" altLang="en-US"/>
              <a:pPr>
                <a:spcBef>
                  <a:spcPct val="0"/>
                </a:spcBef>
              </a:pPr>
              <a:t>21</a:t>
            </a:fld>
            <a:endParaRPr lang="en-GB" altLang="en-US"/>
          </a:p>
        </p:txBody>
      </p:sp>
      <p:sp>
        <p:nvSpPr>
          <p:cNvPr id="24579" name="Rectangle 2"/>
          <p:cNvSpPr>
            <a:spLocks noGrp="1" noRot="1" noChangeAspect="1" noChangeArrowheads="1" noTextEdit="1"/>
          </p:cNvSpPr>
          <p:nvPr>
            <p:ph type="sldImg"/>
          </p:nvPr>
        </p:nvSpPr>
        <p:spPr>
          <a:xfrm>
            <a:off x="2263775" y="255588"/>
            <a:ext cx="2341563" cy="1757362"/>
          </a:xfrm>
          <a:noFill/>
          <a:extLst>
            <a:ext uri="{909E8E84-426E-40DD-AFC4-6F175D3DCCD1}">
              <a14:hiddenFill xmlns:a14="http://schemas.microsoft.com/office/drawing/2010/main">
                <a:solidFill>
                  <a:srgbClr val="FFFFFF"/>
                </a:solidFill>
              </a14:hiddenFill>
            </a:ext>
          </a:extLst>
        </p:spPr>
      </p:sp>
      <p:sp>
        <p:nvSpPr>
          <p:cNvPr id="24580" name="Rectangle 3"/>
          <p:cNvSpPr>
            <a:spLocks noGrp="1" noChangeArrowheads="1"/>
          </p:cNvSpPr>
          <p:nvPr>
            <p:ph type="body" idx="1"/>
          </p:nvPr>
        </p:nvSpPr>
        <p:spPr>
          <a:xfrm>
            <a:off x="906463" y="2428875"/>
            <a:ext cx="4984750" cy="675163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z="1400" b="1" dirty="0" smtClean="0"/>
              <a:t>Show slide and allow to read</a:t>
            </a:r>
          </a:p>
          <a:p>
            <a:pPr eaLnBrk="1" hangingPunct="1"/>
            <a:r>
              <a:rPr lang="en-GB" altLang="en-US" sz="1400" dirty="0" smtClean="0"/>
              <a:t>As the Act has developed, later additions have been added.</a:t>
            </a:r>
          </a:p>
          <a:p>
            <a:pPr eaLnBrk="1" hangingPunct="1"/>
            <a:r>
              <a:rPr lang="en-GB" altLang="en-US" sz="1400" dirty="0" smtClean="0"/>
              <a:t>A later addition to the Convention is known as a ‘Protocol’. As of January 2010, 15 protocols to the convention have been opened for signature. </a:t>
            </a:r>
          </a:p>
          <a:p>
            <a:pPr eaLnBrk="1" hangingPunct="1"/>
            <a:endParaRPr lang="en-GB" altLang="en-US" sz="1400" dirty="0" smtClean="0"/>
          </a:p>
          <a:p>
            <a:r>
              <a:rPr lang="en-GB" altLang="en-US" dirty="0" smtClean="0"/>
              <a:t>Article 1 of the first Protocol provides for the protection of property.</a:t>
            </a:r>
          </a:p>
          <a:p>
            <a:r>
              <a:rPr lang="en-GB" altLang="en-US" dirty="0" smtClean="0"/>
              <a:t>Every natural or legal person is entitled to the </a:t>
            </a:r>
            <a:r>
              <a:rPr lang="en-GB" altLang="en-US" b="1" dirty="0" smtClean="0"/>
              <a:t>peaceful enjoyment of his possessions</a:t>
            </a:r>
            <a:r>
              <a:rPr lang="en-GB" altLang="en-US" dirty="0" smtClean="0"/>
              <a:t>. No one shall be deprived of his possessions except in the public interest and subject to the conditions provided for by law and by the general principles of international law.</a:t>
            </a:r>
          </a:p>
          <a:p>
            <a:pPr eaLnBrk="1" hangingPunct="1"/>
            <a:endParaRPr lang="en-GB" altLang="en-US" sz="1400" dirty="0" smtClean="0"/>
          </a:p>
          <a:p>
            <a:pPr eaLnBrk="1" hangingPunct="1"/>
            <a:r>
              <a:rPr lang="en-GB" altLang="en-US" sz="1400" dirty="0" smtClean="0"/>
              <a:t>The 1</a:t>
            </a:r>
            <a:r>
              <a:rPr lang="en-GB" altLang="en-US" sz="1400" baseline="30000" dirty="0" smtClean="0"/>
              <a:t>st</a:t>
            </a:r>
            <a:r>
              <a:rPr lang="en-GB" altLang="en-US" sz="1400" dirty="0" smtClean="0"/>
              <a:t> Protocol is considered by the police every time they seize property.</a:t>
            </a:r>
          </a:p>
          <a:p>
            <a:pPr eaLnBrk="1" hangingPunct="1"/>
            <a:endParaRPr lang="en-GB" altLang="en-US" sz="1400" dirty="0" smtClean="0"/>
          </a:p>
          <a:p>
            <a:pPr eaLnBrk="1" hangingPunct="1"/>
            <a:endParaRPr lang="en-GB" altLang="en-US" dirty="0" smtClean="0"/>
          </a:p>
        </p:txBody>
      </p:sp>
    </p:spTree>
    <p:extLst>
      <p:ext uri="{BB962C8B-B14F-4D97-AF65-F5344CB8AC3E}">
        <p14:creationId xmlns:p14="http://schemas.microsoft.com/office/powerpoint/2010/main" val="285091970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35238" y="357188"/>
            <a:ext cx="1641475" cy="1231900"/>
          </a:xfrm>
        </p:spPr>
      </p:sp>
      <p:sp>
        <p:nvSpPr>
          <p:cNvPr id="3" name="Notes Placeholder 2"/>
          <p:cNvSpPr>
            <a:spLocks noGrp="1"/>
          </p:cNvSpPr>
          <p:nvPr>
            <p:ph type="body" idx="1"/>
          </p:nvPr>
        </p:nvSpPr>
        <p:spPr/>
        <p:txBody>
          <a:bodyPr/>
          <a:lstStyle/>
          <a:p>
            <a:r>
              <a:rPr lang="en-GB" b="1" dirty="0" smtClean="0"/>
              <a:t>State:</a:t>
            </a:r>
          </a:p>
          <a:p>
            <a:endParaRPr lang="en-GB" dirty="0" smtClean="0"/>
          </a:p>
          <a:p>
            <a:endParaRPr lang="en-GB" dirty="0"/>
          </a:p>
          <a:p>
            <a:endParaRPr lang="en-GB" dirty="0" smtClean="0"/>
          </a:p>
        </p:txBody>
      </p:sp>
      <p:sp>
        <p:nvSpPr>
          <p:cNvPr id="4" name="Slide Number Placeholder 3"/>
          <p:cNvSpPr>
            <a:spLocks noGrp="1"/>
          </p:cNvSpPr>
          <p:nvPr>
            <p:ph type="sldNum" sz="quarter" idx="10"/>
          </p:nvPr>
        </p:nvSpPr>
        <p:spPr/>
        <p:txBody>
          <a:bodyPr/>
          <a:lstStyle/>
          <a:p>
            <a:fld id="{D240B1B3-B158-4789-B2F7-3BE7BAFF2948}" type="slidenum">
              <a:rPr lang="en-GB" altLang="en-US" smtClean="0"/>
              <a:pPr/>
              <a:t>30</a:t>
            </a:fld>
            <a:endParaRPr lang="en-GB" altLang="en-US"/>
          </a:p>
        </p:txBody>
      </p:sp>
    </p:spTree>
    <p:extLst>
      <p:ext uri="{BB962C8B-B14F-4D97-AF65-F5344CB8AC3E}">
        <p14:creationId xmlns:p14="http://schemas.microsoft.com/office/powerpoint/2010/main" val="396454342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2D319D2-08A3-483E-9B41-87E7CA12C24B}" type="slidenum">
              <a:rPr lang="en-GB" smtClean="0"/>
              <a:t>32</a:t>
            </a:fld>
            <a:endParaRPr lang="en-GB"/>
          </a:p>
        </p:txBody>
      </p:sp>
    </p:spTree>
    <p:extLst>
      <p:ext uri="{BB962C8B-B14F-4D97-AF65-F5344CB8AC3E}">
        <p14:creationId xmlns:p14="http://schemas.microsoft.com/office/powerpoint/2010/main" val="388791224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State:</a:t>
            </a:r>
          </a:p>
          <a:p>
            <a:endParaRPr lang="en-GB" b="0" dirty="0" smtClean="0"/>
          </a:p>
          <a:p>
            <a:pPr marL="0" marR="0" indent="0" algn="l" defTabSz="914400" rtl="0" eaLnBrk="0" fontAlgn="base" latinLnBrk="0" hangingPunct="0">
              <a:lnSpc>
                <a:spcPct val="100000"/>
              </a:lnSpc>
              <a:spcBef>
                <a:spcPct val="30000"/>
              </a:spcBef>
              <a:spcAft>
                <a:spcPct val="0"/>
              </a:spcAft>
              <a:buClrTx/>
              <a:buSzTx/>
              <a:buFontTx/>
              <a:buNone/>
              <a:tabLst/>
              <a:defRPr/>
            </a:pPr>
            <a:r>
              <a:rPr lang="en-US" altLang="en-US" dirty="0" smtClean="0">
                <a:latin typeface="Arial" charset="0"/>
              </a:rPr>
              <a:t>If a police officer’s actions are to ring true, their own rules of moral </a:t>
            </a:r>
            <a:r>
              <a:rPr lang="en-US" altLang="en-US" dirty="0" err="1" smtClean="0">
                <a:latin typeface="Arial" charset="0"/>
              </a:rPr>
              <a:t>behaviour</a:t>
            </a:r>
            <a:r>
              <a:rPr lang="en-US" altLang="en-US" dirty="0" smtClean="0">
                <a:latin typeface="Arial" charset="0"/>
              </a:rPr>
              <a:t> (or personal ethics) need to correspond with the force’s formal requirements. These requirements are set down in a number of documents which will be covered throughout training.</a:t>
            </a:r>
          </a:p>
          <a:p>
            <a:r>
              <a:rPr lang="en-GB" b="0" dirty="0" smtClean="0"/>
              <a:t>Policing norms are shaped by social norms – so ethical questions concerning what officers do in particular circumstances are interpreted according to the moral values of the day.</a:t>
            </a:r>
          </a:p>
          <a:p>
            <a:endParaRPr lang="en-GB" b="0" dirty="0" smtClean="0"/>
          </a:p>
          <a:p>
            <a:pPr marL="0" marR="0" indent="0" algn="l" defTabSz="914400" rtl="0" eaLnBrk="0" fontAlgn="base" latinLnBrk="0" hangingPunct="0">
              <a:lnSpc>
                <a:spcPct val="100000"/>
              </a:lnSpc>
              <a:spcBef>
                <a:spcPct val="30000"/>
              </a:spcBef>
              <a:spcAft>
                <a:spcPct val="0"/>
              </a:spcAft>
              <a:buClrTx/>
              <a:buSzTx/>
              <a:buFontTx/>
              <a:buNone/>
              <a:tabLst/>
              <a:defRPr/>
            </a:pPr>
            <a:r>
              <a:rPr lang="en-GB" b="0" dirty="0" smtClean="0"/>
              <a:t>In recent years the honesty and integrity of the police has been highlighted and brought into question.</a:t>
            </a:r>
          </a:p>
          <a:p>
            <a:endParaRPr lang="en-GB" b="0" dirty="0" smtClean="0"/>
          </a:p>
          <a:p>
            <a:r>
              <a:rPr lang="en-GB" b="0" dirty="0" smtClean="0"/>
              <a:t>We will now look at a few of the events that have happened to bring the police into disrepute.</a:t>
            </a:r>
          </a:p>
          <a:p>
            <a:endParaRPr lang="en-GB" b="0" dirty="0" smtClean="0"/>
          </a:p>
          <a:p>
            <a:endParaRPr lang="en-GB" b="0" dirty="0"/>
          </a:p>
        </p:txBody>
      </p:sp>
      <p:sp>
        <p:nvSpPr>
          <p:cNvPr id="4" name="Slide Number Placeholder 3"/>
          <p:cNvSpPr>
            <a:spLocks noGrp="1"/>
          </p:cNvSpPr>
          <p:nvPr>
            <p:ph type="sldNum" sz="quarter" idx="10"/>
          </p:nvPr>
        </p:nvSpPr>
        <p:spPr/>
        <p:txBody>
          <a:bodyPr/>
          <a:lstStyle/>
          <a:p>
            <a:fld id="{D240B1B3-B158-4789-B2F7-3BE7BAFF2948}" type="slidenum">
              <a:rPr lang="en-GB" altLang="en-US" smtClean="0"/>
              <a:pPr/>
              <a:t>33</a:t>
            </a:fld>
            <a:endParaRPr lang="en-GB" altLang="en-US"/>
          </a:p>
        </p:txBody>
      </p:sp>
    </p:spTree>
    <p:extLst>
      <p:ext uri="{BB962C8B-B14F-4D97-AF65-F5344CB8AC3E}">
        <p14:creationId xmlns:p14="http://schemas.microsoft.com/office/powerpoint/2010/main" val="360355499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35163" y="1723995"/>
            <a:ext cx="5439101" cy="7405959"/>
          </a:xfrm>
        </p:spPr>
        <p:txBody>
          <a:bodyPr/>
          <a:lstStyle/>
          <a:p>
            <a:r>
              <a:rPr lang="en-GB" b="1" dirty="0"/>
              <a:t>QTS:  </a:t>
            </a:r>
            <a:r>
              <a:rPr lang="en-GB" dirty="0"/>
              <a:t>What do you know about the Lynette White Murder?</a:t>
            </a:r>
            <a:endParaRPr lang="en-GB" b="1" dirty="0"/>
          </a:p>
          <a:p>
            <a:r>
              <a:rPr lang="en-GB" b="1" dirty="0"/>
              <a:t>See Tutor Notes</a:t>
            </a:r>
            <a:endParaRPr lang="en-GB" dirty="0"/>
          </a:p>
          <a:p>
            <a:endParaRPr lang="en-GB" dirty="0"/>
          </a:p>
        </p:txBody>
      </p:sp>
      <p:sp>
        <p:nvSpPr>
          <p:cNvPr id="4" name="Slide Number Placeholder 3"/>
          <p:cNvSpPr>
            <a:spLocks noGrp="1"/>
          </p:cNvSpPr>
          <p:nvPr>
            <p:ph type="sldNum" sz="quarter" idx="10"/>
          </p:nvPr>
        </p:nvSpPr>
        <p:spPr/>
        <p:txBody>
          <a:bodyPr/>
          <a:lstStyle/>
          <a:p>
            <a:fld id="{D240B1B3-B158-4789-B2F7-3BE7BAFF2948}" type="slidenum">
              <a:rPr lang="en-GB" altLang="en-US" smtClean="0"/>
              <a:pPr/>
              <a:t>34</a:t>
            </a:fld>
            <a:endParaRPr lang="en-GB" altLang="en-US"/>
          </a:p>
        </p:txBody>
      </p:sp>
    </p:spTree>
    <p:extLst>
      <p:ext uri="{BB962C8B-B14F-4D97-AF65-F5344CB8AC3E}">
        <p14:creationId xmlns:p14="http://schemas.microsoft.com/office/powerpoint/2010/main" val="8993750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2D319D2-08A3-483E-9B41-87E7CA12C24B}" type="slidenum">
              <a:rPr lang="en-GB" smtClean="0"/>
              <a:t>36</a:t>
            </a:fld>
            <a:endParaRPr lang="en-GB"/>
          </a:p>
        </p:txBody>
      </p:sp>
    </p:spTree>
    <p:extLst>
      <p:ext uri="{BB962C8B-B14F-4D97-AF65-F5344CB8AC3E}">
        <p14:creationId xmlns:p14="http://schemas.microsoft.com/office/powerpoint/2010/main" val="392165276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State:</a:t>
            </a:r>
          </a:p>
        </p:txBody>
      </p:sp>
      <p:sp>
        <p:nvSpPr>
          <p:cNvPr id="4" name="Slide Number Placeholder 3"/>
          <p:cNvSpPr>
            <a:spLocks noGrp="1"/>
          </p:cNvSpPr>
          <p:nvPr>
            <p:ph type="sldNum" sz="quarter" idx="10"/>
          </p:nvPr>
        </p:nvSpPr>
        <p:spPr/>
        <p:txBody>
          <a:bodyPr/>
          <a:lstStyle/>
          <a:p>
            <a:fld id="{D240B1B3-B158-4789-B2F7-3BE7BAFF2948}" type="slidenum">
              <a:rPr lang="en-GB" altLang="en-US" smtClean="0"/>
              <a:pPr/>
              <a:t>37</a:t>
            </a:fld>
            <a:endParaRPr lang="en-GB" altLang="en-US"/>
          </a:p>
        </p:txBody>
      </p:sp>
    </p:spTree>
    <p:extLst>
      <p:ext uri="{BB962C8B-B14F-4D97-AF65-F5344CB8AC3E}">
        <p14:creationId xmlns:p14="http://schemas.microsoft.com/office/powerpoint/2010/main" val="8993750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1"/>
          <p:cNvSpPr>
            <a:spLocks noGrp="1" noRot="1" noChangeAspect="1" noChangeArrowheads="1" noTextEdit="1"/>
          </p:cNvSpPr>
          <p:nvPr>
            <p:ph type="sldImg"/>
          </p:nvPr>
        </p:nvSpPr>
        <p:spPr>
          <a:solidFill>
            <a:srgbClr val="FFFFFF"/>
          </a:solidFill>
          <a:ln/>
        </p:spPr>
      </p:sp>
      <p:sp>
        <p:nvSpPr>
          <p:cNvPr id="120835" name="Rectangle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z="2200" b="1" u="sng" smtClean="0">
              <a:latin typeface="Lucida Grande" pitchFamily="-112" charset="0"/>
              <a:sym typeface="Lucida Grande" pitchFamily="-112" charset="0"/>
            </a:endParaRPr>
          </a:p>
        </p:txBody>
      </p:sp>
    </p:spTree>
    <p:extLst>
      <p:ext uri="{BB962C8B-B14F-4D97-AF65-F5344CB8AC3E}">
        <p14:creationId xmlns:p14="http://schemas.microsoft.com/office/powerpoint/2010/main" val="70166308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Slide Image Placeholder 1"/>
          <p:cNvSpPr>
            <a:spLocks noGrp="1" noRot="1" noChangeAspect="1" noTextEdit="1"/>
          </p:cNvSpPr>
          <p:nvPr>
            <p:ph type="sldImg"/>
          </p:nvPr>
        </p:nvSpPr>
        <p:spPr>
          <a:ln/>
        </p:spPr>
      </p:sp>
      <p:sp>
        <p:nvSpPr>
          <p:cNvPr id="1218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Baskerville" pitchFamily="-112" charset="0"/>
            </a:endParaRPr>
          </a:p>
        </p:txBody>
      </p:sp>
    </p:spTree>
    <p:extLst>
      <p:ext uri="{BB962C8B-B14F-4D97-AF65-F5344CB8AC3E}">
        <p14:creationId xmlns:p14="http://schemas.microsoft.com/office/powerpoint/2010/main" val="368680277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8" name="Rectangle 2"/>
          <p:cNvSpPr>
            <a:spLocks noGrp="1" noRot="1" noChangeAspect="1" noChangeArrowheads="1" noTextEdit="1"/>
          </p:cNvSpPr>
          <p:nvPr>
            <p:ph type="sldImg"/>
          </p:nvPr>
        </p:nvSpPr>
        <p:spPr>
          <a:xfrm>
            <a:off x="2751138" y="20638"/>
            <a:ext cx="1255712" cy="942975"/>
          </a:xfrm>
          <a:ln/>
        </p:spPr>
      </p:sp>
      <p:sp>
        <p:nvSpPr>
          <p:cNvPr id="162819" name="Rectangle 3"/>
          <p:cNvSpPr>
            <a:spLocks noGrp="1" noChangeArrowheads="1"/>
          </p:cNvSpPr>
          <p:nvPr>
            <p:ph type="body" idx="1"/>
          </p:nvPr>
        </p:nvSpPr>
        <p:spPr>
          <a:xfrm>
            <a:off x="662533" y="1074887"/>
            <a:ext cx="5439101" cy="791834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90000"/>
              </a:lnSpc>
            </a:pPr>
            <a:r>
              <a:rPr lang="en-US" altLang="en-US" b="1" dirty="0" smtClean="0">
                <a:latin typeface="Arial" charset="0"/>
              </a:rPr>
              <a:t>State:  </a:t>
            </a:r>
          </a:p>
          <a:p>
            <a:pPr>
              <a:lnSpc>
                <a:spcPct val="90000"/>
              </a:lnSpc>
              <a:spcBef>
                <a:spcPts val="0"/>
              </a:spcBef>
              <a:spcAft>
                <a:spcPts val="1200"/>
              </a:spcAft>
            </a:pPr>
            <a:r>
              <a:rPr lang="en-US" altLang="en-US" dirty="0">
                <a:latin typeface="Arial" charset="0"/>
              </a:rPr>
              <a:t>On 2</a:t>
            </a:r>
            <a:r>
              <a:rPr lang="en-US" altLang="en-US" baseline="30000" dirty="0">
                <a:latin typeface="Arial" charset="0"/>
              </a:rPr>
              <a:t>nd</a:t>
            </a:r>
            <a:r>
              <a:rPr lang="en-US" altLang="en-US" dirty="0">
                <a:latin typeface="Arial" charset="0"/>
              </a:rPr>
              <a:t> October 2000, the </a:t>
            </a:r>
            <a:r>
              <a:rPr lang="en-US" altLang="en-US" b="1" dirty="0">
                <a:solidFill>
                  <a:srgbClr val="0033CC"/>
                </a:solidFill>
                <a:latin typeface="Arial" charset="0"/>
              </a:rPr>
              <a:t>Human Rights Act 1998 </a:t>
            </a:r>
            <a:r>
              <a:rPr lang="en-US" altLang="en-US" dirty="0">
                <a:latin typeface="Arial" charset="0"/>
              </a:rPr>
              <a:t>came into force in the UK.</a:t>
            </a:r>
          </a:p>
          <a:p>
            <a:pPr>
              <a:lnSpc>
                <a:spcPct val="90000"/>
              </a:lnSpc>
              <a:spcBef>
                <a:spcPts val="0"/>
              </a:spcBef>
              <a:spcAft>
                <a:spcPts val="1200"/>
              </a:spcAft>
            </a:pPr>
            <a:r>
              <a:rPr lang="en-US" altLang="en-US" dirty="0">
                <a:latin typeface="Arial" charset="0"/>
              </a:rPr>
              <a:t>Its purpose was, and still is, to incorporate the various rights and freedoms contained in the European Convention on Human Rights into UK law.</a:t>
            </a:r>
          </a:p>
          <a:p>
            <a:pPr>
              <a:lnSpc>
                <a:spcPct val="90000"/>
              </a:lnSpc>
              <a:spcBef>
                <a:spcPts val="0"/>
              </a:spcBef>
              <a:spcAft>
                <a:spcPts val="1200"/>
              </a:spcAft>
            </a:pPr>
            <a:r>
              <a:rPr lang="en-US" altLang="en-US" dirty="0" smtClean="0">
                <a:latin typeface="Arial" charset="0"/>
              </a:rPr>
              <a:t>We will look at the HRA in more detail later.</a:t>
            </a:r>
          </a:p>
          <a:p>
            <a:pPr>
              <a:lnSpc>
                <a:spcPct val="90000"/>
              </a:lnSpc>
              <a:spcBef>
                <a:spcPts val="0"/>
              </a:spcBef>
              <a:spcAft>
                <a:spcPts val="1200"/>
              </a:spcAft>
            </a:pPr>
            <a:r>
              <a:rPr lang="en-US" altLang="en-US" b="1" dirty="0" smtClean="0">
                <a:solidFill>
                  <a:srgbClr val="0033CC"/>
                </a:solidFill>
                <a:latin typeface="Arial" charset="0"/>
              </a:rPr>
              <a:t>Police </a:t>
            </a:r>
            <a:r>
              <a:rPr lang="en-US" altLang="en-US" b="1" dirty="0">
                <a:solidFill>
                  <a:srgbClr val="0033CC"/>
                </a:solidFill>
                <a:latin typeface="Arial" charset="0"/>
              </a:rPr>
              <a:t>and Criminal Evidence Act </a:t>
            </a:r>
            <a:r>
              <a:rPr lang="en-US" altLang="en-US" dirty="0" smtClean="0">
                <a:latin typeface="Arial" charset="0"/>
              </a:rPr>
              <a:t>1984 – PACE is an Act of Parliament which instituted a legislative framework for the powers of police officers to combat crime, as well as providing codes of practice for the exercise of those powers. P</a:t>
            </a:r>
            <a:r>
              <a:rPr lang="en-GB" sz="1600" b="0" i="0" u="none" strike="noStrike" baseline="0" dirty="0" smtClean="0"/>
              <a:t>ACE sets out to strike the right balance between the powers of the police and the rights and freedoms of the public. Maintaining that balance is a central element of PACE, it is</a:t>
            </a:r>
            <a:r>
              <a:rPr lang="en-US" altLang="en-US" dirty="0" smtClean="0">
                <a:latin typeface="Arial" charset="0"/>
              </a:rPr>
              <a:t> a set of rules on how the police must treat members of the public. </a:t>
            </a:r>
          </a:p>
          <a:p>
            <a:pPr>
              <a:lnSpc>
                <a:spcPct val="90000"/>
              </a:lnSpc>
              <a:spcBef>
                <a:spcPts val="0"/>
              </a:spcBef>
              <a:spcAft>
                <a:spcPts val="1200"/>
              </a:spcAft>
            </a:pPr>
            <a:endParaRPr lang="en-US" altLang="en-US" dirty="0" smtClean="0">
              <a:latin typeface="Arial" charset="0"/>
            </a:endParaRPr>
          </a:p>
          <a:p>
            <a:pPr>
              <a:lnSpc>
                <a:spcPct val="90000"/>
              </a:lnSpc>
              <a:spcBef>
                <a:spcPts val="0"/>
              </a:spcBef>
              <a:spcAft>
                <a:spcPts val="1200"/>
              </a:spcAft>
            </a:pPr>
            <a:r>
              <a:rPr lang="en-US" altLang="en-US" b="1" dirty="0" smtClean="0">
                <a:latin typeface="Arial" charset="0"/>
              </a:rPr>
              <a:t>QTS:  </a:t>
            </a:r>
            <a:r>
              <a:rPr lang="en-US" altLang="en-US" dirty="0" smtClean="0">
                <a:latin typeface="Arial" charset="0"/>
              </a:rPr>
              <a:t>Why do we need this to be legislated?</a:t>
            </a:r>
          </a:p>
          <a:p>
            <a:pPr>
              <a:lnSpc>
                <a:spcPct val="90000"/>
              </a:lnSpc>
              <a:spcBef>
                <a:spcPts val="0"/>
              </a:spcBef>
              <a:spcAft>
                <a:spcPts val="1200"/>
              </a:spcAft>
            </a:pPr>
            <a:r>
              <a:rPr lang="en-US" altLang="en-US" b="1" dirty="0" smtClean="0">
                <a:latin typeface="Arial" charset="0"/>
              </a:rPr>
              <a:t>A: </a:t>
            </a:r>
            <a:r>
              <a:rPr lang="en-US" altLang="en-US" dirty="0" smtClean="0">
                <a:latin typeface="Arial" charset="0"/>
              </a:rPr>
              <a:t>Because the police have not done it in the past.</a:t>
            </a:r>
            <a:endParaRPr lang="en-US" altLang="en-US" b="1" dirty="0" smtClean="0">
              <a:latin typeface="Arial" charset="0"/>
            </a:endParaRPr>
          </a:p>
          <a:p>
            <a:pPr>
              <a:lnSpc>
                <a:spcPct val="90000"/>
              </a:lnSpc>
              <a:spcBef>
                <a:spcPts val="0"/>
              </a:spcBef>
              <a:spcAft>
                <a:spcPts val="1200"/>
              </a:spcAft>
            </a:pPr>
            <a:r>
              <a:rPr lang="en-US" altLang="en-US" dirty="0" smtClean="0">
                <a:latin typeface="Arial" charset="0"/>
              </a:rPr>
              <a:t>The </a:t>
            </a:r>
            <a:r>
              <a:rPr lang="en-US" altLang="en-US" b="1" dirty="0">
                <a:solidFill>
                  <a:srgbClr val="0033CC"/>
                </a:solidFill>
                <a:latin typeface="Arial" charset="0"/>
              </a:rPr>
              <a:t>Codes of Practice </a:t>
            </a:r>
            <a:r>
              <a:rPr lang="en-US" altLang="en-US" dirty="0">
                <a:latin typeface="Arial" charset="0"/>
              </a:rPr>
              <a:t>are the Codes that have been issued by the Home Secretary under the Police and Criminal Evidence Act 1984. </a:t>
            </a:r>
            <a:endParaRPr lang="en-US" altLang="en-US" dirty="0" smtClean="0">
              <a:latin typeface="Arial" charset="0"/>
            </a:endParaRPr>
          </a:p>
          <a:p>
            <a:pPr>
              <a:lnSpc>
                <a:spcPct val="90000"/>
              </a:lnSpc>
              <a:spcBef>
                <a:spcPts val="0"/>
              </a:spcBef>
              <a:spcAft>
                <a:spcPts val="1200"/>
              </a:spcAft>
            </a:pPr>
            <a:r>
              <a:rPr lang="en-US" altLang="en-US" dirty="0" smtClean="0">
                <a:latin typeface="Arial" charset="0"/>
              </a:rPr>
              <a:t>The </a:t>
            </a:r>
            <a:r>
              <a:rPr lang="en-US" altLang="en-US" dirty="0">
                <a:latin typeface="Arial" charset="0"/>
              </a:rPr>
              <a:t>Codes are designed to regulate police powers and the procedures in the investigation of crime and set down safeguards and protections for </a:t>
            </a:r>
            <a:r>
              <a:rPr lang="en-US" altLang="en-US" dirty="0" smtClean="0">
                <a:latin typeface="Arial" charset="0"/>
              </a:rPr>
              <a:t>m</a:t>
            </a:r>
          </a:p>
          <a:p>
            <a:pPr>
              <a:lnSpc>
                <a:spcPct val="90000"/>
              </a:lnSpc>
              <a:spcBef>
                <a:spcPts val="0"/>
              </a:spcBef>
              <a:spcAft>
                <a:spcPts val="1200"/>
              </a:spcAft>
            </a:pPr>
            <a:r>
              <a:rPr lang="en-US" altLang="en-US" dirty="0" smtClean="0">
                <a:latin typeface="Arial" charset="0"/>
              </a:rPr>
              <a:t>members </a:t>
            </a:r>
            <a:r>
              <a:rPr lang="en-US" altLang="en-US" dirty="0">
                <a:latin typeface="Arial" charset="0"/>
              </a:rPr>
              <a:t>of the public</a:t>
            </a:r>
            <a:r>
              <a:rPr lang="en-US" altLang="en-US" dirty="0" smtClean="0">
                <a:latin typeface="Arial" charset="0"/>
              </a:rPr>
              <a:t>. </a:t>
            </a:r>
          </a:p>
          <a:p>
            <a:r>
              <a:rPr lang="en-US" altLang="en-US" b="1" dirty="0" smtClean="0">
                <a:latin typeface="Arial" charset="0"/>
              </a:rPr>
              <a:t>State:  </a:t>
            </a:r>
          </a:p>
          <a:p>
            <a:r>
              <a:rPr lang="en-US" altLang="en-US" b="1" dirty="0" smtClean="0">
                <a:solidFill>
                  <a:srgbClr val="0033CC"/>
                </a:solidFill>
                <a:latin typeface="Arial" charset="0"/>
              </a:rPr>
              <a:t>The Police (Health and Safety) Act 1997 </a:t>
            </a:r>
            <a:r>
              <a:rPr lang="en-US" altLang="en-US" dirty="0" smtClean="0">
                <a:latin typeface="Arial" charset="0"/>
              </a:rPr>
              <a:t>made police officers employees for the purposes of health and safety legislation. The Health and Safety at Work Act 1974 (HSWA) and the regulations made under it apply to all work activities. </a:t>
            </a:r>
          </a:p>
          <a:p>
            <a:r>
              <a:rPr lang="en-US" altLang="en-US" dirty="0" smtClean="0">
                <a:latin typeface="Arial" charset="0"/>
              </a:rPr>
              <a:t>A breach of any of these duties is a criminal act. The Act imposes duties on employers and employees and is based on the philosophy that those who create the risks should manage them. </a:t>
            </a:r>
          </a:p>
          <a:p>
            <a:r>
              <a:rPr lang="en-US" altLang="en-US" dirty="0" smtClean="0">
                <a:latin typeface="Arial" charset="0"/>
              </a:rPr>
              <a:t>Police officers should, in the normal course of their duties </a:t>
            </a:r>
            <a:r>
              <a:rPr lang="en-GB" altLang="en-US" dirty="0" smtClean="0">
                <a:latin typeface="Arial" charset="0"/>
              </a:rPr>
              <a:t>take reasonable care of their own health and safety and of others who may be affected by their acts or omissions at work; and co-operate by following any requirement imposed on them by their employer, for example to follow safe systems of work and to use personal protective equipment.  For example stab-proof vests and latex gloves.</a:t>
            </a:r>
          </a:p>
          <a:p>
            <a:r>
              <a:rPr lang="en-GB" altLang="en-US" dirty="0" smtClean="0">
                <a:latin typeface="Arial" charset="0"/>
              </a:rPr>
              <a:t>There is also a Common Law duty of care.  There is no specific definition of ‘duty of care’ but it generally means that an officer must consider the health and safety of their colleagues and members of the public.  Some examples of duty of care may include:</a:t>
            </a:r>
          </a:p>
          <a:p>
            <a:pPr marL="285750" indent="-285750">
              <a:buFont typeface="Arial" panose="020B0604020202020204" pitchFamily="34" charset="0"/>
              <a:buChar char="•"/>
            </a:pPr>
            <a:r>
              <a:rPr lang="en-GB" altLang="en-US" dirty="0" smtClean="0">
                <a:latin typeface="Arial" charset="0"/>
              </a:rPr>
              <a:t>Taking reasonable steps to investigate crime with all reasonable diligence</a:t>
            </a:r>
          </a:p>
          <a:p>
            <a:pPr marL="285750" indent="-285750">
              <a:buFont typeface="Arial" panose="020B0604020202020204" pitchFamily="34" charset="0"/>
              <a:buChar char="•"/>
            </a:pPr>
            <a:r>
              <a:rPr lang="en-GB" altLang="en-US" dirty="0" smtClean="0">
                <a:latin typeface="Arial" charset="0"/>
              </a:rPr>
              <a:t>Taking reasonable steps to protect, assist and support witnesses</a:t>
            </a:r>
          </a:p>
          <a:p>
            <a:pPr marL="285750" indent="-285750">
              <a:buFont typeface="Arial" panose="020B0604020202020204" pitchFamily="34" charset="0"/>
              <a:buChar char="•"/>
            </a:pPr>
            <a:r>
              <a:rPr lang="en-GB" altLang="en-US" dirty="0" smtClean="0">
                <a:latin typeface="Arial" charset="0"/>
              </a:rPr>
              <a:t>Taking reasonable steps to ensure officers do not behave in a racist manner towards members of the public</a:t>
            </a:r>
          </a:p>
          <a:p>
            <a:pPr>
              <a:lnSpc>
                <a:spcPct val="90000"/>
              </a:lnSpc>
              <a:spcBef>
                <a:spcPts val="0"/>
              </a:spcBef>
              <a:spcAft>
                <a:spcPts val="1200"/>
              </a:spcAft>
            </a:pPr>
            <a:endParaRPr lang="en-US" altLang="en-US" dirty="0">
              <a:latin typeface="Arial" charset="0"/>
            </a:endParaRPr>
          </a:p>
        </p:txBody>
      </p:sp>
    </p:spTree>
    <p:extLst>
      <p:ext uri="{BB962C8B-B14F-4D97-AF65-F5344CB8AC3E}">
        <p14:creationId xmlns:p14="http://schemas.microsoft.com/office/powerpoint/2010/main" val="14285681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Rectangle 2"/>
          <p:cNvSpPr>
            <a:spLocks noGrp="1" noRot="1" noChangeAspect="1" noChangeArrowheads="1" noTextEdit="1"/>
          </p:cNvSpPr>
          <p:nvPr>
            <p:ph type="sldImg"/>
          </p:nvPr>
        </p:nvSpPr>
        <p:spPr>
          <a:xfrm>
            <a:off x="2835275" y="139700"/>
            <a:ext cx="1055688" cy="792163"/>
          </a:xfrm>
          <a:ln/>
        </p:spPr>
      </p:sp>
      <p:sp>
        <p:nvSpPr>
          <p:cNvPr id="164867" name="Rectangle 3"/>
          <p:cNvSpPr>
            <a:spLocks noGrp="1" noChangeArrowheads="1"/>
          </p:cNvSpPr>
          <p:nvPr>
            <p:ph type="body" idx="1"/>
          </p:nvPr>
        </p:nvSpPr>
        <p:spPr>
          <a:xfrm>
            <a:off x="447198" y="1004145"/>
            <a:ext cx="5831286" cy="863819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spcAft>
                <a:spcPct val="30000"/>
              </a:spcAft>
            </a:pPr>
            <a:r>
              <a:rPr lang="en-GB" altLang="en-US" b="1" dirty="0">
                <a:latin typeface="Arial" charset="0"/>
              </a:rPr>
              <a:t>State:  </a:t>
            </a:r>
            <a:r>
              <a:rPr lang="en-GB" altLang="en-US" dirty="0">
                <a:latin typeface="Arial" charset="0"/>
              </a:rPr>
              <a:t>Policing now is about considering the Human Rights Act for every aspect of policing.  </a:t>
            </a:r>
          </a:p>
          <a:p>
            <a:pPr eaLnBrk="1" hangingPunct="1">
              <a:spcBef>
                <a:spcPct val="0"/>
              </a:spcBef>
              <a:spcAft>
                <a:spcPct val="30000"/>
              </a:spcAft>
            </a:pPr>
            <a:r>
              <a:rPr lang="en-GB" altLang="en-US" dirty="0">
                <a:latin typeface="Arial" charset="0"/>
              </a:rPr>
              <a:t>From very basic probationary training, </a:t>
            </a:r>
            <a:r>
              <a:rPr lang="en-GB" altLang="en-US" dirty="0" smtClean="0">
                <a:latin typeface="Arial" charset="0"/>
              </a:rPr>
              <a:t>you will be taught </a:t>
            </a:r>
            <a:r>
              <a:rPr lang="en-GB" altLang="en-US" dirty="0">
                <a:latin typeface="Arial" charset="0"/>
              </a:rPr>
              <a:t>the Human Rights Act, you will be taught about </a:t>
            </a:r>
            <a:r>
              <a:rPr lang="en-GB" altLang="en-US" b="1" dirty="0">
                <a:solidFill>
                  <a:srgbClr val="0033CC"/>
                </a:solidFill>
                <a:latin typeface="Arial" charset="0"/>
              </a:rPr>
              <a:t>proportionality</a:t>
            </a:r>
            <a:r>
              <a:rPr lang="en-GB" altLang="en-US" dirty="0">
                <a:latin typeface="Arial" charset="0"/>
              </a:rPr>
              <a:t>, you will be taught about </a:t>
            </a:r>
            <a:r>
              <a:rPr lang="en-GB" altLang="en-US" b="1" dirty="0">
                <a:solidFill>
                  <a:srgbClr val="0033CC"/>
                </a:solidFill>
                <a:latin typeface="Arial" charset="0"/>
              </a:rPr>
              <a:t>necessity</a:t>
            </a:r>
            <a:r>
              <a:rPr lang="en-GB" altLang="en-US" dirty="0">
                <a:latin typeface="Arial" charset="0"/>
              </a:rPr>
              <a:t>, you will be taught about </a:t>
            </a:r>
            <a:r>
              <a:rPr lang="en-GB" altLang="en-US" b="1" dirty="0">
                <a:solidFill>
                  <a:srgbClr val="0033CC"/>
                </a:solidFill>
                <a:latin typeface="Arial" charset="0"/>
              </a:rPr>
              <a:t>being able to justify </a:t>
            </a:r>
            <a:r>
              <a:rPr lang="en-GB" altLang="en-US" dirty="0" smtClean="0">
                <a:latin typeface="Arial" charset="0"/>
              </a:rPr>
              <a:t>your decisions.</a:t>
            </a:r>
            <a:endParaRPr lang="en-GB" altLang="en-US" dirty="0">
              <a:latin typeface="Arial" charset="0"/>
            </a:endParaRPr>
          </a:p>
          <a:p>
            <a:pPr eaLnBrk="1" hangingPunct="1">
              <a:spcBef>
                <a:spcPct val="0"/>
              </a:spcBef>
              <a:spcAft>
                <a:spcPct val="30000"/>
              </a:spcAft>
            </a:pPr>
            <a:r>
              <a:rPr lang="en-GB" altLang="en-US" dirty="0">
                <a:latin typeface="Arial" charset="0"/>
              </a:rPr>
              <a:t>It allows officers to understand the way that policing is meant to be run. </a:t>
            </a:r>
          </a:p>
          <a:p>
            <a:pPr eaLnBrk="1" hangingPunct="1">
              <a:spcBef>
                <a:spcPct val="0"/>
              </a:spcBef>
              <a:spcAft>
                <a:spcPct val="30000"/>
              </a:spcAft>
            </a:pPr>
            <a:r>
              <a:rPr lang="en-GB" altLang="en-US" dirty="0">
                <a:latin typeface="Arial" charset="0"/>
              </a:rPr>
              <a:t>With the introduction of the HRA, existing common law rights </a:t>
            </a:r>
            <a:r>
              <a:rPr lang="en-GB" altLang="en-US" dirty="0" smtClean="0">
                <a:latin typeface="Arial" charset="0"/>
              </a:rPr>
              <a:t>have </a:t>
            </a:r>
            <a:r>
              <a:rPr lang="en-GB" altLang="en-US" dirty="0">
                <a:latin typeface="Arial" charset="0"/>
              </a:rPr>
              <a:t>been codified and </a:t>
            </a:r>
            <a:r>
              <a:rPr lang="en-GB" altLang="en-US" dirty="0" smtClean="0">
                <a:latin typeface="Arial" charset="0"/>
              </a:rPr>
              <a:t>it means </a:t>
            </a:r>
            <a:r>
              <a:rPr lang="en-GB" altLang="en-US" dirty="0">
                <a:latin typeface="Arial" charset="0"/>
              </a:rPr>
              <a:t>that there is now one framework which could ensure greater </a:t>
            </a:r>
            <a:r>
              <a:rPr lang="en-GB" altLang="en-US" dirty="0" smtClean="0">
                <a:latin typeface="Arial" charset="0"/>
              </a:rPr>
              <a:t>consistency</a:t>
            </a:r>
            <a:r>
              <a:rPr lang="en-GB" altLang="en-US" dirty="0">
                <a:latin typeface="Arial" charset="0"/>
              </a:rPr>
              <a:t>.</a:t>
            </a:r>
          </a:p>
          <a:p>
            <a:pPr eaLnBrk="1" hangingPunct="1">
              <a:spcBef>
                <a:spcPct val="0"/>
              </a:spcBef>
              <a:spcAft>
                <a:spcPct val="30000"/>
              </a:spcAft>
            </a:pPr>
            <a:r>
              <a:rPr lang="en-US" altLang="en-US" dirty="0">
                <a:latin typeface="Arial" charset="0"/>
              </a:rPr>
              <a:t>The result is a set of questions that officer’s should ask themselves before carrying out any </a:t>
            </a:r>
            <a:r>
              <a:rPr lang="en-US" altLang="en-US" dirty="0" smtClean="0">
                <a:latin typeface="Arial" charset="0"/>
              </a:rPr>
              <a:t>action</a:t>
            </a:r>
          </a:p>
          <a:p>
            <a:pPr eaLnBrk="1" hangingPunct="1">
              <a:spcBef>
                <a:spcPct val="0"/>
              </a:spcBef>
              <a:spcAft>
                <a:spcPct val="30000"/>
              </a:spcAft>
            </a:pPr>
            <a:r>
              <a:rPr lang="en-US" altLang="en-US" b="1" dirty="0" smtClean="0">
                <a:latin typeface="Arial" charset="0"/>
              </a:rPr>
              <a:t>Can you justify your actions?</a:t>
            </a:r>
            <a:endParaRPr lang="en-US" altLang="en-US" b="1" dirty="0">
              <a:latin typeface="Arial" charset="0"/>
            </a:endParaRPr>
          </a:p>
          <a:p>
            <a:pPr eaLnBrk="1" hangingPunct="1">
              <a:spcBef>
                <a:spcPct val="0"/>
              </a:spcBef>
              <a:spcAft>
                <a:spcPct val="30000"/>
              </a:spcAft>
            </a:pPr>
            <a:r>
              <a:rPr lang="en-US" altLang="en-US" b="1" dirty="0">
                <a:latin typeface="Arial" charset="0"/>
              </a:rPr>
              <a:t>Are </a:t>
            </a:r>
            <a:r>
              <a:rPr lang="en-US" altLang="en-US" b="1" dirty="0" smtClean="0">
                <a:latin typeface="Arial" charset="0"/>
              </a:rPr>
              <a:t>your </a:t>
            </a:r>
            <a:r>
              <a:rPr lang="en-US" altLang="en-US" b="1" dirty="0">
                <a:latin typeface="Arial" charset="0"/>
              </a:rPr>
              <a:t>actions </a:t>
            </a:r>
            <a:r>
              <a:rPr lang="en-US" altLang="en-US" b="1" dirty="0" smtClean="0">
                <a:latin typeface="Arial" charset="0"/>
              </a:rPr>
              <a:t>proportionate? </a:t>
            </a:r>
            <a:r>
              <a:rPr lang="en-US" altLang="en-US" dirty="0">
                <a:latin typeface="Arial" charset="0"/>
              </a:rPr>
              <a:t>Officers should  look to treat each incident on its merits and be prepared to be flexible </a:t>
            </a:r>
            <a:r>
              <a:rPr lang="en-US" altLang="en-US" dirty="0" smtClean="0">
                <a:latin typeface="Arial" charset="0"/>
              </a:rPr>
              <a:t>i.e</a:t>
            </a:r>
            <a:r>
              <a:rPr lang="en-US" altLang="en-US" dirty="0">
                <a:latin typeface="Arial" charset="0"/>
              </a:rPr>
              <a:t>. not use a  sledgehammer to crack a nut.</a:t>
            </a:r>
            <a:endParaRPr lang="en-US" altLang="en-US" b="1" dirty="0">
              <a:latin typeface="Arial" charset="0"/>
            </a:endParaRPr>
          </a:p>
          <a:p>
            <a:pPr eaLnBrk="1" hangingPunct="1">
              <a:spcBef>
                <a:spcPct val="0"/>
              </a:spcBef>
              <a:spcAft>
                <a:spcPct val="30000"/>
              </a:spcAft>
            </a:pPr>
            <a:r>
              <a:rPr lang="en-US" altLang="en-US" b="1" dirty="0">
                <a:latin typeface="Arial" charset="0"/>
              </a:rPr>
              <a:t>Are your actions based in law?  </a:t>
            </a:r>
            <a:r>
              <a:rPr lang="en-US" altLang="en-US" dirty="0">
                <a:latin typeface="Arial" charset="0"/>
              </a:rPr>
              <a:t>An example of this might be the Theft Act 1968 which defines how the offence of theft might be committed.</a:t>
            </a:r>
            <a:endParaRPr lang="en-US" altLang="en-US" b="1" dirty="0">
              <a:latin typeface="Arial" charset="0"/>
            </a:endParaRPr>
          </a:p>
          <a:p>
            <a:pPr eaLnBrk="1" hangingPunct="1">
              <a:spcBef>
                <a:spcPct val="0"/>
              </a:spcBef>
              <a:spcAft>
                <a:spcPct val="30000"/>
              </a:spcAft>
            </a:pPr>
            <a:r>
              <a:rPr lang="en-US" altLang="en-US" b="1" dirty="0">
                <a:latin typeface="Arial" charset="0"/>
              </a:rPr>
              <a:t>How will </a:t>
            </a:r>
            <a:r>
              <a:rPr lang="en-US" altLang="en-US" b="1" dirty="0" smtClean="0">
                <a:latin typeface="Arial" charset="0"/>
              </a:rPr>
              <a:t>you be held  </a:t>
            </a:r>
            <a:r>
              <a:rPr lang="en-US" altLang="en-US" b="1" dirty="0">
                <a:latin typeface="Arial" charset="0"/>
              </a:rPr>
              <a:t>to account?  </a:t>
            </a:r>
            <a:r>
              <a:rPr lang="en-US" altLang="en-US" dirty="0">
                <a:latin typeface="Arial" charset="0"/>
              </a:rPr>
              <a:t>Officers are held accountable for their actions in Court.</a:t>
            </a:r>
            <a:endParaRPr lang="en-US" altLang="en-US" b="1" i="1" dirty="0">
              <a:latin typeface="Arial" charset="0"/>
            </a:endParaRPr>
          </a:p>
          <a:p>
            <a:pPr eaLnBrk="1" hangingPunct="1">
              <a:spcBef>
                <a:spcPct val="0"/>
              </a:spcBef>
              <a:spcAft>
                <a:spcPct val="30000"/>
              </a:spcAft>
            </a:pPr>
            <a:r>
              <a:rPr lang="en-US" altLang="en-US" b="1" dirty="0">
                <a:latin typeface="Arial" charset="0"/>
              </a:rPr>
              <a:t>Is it necessary to carry out that particular action? </a:t>
            </a:r>
            <a:r>
              <a:rPr lang="en-US" altLang="en-US" dirty="0">
                <a:latin typeface="Arial" charset="0"/>
              </a:rPr>
              <a:t> For instance there is a power to arrest for committing offences. </a:t>
            </a:r>
            <a:r>
              <a:rPr lang="en-US" altLang="en-US" dirty="0" smtClean="0">
                <a:latin typeface="Arial" charset="0"/>
              </a:rPr>
              <a:t>Do you have </a:t>
            </a:r>
            <a:r>
              <a:rPr lang="en-US" altLang="en-US" dirty="0">
                <a:latin typeface="Arial" charset="0"/>
              </a:rPr>
              <a:t>to arrest in every instance even though they can?  What if the person </a:t>
            </a:r>
            <a:r>
              <a:rPr lang="en-US" altLang="en-US" dirty="0" smtClean="0">
                <a:latin typeface="Arial" charset="0"/>
              </a:rPr>
              <a:t>you were </a:t>
            </a:r>
            <a:r>
              <a:rPr lang="en-US" altLang="en-US" dirty="0">
                <a:latin typeface="Arial" charset="0"/>
              </a:rPr>
              <a:t>dealing with was elderly, disabled, heavily pregnant </a:t>
            </a:r>
            <a:r>
              <a:rPr lang="en-US" altLang="en-US" dirty="0" err="1">
                <a:latin typeface="Arial" charset="0"/>
              </a:rPr>
              <a:t>etc</a:t>
            </a:r>
            <a:r>
              <a:rPr lang="en-US" altLang="en-US" dirty="0">
                <a:latin typeface="Arial" charset="0"/>
              </a:rPr>
              <a:t>? </a:t>
            </a:r>
            <a:endParaRPr lang="en-US" altLang="en-US" dirty="0" smtClean="0">
              <a:latin typeface="Arial" charset="0"/>
            </a:endParaRPr>
          </a:p>
          <a:p>
            <a:pPr eaLnBrk="1" hangingPunct="1">
              <a:spcBef>
                <a:spcPct val="0"/>
              </a:spcBef>
              <a:spcAft>
                <a:spcPct val="30000"/>
              </a:spcAft>
            </a:pPr>
            <a:r>
              <a:rPr lang="en-US" altLang="en-US" dirty="0" smtClean="0">
                <a:latin typeface="Arial" charset="0"/>
              </a:rPr>
              <a:t>There is a further stage that should also be considered. </a:t>
            </a:r>
            <a:endParaRPr lang="en-US" altLang="en-US" dirty="0">
              <a:latin typeface="Arial" charset="0"/>
            </a:endParaRPr>
          </a:p>
          <a:p>
            <a:pPr eaLnBrk="1" hangingPunct="1">
              <a:spcBef>
                <a:spcPct val="0"/>
              </a:spcBef>
              <a:spcAft>
                <a:spcPct val="30000"/>
              </a:spcAft>
            </a:pPr>
            <a:r>
              <a:rPr lang="en-US" altLang="en-US" b="1" dirty="0" smtClean="0">
                <a:latin typeface="Arial" charset="0"/>
              </a:rPr>
              <a:t>Is the action ‘ethical’? </a:t>
            </a:r>
            <a:r>
              <a:rPr lang="en-US" altLang="en-US" dirty="0" smtClean="0">
                <a:latin typeface="Arial" charset="0"/>
              </a:rPr>
              <a:t>– does it balance the needs of the individual with the needs of the investigative process? – We will look at this in much more detail later in the course.</a:t>
            </a:r>
          </a:p>
          <a:p>
            <a:pPr eaLnBrk="1" hangingPunct="1">
              <a:spcBef>
                <a:spcPct val="0"/>
              </a:spcBef>
              <a:spcAft>
                <a:spcPct val="30000"/>
              </a:spcAft>
            </a:pPr>
            <a:r>
              <a:rPr lang="en-US" altLang="en-US" dirty="0">
                <a:latin typeface="Arial" charset="0"/>
              </a:rPr>
              <a:t>Basically, every officer </a:t>
            </a:r>
            <a:r>
              <a:rPr lang="en-US" altLang="en-US" b="1" dirty="0">
                <a:solidFill>
                  <a:srgbClr val="FF0000"/>
                </a:solidFill>
                <a:latin typeface="Arial" charset="0"/>
              </a:rPr>
              <a:t>must</a:t>
            </a:r>
            <a:r>
              <a:rPr lang="en-US" altLang="en-US" dirty="0">
                <a:latin typeface="Arial" charset="0"/>
              </a:rPr>
              <a:t> be able to justify their actions based against the HRA.</a:t>
            </a:r>
          </a:p>
          <a:p>
            <a:pPr eaLnBrk="1" hangingPunct="1">
              <a:spcBef>
                <a:spcPct val="0"/>
              </a:spcBef>
              <a:spcAft>
                <a:spcPct val="30000"/>
              </a:spcAft>
            </a:pPr>
            <a:endParaRPr lang="en-GB" altLang="en-US" dirty="0" smtClean="0">
              <a:latin typeface="Arial" charset="0"/>
            </a:endParaRPr>
          </a:p>
        </p:txBody>
      </p:sp>
    </p:spTree>
    <p:extLst>
      <p:ext uri="{BB962C8B-B14F-4D97-AF65-F5344CB8AC3E}">
        <p14:creationId xmlns:p14="http://schemas.microsoft.com/office/powerpoint/2010/main" val="386701292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58" name="Rectangle 2"/>
          <p:cNvSpPr>
            <a:spLocks noGrp="1" noRot="1" noChangeAspect="1" noChangeArrowheads="1" noTextEdit="1"/>
          </p:cNvSpPr>
          <p:nvPr>
            <p:ph type="sldImg"/>
          </p:nvPr>
        </p:nvSpPr>
        <p:spPr>
          <a:xfrm>
            <a:off x="2751138" y="644525"/>
            <a:ext cx="1255712" cy="942975"/>
          </a:xfrm>
          <a:ln/>
        </p:spPr>
      </p:sp>
      <p:sp>
        <p:nvSpPr>
          <p:cNvPr id="17305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dirty="0">
                <a:latin typeface="Arial" charset="0"/>
              </a:rPr>
              <a:t>State:</a:t>
            </a:r>
          </a:p>
          <a:p>
            <a:r>
              <a:rPr lang="en-GB" altLang="en-US" dirty="0">
                <a:latin typeface="Arial" charset="0"/>
              </a:rPr>
              <a:t>The Police Service has produced a statement which brings together all the elements of being a police officer into one document.  It is called</a:t>
            </a:r>
          </a:p>
          <a:p>
            <a:r>
              <a:rPr lang="en-GB" altLang="en-US" b="1" dirty="0" smtClean="0">
                <a:latin typeface="Arial" charset="0"/>
              </a:rPr>
              <a:t>Show slide</a:t>
            </a:r>
            <a:endParaRPr lang="en-GB" altLang="en-US" b="1" dirty="0">
              <a:latin typeface="Arial" charset="0"/>
            </a:endParaRPr>
          </a:p>
          <a:p>
            <a:r>
              <a:rPr lang="en-GB" altLang="en-US" b="1" dirty="0">
                <a:latin typeface="Arial" charset="0"/>
              </a:rPr>
              <a:t>Trainer to distribute The Statement of Mission and Values </a:t>
            </a:r>
            <a:r>
              <a:rPr lang="en-GB" altLang="en-US" b="1" dirty="0" err="1" smtClean="0">
                <a:latin typeface="Arial" charset="0"/>
              </a:rPr>
              <a:t>Handout</a:t>
            </a:r>
            <a:r>
              <a:rPr lang="en-GB" altLang="en-US" b="1" dirty="0" smtClean="0">
                <a:latin typeface="Arial" charset="0"/>
              </a:rPr>
              <a:t> and allow students time to read</a:t>
            </a:r>
            <a:endParaRPr lang="en-GB" altLang="en-US" b="1" dirty="0">
              <a:latin typeface="Arial" charset="0"/>
            </a:endParaRPr>
          </a:p>
          <a:p>
            <a:endParaRPr lang="en-GB" altLang="en-US" b="1" dirty="0">
              <a:latin typeface="Arial" charset="0"/>
            </a:endParaRPr>
          </a:p>
          <a:p>
            <a:r>
              <a:rPr lang="en-GB" altLang="en-US" b="1" dirty="0">
                <a:latin typeface="Arial" charset="0"/>
              </a:rPr>
              <a:t>QTS:  </a:t>
            </a:r>
            <a:r>
              <a:rPr lang="en-GB" altLang="en-US" dirty="0">
                <a:latin typeface="Arial" charset="0"/>
              </a:rPr>
              <a:t>What are your thoughts on the Statement.</a:t>
            </a:r>
          </a:p>
          <a:p>
            <a:endParaRPr lang="en-GB" altLang="en-US" dirty="0">
              <a:latin typeface="Arial" charset="0"/>
            </a:endParaRPr>
          </a:p>
          <a:p>
            <a:r>
              <a:rPr lang="en-GB" altLang="en-US" b="1" dirty="0">
                <a:latin typeface="Arial" charset="0"/>
              </a:rPr>
              <a:t>QTS:  </a:t>
            </a:r>
            <a:r>
              <a:rPr lang="en-GB" altLang="en-US" dirty="0">
                <a:latin typeface="Arial" charset="0"/>
              </a:rPr>
              <a:t>Do you think that behaving in this manner, committing to the principles of the Statement would help in building and maintaining the trust and support of the public?  </a:t>
            </a:r>
            <a:endParaRPr lang="en-GB" altLang="en-US" dirty="0" smtClean="0">
              <a:latin typeface="Arial" charset="0"/>
            </a:endParaRPr>
          </a:p>
          <a:p>
            <a:endParaRPr lang="en-GB" altLang="en-US" dirty="0">
              <a:latin typeface="Arial" charset="0"/>
            </a:endParaRPr>
          </a:p>
          <a:p>
            <a:r>
              <a:rPr lang="en-GB" altLang="en-US" dirty="0" smtClean="0">
                <a:latin typeface="Arial" charset="0"/>
              </a:rPr>
              <a:t>Why</a:t>
            </a:r>
            <a:r>
              <a:rPr lang="en-GB" altLang="en-US" dirty="0">
                <a:latin typeface="Arial" charset="0"/>
              </a:rPr>
              <a:t>?</a:t>
            </a:r>
          </a:p>
        </p:txBody>
      </p:sp>
    </p:spTree>
    <p:extLst>
      <p:ext uri="{BB962C8B-B14F-4D97-AF65-F5344CB8AC3E}">
        <p14:creationId xmlns:p14="http://schemas.microsoft.com/office/powerpoint/2010/main" val="142341863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1250" name="Rectangle 2"/>
          <p:cNvSpPr>
            <a:spLocks noGrp="1" noRot="1" noChangeAspect="1" noChangeArrowheads="1" noTextEdit="1"/>
          </p:cNvSpPr>
          <p:nvPr>
            <p:ph type="sldImg"/>
          </p:nvPr>
        </p:nvSpPr>
        <p:spPr>
          <a:xfrm>
            <a:off x="2943225" y="66675"/>
            <a:ext cx="1055688" cy="792163"/>
          </a:xfrm>
          <a:ln/>
        </p:spPr>
      </p:sp>
      <p:sp>
        <p:nvSpPr>
          <p:cNvPr id="181251" name="Rectangle 3"/>
          <p:cNvSpPr>
            <a:spLocks noGrp="1" noChangeArrowheads="1"/>
          </p:cNvSpPr>
          <p:nvPr>
            <p:ph type="body" idx="1"/>
          </p:nvPr>
        </p:nvSpPr>
        <p:spPr>
          <a:xfrm>
            <a:off x="662533" y="930871"/>
            <a:ext cx="5439101" cy="8496944"/>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90000"/>
              </a:lnSpc>
            </a:pPr>
            <a:r>
              <a:rPr lang="en-GB" altLang="en-US" sz="1200" b="1" dirty="0">
                <a:latin typeface="Arial" charset="0"/>
              </a:rPr>
              <a:t>State:</a:t>
            </a:r>
            <a:endParaRPr lang="en-GB" altLang="en-US" sz="1200" dirty="0">
              <a:latin typeface="Arial" charset="0"/>
            </a:endParaRPr>
          </a:p>
          <a:p>
            <a:pPr>
              <a:spcBef>
                <a:spcPts val="0"/>
              </a:spcBef>
              <a:spcAft>
                <a:spcPts val="1799"/>
              </a:spcAft>
            </a:pPr>
            <a:r>
              <a:rPr lang="en-GB" altLang="en-US" sz="1200" dirty="0">
                <a:latin typeface="Arial" charset="0"/>
              </a:rPr>
              <a:t>Public confidence in the Police is crucial in a system that rests on the principle of policing by consent. Public confidence in the Police depends on Police Officers demonstrating the highest level of personal and Professional Standards of Behaviour. </a:t>
            </a:r>
            <a:endParaRPr lang="en-GB" altLang="en-US" sz="1200" dirty="0" smtClean="0">
              <a:latin typeface="Arial" charset="0"/>
            </a:endParaRPr>
          </a:p>
          <a:p>
            <a:pPr>
              <a:spcBef>
                <a:spcPts val="0"/>
              </a:spcBef>
              <a:spcAft>
                <a:spcPts val="1799"/>
              </a:spcAft>
            </a:pPr>
            <a:r>
              <a:rPr lang="en-GB" altLang="en-US" sz="1200" dirty="0" smtClean="0">
                <a:latin typeface="Arial" charset="0"/>
              </a:rPr>
              <a:t>The </a:t>
            </a:r>
            <a:r>
              <a:rPr lang="en-GB" altLang="en-US" sz="1200" b="1" dirty="0">
                <a:solidFill>
                  <a:srgbClr val="0033CC"/>
                </a:solidFill>
                <a:latin typeface="Arial" charset="0"/>
              </a:rPr>
              <a:t>Police (Conduct) Regulations 2012 </a:t>
            </a:r>
            <a:r>
              <a:rPr lang="en-GB" altLang="en-US" sz="1200" dirty="0">
                <a:latin typeface="Arial" charset="0"/>
              </a:rPr>
              <a:t>took effect on 22nd November 2012 and </a:t>
            </a:r>
            <a:r>
              <a:rPr lang="en-GB" altLang="en-US" sz="1200" b="1" dirty="0">
                <a:solidFill>
                  <a:srgbClr val="0033CC"/>
                </a:solidFill>
                <a:latin typeface="Arial" charset="0"/>
              </a:rPr>
              <a:t>Schedule 2 to the Regulations </a:t>
            </a:r>
            <a:r>
              <a:rPr lang="en-GB" altLang="en-US" sz="1200" dirty="0">
                <a:latin typeface="Arial" charset="0"/>
              </a:rPr>
              <a:t>sets out </a:t>
            </a:r>
            <a:r>
              <a:rPr lang="en-GB" altLang="en-US" sz="1200" b="1" dirty="0">
                <a:solidFill>
                  <a:srgbClr val="0033CC"/>
                </a:solidFill>
                <a:latin typeface="Arial" charset="0"/>
              </a:rPr>
              <a:t>‘Standards of Professional Behaviour’ </a:t>
            </a:r>
            <a:r>
              <a:rPr lang="en-GB" altLang="en-US" sz="1200" dirty="0">
                <a:latin typeface="Arial" charset="0"/>
              </a:rPr>
              <a:t>for Police </a:t>
            </a:r>
            <a:r>
              <a:rPr lang="en-GB" altLang="en-US" sz="1200" dirty="0" smtClean="0">
                <a:latin typeface="Arial" charset="0"/>
              </a:rPr>
              <a:t>Officers</a:t>
            </a:r>
            <a:r>
              <a:rPr lang="en-GB" altLang="en-US" sz="1200" dirty="0">
                <a:latin typeface="Arial" charset="0"/>
              </a:rPr>
              <a:t>. </a:t>
            </a:r>
          </a:p>
          <a:p>
            <a:pPr>
              <a:lnSpc>
                <a:spcPct val="90000"/>
              </a:lnSpc>
            </a:pPr>
            <a:r>
              <a:rPr lang="en-GB" altLang="en-US" sz="1200" dirty="0">
                <a:latin typeface="Arial" charset="0"/>
              </a:rPr>
              <a:t>The Standards of Professional Behaviour also reflect relevant principles enshrined in the European Convention on Human Rights and the Council of Europe Code of Police Ethics. </a:t>
            </a:r>
          </a:p>
          <a:p>
            <a:pPr>
              <a:lnSpc>
                <a:spcPct val="90000"/>
              </a:lnSpc>
            </a:pPr>
            <a:r>
              <a:rPr lang="en-GB" altLang="en-US" sz="1200" b="1" dirty="0" smtClean="0">
                <a:latin typeface="Arial" charset="0"/>
              </a:rPr>
              <a:t>Trainer </a:t>
            </a:r>
            <a:r>
              <a:rPr lang="en-GB" altLang="en-US" sz="1200" b="1" dirty="0">
                <a:latin typeface="Arial" charset="0"/>
              </a:rPr>
              <a:t>to distribute Standard of Professional Behaviour </a:t>
            </a:r>
            <a:r>
              <a:rPr lang="en-GB" altLang="en-US" sz="1200" b="1" dirty="0" err="1">
                <a:latin typeface="Arial" charset="0"/>
              </a:rPr>
              <a:t>Handout</a:t>
            </a:r>
            <a:r>
              <a:rPr lang="en-GB" altLang="en-US" sz="1200" b="1" dirty="0">
                <a:latin typeface="Arial" charset="0"/>
              </a:rPr>
              <a:t> </a:t>
            </a:r>
            <a:r>
              <a:rPr lang="en-GB" altLang="en-US" sz="1200" b="1" dirty="0" smtClean="0">
                <a:latin typeface="Arial" charset="0"/>
              </a:rPr>
              <a:t> and allow students time to read</a:t>
            </a:r>
            <a:r>
              <a:rPr lang="en-GB" altLang="en-US" sz="1200" dirty="0" smtClean="0">
                <a:latin typeface="Arial" charset="0"/>
              </a:rPr>
              <a:t>.</a:t>
            </a:r>
          </a:p>
          <a:p>
            <a:pPr>
              <a:lnSpc>
                <a:spcPct val="90000"/>
              </a:lnSpc>
            </a:pPr>
            <a:r>
              <a:rPr lang="en-GB" altLang="en-US" sz="1200" b="1" dirty="0" smtClean="0">
                <a:latin typeface="Arial" charset="0"/>
              </a:rPr>
              <a:t>State:  </a:t>
            </a:r>
            <a:r>
              <a:rPr lang="en-GB" altLang="en-US" sz="1200" dirty="0" smtClean="0">
                <a:latin typeface="Arial" charset="0"/>
              </a:rPr>
              <a:t>We saw this on the PPT on the first evening</a:t>
            </a:r>
            <a:endParaRPr lang="en-GB" altLang="en-US" sz="1200" b="1" dirty="0" smtClean="0">
              <a:latin typeface="Arial" charset="0"/>
            </a:endParaRPr>
          </a:p>
          <a:p>
            <a:pPr>
              <a:lnSpc>
                <a:spcPct val="90000"/>
              </a:lnSpc>
            </a:pPr>
            <a:r>
              <a:rPr lang="en-GB" altLang="en-US" sz="1200" b="1" dirty="0" smtClean="0">
                <a:latin typeface="Arial" charset="0"/>
              </a:rPr>
              <a:t>QTS:  </a:t>
            </a:r>
            <a:r>
              <a:rPr lang="en-GB" altLang="en-US" sz="1200" dirty="0" smtClean="0">
                <a:latin typeface="Arial" charset="0"/>
              </a:rPr>
              <a:t>Why is it important that there are Professional Standards of Behaviour?</a:t>
            </a:r>
          </a:p>
          <a:p>
            <a:endParaRPr lang="en-US" altLang="en-US" sz="1200" dirty="0" smtClean="0">
              <a:latin typeface="Arial" charset="0"/>
            </a:endParaRPr>
          </a:p>
          <a:p>
            <a:r>
              <a:rPr lang="en-US" altLang="en-US" sz="1200" dirty="0" smtClean="0">
                <a:latin typeface="Arial" charset="0"/>
              </a:rPr>
              <a:t>The </a:t>
            </a:r>
            <a:r>
              <a:rPr lang="en-US" altLang="en-US" sz="1200" dirty="0">
                <a:latin typeface="Arial" charset="0"/>
              </a:rPr>
              <a:t>College of Policing has produced a </a:t>
            </a:r>
            <a:r>
              <a:rPr lang="en-GB" altLang="en-US" sz="1200" dirty="0" smtClean="0">
                <a:latin typeface="Arial" charset="0"/>
              </a:rPr>
              <a:t>Code </a:t>
            </a:r>
            <a:r>
              <a:rPr lang="en-GB" altLang="en-US" sz="1200" dirty="0">
                <a:latin typeface="Arial" charset="0"/>
              </a:rPr>
              <a:t>of Ethics for everyone who works in policing.</a:t>
            </a:r>
          </a:p>
          <a:p>
            <a:r>
              <a:rPr lang="en-US" altLang="en-US" sz="1200" dirty="0" smtClean="0">
                <a:latin typeface="Arial" charset="0"/>
              </a:rPr>
              <a:t>This Code is designed to underpin and strengthen the existing procedures and regulations for ensuring standards of professional behaviour for both police officers and police staff.</a:t>
            </a:r>
          </a:p>
          <a:p>
            <a:r>
              <a:rPr lang="en-US" altLang="en-US" sz="1200" dirty="0" smtClean="0">
                <a:latin typeface="Arial" charset="0"/>
              </a:rPr>
              <a:t>It is different from anything that has been available before and brings the police service in line with other professions such as doctors and lawyers.</a:t>
            </a:r>
          </a:p>
          <a:p>
            <a:r>
              <a:rPr lang="en-US" altLang="en-US" sz="1200" dirty="0" smtClean="0">
                <a:latin typeface="Arial" charset="0"/>
              </a:rPr>
              <a:t>It also:</a:t>
            </a:r>
          </a:p>
          <a:p>
            <a:pPr marL="171450" indent="-171450">
              <a:buFont typeface="Arial" panose="020B0604020202020204" pitchFamily="34" charset="0"/>
              <a:buChar char="•"/>
            </a:pPr>
            <a:r>
              <a:rPr lang="en-US" altLang="en-US" sz="1200" dirty="0" smtClean="0">
                <a:latin typeface="Arial" charset="0"/>
              </a:rPr>
              <a:t>Combines policing principles and standards of behaviour in a single document</a:t>
            </a:r>
          </a:p>
          <a:p>
            <a:pPr marL="171450" indent="-171450">
              <a:buFont typeface="Arial" panose="020B0604020202020204" pitchFamily="34" charset="0"/>
              <a:buChar char="•"/>
            </a:pPr>
            <a:r>
              <a:rPr lang="en-US" altLang="en-US" sz="1200" dirty="0" smtClean="0">
                <a:latin typeface="Arial" charset="0"/>
              </a:rPr>
              <a:t>Is inclusive, applying to everyone in policing, whereas previous documents tended to relate to police officers only</a:t>
            </a:r>
          </a:p>
          <a:p>
            <a:pPr marL="171450" indent="-171450">
              <a:buFont typeface="Arial" panose="020B0604020202020204" pitchFamily="34" charset="0"/>
              <a:buChar char="•"/>
            </a:pPr>
            <a:r>
              <a:rPr lang="en-US" altLang="en-US" sz="1200" dirty="0" smtClean="0">
                <a:latin typeface="Arial" charset="0"/>
              </a:rPr>
              <a:t>Is a guide for day-to-day ethical behaviour and decision making.</a:t>
            </a:r>
          </a:p>
          <a:p>
            <a:endParaRPr lang="en-US" altLang="en-US" sz="1200" dirty="0">
              <a:latin typeface="Arial" charset="0"/>
            </a:endParaRPr>
          </a:p>
          <a:p>
            <a:r>
              <a:rPr lang="en-GB" sz="1200" dirty="0"/>
              <a:t>The College is in the process of carrying out the necessary steps to have the Code of Ethics laid before Parliament as a code of practice. </a:t>
            </a:r>
            <a:endParaRPr lang="en-GB" sz="1200" dirty="0" smtClean="0"/>
          </a:p>
          <a:p>
            <a:r>
              <a:rPr lang="en-GB" sz="1200" dirty="0" smtClean="0"/>
              <a:t>This </a:t>
            </a:r>
            <a:r>
              <a:rPr lang="en-GB" sz="1200" dirty="0"/>
              <a:t>is expected to be achieved by summer 2014. </a:t>
            </a:r>
            <a:endParaRPr lang="en-GB" sz="1200" dirty="0" smtClean="0"/>
          </a:p>
          <a:p>
            <a:r>
              <a:rPr lang="en-GB" sz="1200" dirty="0"/>
              <a:t>Until that time, the Code of Ethics does not have the legal status of a code of practice.</a:t>
            </a:r>
            <a:endParaRPr lang="en-US" altLang="en-US" sz="1200" dirty="0">
              <a:latin typeface="Arial" charset="0"/>
            </a:endParaRPr>
          </a:p>
          <a:p>
            <a:pPr>
              <a:lnSpc>
                <a:spcPct val="90000"/>
              </a:lnSpc>
            </a:pPr>
            <a:r>
              <a:rPr lang="en-GB" altLang="en-US" sz="1200" b="1" dirty="0" smtClean="0">
                <a:latin typeface="Arial" charset="0"/>
              </a:rPr>
              <a:t>Show document (</a:t>
            </a:r>
            <a:r>
              <a:rPr lang="en-GB" altLang="en-US" sz="1200" b="1" i="1" dirty="0" smtClean="0">
                <a:latin typeface="Arial" charset="0"/>
              </a:rPr>
              <a:t>pdf doc in folder</a:t>
            </a:r>
            <a:r>
              <a:rPr lang="en-GB" altLang="en-US" sz="1200" b="1" dirty="0" smtClean="0">
                <a:latin typeface="Arial" charset="0"/>
              </a:rPr>
              <a:t>)</a:t>
            </a:r>
            <a:endParaRPr lang="en-GB" altLang="en-US" sz="1200" b="1" dirty="0">
              <a:latin typeface="Arial" charset="0"/>
            </a:endParaRPr>
          </a:p>
        </p:txBody>
      </p:sp>
    </p:spTree>
    <p:extLst>
      <p:ext uri="{BB962C8B-B14F-4D97-AF65-F5344CB8AC3E}">
        <p14:creationId xmlns:p14="http://schemas.microsoft.com/office/powerpoint/2010/main" val="280239571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Droplets-S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ctrTitle"/>
          </p:nvPr>
        </p:nvSpPr>
        <p:spPr>
          <a:xfrm>
            <a:off x="1313259" y="1300786"/>
            <a:ext cx="6517482" cy="2509213"/>
          </a:xfrm>
        </p:spPr>
        <p:txBody>
          <a:bodyPr anchor="b">
            <a:normAutofit/>
          </a:bodyPr>
          <a:lstStyle>
            <a:lvl1pPr algn="ctr">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313259" y="3886201"/>
            <a:ext cx="6517482"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34DA506-8AD9-45C9-B8D6-93EB2AE64CF1}" type="datetimeFigureOut">
              <a:rPr lang="en-GB" smtClean="0"/>
              <a:t>01/02/2019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14BAB9-1ABD-4A39-96AD-818F68C66E33}" type="slidenum">
              <a:rPr lang="en-GB" smtClean="0"/>
              <a:t>‹#›</a:t>
            </a:fld>
            <a:endParaRPr lang="en-GB"/>
          </a:p>
        </p:txBody>
      </p:sp>
    </p:spTree>
    <p:extLst>
      <p:ext uri="{BB962C8B-B14F-4D97-AF65-F5344CB8AC3E}">
        <p14:creationId xmlns:p14="http://schemas.microsoft.com/office/powerpoint/2010/main" val="526279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685330" y="2367093"/>
            <a:ext cx="7772870" cy="342410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34DA506-8AD9-45C9-B8D6-93EB2AE64CF1}" type="datetimeFigureOut">
              <a:rPr lang="en-GB" smtClean="0"/>
              <a:t>01/02/2019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14BAB9-1ABD-4A39-96AD-818F68C66E33}" type="slidenum">
              <a:rPr lang="en-GB" smtClean="0"/>
              <a:t>‹#›</a:t>
            </a:fld>
            <a:endParaRPr lang="en-GB"/>
          </a:p>
        </p:txBody>
      </p:sp>
    </p:spTree>
    <p:extLst>
      <p:ext uri="{BB962C8B-B14F-4D97-AF65-F5344CB8AC3E}">
        <p14:creationId xmlns:p14="http://schemas.microsoft.com/office/powerpoint/2010/main" val="41279893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828564"/>
            <a:ext cx="7763814" cy="2736819"/>
          </a:xfrm>
        </p:spPr>
        <p:txBody>
          <a:bodyPr anchor="b">
            <a:normAutofit/>
          </a:bodyPr>
          <a:lstStyle>
            <a:lvl1pP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685331" y="3657458"/>
            <a:ext cx="7763814"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34DA506-8AD9-45C9-B8D6-93EB2AE64CF1}" type="datetimeFigureOut">
              <a:rPr lang="en-GB" smtClean="0"/>
              <a:t>01/02/2019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14BAB9-1ABD-4A39-96AD-818F68C66E33}" type="slidenum">
              <a:rPr lang="en-GB" smtClean="0"/>
              <a:t>‹#›</a:t>
            </a:fld>
            <a:endParaRPr lang="en-GB"/>
          </a:p>
        </p:txBody>
      </p:sp>
    </p:spTree>
    <p:extLst>
      <p:ext uri="{BB962C8B-B14F-4D97-AF65-F5344CB8AC3E}">
        <p14:creationId xmlns:p14="http://schemas.microsoft.com/office/powerpoint/2010/main" val="24405397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4" name="Title 1"/>
          <p:cNvSpPr>
            <a:spLocks noGrp="1"/>
          </p:cNvSpPr>
          <p:nvPr>
            <p:ph type="title"/>
          </p:nvPr>
        </p:nvSpPr>
        <p:spPr>
          <a:xfrm>
            <a:off x="685332" y="618518"/>
            <a:ext cx="7773338" cy="1596177"/>
          </a:xfrm>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685330" y="2367093"/>
            <a:ext cx="3829520" cy="342410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3"/>
          <p:cNvSpPr>
            <a:spLocks noGrp="1"/>
          </p:cNvSpPr>
          <p:nvPr>
            <p:ph sz="quarter" idx="14"/>
          </p:nvPr>
        </p:nvSpPr>
        <p:spPr>
          <a:xfrm>
            <a:off x="4629150" y="2367093"/>
            <a:ext cx="3829050" cy="342410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34DA506-8AD9-45C9-B8D6-93EB2AE64CF1}" type="datetimeFigureOut">
              <a:rPr lang="en-GB" smtClean="0"/>
              <a:t>01/02/2019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14BAB9-1ABD-4A39-96AD-818F68C66E33}" type="slidenum">
              <a:rPr lang="en-GB" smtClean="0"/>
              <a:t>‹#›</a:t>
            </a:fld>
            <a:endParaRPr lang="en-GB"/>
          </a:p>
        </p:txBody>
      </p:sp>
    </p:spTree>
    <p:extLst>
      <p:ext uri="{BB962C8B-B14F-4D97-AF65-F5344CB8AC3E}">
        <p14:creationId xmlns:p14="http://schemas.microsoft.com/office/powerpoint/2010/main" val="23332776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1" name="Picture 10"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4" name="Title 1"/>
          <p:cNvSpPr>
            <a:spLocks noGrp="1"/>
          </p:cNvSpPr>
          <p:nvPr>
            <p:ph type="title"/>
          </p:nvPr>
        </p:nvSpPr>
        <p:spPr>
          <a:xfrm>
            <a:off x="685332" y="618518"/>
            <a:ext cx="7773338" cy="159617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59746" y="2371018"/>
            <a:ext cx="3655106" cy="679994"/>
          </a:xfrm>
        </p:spPr>
        <p:txBody>
          <a:bodyPr anchor="b">
            <a:noAutofit/>
          </a:bodyPr>
          <a:lstStyle>
            <a:lvl1pPr marL="0" indent="0">
              <a:lnSpc>
                <a:spcPct val="7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Content Placeholder 3"/>
          <p:cNvSpPr>
            <a:spLocks noGrp="1"/>
          </p:cNvSpPr>
          <p:nvPr>
            <p:ph sz="quarter" idx="13"/>
          </p:nvPr>
        </p:nvSpPr>
        <p:spPr>
          <a:xfrm>
            <a:off x="685331" y="3051013"/>
            <a:ext cx="3829520" cy="27401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97317" y="2371018"/>
            <a:ext cx="3661353" cy="679994"/>
          </a:xfrm>
        </p:spPr>
        <p:txBody>
          <a:bodyPr anchor="b">
            <a:noAutofit/>
          </a:bodyPr>
          <a:lstStyle>
            <a:lvl1pPr marL="0" indent="0">
              <a:lnSpc>
                <a:spcPct val="7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3" name="Content Placeholder 5"/>
          <p:cNvSpPr>
            <a:spLocks noGrp="1"/>
          </p:cNvSpPr>
          <p:nvPr>
            <p:ph sz="quarter" idx="14"/>
          </p:nvPr>
        </p:nvSpPr>
        <p:spPr>
          <a:xfrm>
            <a:off x="4629150" y="3051013"/>
            <a:ext cx="3829051" cy="27401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34DA506-8AD9-45C9-B8D6-93EB2AE64CF1}" type="datetimeFigureOut">
              <a:rPr lang="en-GB" smtClean="0"/>
              <a:t>01/02/2019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F14BAB9-1ABD-4A39-96AD-818F68C66E33}" type="slidenum">
              <a:rPr lang="en-GB" smtClean="0"/>
              <a:t>‹#›</a:t>
            </a:fld>
            <a:endParaRPr lang="en-GB"/>
          </a:p>
        </p:txBody>
      </p:sp>
    </p:spTree>
    <p:extLst>
      <p:ext uri="{BB962C8B-B14F-4D97-AF65-F5344CB8AC3E}">
        <p14:creationId xmlns:p14="http://schemas.microsoft.com/office/powerpoint/2010/main" val="13829351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34DA506-8AD9-45C9-B8D6-93EB2AE64CF1}" type="datetimeFigureOut">
              <a:rPr lang="en-GB" smtClean="0"/>
              <a:t>01/02/2019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F14BAB9-1ABD-4A39-96AD-818F68C66E33}" type="slidenum">
              <a:rPr lang="en-GB" smtClean="0"/>
              <a:t>‹#›</a:t>
            </a:fld>
            <a:endParaRPr lang="en-GB"/>
          </a:p>
        </p:txBody>
      </p:sp>
    </p:spTree>
    <p:extLst>
      <p:ext uri="{BB962C8B-B14F-4D97-AF65-F5344CB8AC3E}">
        <p14:creationId xmlns:p14="http://schemas.microsoft.com/office/powerpoint/2010/main" val="26144867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6" name="Picture 5"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Date Placeholder 1"/>
          <p:cNvSpPr>
            <a:spLocks noGrp="1"/>
          </p:cNvSpPr>
          <p:nvPr>
            <p:ph type="dt" sz="half" idx="10"/>
          </p:nvPr>
        </p:nvSpPr>
        <p:spPr/>
        <p:txBody>
          <a:bodyPr/>
          <a:lstStyle/>
          <a:p>
            <a:fld id="{834DA506-8AD9-45C9-B8D6-93EB2AE64CF1}" type="datetimeFigureOut">
              <a:rPr lang="en-GB" smtClean="0"/>
              <a:t>01/02/2019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F14BAB9-1ABD-4A39-96AD-818F68C66E33}" type="slidenum">
              <a:rPr lang="en-GB" smtClean="0"/>
              <a:t>‹#›</a:t>
            </a:fld>
            <a:endParaRPr lang="en-GB"/>
          </a:p>
        </p:txBody>
      </p:sp>
    </p:spTree>
    <p:extLst>
      <p:ext uri="{BB962C8B-B14F-4D97-AF65-F5344CB8AC3E}">
        <p14:creationId xmlns:p14="http://schemas.microsoft.com/office/powerpoint/2010/main" val="29772217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609600"/>
            <a:ext cx="2951766" cy="2023252"/>
          </a:xfrm>
        </p:spPr>
        <p:txBody>
          <a:bodyPr anchor="b"/>
          <a:lstStyle>
            <a:lvl1pPr algn="ctr">
              <a:defRPr sz="3200"/>
            </a:lvl1pPr>
          </a:lstStyle>
          <a:p>
            <a:r>
              <a:rPr lang="en-US" smtClean="0"/>
              <a:t>Click to edit Master title style</a:t>
            </a:r>
            <a:endParaRPr lang="en-US" dirty="0"/>
          </a:p>
        </p:txBody>
      </p:sp>
      <p:sp>
        <p:nvSpPr>
          <p:cNvPr id="10" name="Content Placeholder 2"/>
          <p:cNvSpPr>
            <a:spLocks noGrp="1"/>
          </p:cNvSpPr>
          <p:nvPr>
            <p:ph sz="quarter" idx="13"/>
          </p:nvPr>
        </p:nvSpPr>
        <p:spPr>
          <a:xfrm>
            <a:off x="3808547" y="609601"/>
            <a:ext cx="4650122" cy="518159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331" y="2632852"/>
            <a:ext cx="2951767"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34DA506-8AD9-45C9-B8D6-93EB2AE64CF1}" type="datetimeFigureOut">
              <a:rPr lang="en-GB" smtClean="0"/>
              <a:t>01/02/2019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14BAB9-1ABD-4A39-96AD-818F68C66E33}" type="slidenum">
              <a:rPr lang="en-GB" smtClean="0"/>
              <a:t>‹#›</a:t>
            </a:fld>
            <a:endParaRPr lang="en-GB"/>
          </a:p>
        </p:txBody>
      </p:sp>
    </p:spTree>
    <p:extLst>
      <p:ext uri="{BB962C8B-B14F-4D97-AF65-F5344CB8AC3E}">
        <p14:creationId xmlns:p14="http://schemas.microsoft.com/office/powerpoint/2010/main" val="39647216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2" y="609600"/>
            <a:ext cx="4129618" cy="2023254"/>
          </a:xfrm>
        </p:spPr>
        <p:txBody>
          <a:bodyPr anchor="b"/>
          <a:lstStyle>
            <a:lvl1pPr algn="ct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004270" y="609601"/>
            <a:ext cx="3005851"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346" y="2632853"/>
            <a:ext cx="4129604"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34DA506-8AD9-45C9-B8D6-93EB2AE64CF1}" type="datetimeFigureOut">
              <a:rPr lang="en-GB" smtClean="0"/>
              <a:t>01/02/2019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14BAB9-1ABD-4A39-96AD-818F68C66E33}" type="slidenum">
              <a:rPr lang="en-GB" smtClean="0"/>
              <a:t>‹#›</a:t>
            </a:fld>
            <a:endParaRPr lang="en-GB"/>
          </a:p>
        </p:txBody>
      </p:sp>
    </p:spTree>
    <p:extLst>
      <p:ext uri="{BB962C8B-B14F-4D97-AF65-F5344CB8AC3E}">
        <p14:creationId xmlns:p14="http://schemas.microsoft.com/office/powerpoint/2010/main" val="28270318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46" y="4289374"/>
            <a:ext cx="7773324" cy="81161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88558" y="698261"/>
            <a:ext cx="7366899"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331" y="5108728"/>
            <a:ext cx="7773339"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34DA506-8AD9-45C9-B8D6-93EB2AE64CF1}" type="datetimeFigureOut">
              <a:rPr lang="en-GB" smtClean="0"/>
              <a:t>01/02/2019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14BAB9-1ABD-4A39-96AD-818F68C66E33}" type="slidenum">
              <a:rPr lang="en-GB" smtClean="0"/>
              <a:t>‹#›</a:t>
            </a:fld>
            <a:endParaRPr lang="en-GB"/>
          </a:p>
        </p:txBody>
      </p:sp>
    </p:spTree>
    <p:extLst>
      <p:ext uri="{BB962C8B-B14F-4D97-AF65-F5344CB8AC3E}">
        <p14:creationId xmlns:p14="http://schemas.microsoft.com/office/powerpoint/2010/main" val="3959691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609600"/>
            <a:ext cx="7773339" cy="3427245"/>
          </a:xfrm>
        </p:spPr>
        <p:txBody>
          <a:bodyPr anchor="ctr"/>
          <a:lstStyle>
            <a:lvl1pPr algn="ct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5331" y="4204821"/>
            <a:ext cx="7773339"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34DA506-8AD9-45C9-B8D6-93EB2AE64CF1}" type="datetimeFigureOut">
              <a:rPr lang="en-GB" smtClean="0"/>
              <a:t>01/02/2019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14BAB9-1ABD-4A39-96AD-818F68C66E33}" type="slidenum">
              <a:rPr lang="en-GB" smtClean="0"/>
              <a:t>‹#›</a:t>
            </a:fld>
            <a:endParaRPr lang="en-GB"/>
          </a:p>
        </p:txBody>
      </p:sp>
    </p:spTree>
    <p:extLst>
      <p:ext uri="{BB962C8B-B14F-4D97-AF65-F5344CB8AC3E}">
        <p14:creationId xmlns:p14="http://schemas.microsoft.com/office/powerpoint/2010/main" val="6974517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3" name="Picture 12"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1084659" y="872588"/>
            <a:ext cx="6977064" cy="2729915"/>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290484" y="3610032"/>
            <a:ext cx="6564224"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685331" y="4372797"/>
            <a:ext cx="7773339"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34DA506-8AD9-45C9-B8D6-93EB2AE64CF1}" type="datetimeFigureOut">
              <a:rPr lang="en-GB" smtClean="0"/>
              <a:t>01/02/2019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14BAB9-1ABD-4A39-96AD-818F68C66E33}" type="slidenum">
              <a:rPr lang="en-GB" smtClean="0"/>
              <a:t>‹#›</a:t>
            </a:fld>
            <a:endParaRPr lang="en-GB"/>
          </a:p>
        </p:txBody>
      </p:sp>
      <p:sp>
        <p:nvSpPr>
          <p:cNvPr id="11" name="TextBox 10"/>
          <p:cNvSpPr txBox="1"/>
          <p:nvPr/>
        </p:nvSpPr>
        <p:spPr>
          <a:xfrm>
            <a:off x="737626" y="887859"/>
            <a:ext cx="546888"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7850130" y="3120015"/>
            <a:ext cx="553641"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7876565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2138722"/>
            <a:ext cx="7773339" cy="2511835"/>
          </a:xfrm>
        </p:spPr>
        <p:txBody>
          <a:bodyPr anchor="b"/>
          <a:lstStyle>
            <a:lvl1pPr algn="ct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5331" y="4662335"/>
            <a:ext cx="777333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34DA506-8AD9-45C9-B8D6-93EB2AE64CF1}" type="datetimeFigureOut">
              <a:rPr lang="en-GB" smtClean="0"/>
              <a:t>01/02/2019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14BAB9-1ABD-4A39-96AD-818F68C66E33}" type="slidenum">
              <a:rPr lang="en-GB" smtClean="0"/>
              <a:t>‹#›</a:t>
            </a:fld>
            <a:endParaRPr lang="en-GB"/>
          </a:p>
        </p:txBody>
      </p:sp>
    </p:spTree>
    <p:extLst>
      <p:ext uri="{BB962C8B-B14F-4D97-AF65-F5344CB8AC3E}">
        <p14:creationId xmlns:p14="http://schemas.microsoft.com/office/powerpoint/2010/main" val="28819096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4" name="Picture 13"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5" name="Title 1"/>
          <p:cNvSpPr>
            <a:spLocks noGrp="1"/>
          </p:cNvSpPr>
          <p:nvPr>
            <p:ph type="title"/>
          </p:nvPr>
        </p:nvSpPr>
        <p:spPr>
          <a:xfrm>
            <a:off x="685331" y="609600"/>
            <a:ext cx="7773339" cy="1605094"/>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85331" y="2367093"/>
            <a:ext cx="2474232" cy="576262"/>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685331" y="2943356"/>
            <a:ext cx="2474232"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3339292" y="2367093"/>
            <a:ext cx="2468641" cy="576262"/>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3331012" y="2943356"/>
            <a:ext cx="2477513"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5979974" y="2367093"/>
            <a:ext cx="2478696" cy="576262"/>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5979974" y="2943356"/>
            <a:ext cx="247869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834DA506-8AD9-45C9-B8D6-93EB2AE64CF1}" type="datetimeFigureOut">
              <a:rPr lang="en-GB" smtClean="0"/>
              <a:t>01/02/2019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F14BAB9-1ABD-4A39-96AD-818F68C66E33}" type="slidenum">
              <a:rPr lang="en-GB" smtClean="0"/>
              <a:t>‹#›</a:t>
            </a:fld>
            <a:endParaRPr lang="en-GB"/>
          </a:p>
        </p:txBody>
      </p:sp>
    </p:spTree>
    <p:extLst>
      <p:ext uri="{BB962C8B-B14F-4D97-AF65-F5344CB8AC3E}">
        <p14:creationId xmlns:p14="http://schemas.microsoft.com/office/powerpoint/2010/main" val="8908034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7" name="Picture 1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0" name="Title 1"/>
          <p:cNvSpPr>
            <a:spLocks noGrp="1"/>
          </p:cNvSpPr>
          <p:nvPr>
            <p:ph type="title"/>
          </p:nvPr>
        </p:nvSpPr>
        <p:spPr>
          <a:xfrm>
            <a:off x="685331" y="610772"/>
            <a:ext cx="7773339" cy="1603922"/>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5331" y="4204820"/>
            <a:ext cx="2472307" cy="576262"/>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685331" y="2367093"/>
            <a:ext cx="2472307"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5331" y="4781082"/>
            <a:ext cx="2472307"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3332069" y="4204820"/>
            <a:ext cx="2476371" cy="576262"/>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3331011" y="2367093"/>
            <a:ext cx="2477514"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3331011" y="4781081"/>
            <a:ext cx="2477514"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5979974" y="4204820"/>
            <a:ext cx="2475511" cy="576262"/>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5979974" y="2367093"/>
            <a:ext cx="2478696"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5979880" y="4781079"/>
            <a:ext cx="2478790"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834DA506-8AD9-45C9-B8D6-93EB2AE64CF1}" type="datetimeFigureOut">
              <a:rPr lang="en-GB" smtClean="0"/>
              <a:t>01/02/2019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F14BAB9-1ABD-4A39-96AD-818F68C66E33}" type="slidenum">
              <a:rPr lang="en-GB" smtClean="0"/>
              <a:t>‹#›</a:t>
            </a:fld>
            <a:endParaRPr lang="en-GB"/>
          </a:p>
        </p:txBody>
      </p:sp>
    </p:spTree>
    <p:extLst>
      <p:ext uri="{BB962C8B-B14F-4D97-AF65-F5344CB8AC3E}">
        <p14:creationId xmlns:p14="http://schemas.microsoft.com/office/powerpoint/2010/main" val="33120257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11" name="Vertical Text Placeholder 2"/>
          <p:cNvSpPr>
            <a:spLocks noGrp="1"/>
          </p:cNvSpPr>
          <p:nvPr>
            <p:ph type="body" orient="vert" sz="quarter" idx="13"/>
          </p:nvPr>
        </p:nvSpPr>
        <p:spPr>
          <a:xfrm>
            <a:off x="685331" y="2367094"/>
            <a:ext cx="7773339" cy="342410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34DA506-8AD9-45C9-B8D6-93EB2AE64CF1}" type="datetimeFigureOut">
              <a:rPr lang="en-GB" smtClean="0"/>
              <a:t>01/02/2019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14BAB9-1ABD-4A39-96AD-818F68C66E33}" type="slidenum">
              <a:rPr lang="en-GB" smtClean="0"/>
              <a:t>‹#›</a:t>
            </a:fld>
            <a:endParaRPr lang="en-GB"/>
          </a:p>
        </p:txBody>
      </p:sp>
    </p:spTree>
    <p:extLst>
      <p:ext uri="{BB962C8B-B14F-4D97-AF65-F5344CB8AC3E}">
        <p14:creationId xmlns:p14="http://schemas.microsoft.com/office/powerpoint/2010/main" val="6431139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10" name="Picture 9"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Vertical Title 1"/>
          <p:cNvSpPr>
            <a:spLocks noGrp="1"/>
          </p:cNvSpPr>
          <p:nvPr>
            <p:ph type="title" orient="vert"/>
          </p:nvPr>
        </p:nvSpPr>
        <p:spPr>
          <a:xfrm>
            <a:off x="6543675" y="609602"/>
            <a:ext cx="1914995" cy="5181599"/>
          </a:xfrm>
        </p:spPr>
        <p:txBody>
          <a:bodyPr vert="eaVert"/>
          <a:lstStyle>
            <a:lvl1pPr algn="l">
              <a:defRPr/>
            </a:lvl1pPr>
          </a:lstStyle>
          <a:p>
            <a:r>
              <a:rPr lang="en-US" smtClean="0"/>
              <a:t>Click to edit Master title style</a:t>
            </a:r>
            <a:endParaRPr lang="en-US" dirty="0"/>
          </a:p>
        </p:txBody>
      </p:sp>
      <p:sp>
        <p:nvSpPr>
          <p:cNvPr id="8" name="Vertical Text Placeholder 2"/>
          <p:cNvSpPr>
            <a:spLocks noGrp="1"/>
          </p:cNvSpPr>
          <p:nvPr>
            <p:ph type="body" orient="vert" sz="quarter" idx="13"/>
          </p:nvPr>
        </p:nvSpPr>
        <p:spPr>
          <a:xfrm>
            <a:off x="685331" y="609602"/>
            <a:ext cx="5744043" cy="518159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34DA506-8AD9-45C9-B8D6-93EB2AE64CF1}" type="datetimeFigureOut">
              <a:rPr lang="en-GB" smtClean="0"/>
              <a:t>01/02/2019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14BAB9-1ABD-4A39-96AD-818F68C66E33}" type="slidenum">
              <a:rPr lang="en-GB" smtClean="0"/>
              <a:t>‹#›</a:t>
            </a:fld>
            <a:endParaRPr lang="en-GB"/>
          </a:p>
        </p:txBody>
      </p:sp>
    </p:spTree>
    <p:extLst>
      <p:ext uri="{BB962C8B-B14F-4D97-AF65-F5344CB8AC3E}">
        <p14:creationId xmlns:p14="http://schemas.microsoft.com/office/powerpoint/2010/main" val="1268364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685332" y="618518"/>
            <a:ext cx="7773338" cy="1596177"/>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331" y="2367094"/>
            <a:ext cx="7773339" cy="342410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759053" y="5883276"/>
            <a:ext cx="2057400" cy="365125"/>
          </a:xfrm>
          <a:prstGeom prst="rect">
            <a:avLst/>
          </a:prstGeom>
        </p:spPr>
        <p:txBody>
          <a:bodyPr vert="horz" lIns="91440" tIns="45720" rIns="91440" bIns="45720" rtlCol="0" anchor="ctr"/>
          <a:lstStyle>
            <a:lvl1pPr algn="r">
              <a:defRPr sz="1000">
                <a:solidFill>
                  <a:schemeClr val="tx1"/>
                </a:solidFill>
              </a:defRPr>
            </a:lvl1pPr>
          </a:lstStyle>
          <a:p>
            <a:fld id="{834DA506-8AD9-45C9-B8D6-93EB2AE64CF1}" type="datetimeFigureOut">
              <a:rPr lang="en-GB" smtClean="0"/>
              <a:t>01/02/2019</a:t>
            </a:fld>
            <a:endParaRPr lang="en-GB"/>
          </a:p>
        </p:txBody>
      </p:sp>
      <p:sp>
        <p:nvSpPr>
          <p:cNvPr id="5" name="Footer Placeholder 4"/>
          <p:cNvSpPr>
            <a:spLocks noGrp="1"/>
          </p:cNvSpPr>
          <p:nvPr>
            <p:ph type="ftr" sz="quarter" idx="3"/>
          </p:nvPr>
        </p:nvSpPr>
        <p:spPr>
          <a:xfrm>
            <a:off x="685331" y="5883276"/>
            <a:ext cx="5004665"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7885509" y="5883276"/>
            <a:ext cx="573161" cy="365125"/>
          </a:xfrm>
          <a:prstGeom prst="rect">
            <a:avLst/>
          </a:prstGeom>
        </p:spPr>
        <p:txBody>
          <a:bodyPr vert="horz" lIns="91440" tIns="45720" rIns="91440" bIns="45720" rtlCol="0" anchor="ctr"/>
          <a:lstStyle>
            <a:lvl1pPr algn="r">
              <a:defRPr sz="1000">
                <a:solidFill>
                  <a:schemeClr val="tx1"/>
                </a:solidFill>
              </a:defRPr>
            </a:lvl1pPr>
          </a:lstStyle>
          <a:p>
            <a:fld id="{FF14BAB9-1ABD-4A39-96AD-818F68C66E33}" type="slidenum">
              <a:rPr lang="en-GB" smtClean="0"/>
              <a:t>‹#›</a:t>
            </a:fld>
            <a:endParaRPr lang="en-GB"/>
          </a:p>
        </p:txBody>
      </p:sp>
    </p:spTree>
    <p:extLst>
      <p:ext uri="{BB962C8B-B14F-4D97-AF65-F5344CB8AC3E}">
        <p14:creationId xmlns:p14="http://schemas.microsoft.com/office/powerpoint/2010/main" val="293262178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tags" Target="../tags/tag2.xml"/><Relationship Id="rId1" Type="http://schemas.openxmlformats.org/officeDocument/2006/relationships/tags" Target="../tags/tag1.xml"/><Relationship Id="rId6" Type="http://schemas.openxmlformats.org/officeDocument/2006/relationships/image" Target="../media/image16.jpeg"/><Relationship Id="rId5" Type="http://schemas.openxmlformats.org/officeDocument/2006/relationships/image" Target="../media/image15.jpeg"/><Relationship Id="rId4" Type="http://schemas.openxmlformats.org/officeDocument/2006/relationships/notesSlide" Target="../notesSlides/notesSlide1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1.xml"/><Relationship Id="rId1" Type="http://schemas.openxmlformats.org/officeDocument/2006/relationships/tags" Target="../tags/tag3.xml"/><Relationship Id="rId4" Type="http://schemas.openxmlformats.org/officeDocument/2006/relationships/image" Target="../media/image17.jpeg"/></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4.xml"/><Relationship Id="rId1" Type="http://schemas.openxmlformats.org/officeDocument/2006/relationships/tags" Target="../tags/tag4.xml"/><Relationship Id="rId4" Type="http://schemas.openxmlformats.org/officeDocument/2006/relationships/image" Target="../media/image18.jpe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4.xml"/><Relationship Id="rId1" Type="http://schemas.openxmlformats.org/officeDocument/2006/relationships/tags" Target="../tags/tag5.xml"/><Relationship Id="rId4" Type="http://schemas.openxmlformats.org/officeDocument/2006/relationships/image" Target="../media/image19.jpeg"/></Relationships>
</file>

<file path=ppt/slides/_rels/slide3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tags" Target="../tags/tag8.xml"/><Relationship Id="rId2" Type="http://schemas.openxmlformats.org/officeDocument/2006/relationships/tags" Target="../tags/tag7.xml"/><Relationship Id="rId1" Type="http://schemas.openxmlformats.org/officeDocument/2006/relationships/tags" Target="../tags/tag6.xml"/><Relationship Id="rId6" Type="http://schemas.openxmlformats.org/officeDocument/2006/relationships/image" Target="../media/image25.png"/><Relationship Id="rId5" Type="http://schemas.openxmlformats.org/officeDocument/2006/relationships/notesSlide" Target="../notesSlides/notesSlide24.xml"/><Relationship Id="rId4"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tags" Target="../tags/tag11.xml"/><Relationship Id="rId2" Type="http://schemas.openxmlformats.org/officeDocument/2006/relationships/tags" Target="../tags/tag10.xml"/><Relationship Id="rId1" Type="http://schemas.openxmlformats.org/officeDocument/2006/relationships/tags" Target="../tags/tag9.xml"/><Relationship Id="rId6" Type="http://schemas.openxmlformats.org/officeDocument/2006/relationships/image" Target="../media/image26.jpeg"/><Relationship Id="rId5" Type="http://schemas.openxmlformats.org/officeDocument/2006/relationships/notesSlide" Target="../notesSlides/notesSlide25.xml"/><Relationship Id="rId4"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tags" Target="../tags/tag13.xml"/><Relationship Id="rId1" Type="http://schemas.openxmlformats.org/officeDocument/2006/relationships/tags" Target="../tags/tag12.xml"/><Relationship Id="rId5" Type="http://schemas.openxmlformats.org/officeDocument/2006/relationships/image" Target="../media/image27.jpeg"/><Relationship Id="rId4" Type="http://schemas.openxmlformats.org/officeDocument/2006/relationships/notesSlide" Target="../notesSlides/notesSlide26.xml"/></Relationships>
</file>

<file path=ppt/slides/_rels/slide4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tags" Target="../tags/tag15.xml"/><Relationship Id="rId1" Type="http://schemas.openxmlformats.org/officeDocument/2006/relationships/tags" Target="../tags/tag14.xml"/><Relationship Id="rId5" Type="http://schemas.openxmlformats.org/officeDocument/2006/relationships/image" Target="../media/image28.jpeg"/><Relationship Id="rId4" Type="http://schemas.openxmlformats.org/officeDocument/2006/relationships/notesSlide" Target="../notesSlides/notesSlide27.xml"/></Relationships>
</file>

<file path=ppt/slides/_rels/slide48.xml.rels><?xml version="1.0" encoding="UTF-8" standalone="yes"?>
<Relationships xmlns="http://schemas.openxmlformats.org/package/2006/relationships"><Relationship Id="rId2" Type="http://schemas.openxmlformats.org/officeDocument/2006/relationships/hyperlink" Target="https://www.youtube.com/watch?v=1jS52UqS4yU"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27984" y="692696"/>
            <a:ext cx="4222462" cy="16561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p:cNvSpPr/>
          <p:nvPr/>
        </p:nvSpPr>
        <p:spPr>
          <a:xfrm>
            <a:off x="539552" y="3244334"/>
            <a:ext cx="8110893" cy="646331"/>
          </a:xfrm>
          <a:prstGeom prst="rect">
            <a:avLst/>
          </a:prstGeom>
        </p:spPr>
        <p:txBody>
          <a:bodyPr wrap="square">
            <a:spAutoFit/>
          </a:bodyPr>
          <a:lstStyle/>
          <a:p>
            <a:pPr algn="ctr"/>
            <a:r>
              <a:rPr lang="en-GB" sz="3600" b="1" dirty="0" smtClean="0"/>
              <a:t>Operational Policing 1</a:t>
            </a:r>
            <a:endParaRPr lang="en-GB" sz="3600" b="1" dirty="0"/>
          </a:p>
        </p:txBody>
      </p:sp>
    </p:spTree>
    <p:extLst>
      <p:ext uri="{BB962C8B-B14F-4D97-AF65-F5344CB8AC3E}">
        <p14:creationId xmlns:p14="http://schemas.microsoft.com/office/powerpoint/2010/main" val="18548760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Summative Assessment</a:t>
            </a:r>
          </a:p>
        </p:txBody>
      </p:sp>
      <p:sp>
        <p:nvSpPr>
          <p:cNvPr id="3" name="Content Placeholder 2"/>
          <p:cNvSpPr>
            <a:spLocks noGrp="1"/>
          </p:cNvSpPr>
          <p:nvPr>
            <p:ph sz="quarter" idx="13"/>
          </p:nvPr>
        </p:nvSpPr>
        <p:spPr>
          <a:xfrm>
            <a:off x="685330" y="1844825"/>
            <a:ext cx="7772870" cy="3946376"/>
          </a:xfrm>
        </p:spPr>
        <p:txBody>
          <a:bodyPr/>
          <a:lstStyle/>
          <a:p>
            <a:r>
              <a:rPr lang="en-GB" dirty="0"/>
              <a:t>Summative Assessment is the formal summing-up of a candidate’s progress to certification as part of a formal examination </a:t>
            </a:r>
            <a:r>
              <a:rPr lang="en-GB" dirty="0" smtClean="0"/>
              <a:t>course </a:t>
            </a:r>
          </a:p>
          <a:p>
            <a:endParaRPr lang="en-GB" dirty="0" smtClean="0"/>
          </a:p>
          <a:p>
            <a:r>
              <a:rPr lang="en-GB" dirty="0"/>
              <a:t>There are </a:t>
            </a:r>
            <a:r>
              <a:rPr lang="en-GB" dirty="0" smtClean="0"/>
              <a:t>4 </a:t>
            </a:r>
            <a:r>
              <a:rPr lang="en-GB" dirty="0"/>
              <a:t>assessments that will need to be completed as part of </a:t>
            </a:r>
            <a:r>
              <a:rPr lang="en-GB" dirty="0" smtClean="0"/>
              <a:t>the programme</a:t>
            </a: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42528126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holidays</a:t>
            </a:r>
            <a:endParaRPr lang="en-GB" dirty="0"/>
          </a:p>
        </p:txBody>
      </p:sp>
      <p:sp>
        <p:nvSpPr>
          <p:cNvPr id="3" name="Content Placeholder 2"/>
          <p:cNvSpPr>
            <a:spLocks noGrp="1"/>
          </p:cNvSpPr>
          <p:nvPr>
            <p:ph sz="quarter" idx="13"/>
          </p:nvPr>
        </p:nvSpPr>
        <p:spPr/>
        <p:txBody>
          <a:bodyPr/>
          <a:lstStyle/>
          <a:p>
            <a:r>
              <a:rPr lang="en-GB" dirty="0" smtClean="0"/>
              <a:t>This is the final year of your degree course you are strongly advised not to take holidays during teaching time, if you miss </a:t>
            </a:r>
            <a:r>
              <a:rPr lang="en-GB" dirty="0" smtClean="0"/>
              <a:t>an assessment </a:t>
            </a:r>
            <a:r>
              <a:rPr lang="en-GB" dirty="0" smtClean="0"/>
              <a:t>due to ‘holidays’ it will be counted as a ‘fail’. </a:t>
            </a:r>
          </a:p>
        </p:txBody>
      </p:sp>
    </p:spTree>
    <p:extLst>
      <p:ext uri="{BB962C8B-B14F-4D97-AF65-F5344CB8AC3E}">
        <p14:creationId xmlns:p14="http://schemas.microsoft.com/office/powerpoint/2010/main" val="20083568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lum bright="70000" contrast="-70000"/>
            <a:extLst>
              <a:ext uri="{28A0092B-C50C-407E-A947-70E740481C1C}">
                <a14:useLocalDpi xmlns:a14="http://schemas.microsoft.com/office/drawing/2010/main" val="0"/>
              </a:ext>
            </a:extLst>
          </a:blip>
          <a:stretch>
            <a:fillRect/>
          </a:stretch>
        </p:blipFill>
        <p:spPr>
          <a:xfrm>
            <a:off x="251521" y="1700808"/>
            <a:ext cx="8468139" cy="3528391"/>
          </a:xfrm>
          <a:prstGeom prst="rect">
            <a:avLst/>
          </a:prstGeom>
        </p:spPr>
      </p:pic>
      <p:sp>
        <p:nvSpPr>
          <p:cNvPr id="2" name="Title 1"/>
          <p:cNvSpPr>
            <a:spLocks noGrp="1"/>
          </p:cNvSpPr>
          <p:nvPr>
            <p:ph type="title"/>
          </p:nvPr>
        </p:nvSpPr>
        <p:spPr>
          <a:xfrm>
            <a:off x="470475" y="116632"/>
            <a:ext cx="8229600" cy="561975"/>
          </a:xfrm>
        </p:spPr>
        <p:txBody>
          <a:bodyPr rtlCol="0">
            <a:noAutofit/>
          </a:bodyPr>
          <a:lstStyle/>
          <a:p>
            <a:pPr fontAlgn="auto">
              <a:spcAft>
                <a:spcPts val="0"/>
              </a:spcAft>
              <a:defRPr/>
            </a:pPr>
            <a:r>
              <a:rPr lang="en-GB" sz="3600" b="1" dirty="0" smtClean="0"/>
              <a:t>The Units</a:t>
            </a:r>
          </a:p>
        </p:txBody>
      </p:sp>
      <p:sp>
        <p:nvSpPr>
          <p:cNvPr id="7171" name="Content Placeholder 2"/>
          <p:cNvSpPr>
            <a:spLocks noGrp="1"/>
          </p:cNvSpPr>
          <p:nvPr>
            <p:ph sz="quarter" idx="13"/>
          </p:nvPr>
        </p:nvSpPr>
        <p:spPr>
          <a:xfrm>
            <a:off x="0" y="1125538"/>
            <a:ext cx="9144000" cy="5000625"/>
          </a:xfrm>
        </p:spPr>
        <p:txBody>
          <a:bodyPr>
            <a:normAutofit fontScale="92500"/>
          </a:bodyPr>
          <a:lstStyle/>
          <a:p>
            <a:pPr>
              <a:lnSpc>
                <a:spcPct val="110000"/>
              </a:lnSpc>
              <a:spcBef>
                <a:spcPct val="0"/>
              </a:spcBef>
              <a:spcAft>
                <a:spcPts val="1200"/>
              </a:spcAft>
            </a:pPr>
            <a:r>
              <a:rPr lang="en-GB" altLang="en-US" sz="2800" b="1" dirty="0" smtClean="0">
                <a:solidFill>
                  <a:srgbClr val="FF0000"/>
                </a:solidFill>
                <a:ea typeface="Verdana" pitchFamily="34" charset="0"/>
                <a:cs typeface="Verdana" pitchFamily="34" charset="0"/>
              </a:rPr>
              <a:t>Unit 1 – </a:t>
            </a:r>
            <a:r>
              <a:rPr lang="en-GB" altLang="en-US" sz="2800" dirty="0" smtClean="0">
                <a:ea typeface="Verdana" pitchFamily="34" charset="0"/>
                <a:cs typeface="Verdana" pitchFamily="34" charset="0"/>
              </a:rPr>
              <a:t>Knowledge of Evidence Based Preventative Policing</a:t>
            </a:r>
          </a:p>
          <a:p>
            <a:pPr>
              <a:lnSpc>
                <a:spcPct val="110000"/>
              </a:lnSpc>
              <a:spcBef>
                <a:spcPct val="0"/>
              </a:spcBef>
              <a:spcAft>
                <a:spcPts val="1200"/>
              </a:spcAft>
            </a:pPr>
            <a:r>
              <a:rPr lang="en-GB" altLang="en-US" sz="2800" b="1" dirty="0" smtClean="0">
                <a:solidFill>
                  <a:srgbClr val="FF0000"/>
                </a:solidFill>
                <a:ea typeface="Verdana" pitchFamily="34" charset="0"/>
                <a:cs typeface="Verdana" pitchFamily="34" charset="0"/>
              </a:rPr>
              <a:t>Unit 2 - </a:t>
            </a:r>
            <a:r>
              <a:rPr lang="en-GB" altLang="en-US" sz="2800" dirty="0">
                <a:ea typeface="Verdana" pitchFamily="34" charset="0"/>
                <a:cs typeface="Verdana" pitchFamily="34" charset="0"/>
              </a:rPr>
              <a:t>Knowledge of </a:t>
            </a:r>
            <a:r>
              <a:rPr lang="en-GB" altLang="en-US" sz="2800" dirty="0" smtClean="0">
                <a:ea typeface="Verdana" pitchFamily="34" charset="0"/>
                <a:cs typeface="Verdana" pitchFamily="34" charset="0"/>
              </a:rPr>
              <a:t>supporting victims, witnesses and vulnerable people </a:t>
            </a:r>
            <a:endParaRPr lang="en-GB" altLang="en-US" sz="2800" dirty="0">
              <a:ea typeface="Verdana" pitchFamily="34" charset="0"/>
              <a:cs typeface="Verdana" pitchFamily="34" charset="0"/>
            </a:endParaRPr>
          </a:p>
          <a:p>
            <a:pPr>
              <a:lnSpc>
                <a:spcPct val="110000"/>
              </a:lnSpc>
              <a:spcBef>
                <a:spcPct val="0"/>
              </a:spcBef>
              <a:spcAft>
                <a:spcPts val="1200"/>
              </a:spcAft>
            </a:pPr>
            <a:r>
              <a:rPr lang="en-GB" altLang="en-US" sz="2800" b="1" dirty="0" smtClean="0">
                <a:solidFill>
                  <a:srgbClr val="FF0000"/>
                </a:solidFill>
                <a:ea typeface="Verdana" pitchFamily="34" charset="0"/>
                <a:cs typeface="Verdana" pitchFamily="34" charset="0"/>
              </a:rPr>
              <a:t>Unit 3 - </a:t>
            </a:r>
            <a:r>
              <a:rPr lang="en-GB" altLang="en-US" sz="2800" dirty="0">
                <a:ea typeface="Verdana" pitchFamily="34" charset="0"/>
                <a:cs typeface="Verdana" pitchFamily="34" charset="0"/>
              </a:rPr>
              <a:t>Knowledge of managing </a:t>
            </a:r>
            <a:r>
              <a:rPr lang="en-GB" altLang="en-US" sz="2800" dirty="0" smtClean="0">
                <a:ea typeface="Verdana" pitchFamily="34" charset="0"/>
                <a:cs typeface="Verdana" pitchFamily="34" charset="0"/>
              </a:rPr>
              <a:t>conflict situations in policing</a:t>
            </a:r>
            <a:endParaRPr lang="en-GB" altLang="en-US" sz="2800" dirty="0">
              <a:ea typeface="Verdana" pitchFamily="34" charset="0"/>
              <a:cs typeface="Verdana" pitchFamily="34" charset="0"/>
            </a:endParaRPr>
          </a:p>
          <a:p>
            <a:pPr>
              <a:lnSpc>
                <a:spcPct val="110000"/>
              </a:lnSpc>
              <a:spcBef>
                <a:spcPct val="0"/>
              </a:spcBef>
              <a:spcAft>
                <a:spcPts val="1200"/>
              </a:spcAft>
            </a:pPr>
            <a:r>
              <a:rPr lang="en-GB" altLang="en-US" sz="2800" b="1" dirty="0" smtClean="0">
                <a:solidFill>
                  <a:srgbClr val="FF0000"/>
                </a:solidFill>
                <a:ea typeface="Verdana" pitchFamily="34" charset="0"/>
                <a:cs typeface="Verdana" pitchFamily="34" charset="0"/>
              </a:rPr>
              <a:t>Unit 4 – </a:t>
            </a:r>
            <a:r>
              <a:rPr lang="en-GB" altLang="en-US" sz="2800" dirty="0" smtClean="0">
                <a:ea typeface="Verdana" pitchFamily="34" charset="0"/>
                <a:cs typeface="Verdana" pitchFamily="34" charset="0"/>
              </a:rPr>
              <a:t>Knowledge of using police powers to deal with suspects</a:t>
            </a:r>
          </a:p>
          <a:p>
            <a:pPr>
              <a:lnSpc>
                <a:spcPct val="110000"/>
              </a:lnSpc>
              <a:spcBef>
                <a:spcPct val="0"/>
              </a:spcBef>
              <a:spcAft>
                <a:spcPts val="1200"/>
              </a:spcAft>
            </a:pPr>
            <a:r>
              <a:rPr lang="en-GB" altLang="en-US" sz="2800" b="1" dirty="0" smtClean="0">
                <a:solidFill>
                  <a:srgbClr val="FF0000"/>
                </a:solidFill>
                <a:ea typeface="Verdana" pitchFamily="34" charset="0"/>
                <a:cs typeface="Verdana" pitchFamily="34" charset="0"/>
              </a:rPr>
              <a:t>Unit 5 - </a:t>
            </a:r>
            <a:r>
              <a:rPr lang="en-GB" altLang="en-US" sz="2800" dirty="0" smtClean="0">
                <a:ea typeface="Verdana" pitchFamily="34" charset="0"/>
                <a:cs typeface="Verdana" pitchFamily="34" charset="0"/>
              </a:rPr>
              <a:t>Knowledge of conducting police searches</a:t>
            </a:r>
          </a:p>
          <a:p>
            <a:pPr>
              <a:lnSpc>
                <a:spcPct val="110000"/>
              </a:lnSpc>
              <a:spcBef>
                <a:spcPct val="0"/>
              </a:spcBef>
              <a:spcAft>
                <a:spcPts val="1200"/>
              </a:spcAft>
            </a:pPr>
            <a:endParaRPr lang="en-GB" altLang="en-US" dirty="0">
              <a:ea typeface="Verdana" pitchFamily="34" charset="0"/>
              <a:cs typeface="Verdana" pitchFamily="34" charset="0"/>
            </a:endParaRPr>
          </a:p>
          <a:p>
            <a:pPr>
              <a:lnSpc>
                <a:spcPct val="110000"/>
              </a:lnSpc>
              <a:spcBef>
                <a:spcPct val="0"/>
              </a:spcBef>
              <a:spcAft>
                <a:spcPts val="1200"/>
              </a:spcAft>
            </a:pPr>
            <a:endParaRPr lang="en-GB" altLang="en-US" sz="2800" dirty="0" smtClean="0">
              <a:ea typeface="Verdana" pitchFamily="34" charset="0"/>
              <a:cs typeface="Verdana" pitchFamily="34" charset="0"/>
            </a:endParaRPr>
          </a:p>
        </p:txBody>
      </p:sp>
    </p:spTree>
    <p:extLst>
      <p:ext uri="{BB962C8B-B14F-4D97-AF65-F5344CB8AC3E}">
        <p14:creationId xmlns:p14="http://schemas.microsoft.com/office/powerpoint/2010/main" val="272641641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lum bright="70000" contrast="-70000"/>
            <a:extLst>
              <a:ext uri="{28A0092B-C50C-407E-A947-70E740481C1C}">
                <a14:useLocalDpi xmlns:a14="http://schemas.microsoft.com/office/drawing/2010/main" val="0"/>
              </a:ext>
            </a:extLst>
          </a:blip>
          <a:stretch>
            <a:fillRect/>
          </a:stretch>
        </p:blipFill>
        <p:spPr>
          <a:xfrm>
            <a:off x="251521" y="1700808"/>
            <a:ext cx="8468139" cy="3528391"/>
          </a:xfrm>
          <a:prstGeom prst="rect">
            <a:avLst/>
          </a:prstGeom>
        </p:spPr>
      </p:pic>
      <p:sp>
        <p:nvSpPr>
          <p:cNvPr id="8194" name="Title 1"/>
          <p:cNvSpPr>
            <a:spLocks noGrp="1"/>
          </p:cNvSpPr>
          <p:nvPr>
            <p:ph type="title"/>
          </p:nvPr>
        </p:nvSpPr>
        <p:spPr>
          <a:xfrm>
            <a:off x="685332" y="0"/>
            <a:ext cx="7773338" cy="2214695"/>
          </a:xfrm>
        </p:spPr>
        <p:txBody>
          <a:bodyPr/>
          <a:lstStyle/>
          <a:p>
            <a:r>
              <a:rPr lang="en-GB" altLang="en-US" sz="3600" b="1" dirty="0" smtClean="0">
                <a:ea typeface="ＭＳ Ｐゴシック" pitchFamily="34" charset="-128"/>
              </a:rPr>
              <a:t>The Units</a:t>
            </a:r>
          </a:p>
        </p:txBody>
      </p:sp>
      <p:sp>
        <p:nvSpPr>
          <p:cNvPr id="8195" name="Content Placeholder 2"/>
          <p:cNvSpPr>
            <a:spLocks noGrp="1"/>
          </p:cNvSpPr>
          <p:nvPr>
            <p:ph sz="quarter" idx="13"/>
          </p:nvPr>
        </p:nvSpPr>
        <p:spPr>
          <a:xfrm>
            <a:off x="685330" y="1340768"/>
            <a:ext cx="7772870" cy="5112568"/>
          </a:xfrm>
        </p:spPr>
        <p:txBody>
          <a:bodyPr>
            <a:normAutofit fontScale="32500" lnSpcReduction="20000"/>
          </a:bodyPr>
          <a:lstStyle/>
          <a:p>
            <a:pPr>
              <a:spcBef>
                <a:spcPct val="0"/>
              </a:spcBef>
              <a:spcAft>
                <a:spcPts val="1800"/>
              </a:spcAft>
            </a:pPr>
            <a:r>
              <a:rPr lang="en-GB" altLang="en-US" sz="7000" b="1" dirty="0" smtClean="0">
                <a:solidFill>
                  <a:srgbClr val="FF0000"/>
                </a:solidFill>
                <a:ea typeface="ＭＳ Ｐゴシック" pitchFamily="34" charset="-128"/>
              </a:rPr>
              <a:t>Unit 6 - </a:t>
            </a:r>
            <a:r>
              <a:rPr lang="en-GB" altLang="en-US" sz="7000" dirty="0" smtClean="0">
                <a:ea typeface="ＭＳ Ｐゴシック" pitchFamily="34" charset="-128"/>
              </a:rPr>
              <a:t>Knowledge of handling information and intelligence </a:t>
            </a:r>
          </a:p>
          <a:p>
            <a:pPr>
              <a:spcBef>
                <a:spcPct val="0"/>
              </a:spcBef>
              <a:spcAft>
                <a:spcPts val="1800"/>
              </a:spcAft>
            </a:pPr>
            <a:r>
              <a:rPr lang="en-GB" altLang="en-US" sz="7000" b="1" dirty="0" smtClean="0">
                <a:solidFill>
                  <a:srgbClr val="FF0000"/>
                </a:solidFill>
                <a:ea typeface="ＭＳ Ｐゴシック" pitchFamily="34" charset="-128"/>
              </a:rPr>
              <a:t>Unit 7 - </a:t>
            </a:r>
            <a:r>
              <a:rPr lang="en-GB" altLang="en-US" sz="7000" dirty="0">
                <a:ea typeface="ＭＳ Ｐゴシック" pitchFamily="34" charset="-128"/>
              </a:rPr>
              <a:t>Knowledge of providing an initial response to </a:t>
            </a:r>
            <a:r>
              <a:rPr lang="en-GB" altLang="en-US" sz="7000" dirty="0" smtClean="0">
                <a:ea typeface="ＭＳ Ｐゴシック" pitchFamily="34" charset="-128"/>
              </a:rPr>
              <a:t>policing incidents </a:t>
            </a:r>
            <a:endParaRPr lang="en-GB" altLang="en-US" sz="7000" dirty="0">
              <a:ea typeface="ＭＳ Ｐゴシック" pitchFamily="34" charset="-128"/>
            </a:endParaRPr>
          </a:p>
          <a:p>
            <a:pPr>
              <a:spcBef>
                <a:spcPct val="0"/>
              </a:spcBef>
              <a:spcAft>
                <a:spcPts val="1800"/>
              </a:spcAft>
            </a:pPr>
            <a:r>
              <a:rPr lang="en-GB" altLang="en-US" sz="7000" b="1" dirty="0" smtClean="0">
                <a:solidFill>
                  <a:srgbClr val="FF0000"/>
                </a:solidFill>
                <a:ea typeface="ＭＳ Ｐゴシック" pitchFamily="34" charset="-128"/>
              </a:rPr>
              <a:t>Unit 8 – </a:t>
            </a:r>
            <a:r>
              <a:rPr lang="en-GB" altLang="en-US" sz="7000" dirty="0" smtClean="0">
                <a:ea typeface="ＭＳ Ｐゴシック" pitchFamily="34" charset="-128"/>
              </a:rPr>
              <a:t>Knowledge of conducting priority </a:t>
            </a:r>
            <a:r>
              <a:rPr lang="en-GB" altLang="en-US" sz="7000" dirty="0">
                <a:ea typeface="ＭＳ Ｐゴシック" pitchFamily="34" charset="-128"/>
              </a:rPr>
              <a:t>and volume investigations </a:t>
            </a:r>
          </a:p>
          <a:p>
            <a:pPr>
              <a:spcBef>
                <a:spcPct val="0"/>
              </a:spcBef>
              <a:spcAft>
                <a:spcPts val="1800"/>
              </a:spcAft>
            </a:pPr>
            <a:r>
              <a:rPr lang="en-GB" altLang="en-US" sz="7000" b="1" dirty="0">
                <a:solidFill>
                  <a:srgbClr val="FF0000"/>
                </a:solidFill>
                <a:ea typeface="ＭＳ Ｐゴシック" pitchFamily="34" charset="-128"/>
              </a:rPr>
              <a:t>Unit 9 - </a:t>
            </a:r>
            <a:r>
              <a:rPr lang="en-GB" altLang="en-US" sz="7000" dirty="0">
                <a:ea typeface="ＭＳ Ｐゴシック" pitchFamily="34" charset="-128"/>
              </a:rPr>
              <a:t>Knowledge of </a:t>
            </a:r>
            <a:r>
              <a:rPr lang="en-GB" altLang="en-US" sz="7000" dirty="0" smtClean="0">
                <a:ea typeface="ＭＳ Ｐゴシック" pitchFamily="34" charset="-128"/>
              </a:rPr>
              <a:t>interviewing victims and witnesses in relation to priority and volume investigations</a:t>
            </a:r>
          </a:p>
          <a:p>
            <a:pPr>
              <a:spcBef>
                <a:spcPct val="0"/>
              </a:spcBef>
              <a:spcAft>
                <a:spcPts val="1800"/>
              </a:spcAft>
            </a:pPr>
            <a:r>
              <a:rPr lang="en-GB" altLang="en-US" sz="7000" b="1" dirty="0">
                <a:solidFill>
                  <a:srgbClr val="FF0000"/>
                </a:solidFill>
                <a:ea typeface="ＭＳ Ｐゴシック" pitchFamily="34" charset="-128"/>
              </a:rPr>
              <a:t>Unit 10 </a:t>
            </a:r>
            <a:r>
              <a:rPr lang="en-GB" altLang="en-US" sz="7000" b="1" dirty="0" smtClean="0">
                <a:solidFill>
                  <a:srgbClr val="FF0000"/>
                </a:solidFill>
                <a:ea typeface="ＭＳ Ｐゴシック" pitchFamily="34" charset="-128"/>
              </a:rPr>
              <a:t>- </a:t>
            </a:r>
            <a:r>
              <a:rPr lang="en-GB" altLang="en-US" sz="7000" dirty="0" smtClean="0">
                <a:ea typeface="ＭＳ Ｐゴシック" pitchFamily="34" charset="-128"/>
              </a:rPr>
              <a:t>Knowledge </a:t>
            </a:r>
            <a:r>
              <a:rPr lang="en-GB" altLang="en-US" sz="7000" dirty="0">
                <a:ea typeface="ＭＳ Ｐゴシック" pitchFamily="34" charset="-128"/>
              </a:rPr>
              <a:t>of interviewing </a:t>
            </a:r>
            <a:r>
              <a:rPr lang="en-GB" altLang="en-US" sz="7000" dirty="0" smtClean="0">
                <a:ea typeface="ＭＳ Ｐゴシック" pitchFamily="34" charset="-128"/>
              </a:rPr>
              <a:t>suspects in </a:t>
            </a:r>
            <a:r>
              <a:rPr lang="en-GB" altLang="en-US" sz="7000" dirty="0">
                <a:ea typeface="ＭＳ Ｐゴシック" pitchFamily="34" charset="-128"/>
              </a:rPr>
              <a:t>relation to priority and volume investigations</a:t>
            </a:r>
          </a:p>
          <a:p>
            <a:pPr>
              <a:spcBef>
                <a:spcPct val="0"/>
              </a:spcBef>
              <a:spcAft>
                <a:spcPts val="1800"/>
              </a:spcAft>
            </a:pPr>
            <a:endParaRPr lang="en-GB" altLang="en-US" sz="2800" dirty="0" smtClean="0">
              <a:ea typeface="ＭＳ Ｐゴシック" pitchFamily="34" charset="-128"/>
            </a:endParaRPr>
          </a:p>
        </p:txBody>
      </p:sp>
    </p:spTree>
    <p:extLst>
      <p:ext uri="{BB962C8B-B14F-4D97-AF65-F5344CB8AC3E}">
        <p14:creationId xmlns:p14="http://schemas.microsoft.com/office/powerpoint/2010/main" val="287679543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dates</a:t>
            </a:r>
            <a:endParaRPr lang="en-GB" dirty="0"/>
          </a:p>
        </p:txBody>
      </p:sp>
      <p:sp>
        <p:nvSpPr>
          <p:cNvPr id="3" name="Content Placeholder 2"/>
          <p:cNvSpPr>
            <a:spLocks noGrp="1"/>
          </p:cNvSpPr>
          <p:nvPr>
            <p:ph sz="quarter" idx="13"/>
          </p:nvPr>
        </p:nvSpPr>
        <p:spPr/>
        <p:txBody>
          <a:bodyPr/>
          <a:lstStyle/>
          <a:p>
            <a:r>
              <a:rPr lang="en-GB" dirty="0" smtClean="0"/>
              <a:t>15</a:t>
            </a:r>
            <a:r>
              <a:rPr lang="en-GB" baseline="30000" dirty="0" smtClean="0"/>
              <a:t>th</a:t>
            </a:r>
            <a:r>
              <a:rPr lang="en-GB" dirty="0" smtClean="0"/>
              <a:t> February</a:t>
            </a:r>
          </a:p>
          <a:p>
            <a:r>
              <a:rPr lang="en-GB" dirty="0" smtClean="0"/>
              <a:t>8</a:t>
            </a:r>
            <a:r>
              <a:rPr lang="en-GB" baseline="30000" dirty="0" smtClean="0"/>
              <a:t>th</a:t>
            </a:r>
            <a:r>
              <a:rPr lang="en-GB" dirty="0" smtClean="0"/>
              <a:t> March</a:t>
            </a:r>
          </a:p>
          <a:p>
            <a:r>
              <a:rPr lang="en-GB" dirty="0" smtClean="0"/>
              <a:t>29</a:t>
            </a:r>
            <a:r>
              <a:rPr lang="en-GB" baseline="30000" dirty="0" smtClean="0"/>
              <a:t>th</a:t>
            </a:r>
            <a:r>
              <a:rPr lang="en-GB" dirty="0" smtClean="0"/>
              <a:t> March</a:t>
            </a:r>
          </a:p>
          <a:p>
            <a:r>
              <a:rPr lang="en-GB" dirty="0" smtClean="0"/>
              <a:t>5</a:t>
            </a:r>
            <a:r>
              <a:rPr lang="en-GB" baseline="30000" dirty="0" smtClean="0"/>
              <a:t>th</a:t>
            </a:r>
            <a:r>
              <a:rPr lang="en-GB" dirty="0" smtClean="0"/>
              <a:t> April</a:t>
            </a:r>
            <a:endParaRPr lang="en-GB" dirty="0" smtClean="0"/>
          </a:p>
          <a:p>
            <a:endParaRPr lang="en-GB" dirty="0" smtClean="0"/>
          </a:p>
        </p:txBody>
      </p:sp>
    </p:spTree>
    <p:extLst>
      <p:ext uri="{BB962C8B-B14F-4D97-AF65-F5344CB8AC3E}">
        <p14:creationId xmlns:p14="http://schemas.microsoft.com/office/powerpoint/2010/main" val="38289499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Client\G$\CKP Images\Induction\Code of Conduct 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2937" y="1268760"/>
            <a:ext cx="3857055" cy="4608511"/>
          </a:xfrm>
          <a:prstGeom prst="rect">
            <a:avLst/>
          </a:prstGeom>
          <a:ln>
            <a:noFill/>
          </a:ln>
          <a:effectLst>
            <a:glow rad="228600">
              <a:schemeClr val="accent5">
                <a:satMod val="175000"/>
                <a:alpha val="40000"/>
              </a:schemeClr>
            </a:glow>
            <a:softEdge rad="112500"/>
          </a:effectLst>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4572000" y="1402898"/>
            <a:ext cx="4032448" cy="3970318"/>
          </a:xfrm>
          <a:prstGeom prst="rect">
            <a:avLst/>
          </a:prstGeom>
          <a:noFill/>
        </p:spPr>
        <p:txBody>
          <a:bodyPr wrap="square" rtlCol="0">
            <a:spAutoFit/>
          </a:bodyPr>
          <a:lstStyle/>
          <a:p>
            <a:endParaRPr lang="en-GB" sz="3600" dirty="0">
              <a:latin typeface="Tahoma" panose="020B0604030504040204" pitchFamily="34" charset="0"/>
              <a:ea typeface="Tahoma" panose="020B0604030504040204" pitchFamily="34" charset="0"/>
              <a:cs typeface="Tahoma" panose="020B0604030504040204" pitchFamily="34" charset="0"/>
            </a:endParaRPr>
          </a:p>
          <a:p>
            <a:r>
              <a:rPr lang="en-GB" sz="3600" dirty="0" smtClean="0">
                <a:solidFill>
                  <a:srgbClr val="0000FF"/>
                </a:solidFill>
                <a:latin typeface="Tahoma" panose="020B0604030504040204" pitchFamily="34" charset="0"/>
                <a:ea typeface="Tahoma" panose="020B0604030504040204" pitchFamily="34" charset="0"/>
                <a:cs typeface="Tahoma" panose="020B0604030504040204" pitchFamily="34" charset="0"/>
              </a:rPr>
              <a:t>Class Rules</a:t>
            </a:r>
          </a:p>
          <a:p>
            <a:endParaRPr lang="en-GB" sz="3600" dirty="0">
              <a:solidFill>
                <a:srgbClr val="0000FF"/>
              </a:solidFill>
              <a:latin typeface="Tahoma" panose="020B0604030504040204" pitchFamily="34" charset="0"/>
              <a:ea typeface="Tahoma" panose="020B0604030504040204" pitchFamily="34" charset="0"/>
              <a:cs typeface="Tahoma" panose="020B0604030504040204" pitchFamily="34" charset="0"/>
            </a:endParaRPr>
          </a:p>
          <a:p>
            <a:endParaRPr lang="en-GB" sz="3600" dirty="0" smtClean="0">
              <a:solidFill>
                <a:srgbClr val="0000FF"/>
              </a:solidFill>
              <a:latin typeface="Tahoma" panose="020B0604030504040204" pitchFamily="34" charset="0"/>
              <a:ea typeface="Tahoma" panose="020B0604030504040204" pitchFamily="34" charset="0"/>
              <a:cs typeface="Tahoma" panose="020B0604030504040204" pitchFamily="34" charset="0"/>
            </a:endParaRPr>
          </a:p>
          <a:p>
            <a:endParaRPr lang="en-GB" sz="3600" dirty="0">
              <a:solidFill>
                <a:srgbClr val="0000FF"/>
              </a:solidFill>
              <a:latin typeface="Tahoma" panose="020B0604030504040204" pitchFamily="34" charset="0"/>
              <a:ea typeface="Tahoma" panose="020B0604030504040204" pitchFamily="34" charset="0"/>
              <a:cs typeface="Tahoma" panose="020B0604030504040204" pitchFamily="34" charset="0"/>
            </a:endParaRPr>
          </a:p>
          <a:p>
            <a:endParaRPr lang="en-GB" sz="3600" dirty="0" smtClean="0">
              <a:solidFill>
                <a:srgbClr val="0000FF"/>
              </a:solidFill>
              <a:latin typeface="Tahoma" panose="020B0604030504040204" pitchFamily="34" charset="0"/>
              <a:ea typeface="Tahoma" panose="020B0604030504040204" pitchFamily="34" charset="0"/>
              <a:cs typeface="Tahoma" panose="020B0604030504040204" pitchFamily="34" charset="0"/>
            </a:endParaRPr>
          </a:p>
          <a:p>
            <a:r>
              <a:rPr lang="en-GB" sz="3600" dirty="0">
                <a:solidFill>
                  <a:srgbClr val="0000FF"/>
                </a:solidFill>
                <a:latin typeface="Tahoma" panose="020B0604030504040204" pitchFamily="34" charset="0"/>
                <a:ea typeface="Tahoma" panose="020B0604030504040204" pitchFamily="34" charset="0"/>
                <a:cs typeface="Tahoma" panose="020B0604030504040204" pitchFamily="34" charset="0"/>
              </a:rPr>
              <a:t>Code of </a:t>
            </a:r>
            <a:r>
              <a:rPr lang="en-GB" sz="3600" dirty="0" smtClean="0">
                <a:solidFill>
                  <a:srgbClr val="0000FF"/>
                </a:solidFill>
                <a:latin typeface="Tahoma" panose="020B0604030504040204" pitchFamily="34" charset="0"/>
                <a:ea typeface="Tahoma" panose="020B0604030504040204" pitchFamily="34" charset="0"/>
                <a:cs typeface="Tahoma" panose="020B0604030504040204" pitchFamily="34" charset="0"/>
              </a:rPr>
              <a:t>Conduct</a:t>
            </a:r>
            <a:endParaRPr lang="en-GB" sz="3600" dirty="0">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4021762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5" name="Picture 7" descr="\\Client\G$\CKP Images\Induction\Code of Conduct 6.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9438" y="1700808"/>
            <a:ext cx="3001753" cy="3744416"/>
          </a:xfrm>
          <a:prstGeom prst="rect">
            <a:avLst/>
          </a:prstGeom>
          <a:noFill/>
          <a:effectLst/>
          <a:extLst>
            <a:ext uri="{909E8E84-426E-40DD-AFC4-6F175D3DCCD1}">
              <a14:hiddenFill xmlns:a14="http://schemas.microsoft.com/office/drawing/2010/main">
                <a:solidFill>
                  <a:srgbClr val="FFFFFF"/>
                </a:solidFill>
              </a14:hiddenFill>
            </a:ext>
          </a:extLst>
        </p:spPr>
      </p:pic>
      <p:sp>
        <p:nvSpPr>
          <p:cNvPr id="2" name="Rectangle 6"/>
          <p:cNvSpPr>
            <a:spLocks noChangeArrowheads="1"/>
          </p:cNvSpPr>
          <p:nvPr/>
        </p:nvSpPr>
        <p:spPr bwMode="auto">
          <a:xfrm>
            <a:off x="3635896" y="1628800"/>
            <a:ext cx="4752528" cy="31700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4000" i="0" u="none" strike="noStrike" cap="none" normalizeH="0" baseline="0" dirty="0" smtClean="0">
                <a:ln>
                  <a:noFill/>
                </a:ln>
                <a:solidFill>
                  <a:srgbClr val="0000FF"/>
                </a:solidFill>
                <a:latin typeface="Tahoma" panose="020B0604030504040204" pitchFamily="34" charset="0"/>
                <a:ea typeface="Tahoma" panose="020B0604030504040204" pitchFamily="34" charset="0"/>
                <a:cs typeface="Tahoma" panose="020B0604030504040204" pitchFamily="34" charset="0"/>
              </a:rPr>
              <a:t>The Standards of Professional Behaviour in the Police (Conduct) Regulations 2008</a:t>
            </a:r>
            <a:endParaRPr kumimoji="0" lang="en-GB" altLang="en-US" sz="4000" b="0" i="0" u="none" strike="noStrike" cap="none" normalizeH="0" baseline="0" dirty="0" smtClean="0">
              <a:ln>
                <a:noFill/>
              </a:ln>
              <a:solidFill>
                <a:schemeClr val="tx1"/>
              </a:solidFill>
              <a:effectLst/>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06772816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1" name="Picture 7" descr="\\Client\G$\CKP Images\Induction\Code of Conduct 5.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512" y="1484784"/>
            <a:ext cx="3960440" cy="396044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5"/>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dirty="0"/>
          </a:p>
        </p:txBody>
      </p:sp>
      <p:sp>
        <p:nvSpPr>
          <p:cNvPr id="5" name="Rectangle 4"/>
          <p:cNvSpPr/>
          <p:nvPr/>
        </p:nvSpPr>
        <p:spPr>
          <a:xfrm>
            <a:off x="3491881" y="430788"/>
            <a:ext cx="5348124" cy="5878532"/>
          </a:xfrm>
          <a:prstGeom prst="rect">
            <a:avLst/>
          </a:prstGeom>
        </p:spPr>
        <p:txBody>
          <a:bodyPr wrap="square">
            <a:spAutoFit/>
          </a:bodyPr>
          <a:lstStyle/>
          <a:p>
            <a:pPr>
              <a:spcAft>
                <a:spcPts val="4800"/>
              </a:spcAft>
            </a:pPr>
            <a:r>
              <a:rPr lang="en-GB" sz="3600" dirty="0" smtClean="0">
                <a:solidFill>
                  <a:srgbClr val="0000FF"/>
                </a:solidFill>
                <a:latin typeface="Tahoma" panose="020B0604030504040204" pitchFamily="34" charset="0"/>
                <a:ea typeface="Tahoma" panose="020B0604030504040204" pitchFamily="34" charset="0"/>
                <a:cs typeface="Tahoma" panose="020B0604030504040204" pitchFamily="34" charset="0"/>
              </a:rPr>
              <a:t>Honesty </a:t>
            </a:r>
            <a:r>
              <a:rPr lang="en-GB" sz="3600" dirty="0">
                <a:solidFill>
                  <a:srgbClr val="0000FF"/>
                </a:solidFill>
                <a:latin typeface="Tahoma" panose="020B0604030504040204" pitchFamily="34" charset="0"/>
                <a:ea typeface="Tahoma" panose="020B0604030504040204" pitchFamily="34" charset="0"/>
                <a:cs typeface="Tahoma" panose="020B0604030504040204" pitchFamily="34" charset="0"/>
              </a:rPr>
              <a:t>and Integrity</a:t>
            </a:r>
          </a:p>
          <a:p>
            <a:pPr>
              <a:spcAft>
                <a:spcPts val="4800"/>
              </a:spcAft>
            </a:pPr>
            <a:r>
              <a:rPr lang="en-GB" sz="3600" dirty="0" smtClean="0">
                <a:solidFill>
                  <a:srgbClr val="0000FF"/>
                </a:solidFill>
                <a:latin typeface="Tahoma" panose="020B0604030504040204" pitchFamily="34" charset="0"/>
                <a:ea typeface="Tahoma" panose="020B0604030504040204" pitchFamily="34" charset="0"/>
                <a:cs typeface="Tahoma" panose="020B0604030504040204" pitchFamily="34" charset="0"/>
              </a:rPr>
              <a:t>Authority</a:t>
            </a:r>
            <a:r>
              <a:rPr lang="en-GB" sz="3600" dirty="0">
                <a:solidFill>
                  <a:srgbClr val="0000FF"/>
                </a:solidFill>
                <a:latin typeface="Tahoma" panose="020B0604030504040204" pitchFamily="34" charset="0"/>
                <a:ea typeface="Tahoma" panose="020B0604030504040204" pitchFamily="34" charset="0"/>
                <a:cs typeface="Tahoma" panose="020B0604030504040204" pitchFamily="34" charset="0"/>
              </a:rPr>
              <a:t>, Respect and Courtesy</a:t>
            </a:r>
          </a:p>
          <a:p>
            <a:pPr>
              <a:spcAft>
                <a:spcPts val="4800"/>
              </a:spcAft>
            </a:pPr>
            <a:r>
              <a:rPr lang="en-GB" sz="3600" dirty="0" smtClean="0">
                <a:solidFill>
                  <a:srgbClr val="0000FF"/>
                </a:solidFill>
                <a:latin typeface="Tahoma" panose="020B0604030504040204" pitchFamily="34" charset="0"/>
                <a:ea typeface="Tahoma" panose="020B0604030504040204" pitchFamily="34" charset="0"/>
                <a:cs typeface="Tahoma" panose="020B0604030504040204" pitchFamily="34" charset="0"/>
              </a:rPr>
              <a:t>Equality </a:t>
            </a:r>
            <a:r>
              <a:rPr lang="en-GB" sz="3600" dirty="0">
                <a:solidFill>
                  <a:srgbClr val="0000FF"/>
                </a:solidFill>
                <a:latin typeface="Tahoma" panose="020B0604030504040204" pitchFamily="34" charset="0"/>
                <a:ea typeface="Tahoma" panose="020B0604030504040204" pitchFamily="34" charset="0"/>
                <a:cs typeface="Tahoma" panose="020B0604030504040204" pitchFamily="34" charset="0"/>
              </a:rPr>
              <a:t>and Diversity</a:t>
            </a:r>
          </a:p>
          <a:p>
            <a:pPr>
              <a:spcAft>
                <a:spcPts val="4800"/>
              </a:spcAft>
            </a:pPr>
            <a:r>
              <a:rPr lang="en-GB" sz="3600" dirty="0" smtClean="0">
                <a:solidFill>
                  <a:srgbClr val="0000FF"/>
                </a:solidFill>
                <a:latin typeface="Tahoma" panose="020B0604030504040204" pitchFamily="34" charset="0"/>
                <a:ea typeface="Tahoma" panose="020B0604030504040204" pitchFamily="34" charset="0"/>
                <a:cs typeface="Tahoma" panose="020B0604030504040204" pitchFamily="34" charset="0"/>
              </a:rPr>
              <a:t>Use </a:t>
            </a:r>
            <a:r>
              <a:rPr lang="en-GB" sz="3600" dirty="0">
                <a:solidFill>
                  <a:srgbClr val="0000FF"/>
                </a:solidFill>
                <a:latin typeface="Tahoma" panose="020B0604030504040204" pitchFamily="34" charset="0"/>
                <a:ea typeface="Tahoma" panose="020B0604030504040204" pitchFamily="34" charset="0"/>
                <a:cs typeface="Tahoma" panose="020B0604030504040204" pitchFamily="34" charset="0"/>
              </a:rPr>
              <a:t>of Force</a:t>
            </a:r>
          </a:p>
          <a:p>
            <a:pPr>
              <a:spcAft>
                <a:spcPts val="4800"/>
              </a:spcAft>
            </a:pPr>
            <a:r>
              <a:rPr lang="en-GB" sz="3600" dirty="0" smtClean="0">
                <a:solidFill>
                  <a:srgbClr val="0000FF"/>
                </a:solidFill>
                <a:latin typeface="Tahoma" panose="020B0604030504040204" pitchFamily="34" charset="0"/>
                <a:ea typeface="Tahoma" panose="020B0604030504040204" pitchFamily="34" charset="0"/>
                <a:cs typeface="Tahoma" panose="020B0604030504040204" pitchFamily="34" charset="0"/>
              </a:rPr>
              <a:t>Orders </a:t>
            </a:r>
            <a:r>
              <a:rPr lang="en-GB" sz="3600" dirty="0">
                <a:solidFill>
                  <a:srgbClr val="0000FF"/>
                </a:solidFill>
                <a:latin typeface="Tahoma" panose="020B0604030504040204" pitchFamily="34" charset="0"/>
                <a:ea typeface="Tahoma" panose="020B0604030504040204" pitchFamily="34" charset="0"/>
                <a:cs typeface="Tahoma" panose="020B0604030504040204" pitchFamily="34" charset="0"/>
              </a:rPr>
              <a:t>and </a:t>
            </a:r>
            <a:r>
              <a:rPr lang="en-GB" sz="3600" dirty="0" smtClean="0">
                <a:solidFill>
                  <a:srgbClr val="0000FF"/>
                </a:solidFill>
                <a:latin typeface="Tahoma" panose="020B0604030504040204" pitchFamily="34" charset="0"/>
                <a:ea typeface="Tahoma" panose="020B0604030504040204" pitchFamily="34" charset="0"/>
                <a:cs typeface="Tahoma" panose="020B0604030504040204" pitchFamily="34" charset="0"/>
              </a:rPr>
              <a:t>Instructions</a:t>
            </a:r>
            <a:r>
              <a:rPr lang="en-GB" sz="3600" dirty="0">
                <a:latin typeface="Tahoma" panose="020B0604030504040204" pitchFamily="34" charset="0"/>
                <a:ea typeface="Tahoma" panose="020B0604030504040204" pitchFamily="34" charset="0"/>
                <a:cs typeface="Tahoma" panose="020B0604030504040204" pitchFamily="34" charset="0"/>
              </a:rPr>
              <a:t> </a:t>
            </a:r>
          </a:p>
        </p:txBody>
      </p:sp>
    </p:spTree>
    <p:extLst>
      <p:ext uri="{BB962C8B-B14F-4D97-AF65-F5344CB8AC3E}">
        <p14:creationId xmlns:p14="http://schemas.microsoft.com/office/powerpoint/2010/main" val="4232492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500"/>
                                        <p:tgtEl>
                                          <p:spTgt spid="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animEffect transition="in" filter="fade">
                                      <p:cBhvr>
                                        <p:cTn id="27" dur="5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lient\G$\CKP Images\Induction\Code of Conduct 5.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496" y="1556792"/>
            <a:ext cx="3960440" cy="3888432"/>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5"/>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dirty="0"/>
          </a:p>
        </p:txBody>
      </p:sp>
      <p:sp>
        <p:nvSpPr>
          <p:cNvPr id="2" name="Rectangle 1"/>
          <p:cNvSpPr/>
          <p:nvPr/>
        </p:nvSpPr>
        <p:spPr>
          <a:xfrm>
            <a:off x="3635896" y="457200"/>
            <a:ext cx="5358917" cy="6370975"/>
          </a:xfrm>
          <a:prstGeom prst="rect">
            <a:avLst/>
          </a:prstGeom>
        </p:spPr>
        <p:txBody>
          <a:bodyPr wrap="square">
            <a:spAutoFit/>
          </a:bodyPr>
          <a:lstStyle/>
          <a:p>
            <a:pPr>
              <a:spcAft>
                <a:spcPts val="3600"/>
              </a:spcAft>
            </a:pPr>
            <a:r>
              <a:rPr lang="en-GB" sz="3600" dirty="0">
                <a:solidFill>
                  <a:srgbClr val="0000FF"/>
                </a:solidFill>
                <a:latin typeface="Tahoma" panose="020B0604030504040204" pitchFamily="34" charset="0"/>
                <a:ea typeface="Tahoma" panose="020B0604030504040204" pitchFamily="34" charset="0"/>
                <a:cs typeface="Tahoma" panose="020B0604030504040204" pitchFamily="34" charset="0"/>
              </a:rPr>
              <a:t>Duties and Responsibilities</a:t>
            </a:r>
          </a:p>
          <a:p>
            <a:pPr>
              <a:spcAft>
                <a:spcPts val="3600"/>
              </a:spcAft>
            </a:pPr>
            <a:r>
              <a:rPr lang="en-GB" sz="3600" dirty="0" smtClean="0">
                <a:solidFill>
                  <a:srgbClr val="0000FF"/>
                </a:solidFill>
                <a:latin typeface="Tahoma" panose="020B0604030504040204" pitchFamily="34" charset="0"/>
                <a:ea typeface="Tahoma" panose="020B0604030504040204" pitchFamily="34" charset="0"/>
                <a:cs typeface="Tahoma" panose="020B0604030504040204" pitchFamily="34" charset="0"/>
              </a:rPr>
              <a:t>Confidentiality</a:t>
            </a:r>
            <a:endParaRPr lang="en-GB" sz="3600" dirty="0">
              <a:solidFill>
                <a:srgbClr val="0000FF"/>
              </a:solidFill>
              <a:latin typeface="Tahoma" panose="020B0604030504040204" pitchFamily="34" charset="0"/>
              <a:ea typeface="Tahoma" panose="020B0604030504040204" pitchFamily="34" charset="0"/>
              <a:cs typeface="Tahoma" panose="020B0604030504040204" pitchFamily="34" charset="0"/>
            </a:endParaRPr>
          </a:p>
          <a:p>
            <a:pPr>
              <a:spcAft>
                <a:spcPts val="3600"/>
              </a:spcAft>
            </a:pPr>
            <a:r>
              <a:rPr lang="en-GB" sz="3600" dirty="0" smtClean="0">
                <a:solidFill>
                  <a:srgbClr val="0000FF"/>
                </a:solidFill>
                <a:latin typeface="Tahoma" panose="020B0604030504040204" pitchFamily="34" charset="0"/>
                <a:ea typeface="Tahoma" panose="020B0604030504040204" pitchFamily="34" charset="0"/>
                <a:cs typeface="Tahoma" panose="020B0604030504040204" pitchFamily="34" charset="0"/>
              </a:rPr>
              <a:t>Fitness </a:t>
            </a:r>
            <a:r>
              <a:rPr lang="en-GB" sz="3600" dirty="0">
                <a:solidFill>
                  <a:srgbClr val="0000FF"/>
                </a:solidFill>
                <a:latin typeface="Tahoma" panose="020B0604030504040204" pitchFamily="34" charset="0"/>
                <a:ea typeface="Tahoma" panose="020B0604030504040204" pitchFamily="34" charset="0"/>
                <a:cs typeface="Tahoma" panose="020B0604030504040204" pitchFamily="34" charset="0"/>
              </a:rPr>
              <a:t>for Duty</a:t>
            </a:r>
          </a:p>
          <a:p>
            <a:pPr>
              <a:spcAft>
                <a:spcPts val="3600"/>
              </a:spcAft>
            </a:pPr>
            <a:r>
              <a:rPr lang="en-GB" sz="3600" dirty="0" smtClean="0">
                <a:solidFill>
                  <a:srgbClr val="0000FF"/>
                </a:solidFill>
                <a:latin typeface="Tahoma" panose="020B0604030504040204" pitchFamily="34" charset="0"/>
                <a:ea typeface="Tahoma" panose="020B0604030504040204" pitchFamily="34" charset="0"/>
                <a:cs typeface="Tahoma" panose="020B0604030504040204" pitchFamily="34" charset="0"/>
              </a:rPr>
              <a:t>Discreditable </a:t>
            </a:r>
            <a:r>
              <a:rPr lang="en-GB" sz="3600" dirty="0">
                <a:solidFill>
                  <a:srgbClr val="0000FF"/>
                </a:solidFill>
                <a:latin typeface="Tahoma" panose="020B0604030504040204" pitchFamily="34" charset="0"/>
                <a:ea typeface="Tahoma" panose="020B0604030504040204" pitchFamily="34" charset="0"/>
                <a:cs typeface="Tahoma" panose="020B0604030504040204" pitchFamily="34" charset="0"/>
              </a:rPr>
              <a:t>Conduct</a:t>
            </a:r>
          </a:p>
          <a:p>
            <a:pPr>
              <a:spcAft>
                <a:spcPts val="3600"/>
              </a:spcAft>
            </a:pPr>
            <a:r>
              <a:rPr lang="en-GB" sz="3600" dirty="0" smtClean="0">
                <a:solidFill>
                  <a:srgbClr val="0000FF"/>
                </a:solidFill>
                <a:latin typeface="Tahoma" panose="020B0604030504040204" pitchFamily="34" charset="0"/>
                <a:ea typeface="Tahoma" panose="020B0604030504040204" pitchFamily="34" charset="0"/>
                <a:cs typeface="Tahoma" panose="020B0604030504040204" pitchFamily="34" charset="0"/>
              </a:rPr>
              <a:t>Challenging </a:t>
            </a:r>
            <a:r>
              <a:rPr lang="en-GB" sz="3600" dirty="0">
                <a:solidFill>
                  <a:srgbClr val="0000FF"/>
                </a:solidFill>
                <a:latin typeface="Tahoma" panose="020B0604030504040204" pitchFamily="34" charset="0"/>
                <a:ea typeface="Tahoma" panose="020B0604030504040204" pitchFamily="34" charset="0"/>
                <a:cs typeface="Tahoma" panose="020B0604030504040204" pitchFamily="34" charset="0"/>
              </a:rPr>
              <a:t>and Reporting Improper </a:t>
            </a:r>
            <a:r>
              <a:rPr lang="en-GB" sz="3600" dirty="0" smtClean="0">
                <a:solidFill>
                  <a:srgbClr val="0000FF"/>
                </a:solidFill>
                <a:latin typeface="Tahoma" panose="020B0604030504040204" pitchFamily="34" charset="0"/>
                <a:ea typeface="Tahoma" panose="020B0604030504040204" pitchFamily="34" charset="0"/>
                <a:cs typeface="Tahoma" panose="020B0604030504040204" pitchFamily="34" charset="0"/>
              </a:rPr>
              <a:t>Conduct</a:t>
            </a:r>
            <a:endParaRPr lang="en-GB" sz="3600" dirty="0">
              <a:solidFill>
                <a:srgbClr val="0000FF"/>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7089893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lum bright="70000" contrast="-70000"/>
            <a:extLst>
              <a:ext uri="{28A0092B-C50C-407E-A947-70E740481C1C}">
                <a14:useLocalDpi xmlns:a14="http://schemas.microsoft.com/office/drawing/2010/main" val="0"/>
              </a:ext>
            </a:extLst>
          </a:blip>
          <a:srcRect b="15458"/>
          <a:stretch/>
        </p:blipFill>
        <p:spPr>
          <a:xfrm>
            <a:off x="0" y="439831"/>
            <a:ext cx="9144000" cy="6418169"/>
          </a:xfrm>
          <a:prstGeom prst="rect">
            <a:avLst/>
          </a:prstGeom>
        </p:spPr>
      </p:pic>
      <p:sp>
        <p:nvSpPr>
          <p:cNvPr id="12290" name="Title 1"/>
          <p:cNvSpPr>
            <a:spLocks noGrp="1"/>
          </p:cNvSpPr>
          <p:nvPr>
            <p:ph type="title"/>
          </p:nvPr>
        </p:nvSpPr>
        <p:spPr/>
        <p:txBody>
          <a:bodyPr/>
          <a:lstStyle/>
          <a:p>
            <a:r>
              <a:rPr lang="en-GB" altLang="en-US" sz="3600" b="1" dirty="0" smtClean="0">
                <a:ea typeface="ＭＳ Ｐゴシック" pitchFamily="34" charset="-128"/>
              </a:rPr>
              <a:t>Assessment Criteria</a:t>
            </a:r>
          </a:p>
        </p:txBody>
      </p:sp>
      <p:sp>
        <p:nvSpPr>
          <p:cNvPr id="12291" name="Content Placeholder 2"/>
          <p:cNvSpPr>
            <a:spLocks noGrp="1"/>
          </p:cNvSpPr>
          <p:nvPr>
            <p:ph sz="quarter" idx="13"/>
          </p:nvPr>
        </p:nvSpPr>
        <p:spPr/>
        <p:txBody>
          <a:bodyPr>
            <a:normAutofit fontScale="92500"/>
          </a:bodyPr>
          <a:lstStyle/>
          <a:p>
            <a:r>
              <a:rPr lang="en-GB" altLang="en-US" sz="2400" b="1" dirty="0" smtClean="0">
                <a:solidFill>
                  <a:srgbClr val="FF0000"/>
                </a:solidFill>
                <a:ea typeface="ＭＳ Ｐゴシック" pitchFamily="34" charset="-128"/>
              </a:rPr>
              <a:t>Identify</a:t>
            </a:r>
            <a:r>
              <a:rPr lang="en-GB" altLang="en-US" sz="2400" dirty="0" smtClean="0">
                <a:ea typeface="ＭＳ Ｐゴシック" pitchFamily="34" charset="-128"/>
              </a:rPr>
              <a:t> </a:t>
            </a:r>
            <a:r>
              <a:rPr lang="en-GB" altLang="en-US" dirty="0" smtClean="0">
                <a:ea typeface="ＭＳ Ｐゴシック" pitchFamily="34" charset="-128"/>
              </a:rPr>
              <a:t>: in </a:t>
            </a:r>
            <a:r>
              <a:rPr lang="en-GB" altLang="en-US" dirty="0">
                <a:ea typeface="ＭＳ Ｐゴシック" pitchFamily="34" charset="-128"/>
              </a:rPr>
              <a:t>this context recognising and stating the relevant </a:t>
            </a:r>
            <a:r>
              <a:rPr lang="en-GB" altLang="en-US" dirty="0" smtClean="0">
                <a:ea typeface="ＭＳ Ｐゴシック" pitchFamily="34" charset="-128"/>
              </a:rPr>
              <a:t>piece </a:t>
            </a:r>
            <a:r>
              <a:rPr lang="en-GB" altLang="en-US" dirty="0">
                <a:ea typeface="ＭＳ Ｐゴシック" pitchFamily="34" charset="-128"/>
              </a:rPr>
              <a:t>of legislation (the Act) IN FULL</a:t>
            </a:r>
            <a:r>
              <a:rPr lang="en-GB" altLang="en-US" dirty="0" smtClean="0">
                <a:ea typeface="ＭＳ Ｐゴシック" pitchFamily="34" charset="-128"/>
              </a:rPr>
              <a:t>!!!</a:t>
            </a:r>
          </a:p>
          <a:p>
            <a:pPr lvl="0">
              <a:buClr>
                <a:prstClr val="black"/>
              </a:buClr>
            </a:pPr>
            <a:r>
              <a:rPr lang="en-GB" altLang="en-US" sz="2400" b="1" dirty="0" smtClean="0">
                <a:solidFill>
                  <a:srgbClr val="FF0000"/>
                </a:solidFill>
                <a:ea typeface="ＭＳ Ｐゴシック" pitchFamily="34" charset="-128"/>
              </a:rPr>
              <a:t>Describe</a:t>
            </a:r>
            <a:r>
              <a:rPr lang="en-GB" altLang="en-US" sz="1900" dirty="0" smtClean="0">
                <a:solidFill>
                  <a:prstClr val="black"/>
                </a:solidFill>
                <a:ea typeface="ＭＳ Ｐゴシック" pitchFamily="34" charset="-128"/>
              </a:rPr>
              <a:t> give </a:t>
            </a:r>
            <a:r>
              <a:rPr lang="en-GB" altLang="en-US" sz="1900" dirty="0">
                <a:solidFill>
                  <a:prstClr val="black"/>
                </a:solidFill>
                <a:ea typeface="ＭＳ Ｐゴシック" pitchFamily="34" charset="-128"/>
              </a:rPr>
              <a:t>a detailed account </a:t>
            </a:r>
            <a:r>
              <a:rPr lang="en-GB" altLang="en-US" sz="1900" dirty="0" smtClean="0">
                <a:solidFill>
                  <a:prstClr val="black"/>
                </a:solidFill>
                <a:ea typeface="ＭＳ Ｐゴシック" pitchFamily="34" charset="-128"/>
              </a:rPr>
              <a:t>of</a:t>
            </a:r>
          </a:p>
          <a:p>
            <a:pPr lvl="0">
              <a:buClr>
                <a:prstClr val="black"/>
              </a:buClr>
            </a:pPr>
            <a:r>
              <a:rPr lang="en-GB" sz="2400" b="1" dirty="0" smtClean="0">
                <a:solidFill>
                  <a:srgbClr val="FF0000"/>
                </a:solidFill>
              </a:rPr>
              <a:t>Explain</a:t>
            </a:r>
            <a:r>
              <a:rPr lang="en-GB" dirty="0" smtClean="0">
                <a:solidFill>
                  <a:prstClr val="black"/>
                </a:solidFill>
              </a:rPr>
              <a:t> describe </a:t>
            </a:r>
            <a:r>
              <a:rPr lang="en-GB" dirty="0">
                <a:solidFill>
                  <a:prstClr val="black"/>
                </a:solidFill>
              </a:rPr>
              <a:t>it in </a:t>
            </a:r>
            <a:r>
              <a:rPr lang="en-GB" u="sng" dirty="0">
                <a:solidFill>
                  <a:prstClr val="black"/>
                </a:solidFill>
              </a:rPr>
              <a:t>more detail </a:t>
            </a:r>
            <a:r>
              <a:rPr lang="en-GB" dirty="0">
                <a:solidFill>
                  <a:prstClr val="black"/>
                </a:solidFill>
              </a:rPr>
              <a:t>or revealing relevant facts</a:t>
            </a:r>
            <a:r>
              <a:rPr lang="en-GB" dirty="0" smtClean="0">
                <a:solidFill>
                  <a:prstClr val="black"/>
                </a:solidFill>
              </a:rPr>
              <a:t>.</a:t>
            </a:r>
          </a:p>
          <a:p>
            <a:pPr lvl="0">
              <a:buClr>
                <a:prstClr val="black"/>
              </a:buClr>
            </a:pPr>
            <a:r>
              <a:rPr lang="en-GB" sz="2400" b="1" dirty="0">
                <a:solidFill>
                  <a:srgbClr val="FF0000"/>
                </a:solidFill>
              </a:rPr>
              <a:t>Outline</a:t>
            </a:r>
            <a:r>
              <a:rPr lang="en-GB" dirty="0">
                <a:solidFill>
                  <a:prstClr val="black"/>
                </a:solidFill>
              </a:rPr>
              <a:t> </a:t>
            </a:r>
            <a:r>
              <a:rPr lang="en-GB" dirty="0" smtClean="0">
                <a:solidFill>
                  <a:prstClr val="black"/>
                </a:solidFill>
              </a:rPr>
              <a:t>a </a:t>
            </a:r>
            <a:r>
              <a:rPr lang="en-GB" dirty="0">
                <a:solidFill>
                  <a:prstClr val="black"/>
                </a:solidFill>
              </a:rPr>
              <a:t>general description or plan showing the essential features of </a:t>
            </a:r>
            <a:r>
              <a:rPr lang="en-GB" dirty="0" smtClean="0">
                <a:solidFill>
                  <a:prstClr val="black"/>
                </a:solidFill>
              </a:rPr>
              <a:t>something.</a:t>
            </a:r>
          </a:p>
          <a:p>
            <a:pPr lvl="0">
              <a:buClr>
                <a:prstClr val="black"/>
              </a:buClr>
            </a:pPr>
            <a:r>
              <a:rPr lang="en-GB" sz="2600" b="1" dirty="0">
                <a:solidFill>
                  <a:srgbClr val="FF0000"/>
                </a:solidFill>
              </a:rPr>
              <a:t>Specify</a:t>
            </a:r>
            <a:r>
              <a:rPr lang="en-GB" b="1" dirty="0">
                <a:solidFill>
                  <a:srgbClr val="FF0000"/>
                </a:solidFill>
              </a:rPr>
              <a:t> </a:t>
            </a:r>
            <a:r>
              <a:rPr lang="en-GB" dirty="0" smtClean="0">
                <a:solidFill>
                  <a:prstClr val="black"/>
                </a:solidFill>
              </a:rPr>
              <a:t>identify </a:t>
            </a:r>
            <a:r>
              <a:rPr lang="en-GB" dirty="0">
                <a:solidFill>
                  <a:prstClr val="black"/>
                </a:solidFill>
              </a:rPr>
              <a:t>clearly and definitely, classify, list.</a:t>
            </a:r>
          </a:p>
          <a:p>
            <a:pPr lvl="0">
              <a:buClr>
                <a:prstClr val="black"/>
              </a:buClr>
            </a:pPr>
            <a:endParaRPr lang="en-GB" dirty="0">
              <a:solidFill>
                <a:prstClr val="black"/>
              </a:solidFill>
            </a:endParaRPr>
          </a:p>
          <a:p>
            <a:pPr lvl="0">
              <a:buClr>
                <a:prstClr val="black"/>
              </a:buClr>
            </a:pPr>
            <a:endParaRPr lang="en-GB" dirty="0">
              <a:solidFill>
                <a:prstClr val="black"/>
              </a:solidFill>
            </a:endParaRPr>
          </a:p>
          <a:p>
            <a:pPr lvl="0">
              <a:buClr>
                <a:prstClr val="black"/>
              </a:buClr>
            </a:pPr>
            <a:endParaRPr lang="en-GB" altLang="en-US" dirty="0">
              <a:ea typeface="ＭＳ Ｐゴシック" pitchFamily="34" charset="-128"/>
            </a:endParaRPr>
          </a:p>
          <a:p>
            <a:endParaRPr lang="en-GB" altLang="en-US" dirty="0" smtClean="0">
              <a:ea typeface="ＭＳ Ｐゴシック" pitchFamily="34" charset="-128"/>
            </a:endParaRPr>
          </a:p>
        </p:txBody>
      </p:sp>
    </p:spTree>
    <p:extLst>
      <p:ext uri="{BB962C8B-B14F-4D97-AF65-F5344CB8AC3E}">
        <p14:creationId xmlns:p14="http://schemas.microsoft.com/office/powerpoint/2010/main" val="22332961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29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Human Rights </a:t>
            </a:r>
            <a:endParaRPr lang="en-GB" dirty="0"/>
          </a:p>
        </p:txBody>
      </p:sp>
      <p:sp>
        <p:nvSpPr>
          <p:cNvPr id="3" name="Content Placeholder 2"/>
          <p:cNvSpPr>
            <a:spLocks noGrp="1"/>
          </p:cNvSpPr>
          <p:nvPr>
            <p:ph sz="quarter" idx="13"/>
          </p:nvPr>
        </p:nvSpPr>
        <p:spPr/>
        <p:txBody>
          <a:bodyPr/>
          <a:lstStyle/>
          <a:p>
            <a:r>
              <a:rPr lang="en-GB" dirty="0" err="1" smtClean="0"/>
              <a:t>Blackstones</a:t>
            </a:r>
            <a:r>
              <a:rPr lang="en-GB" dirty="0" smtClean="0"/>
              <a:t> 5.4</a:t>
            </a:r>
            <a:endParaRPr lang="en-GB" dirty="0"/>
          </a:p>
        </p:txBody>
      </p:sp>
    </p:spTree>
    <p:extLst>
      <p:ext uri="{BB962C8B-B14F-4D97-AF65-F5344CB8AC3E}">
        <p14:creationId xmlns:p14="http://schemas.microsoft.com/office/powerpoint/2010/main" val="519937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26988"/>
            <a:ext cx="9410700" cy="6884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5" name="Rectangle 2"/>
          <p:cNvSpPr>
            <a:spLocks noGrp="1" noChangeArrowheads="1"/>
          </p:cNvSpPr>
          <p:nvPr>
            <p:ph type="title"/>
          </p:nvPr>
        </p:nvSpPr>
        <p:spPr>
          <a:xfrm>
            <a:off x="468313" y="115888"/>
            <a:ext cx="8229600" cy="793750"/>
          </a:xfrm>
        </p:spPr>
        <p:txBody>
          <a:bodyPr>
            <a:normAutofit fontScale="90000"/>
          </a:bodyPr>
          <a:lstStyle/>
          <a:p>
            <a:r>
              <a:rPr lang="en-GB" altLang="en-US" sz="3200" b="1" smtClean="0"/>
              <a:t>European Convention on Human Rights</a:t>
            </a:r>
          </a:p>
        </p:txBody>
      </p:sp>
      <p:sp>
        <p:nvSpPr>
          <p:cNvPr id="3076" name="Rectangle 3"/>
          <p:cNvSpPr>
            <a:spLocks noGrp="1" noChangeArrowheads="1"/>
          </p:cNvSpPr>
          <p:nvPr>
            <p:ph sz="quarter" idx="13"/>
          </p:nvPr>
        </p:nvSpPr>
        <p:spPr>
          <a:xfrm>
            <a:off x="107950" y="1125538"/>
            <a:ext cx="9217025" cy="5399087"/>
          </a:xfrm>
        </p:spPr>
        <p:txBody>
          <a:bodyPr>
            <a:normAutofit lnSpcReduction="10000"/>
          </a:bodyPr>
          <a:lstStyle/>
          <a:p>
            <a:pPr eaLnBrk="1" hangingPunct="1">
              <a:spcBef>
                <a:spcPct val="0"/>
              </a:spcBef>
              <a:spcAft>
                <a:spcPts val="4800"/>
              </a:spcAft>
            </a:pPr>
            <a:r>
              <a:rPr lang="en-GB" altLang="en-US" sz="3200" smtClean="0"/>
              <a:t>Drafted 1948</a:t>
            </a:r>
          </a:p>
          <a:p>
            <a:pPr eaLnBrk="1" hangingPunct="1">
              <a:spcBef>
                <a:spcPct val="0"/>
              </a:spcBef>
              <a:spcAft>
                <a:spcPts val="4800"/>
              </a:spcAft>
            </a:pPr>
            <a:r>
              <a:rPr lang="en-GB" altLang="en-US" sz="3200" smtClean="0"/>
              <a:t>1950 adopted by UK but not written into domestic law</a:t>
            </a:r>
          </a:p>
          <a:p>
            <a:pPr eaLnBrk="1" hangingPunct="1">
              <a:spcBef>
                <a:spcPct val="0"/>
              </a:spcBef>
              <a:spcAft>
                <a:spcPts val="4800"/>
              </a:spcAft>
            </a:pPr>
            <a:r>
              <a:rPr lang="en-GB" altLang="en-US" sz="3200" smtClean="0"/>
              <a:t>1966 UK individuals given right  to take alleged breaches to European Court</a:t>
            </a:r>
          </a:p>
          <a:p>
            <a:pPr eaLnBrk="1" hangingPunct="1">
              <a:spcBef>
                <a:spcPct val="0"/>
              </a:spcBef>
              <a:spcAft>
                <a:spcPts val="4800"/>
              </a:spcAft>
            </a:pPr>
            <a:r>
              <a:rPr lang="en-GB" altLang="en-US" sz="3200" smtClean="0"/>
              <a:t>1998 Human Rights Act</a:t>
            </a:r>
          </a:p>
        </p:txBody>
      </p:sp>
    </p:spTree>
    <p:extLst>
      <p:ext uri="{BB962C8B-B14F-4D97-AF65-F5344CB8AC3E}">
        <p14:creationId xmlns:p14="http://schemas.microsoft.com/office/powerpoint/2010/main" val="356230021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076">
                                            <p:txEl>
                                              <p:pRg st="0" end="0"/>
                                            </p:txEl>
                                          </p:spTgt>
                                        </p:tgtEl>
                                        <p:attrNameLst>
                                          <p:attrName>style.visibility</p:attrName>
                                        </p:attrNameLst>
                                      </p:cBhvr>
                                      <p:to>
                                        <p:strVal val="visible"/>
                                      </p:to>
                                    </p:set>
                                    <p:animEffect transition="in" filter="fade">
                                      <p:cBhvr>
                                        <p:cTn id="7" dur="500"/>
                                        <p:tgtEl>
                                          <p:spTgt spid="3076">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076">
                                            <p:txEl>
                                              <p:pRg st="1" end="1"/>
                                            </p:txEl>
                                          </p:spTgt>
                                        </p:tgtEl>
                                        <p:attrNameLst>
                                          <p:attrName>style.visibility</p:attrName>
                                        </p:attrNameLst>
                                      </p:cBhvr>
                                      <p:to>
                                        <p:strVal val="visible"/>
                                      </p:to>
                                    </p:set>
                                    <p:animEffect transition="in" filter="fade">
                                      <p:cBhvr>
                                        <p:cTn id="12" dur="500"/>
                                        <p:tgtEl>
                                          <p:spTgt spid="3076">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076">
                                            <p:txEl>
                                              <p:pRg st="2" end="2"/>
                                            </p:txEl>
                                          </p:spTgt>
                                        </p:tgtEl>
                                        <p:attrNameLst>
                                          <p:attrName>style.visibility</p:attrName>
                                        </p:attrNameLst>
                                      </p:cBhvr>
                                      <p:to>
                                        <p:strVal val="visible"/>
                                      </p:to>
                                    </p:set>
                                    <p:animEffect transition="in" filter="fade">
                                      <p:cBhvr>
                                        <p:cTn id="17" dur="500"/>
                                        <p:tgtEl>
                                          <p:spTgt spid="3076">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076">
                                            <p:txEl>
                                              <p:pRg st="3" end="3"/>
                                            </p:txEl>
                                          </p:spTgt>
                                        </p:tgtEl>
                                        <p:attrNameLst>
                                          <p:attrName>style.visibility</p:attrName>
                                        </p:attrNameLst>
                                      </p:cBhvr>
                                      <p:to>
                                        <p:strVal val="visible"/>
                                      </p:to>
                                    </p:set>
                                    <p:animEffect transition="in" filter="fade">
                                      <p:cBhvr>
                                        <p:cTn id="22" dur="500"/>
                                        <p:tgtEl>
                                          <p:spTgt spid="307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6"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0"/>
            <a:ext cx="9144000" cy="6858000"/>
          </a:xfrm>
          <a:prstGeom prst="rect">
            <a:avLst/>
          </a:prstGeom>
          <a:solidFill>
            <a:schemeClr val="bg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pic>
        <p:nvPicPr>
          <p:cNvPr id="3" name="Picture 2"/>
          <p:cNvPicPr>
            <a:picLocks noChangeAspect="1"/>
          </p:cNvPicPr>
          <p:nvPr/>
        </p:nvPicPr>
        <p:blipFill rotWithShape="1">
          <a:blip r:embed="rId3" cstate="print">
            <a:duotone>
              <a:schemeClr val="accent5">
                <a:shade val="45000"/>
                <a:satMod val="135000"/>
              </a:schemeClr>
              <a:prstClr val="white"/>
            </a:duotone>
            <a:extLst/>
          </a:blip>
          <a:srcRect b="5330"/>
          <a:stretch/>
        </p:blipFill>
        <p:spPr>
          <a:xfrm>
            <a:off x="1856235" y="-24001"/>
            <a:ext cx="5452069" cy="6882001"/>
          </a:xfrm>
          <a:prstGeom prst="rect">
            <a:avLst/>
          </a:prstGeom>
        </p:spPr>
      </p:pic>
      <p:sp>
        <p:nvSpPr>
          <p:cNvPr id="4" name="Rectangle 3"/>
          <p:cNvSpPr/>
          <p:nvPr/>
        </p:nvSpPr>
        <p:spPr>
          <a:xfrm>
            <a:off x="684213" y="-819150"/>
            <a:ext cx="7991475" cy="770413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eaLnBrk="1" hangingPunct="1">
              <a:defRPr/>
            </a:pPr>
            <a:endParaRPr lang="en-GB" altLang="en-US" sz="3200" b="1" dirty="0">
              <a:solidFill>
                <a:schemeClr val="tx1"/>
              </a:solidFill>
            </a:endParaRPr>
          </a:p>
          <a:p>
            <a:pPr algn="ctr">
              <a:defRPr/>
            </a:pPr>
            <a:r>
              <a:rPr lang="en-GB" sz="3200" dirty="0">
                <a:solidFill>
                  <a:schemeClr val="tx1"/>
                </a:solidFill>
              </a:rPr>
              <a:t>Human Rights Act 1998</a:t>
            </a:r>
          </a:p>
          <a:p>
            <a:pPr>
              <a:defRPr/>
            </a:pPr>
            <a:r>
              <a:rPr lang="en-GB" altLang="en-US" sz="2400" dirty="0">
                <a:solidFill>
                  <a:schemeClr val="tx1"/>
                </a:solidFill>
              </a:rPr>
              <a:t>Section 2</a:t>
            </a:r>
            <a:r>
              <a:rPr lang="en-GB" altLang="en-US" sz="2400" dirty="0">
                <a:solidFill>
                  <a:srgbClr val="0000CC"/>
                </a:solidFill>
              </a:rPr>
              <a:t> </a:t>
            </a:r>
          </a:p>
          <a:p>
            <a:pPr eaLnBrk="1" hangingPunct="1">
              <a:spcAft>
                <a:spcPts val="1200"/>
              </a:spcAft>
              <a:defRPr/>
            </a:pPr>
            <a:r>
              <a:rPr lang="en-GB" altLang="en-US" sz="2400" dirty="0">
                <a:solidFill>
                  <a:srgbClr val="0000CC"/>
                </a:solidFill>
              </a:rPr>
              <a:t>Courts to take account of decisions of the ECHR</a:t>
            </a:r>
          </a:p>
          <a:p>
            <a:pPr eaLnBrk="1" hangingPunct="1">
              <a:defRPr/>
            </a:pPr>
            <a:r>
              <a:rPr lang="en-GB" altLang="en-US" sz="2400" dirty="0">
                <a:solidFill>
                  <a:schemeClr val="tx1"/>
                </a:solidFill>
              </a:rPr>
              <a:t>Section 3 </a:t>
            </a:r>
          </a:p>
          <a:p>
            <a:pPr eaLnBrk="1" hangingPunct="1">
              <a:spcAft>
                <a:spcPts val="1200"/>
              </a:spcAft>
              <a:defRPr/>
            </a:pPr>
            <a:r>
              <a:rPr lang="en-GB" altLang="en-US" sz="2400" dirty="0">
                <a:solidFill>
                  <a:srgbClr val="0000CC"/>
                </a:solidFill>
              </a:rPr>
              <a:t>UK legislation must be compatible with Convention rights.</a:t>
            </a:r>
          </a:p>
          <a:p>
            <a:pPr eaLnBrk="1" hangingPunct="1">
              <a:defRPr/>
            </a:pPr>
            <a:r>
              <a:rPr lang="en-GB" altLang="en-US" sz="2400" dirty="0">
                <a:solidFill>
                  <a:schemeClr val="tx1"/>
                </a:solidFill>
              </a:rPr>
              <a:t>Section 4 </a:t>
            </a:r>
          </a:p>
          <a:p>
            <a:pPr eaLnBrk="1" hangingPunct="1">
              <a:spcAft>
                <a:spcPts val="1200"/>
              </a:spcAft>
              <a:defRPr/>
            </a:pPr>
            <a:r>
              <a:rPr lang="en-GB" altLang="en-US" sz="2400" dirty="0">
                <a:solidFill>
                  <a:srgbClr val="0000CC"/>
                </a:solidFill>
              </a:rPr>
              <a:t>High Court to make a declaration of non compatibility.</a:t>
            </a:r>
          </a:p>
          <a:p>
            <a:pPr eaLnBrk="1" hangingPunct="1">
              <a:defRPr/>
            </a:pPr>
            <a:r>
              <a:rPr lang="en-GB" altLang="en-US" sz="2400" dirty="0">
                <a:solidFill>
                  <a:schemeClr val="tx1"/>
                </a:solidFill>
              </a:rPr>
              <a:t>Section 6 </a:t>
            </a:r>
          </a:p>
          <a:p>
            <a:pPr eaLnBrk="1" hangingPunct="1">
              <a:spcAft>
                <a:spcPts val="1200"/>
              </a:spcAft>
              <a:defRPr/>
            </a:pPr>
            <a:r>
              <a:rPr lang="en-GB" altLang="en-US" sz="2400" dirty="0">
                <a:solidFill>
                  <a:srgbClr val="0000CC"/>
                </a:solidFill>
              </a:rPr>
              <a:t>Unlawful for a </a:t>
            </a:r>
            <a:r>
              <a:rPr lang="en-GB" altLang="en-US" sz="2400" dirty="0">
                <a:solidFill>
                  <a:srgbClr val="FF0000"/>
                </a:solidFill>
              </a:rPr>
              <a:t>public authority </a:t>
            </a:r>
            <a:r>
              <a:rPr lang="en-GB" altLang="en-US" sz="2400" dirty="0">
                <a:solidFill>
                  <a:srgbClr val="0000CC"/>
                </a:solidFill>
              </a:rPr>
              <a:t>to act in a way incompatible with a Convention right</a:t>
            </a:r>
          </a:p>
          <a:p>
            <a:pPr eaLnBrk="1" hangingPunct="1">
              <a:defRPr/>
            </a:pPr>
            <a:r>
              <a:rPr lang="en-GB" altLang="en-US" sz="2400" dirty="0">
                <a:solidFill>
                  <a:schemeClr val="tx1"/>
                </a:solidFill>
              </a:rPr>
              <a:t>Section 7 </a:t>
            </a:r>
          </a:p>
          <a:p>
            <a:pPr eaLnBrk="1" hangingPunct="1">
              <a:spcAft>
                <a:spcPts val="1200"/>
              </a:spcAft>
              <a:defRPr/>
            </a:pPr>
            <a:r>
              <a:rPr lang="en-GB" altLang="en-US" sz="2400" dirty="0">
                <a:solidFill>
                  <a:srgbClr val="0000CC"/>
                </a:solidFill>
              </a:rPr>
              <a:t>Provides for an aggrieved party to take proceedings.</a:t>
            </a:r>
          </a:p>
          <a:p>
            <a:pPr eaLnBrk="1" hangingPunct="1">
              <a:defRPr/>
            </a:pPr>
            <a:r>
              <a:rPr lang="en-GB" altLang="en-US" sz="2400" dirty="0">
                <a:solidFill>
                  <a:schemeClr val="tx1"/>
                </a:solidFill>
              </a:rPr>
              <a:t>Section 8 </a:t>
            </a:r>
          </a:p>
          <a:p>
            <a:pPr eaLnBrk="1" hangingPunct="1">
              <a:defRPr/>
            </a:pPr>
            <a:r>
              <a:rPr lang="en-GB" altLang="en-US" sz="2400" dirty="0">
                <a:solidFill>
                  <a:srgbClr val="0000CC"/>
                </a:solidFill>
              </a:rPr>
              <a:t>Court can grant remedy or relief</a:t>
            </a:r>
            <a:endParaRPr lang="en-GB" sz="2400" dirty="0"/>
          </a:p>
        </p:txBody>
      </p:sp>
    </p:spTree>
    <p:extLst>
      <p:ext uri="{BB962C8B-B14F-4D97-AF65-F5344CB8AC3E}">
        <p14:creationId xmlns:p14="http://schemas.microsoft.com/office/powerpoint/2010/main" val="352637378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4">
                                            <p:txEl>
                                              <p:pRg st="3" end="3"/>
                                            </p:txEl>
                                          </p:spTgt>
                                        </p:tgtEl>
                                        <p:attrNameLst>
                                          <p:attrName>style.visibility</p:attrName>
                                        </p:attrNameLst>
                                      </p:cBhvr>
                                      <p:to>
                                        <p:strVal val="visible"/>
                                      </p:to>
                                    </p:set>
                                    <p:animEffect transition="in" filter="fade">
                                      <p:cBhvr>
                                        <p:cTn id="7" dur="500"/>
                                        <p:tgtEl>
                                          <p:spTgt spid="4">
                                            <p:txEl>
                                              <p:pRg st="3" end="3"/>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4" end="4"/>
                                            </p:txEl>
                                          </p:spTgt>
                                        </p:tgtEl>
                                        <p:attrNameLst>
                                          <p:attrName>style.visibility</p:attrName>
                                        </p:attrNameLst>
                                      </p:cBhvr>
                                      <p:to>
                                        <p:strVal val="visible"/>
                                      </p:to>
                                    </p:set>
                                    <p:animEffect transition="in" filter="fade">
                                      <p:cBhvr>
                                        <p:cTn id="12" dur="500"/>
                                        <p:tgtEl>
                                          <p:spTgt spid="4">
                                            <p:txEl>
                                              <p:pRg st="4" end="4"/>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animEffect transition="in" filter="fade">
                                      <p:cBhvr>
                                        <p:cTn id="15" dur="500"/>
                                        <p:tgtEl>
                                          <p:spTgt spid="4">
                                            <p:txEl>
                                              <p:pRg st="5" end="5"/>
                                            </p:txEl>
                                          </p:spTgt>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10" presetClass="entr" presetSubtype="0" fill="hold" nodeType="clickEffect">
                                  <p:stCondLst>
                                    <p:cond delay="0"/>
                                  </p:stCondLst>
                                  <p:childTnLst>
                                    <p:set>
                                      <p:cBhvr>
                                        <p:cTn id="19" dur="1" fill="hold">
                                          <p:stCondLst>
                                            <p:cond delay="0"/>
                                          </p:stCondLst>
                                        </p:cTn>
                                        <p:tgtEl>
                                          <p:spTgt spid="4">
                                            <p:txEl>
                                              <p:pRg st="6" end="6"/>
                                            </p:txEl>
                                          </p:spTgt>
                                        </p:tgtEl>
                                        <p:attrNameLst>
                                          <p:attrName>style.visibility</p:attrName>
                                        </p:attrNameLst>
                                      </p:cBhvr>
                                      <p:to>
                                        <p:strVal val="visible"/>
                                      </p:to>
                                    </p:set>
                                    <p:animEffect transition="in" filter="fade">
                                      <p:cBhvr>
                                        <p:cTn id="20" dur="500"/>
                                        <p:tgtEl>
                                          <p:spTgt spid="4">
                                            <p:txEl>
                                              <p:pRg st="6" end="6"/>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4">
                                            <p:txEl>
                                              <p:pRg st="7" end="7"/>
                                            </p:txEl>
                                          </p:spTgt>
                                        </p:tgtEl>
                                        <p:attrNameLst>
                                          <p:attrName>style.visibility</p:attrName>
                                        </p:attrNameLst>
                                      </p:cBhvr>
                                      <p:to>
                                        <p:strVal val="visible"/>
                                      </p:to>
                                    </p:set>
                                    <p:animEffect transition="in" filter="fade">
                                      <p:cBhvr>
                                        <p:cTn id="23" dur="500"/>
                                        <p:tgtEl>
                                          <p:spTgt spid="4">
                                            <p:txEl>
                                              <p:pRg st="7" end="7"/>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10" presetClass="entr" presetSubtype="0" fill="hold" nodeType="clickEffect">
                                  <p:stCondLst>
                                    <p:cond delay="0"/>
                                  </p:stCondLst>
                                  <p:childTnLst>
                                    <p:set>
                                      <p:cBhvr>
                                        <p:cTn id="27" dur="1" fill="hold">
                                          <p:stCondLst>
                                            <p:cond delay="0"/>
                                          </p:stCondLst>
                                        </p:cTn>
                                        <p:tgtEl>
                                          <p:spTgt spid="4">
                                            <p:txEl>
                                              <p:pRg st="8" end="8"/>
                                            </p:txEl>
                                          </p:spTgt>
                                        </p:tgtEl>
                                        <p:attrNameLst>
                                          <p:attrName>style.visibility</p:attrName>
                                        </p:attrNameLst>
                                      </p:cBhvr>
                                      <p:to>
                                        <p:strVal val="visible"/>
                                      </p:to>
                                    </p:set>
                                    <p:animEffect transition="in" filter="fade">
                                      <p:cBhvr>
                                        <p:cTn id="28" dur="500"/>
                                        <p:tgtEl>
                                          <p:spTgt spid="4">
                                            <p:txEl>
                                              <p:pRg st="8" end="8"/>
                                            </p:txEl>
                                          </p:spTgt>
                                        </p:tgtEl>
                                      </p:cBhvr>
                                    </p:animEffect>
                                  </p:childTnLst>
                                </p:cTn>
                              </p:par>
                              <p:par>
                                <p:cTn id="29" presetID="10" presetClass="entr" presetSubtype="0" fill="hold" nodeType="withEffect">
                                  <p:stCondLst>
                                    <p:cond delay="0"/>
                                  </p:stCondLst>
                                  <p:childTnLst>
                                    <p:set>
                                      <p:cBhvr>
                                        <p:cTn id="30" dur="1" fill="hold">
                                          <p:stCondLst>
                                            <p:cond delay="0"/>
                                          </p:stCondLst>
                                        </p:cTn>
                                        <p:tgtEl>
                                          <p:spTgt spid="4">
                                            <p:txEl>
                                              <p:pRg st="9" end="9"/>
                                            </p:txEl>
                                          </p:spTgt>
                                        </p:tgtEl>
                                        <p:attrNameLst>
                                          <p:attrName>style.visibility</p:attrName>
                                        </p:attrNameLst>
                                      </p:cBhvr>
                                      <p:to>
                                        <p:strVal val="visible"/>
                                      </p:to>
                                    </p:set>
                                    <p:animEffect transition="in" filter="fade">
                                      <p:cBhvr>
                                        <p:cTn id="31" dur="500"/>
                                        <p:tgtEl>
                                          <p:spTgt spid="4">
                                            <p:txEl>
                                              <p:pRg st="9" end="9"/>
                                            </p:txEl>
                                          </p:spTgt>
                                        </p:tgtEl>
                                      </p:cBhvr>
                                    </p:animEffect>
                                  </p:childTnLst>
                                </p:cTn>
                              </p:par>
                            </p:childTnLst>
                          </p:cTn>
                        </p:par>
                      </p:childTnLst>
                    </p:cTn>
                  </p:par>
                  <p:par>
                    <p:cTn id="32" fill="hold" nodeType="clickPar">
                      <p:stCondLst>
                        <p:cond delay="indefinite"/>
                      </p:stCondLst>
                      <p:childTnLst>
                        <p:par>
                          <p:cTn id="33" fill="hold" nodeType="withGroup">
                            <p:stCondLst>
                              <p:cond delay="0"/>
                            </p:stCondLst>
                            <p:childTnLst>
                              <p:par>
                                <p:cTn id="34" presetID="10" presetClass="entr" presetSubtype="0" fill="hold" nodeType="clickEffect">
                                  <p:stCondLst>
                                    <p:cond delay="0"/>
                                  </p:stCondLst>
                                  <p:childTnLst>
                                    <p:set>
                                      <p:cBhvr>
                                        <p:cTn id="35" dur="1" fill="hold">
                                          <p:stCondLst>
                                            <p:cond delay="0"/>
                                          </p:stCondLst>
                                        </p:cTn>
                                        <p:tgtEl>
                                          <p:spTgt spid="4">
                                            <p:txEl>
                                              <p:pRg st="10" end="10"/>
                                            </p:txEl>
                                          </p:spTgt>
                                        </p:tgtEl>
                                        <p:attrNameLst>
                                          <p:attrName>style.visibility</p:attrName>
                                        </p:attrNameLst>
                                      </p:cBhvr>
                                      <p:to>
                                        <p:strVal val="visible"/>
                                      </p:to>
                                    </p:set>
                                    <p:animEffect transition="in" filter="fade">
                                      <p:cBhvr>
                                        <p:cTn id="36" dur="500"/>
                                        <p:tgtEl>
                                          <p:spTgt spid="4">
                                            <p:txEl>
                                              <p:pRg st="10" end="10"/>
                                            </p:txEl>
                                          </p:spTgt>
                                        </p:tgtEl>
                                      </p:cBhvr>
                                    </p:animEffect>
                                  </p:childTnLst>
                                </p:cTn>
                              </p:par>
                              <p:par>
                                <p:cTn id="37" presetID="10" presetClass="entr" presetSubtype="0" fill="hold" nodeType="withEffect">
                                  <p:stCondLst>
                                    <p:cond delay="0"/>
                                  </p:stCondLst>
                                  <p:childTnLst>
                                    <p:set>
                                      <p:cBhvr>
                                        <p:cTn id="38" dur="1" fill="hold">
                                          <p:stCondLst>
                                            <p:cond delay="0"/>
                                          </p:stCondLst>
                                        </p:cTn>
                                        <p:tgtEl>
                                          <p:spTgt spid="4">
                                            <p:txEl>
                                              <p:pRg st="11" end="11"/>
                                            </p:txEl>
                                          </p:spTgt>
                                        </p:tgtEl>
                                        <p:attrNameLst>
                                          <p:attrName>style.visibility</p:attrName>
                                        </p:attrNameLst>
                                      </p:cBhvr>
                                      <p:to>
                                        <p:strVal val="visible"/>
                                      </p:to>
                                    </p:set>
                                    <p:animEffect transition="in" filter="fade">
                                      <p:cBhvr>
                                        <p:cTn id="39" dur="500"/>
                                        <p:tgtEl>
                                          <p:spTgt spid="4">
                                            <p:txEl>
                                              <p:pRg st="11" end="11"/>
                                            </p:txEl>
                                          </p:spTgt>
                                        </p:tgtEl>
                                      </p:cBhvr>
                                    </p:animEffect>
                                  </p:childTnLst>
                                </p:cTn>
                              </p:par>
                            </p:childTnLst>
                          </p:cTn>
                        </p:par>
                      </p:childTnLst>
                    </p:cTn>
                  </p:par>
                  <p:par>
                    <p:cTn id="40" fill="hold" nodeType="clickPar">
                      <p:stCondLst>
                        <p:cond delay="indefinite"/>
                      </p:stCondLst>
                      <p:childTnLst>
                        <p:par>
                          <p:cTn id="41" fill="hold" nodeType="withGroup">
                            <p:stCondLst>
                              <p:cond delay="0"/>
                            </p:stCondLst>
                            <p:childTnLst>
                              <p:par>
                                <p:cTn id="42" presetID="10" presetClass="entr" presetSubtype="0" fill="hold" nodeType="clickEffect">
                                  <p:stCondLst>
                                    <p:cond delay="0"/>
                                  </p:stCondLst>
                                  <p:childTnLst>
                                    <p:set>
                                      <p:cBhvr>
                                        <p:cTn id="43" dur="1" fill="hold">
                                          <p:stCondLst>
                                            <p:cond delay="0"/>
                                          </p:stCondLst>
                                        </p:cTn>
                                        <p:tgtEl>
                                          <p:spTgt spid="4">
                                            <p:txEl>
                                              <p:pRg st="12" end="12"/>
                                            </p:txEl>
                                          </p:spTgt>
                                        </p:tgtEl>
                                        <p:attrNameLst>
                                          <p:attrName>style.visibility</p:attrName>
                                        </p:attrNameLst>
                                      </p:cBhvr>
                                      <p:to>
                                        <p:strVal val="visible"/>
                                      </p:to>
                                    </p:set>
                                    <p:animEffect transition="in" filter="fade">
                                      <p:cBhvr>
                                        <p:cTn id="44" dur="500"/>
                                        <p:tgtEl>
                                          <p:spTgt spid="4">
                                            <p:txEl>
                                              <p:pRg st="12" end="12"/>
                                            </p:txEl>
                                          </p:spTgt>
                                        </p:tgtEl>
                                      </p:cBhvr>
                                    </p:animEffect>
                                  </p:childTnLst>
                                </p:cTn>
                              </p:par>
                              <p:par>
                                <p:cTn id="45" presetID="10" presetClass="entr" presetSubtype="0" fill="hold" nodeType="withEffect">
                                  <p:stCondLst>
                                    <p:cond delay="0"/>
                                  </p:stCondLst>
                                  <p:childTnLst>
                                    <p:set>
                                      <p:cBhvr>
                                        <p:cTn id="46" dur="1" fill="hold">
                                          <p:stCondLst>
                                            <p:cond delay="0"/>
                                          </p:stCondLst>
                                        </p:cTn>
                                        <p:tgtEl>
                                          <p:spTgt spid="4">
                                            <p:txEl>
                                              <p:pRg st="13" end="13"/>
                                            </p:txEl>
                                          </p:spTgt>
                                        </p:tgtEl>
                                        <p:attrNameLst>
                                          <p:attrName>style.visibility</p:attrName>
                                        </p:attrNameLst>
                                      </p:cBhvr>
                                      <p:to>
                                        <p:strVal val="visible"/>
                                      </p:to>
                                    </p:set>
                                    <p:animEffect transition="in" filter="fade">
                                      <p:cBhvr>
                                        <p:cTn id="47" dur="500"/>
                                        <p:tgtEl>
                                          <p:spTgt spid="4">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p:cNvPicPr>
          <p:nvPr/>
        </p:nvPicPr>
        <p:blipFill>
          <a:blip r:embed="rId3">
            <a:lum bright="70000" contrast="-70000"/>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7" name="Rectangle 2"/>
          <p:cNvSpPr>
            <a:spLocks noGrp="1" noChangeArrowheads="1"/>
          </p:cNvSpPr>
          <p:nvPr>
            <p:ph type="title"/>
          </p:nvPr>
        </p:nvSpPr>
        <p:spPr>
          <a:xfrm>
            <a:off x="395288" y="404813"/>
            <a:ext cx="8229600" cy="576262"/>
          </a:xfrm>
        </p:spPr>
        <p:txBody>
          <a:bodyPr>
            <a:normAutofit/>
          </a:bodyPr>
          <a:lstStyle/>
          <a:p>
            <a:pPr eaLnBrk="1" hangingPunct="1"/>
            <a:r>
              <a:rPr lang="en-GB" altLang="en-US" sz="3200" b="1" smtClean="0"/>
              <a:t>What is a Public Authority ?</a:t>
            </a:r>
          </a:p>
        </p:txBody>
      </p:sp>
      <p:sp>
        <p:nvSpPr>
          <p:cNvPr id="7172" name="Rectangle 3"/>
          <p:cNvSpPr>
            <a:spLocks noGrp="1" noChangeArrowheads="1"/>
          </p:cNvSpPr>
          <p:nvPr>
            <p:ph sz="quarter" idx="13"/>
          </p:nvPr>
        </p:nvSpPr>
        <p:spPr>
          <a:xfrm>
            <a:off x="457200" y="1341438"/>
            <a:ext cx="8229600" cy="4525962"/>
          </a:xfrm>
        </p:spPr>
        <p:txBody>
          <a:bodyPr>
            <a:normAutofit fontScale="77500" lnSpcReduction="20000"/>
          </a:bodyPr>
          <a:lstStyle/>
          <a:p>
            <a:pPr eaLnBrk="1" hangingPunct="1">
              <a:spcBef>
                <a:spcPct val="0"/>
              </a:spcBef>
              <a:spcAft>
                <a:spcPts val="4200"/>
              </a:spcAft>
            </a:pPr>
            <a:r>
              <a:rPr lang="en-GB" altLang="en-US" sz="3200" dirty="0" smtClean="0"/>
              <a:t>A Court or Tribunal and any person certain of whose functions are functions of a public nature,</a:t>
            </a:r>
          </a:p>
          <a:p>
            <a:pPr eaLnBrk="1" hangingPunct="1">
              <a:spcBef>
                <a:spcPct val="0"/>
              </a:spcBef>
              <a:spcAft>
                <a:spcPts val="4200"/>
              </a:spcAft>
            </a:pPr>
            <a:r>
              <a:rPr lang="en-GB" altLang="en-US" sz="3200" dirty="0" smtClean="0"/>
              <a:t>‘Pure’ - Local Councils, Police, NHS Trusts, Ambulance Service,  </a:t>
            </a:r>
          </a:p>
          <a:p>
            <a:pPr eaLnBrk="1" hangingPunct="1">
              <a:spcBef>
                <a:spcPct val="0"/>
              </a:spcBef>
              <a:spcAft>
                <a:spcPts val="4200"/>
              </a:spcAft>
            </a:pPr>
            <a:r>
              <a:rPr lang="en-GB" altLang="en-US" sz="3200" dirty="0" smtClean="0"/>
              <a:t>But Includes those providing a ‘function of a public nature’ such as : G4S, Rail Track, etc.</a:t>
            </a:r>
          </a:p>
          <a:p>
            <a:pPr eaLnBrk="1" hangingPunct="1">
              <a:spcBef>
                <a:spcPct val="0"/>
              </a:spcBef>
            </a:pPr>
            <a:endParaRPr lang="en-GB" altLang="en-US" dirty="0" smtClean="0"/>
          </a:p>
          <a:p>
            <a:pPr eaLnBrk="1" hangingPunct="1">
              <a:spcBef>
                <a:spcPct val="0"/>
              </a:spcBef>
            </a:pPr>
            <a:endParaRPr lang="en-GB" altLang="en-US" sz="1800" dirty="0" smtClean="0"/>
          </a:p>
        </p:txBody>
      </p:sp>
    </p:spTree>
    <p:extLst>
      <p:ext uri="{BB962C8B-B14F-4D97-AF65-F5344CB8AC3E}">
        <p14:creationId xmlns:p14="http://schemas.microsoft.com/office/powerpoint/2010/main" val="239256174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500"/>
                                        <p:tgtEl>
                                          <p:spTgt spid="7172">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500"/>
                                        <p:tgtEl>
                                          <p:spTgt spid="7172">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500"/>
                                        <p:tgtEl>
                                          <p:spTgt spid="717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035550" y="833438"/>
            <a:ext cx="4076700" cy="513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9" name="Rectangle 3"/>
          <p:cNvSpPr>
            <a:spLocks noGrp="1" noChangeArrowheads="1"/>
          </p:cNvSpPr>
          <p:nvPr>
            <p:ph sz="quarter" idx="13"/>
          </p:nvPr>
        </p:nvSpPr>
        <p:spPr>
          <a:xfrm>
            <a:off x="252413" y="1052736"/>
            <a:ext cx="5399087" cy="5602064"/>
          </a:xfrm>
        </p:spPr>
        <p:txBody>
          <a:bodyPr>
            <a:normAutofit/>
          </a:bodyPr>
          <a:lstStyle/>
          <a:p>
            <a:pPr algn="ctr" eaLnBrk="1" hangingPunct="1">
              <a:spcBef>
                <a:spcPct val="0"/>
              </a:spcBef>
              <a:spcAft>
                <a:spcPts val="1200"/>
              </a:spcAft>
            </a:pPr>
            <a:r>
              <a:rPr lang="en-GB" altLang="en-US" sz="2800" b="1" dirty="0" smtClean="0">
                <a:solidFill>
                  <a:schemeClr val="tx1"/>
                </a:solidFill>
              </a:rPr>
              <a:t>Absolute Rights</a:t>
            </a:r>
          </a:p>
          <a:p>
            <a:pPr eaLnBrk="1" hangingPunct="1">
              <a:spcBef>
                <a:spcPct val="0"/>
              </a:spcBef>
              <a:spcAft>
                <a:spcPts val="1200"/>
              </a:spcAft>
            </a:pPr>
            <a:r>
              <a:rPr lang="en-GB" altLang="en-US" sz="2800" u="sng" dirty="0" smtClean="0">
                <a:solidFill>
                  <a:srgbClr val="FF0000"/>
                </a:solidFill>
              </a:rPr>
              <a:t>Article 2</a:t>
            </a:r>
            <a:r>
              <a:rPr lang="en-GB" altLang="en-US" sz="2800" u="sng" dirty="0" smtClean="0"/>
              <a:t> </a:t>
            </a:r>
            <a:r>
              <a:rPr lang="en-GB" altLang="en-US" sz="2800" u="sng" dirty="0" smtClean="0">
                <a:solidFill>
                  <a:srgbClr val="FF0000"/>
                </a:solidFill>
              </a:rPr>
              <a:t>-</a:t>
            </a:r>
            <a:r>
              <a:rPr lang="en-GB" altLang="en-US" sz="2800" u="sng" dirty="0" smtClean="0"/>
              <a:t> Right to life</a:t>
            </a:r>
          </a:p>
          <a:p>
            <a:pPr eaLnBrk="1" hangingPunct="1">
              <a:spcBef>
                <a:spcPct val="0"/>
              </a:spcBef>
              <a:spcAft>
                <a:spcPts val="1200"/>
              </a:spcAft>
            </a:pPr>
            <a:r>
              <a:rPr lang="en-GB" altLang="en-US" sz="2800" u="sng" dirty="0" smtClean="0">
                <a:solidFill>
                  <a:srgbClr val="FF0000"/>
                </a:solidFill>
              </a:rPr>
              <a:t>Article 3</a:t>
            </a:r>
            <a:r>
              <a:rPr lang="en-GB" altLang="en-US" sz="2800" u="sng" dirty="0" smtClean="0"/>
              <a:t> </a:t>
            </a:r>
            <a:r>
              <a:rPr lang="en-GB" altLang="en-US" sz="2800" u="sng" dirty="0" smtClean="0">
                <a:solidFill>
                  <a:srgbClr val="FF0000"/>
                </a:solidFill>
              </a:rPr>
              <a:t>-</a:t>
            </a:r>
            <a:r>
              <a:rPr lang="en-GB" altLang="en-US" sz="2800" u="sng" dirty="0" smtClean="0"/>
              <a:t> Prohibition of torture</a:t>
            </a:r>
          </a:p>
          <a:p>
            <a:pPr eaLnBrk="1" hangingPunct="1">
              <a:spcBef>
                <a:spcPct val="0"/>
              </a:spcBef>
              <a:spcAft>
                <a:spcPts val="1200"/>
              </a:spcAft>
            </a:pPr>
            <a:r>
              <a:rPr lang="en-GB" altLang="en-US" sz="2800" u="sng" dirty="0" smtClean="0">
                <a:solidFill>
                  <a:srgbClr val="FF0000"/>
                </a:solidFill>
              </a:rPr>
              <a:t>Article 4</a:t>
            </a:r>
            <a:r>
              <a:rPr lang="en-GB" altLang="en-US" sz="2800" u="sng" dirty="0" smtClean="0"/>
              <a:t> </a:t>
            </a:r>
            <a:r>
              <a:rPr lang="en-GB" altLang="en-US" sz="2800" u="sng" dirty="0" smtClean="0">
                <a:solidFill>
                  <a:srgbClr val="FF0000"/>
                </a:solidFill>
              </a:rPr>
              <a:t>-</a:t>
            </a:r>
            <a:r>
              <a:rPr lang="en-GB" altLang="en-US" sz="2800" u="sng" dirty="0" smtClean="0"/>
              <a:t> Prohibition of slavery and forced labour</a:t>
            </a:r>
          </a:p>
          <a:p>
            <a:pPr eaLnBrk="1" hangingPunct="1">
              <a:spcBef>
                <a:spcPct val="0"/>
              </a:spcBef>
              <a:spcAft>
                <a:spcPts val="1200"/>
              </a:spcAft>
            </a:pPr>
            <a:r>
              <a:rPr lang="en-GB" altLang="en-US" sz="2800" u="sng" dirty="0" smtClean="0">
                <a:solidFill>
                  <a:srgbClr val="FF0000"/>
                </a:solidFill>
              </a:rPr>
              <a:t>Article </a:t>
            </a:r>
            <a:r>
              <a:rPr lang="en-GB" altLang="en-US" sz="2800" u="sng" dirty="0" smtClean="0">
                <a:solidFill>
                  <a:srgbClr val="FF0000"/>
                </a:solidFill>
              </a:rPr>
              <a:t>7 - </a:t>
            </a:r>
            <a:r>
              <a:rPr lang="en-GB" altLang="en-US" sz="2800" u="sng" dirty="0" smtClean="0"/>
              <a:t>No punishment without </a:t>
            </a:r>
            <a:r>
              <a:rPr lang="en-GB" altLang="en-US" sz="2800" u="sng" dirty="0" smtClean="0"/>
              <a:t>law</a:t>
            </a:r>
            <a:endParaRPr lang="en-GB" altLang="en-US" sz="2800" u="sng" dirty="0" smtClean="0"/>
          </a:p>
        </p:txBody>
      </p:sp>
    </p:spTree>
    <p:extLst>
      <p:ext uri="{BB962C8B-B14F-4D97-AF65-F5344CB8AC3E}">
        <p14:creationId xmlns:p14="http://schemas.microsoft.com/office/powerpoint/2010/main" val="20396989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099">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099">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099">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409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035550" y="833438"/>
            <a:ext cx="4076700" cy="513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9" name="Rectangle 3"/>
          <p:cNvSpPr>
            <a:spLocks noGrp="1" noChangeArrowheads="1"/>
          </p:cNvSpPr>
          <p:nvPr>
            <p:ph sz="quarter" idx="13"/>
          </p:nvPr>
        </p:nvSpPr>
        <p:spPr>
          <a:xfrm>
            <a:off x="252413" y="1556792"/>
            <a:ext cx="4895651" cy="5098008"/>
          </a:xfrm>
        </p:spPr>
        <p:txBody>
          <a:bodyPr>
            <a:normAutofit/>
          </a:bodyPr>
          <a:lstStyle/>
          <a:p>
            <a:pPr algn="ctr" eaLnBrk="1" hangingPunct="1">
              <a:spcBef>
                <a:spcPct val="0"/>
              </a:spcBef>
              <a:spcAft>
                <a:spcPts val="1200"/>
              </a:spcAft>
            </a:pPr>
            <a:r>
              <a:rPr lang="en-GB" altLang="en-US" sz="2800" b="1" dirty="0" smtClean="0">
                <a:solidFill>
                  <a:schemeClr val="tx1"/>
                </a:solidFill>
              </a:rPr>
              <a:t>LIMITED </a:t>
            </a:r>
            <a:r>
              <a:rPr lang="en-GB" altLang="en-US" sz="2800" b="1" dirty="0" smtClean="0">
                <a:solidFill>
                  <a:schemeClr val="tx1"/>
                </a:solidFill>
              </a:rPr>
              <a:t>Rights</a:t>
            </a:r>
          </a:p>
          <a:p>
            <a:pPr lvl="0">
              <a:spcBef>
                <a:spcPct val="0"/>
              </a:spcBef>
              <a:spcAft>
                <a:spcPts val="1200"/>
              </a:spcAft>
              <a:buClr>
                <a:prstClr val="black"/>
              </a:buClr>
            </a:pPr>
            <a:r>
              <a:rPr lang="en-GB" altLang="en-US" dirty="0">
                <a:solidFill>
                  <a:srgbClr val="FF0000"/>
                </a:solidFill>
              </a:rPr>
              <a:t>Article 5</a:t>
            </a:r>
            <a:r>
              <a:rPr lang="en-GB" altLang="en-US" dirty="0">
                <a:solidFill>
                  <a:prstClr val="black"/>
                </a:solidFill>
              </a:rPr>
              <a:t> </a:t>
            </a:r>
            <a:r>
              <a:rPr lang="en-GB" altLang="en-US" dirty="0">
                <a:solidFill>
                  <a:srgbClr val="FF0000"/>
                </a:solidFill>
              </a:rPr>
              <a:t>-</a:t>
            </a:r>
            <a:r>
              <a:rPr lang="en-GB" altLang="en-US" dirty="0">
                <a:solidFill>
                  <a:prstClr val="black"/>
                </a:solidFill>
              </a:rPr>
              <a:t> Right to liberty and security (L)</a:t>
            </a:r>
          </a:p>
          <a:p>
            <a:pPr lvl="0">
              <a:spcBef>
                <a:spcPct val="0"/>
              </a:spcBef>
              <a:spcAft>
                <a:spcPts val="1200"/>
              </a:spcAft>
              <a:buClr>
                <a:prstClr val="black"/>
              </a:buClr>
            </a:pPr>
            <a:r>
              <a:rPr lang="en-GB" altLang="en-US" dirty="0">
                <a:solidFill>
                  <a:srgbClr val="FF0000"/>
                </a:solidFill>
              </a:rPr>
              <a:t>Article 6</a:t>
            </a:r>
            <a:r>
              <a:rPr lang="en-GB" altLang="en-US" dirty="0">
                <a:solidFill>
                  <a:prstClr val="black"/>
                </a:solidFill>
              </a:rPr>
              <a:t> - Right to a fair trial (L</a:t>
            </a:r>
            <a:r>
              <a:rPr lang="en-GB" altLang="en-US" dirty="0" smtClean="0">
                <a:solidFill>
                  <a:prstClr val="black"/>
                </a:solidFill>
              </a:rPr>
              <a:t>)</a:t>
            </a:r>
          </a:p>
          <a:p>
            <a:pPr lvl="0">
              <a:spcBef>
                <a:spcPct val="0"/>
              </a:spcBef>
              <a:spcAft>
                <a:spcPts val="1200"/>
              </a:spcAft>
              <a:buClr>
                <a:prstClr val="black"/>
              </a:buClr>
            </a:pPr>
            <a:r>
              <a:rPr lang="en-GB" altLang="en-US" dirty="0">
                <a:solidFill>
                  <a:srgbClr val="FF0000"/>
                </a:solidFill>
              </a:rPr>
              <a:t>Article 14 - </a:t>
            </a:r>
            <a:r>
              <a:rPr lang="en-GB" altLang="en-US" dirty="0">
                <a:solidFill>
                  <a:prstClr val="black"/>
                </a:solidFill>
              </a:rPr>
              <a:t>Prohibition of discrimination (L)</a:t>
            </a:r>
          </a:p>
          <a:p>
            <a:pPr marL="0" lvl="0" indent="0">
              <a:spcBef>
                <a:spcPct val="0"/>
              </a:spcBef>
              <a:spcAft>
                <a:spcPts val="1200"/>
              </a:spcAft>
              <a:buClr>
                <a:prstClr val="black"/>
              </a:buClr>
              <a:buNone/>
            </a:pPr>
            <a:endParaRPr lang="en-GB" altLang="en-US" sz="2400" dirty="0" smtClean="0">
              <a:solidFill>
                <a:prstClr val="black"/>
              </a:solidFill>
            </a:endParaRPr>
          </a:p>
          <a:p>
            <a:pPr lvl="0">
              <a:spcBef>
                <a:spcPct val="0"/>
              </a:spcBef>
              <a:spcAft>
                <a:spcPts val="1200"/>
              </a:spcAft>
              <a:buClr>
                <a:prstClr val="black"/>
              </a:buClr>
            </a:pPr>
            <a:endParaRPr lang="en-GB" altLang="en-US" sz="2400" dirty="0">
              <a:solidFill>
                <a:prstClr val="black"/>
              </a:solidFill>
            </a:endParaRPr>
          </a:p>
          <a:p>
            <a:pPr lvl="0">
              <a:spcBef>
                <a:spcPct val="0"/>
              </a:spcBef>
              <a:spcAft>
                <a:spcPts val="1200"/>
              </a:spcAft>
              <a:buClr>
                <a:prstClr val="black"/>
              </a:buClr>
            </a:pPr>
            <a:endParaRPr lang="en-GB" altLang="en-US" sz="2400" dirty="0">
              <a:solidFill>
                <a:prstClr val="black"/>
              </a:solidFill>
            </a:endParaRPr>
          </a:p>
        </p:txBody>
      </p:sp>
    </p:spTree>
    <p:extLst>
      <p:ext uri="{BB962C8B-B14F-4D97-AF65-F5344CB8AC3E}">
        <p14:creationId xmlns:p14="http://schemas.microsoft.com/office/powerpoint/2010/main" val="2472012075"/>
      </p:ext>
    </p:extLst>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1143000"/>
          </a:xfrm>
        </p:spPr>
        <p:txBody>
          <a:bodyPr>
            <a:normAutofit fontScale="90000"/>
          </a:bodyPr>
          <a:lstStyle/>
          <a:p>
            <a:r>
              <a:rPr lang="en-GB" dirty="0" smtClean="0"/>
              <a:t/>
            </a:r>
            <a:br>
              <a:rPr lang="en-GB" dirty="0" smtClean="0"/>
            </a:br>
            <a:r>
              <a:rPr lang="en-GB" sz="4000" dirty="0" smtClean="0"/>
              <a:t>How </a:t>
            </a:r>
            <a:r>
              <a:rPr lang="en-GB" sz="4000" dirty="0"/>
              <a:t>might these Articles apply to the police?</a:t>
            </a:r>
            <a:r>
              <a:rPr lang="en-GB" dirty="0"/>
              <a:t/>
            </a:r>
            <a:br>
              <a:rPr lang="en-GB" dirty="0"/>
            </a:br>
            <a:endParaRPr lang="en-GB" dirty="0"/>
          </a:p>
        </p:txBody>
      </p:sp>
      <p:sp>
        <p:nvSpPr>
          <p:cNvPr id="3" name="Content Placeholder 2"/>
          <p:cNvSpPr>
            <a:spLocks noGrp="1"/>
          </p:cNvSpPr>
          <p:nvPr>
            <p:ph sz="quarter" idx="13"/>
          </p:nvPr>
        </p:nvSpPr>
        <p:spPr/>
        <p:txBody>
          <a:bodyPr>
            <a:normAutofit fontScale="85000" lnSpcReduction="20000"/>
          </a:bodyPr>
          <a:lstStyle/>
          <a:p>
            <a:pPr marL="0" indent="0">
              <a:buNone/>
            </a:pPr>
            <a:r>
              <a:rPr lang="en-GB" b="1" dirty="0" smtClean="0"/>
              <a:t>Article </a:t>
            </a:r>
            <a:r>
              <a:rPr lang="en-GB" b="1" dirty="0"/>
              <a:t>2. </a:t>
            </a:r>
          </a:p>
          <a:p>
            <a:r>
              <a:rPr lang="en-GB" dirty="0"/>
              <a:t>The police would be able to provide a defence if some one died as a result of making an arrest, when acting in self defence or whilst the police are lawfully quelling a riot</a:t>
            </a:r>
          </a:p>
          <a:p>
            <a:pPr marL="0" indent="0">
              <a:buNone/>
            </a:pPr>
            <a:r>
              <a:rPr lang="en-GB" b="1" dirty="0"/>
              <a:t>Article 3</a:t>
            </a:r>
            <a:r>
              <a:rPr lang="en-GB" dirty="0"/>
              <a:t>.</a:t>
            </a:r>
          </a:p>
          <a:p>
            <a:r>
              <a:rPr lang="en-GB" dirty="0"/>
              <a:t>The police might act against this Article if they used any physical or mental abuse during arrest/detention, or deprived them of food, drink, sleep,  or maybe even when handcuffing a suspect</a:t>
            </a:r>
          </a:p>
          <a:p>
            <a:pPr marL="0" indent="0">
              <a:buNone/>
            </a:pPr>
            <a:r>
              <a:rPr lang="en-GB" b="1" dirty="0"/>
              <a:t>Article 5.</a:t>
            </a:r>
            <a:r>
              <a:rPr lang="en-GB" dirty="0"/>
              <a:t> </a:t>
            </a:r>
          </a:p>
          <a:p>
            <a:r>
              <a:rPr lang="en-GB" dirty="0"/>
              <a:t>To keep within the ECHR any arrest &amp; detention must be </a:t>
            </a:r>
            <a:r>
              <a:rPr lang="en-GB" dirty="0" smtClean="0"/>
              <a:t>lawful</a:t>
            </a:r>
            <a:endParaRPr lang="en-GB" dirty="0"/>
          </a:p>
        </p:txBody>
      </p:sp>
    </p:spTree>
    <p:extLst>
      <p:ext uri="{BB962C8B-B14F-4D97-AF65-F5344CB8AC3E}">
        <p14:creationId xmlns:p14="http://schemas.microsoft.com/office/powerpoint/2010/main" val="4322953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1143000"/>
          </a:xfrm>
        </p:spPr>
        <p:txBody>
          <a:bodyPr>
            <a:noAutofit/>
          </a:bodyPr>
          <a:lstStyle/>
          <a:p>
            <a:r>
              <a:rPr lang="en-GB" sz="3600" dirty="0"/>
              <a:t>How might these Articles apply to the police?</a:t>
            </a:r>
            <a:br>
              <a:rPr lang="en-GB" sz="3600" dirty="0"/>
            </a:br>
            <a:endParaRPr lang="en-GB" sz="3600" dirty="0"/>
          </a:p>
        </p:txBody>
      </p:sp>
      <p:sp>
        <p:nvSpPr>
          <p:cNvPr id="3" name="Content Placeholder 2"/>
          <p:cNvSpPr>
            <a:spLocks noGrp="1"/>
          </p:cNvSpPr>
          <p:nvPr>
            <p:ph sz="quarter" idx="13"/>
          </p:nvPr>
        </p:nvSpPr>
        <p:spPr/>
        <p:txBody>
          <a:bodyPr>
            <a:normAutofit fontScale="70000" lnSpcReduction="20000"/>
          </a:bodyPr>
          <a:lstStyle/>
          <a:p>
            <a:pPr marL="0" indent="0">
              <a:buNone/>
            </a:pPr>
            <a:r>
              <a:rPr lang="en-GB" b="1" dirty="0"/>
              <a:t>Article 6.  </a:t>
            </a:r>
          </a:p>
          <a:p>
            <a:r>
              <a:rPr lang="en-GB" dirty="0"/>
              <a:t>The law states that a person is innocent until proven guilty </a:t>
            </a:r>
          </a:p>
          <a:p>
            <a:r>
              <a:rPr lang="en-GB" dirty="0"/>
              <a:t>PACE states that a suspect must be informed of nature of accusation against them</a:t>
            </a:r>
          </a:p>
          <a:p>
            <a:endParaRPr lang="en-GB" dirty="0"/>
          </a:p>
          <a:p>
            <a:r>
              <a:rPr lang="en-GB" dirty="0"/>
              <a:t>A suspect must be given time &amp; facilities for defence. </a:t>
            </a:r>
          </a:p>
          <a:p>
            <a:endParaRPr lang="en-GB" dirty="0"/>
          </a:p>
          <a:p>
            <a:r>
              <a:rPr lang="en-GB" dirty="0"/>
              <a:t>The police allow time for a suspect to consult with a suspect</a:t>
            </a:r>
          </a:p>
          <a:p>
            <a:endParaRPr lang="en-GB" dirty="0"/>
          </a:p>
          <a:p>
            <a:r>
              <a:rPr lang="en-GB" dirty="0"/>
              <a:t>The police will also provide an interpreter if one is required</a:t>
            </a:r>
          </a:p>
        </p:txBody>
      </p:sp>
    </p:spTree>
    <p:extLst>
      <p:ext uri="{BB962C8B-B14F-4D97-AF65-F5344CB8AC3E}">
        <p14:creationId xmlns:p14="http://schemas.microsoft.com/office/powerpoint/2010/main" val="15453124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035550" y="833438"/>
            <a:ext cx="4076700" cy="513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3" name="Rectangle 3"/>
          <p:cNvSpPr>
            <a:spLocks noGrp="1" noChangeArrowheads="1"/>
          </p:cNvSpPr>
          <p:nvPr>
            <p:ph sz="quarter" idx="13"/>
          </p:nvPr>
        </p:nvSpPr>
        <p:spPr>
          <a:xfrm>
            <a:off x="179388" y="404813"/>
            <a:ext cx="5040312" cy="5749925"/>
          </a:xfrm>
        </p:spPr>
        <p:txBody>
          <a:bodyPr>
            <a:normAutofit lnSpcReduction="10000"/>
          </a:bodyPr>
          <a:lstStyle/>
          <a:p>
            <a:pPr algn="ctr" eaLnBrk="1" hangingPunct="1">
              <a:lnSpc>
                <a:spcPct val="90000"/>
              </a:lnSpc>
              <a:spcBef>
                <a:spcPct val="0"/>
              </a:spcBef>
            </a:pPr>
            <a:r>
              <a:rPr lang="en-GB" altLang="en-US" sz="2800" b="1" dirty="0" smtClean="0">
                <a:solidFill>
                  <a:schemeClr val="tx1"/>
                </a:solidFill>
              </a:rPr>
              <a:t>Qualified </a:t>
            </a:r>
            <a:r>
              <a:rPr lang="en-GB" altLang="en-US" sz="2800" b="1" dirty="0" smtClean="0">
                <a:solidFill>
                  <a:schemeClr val="tx1"/>
                </a:solidFill>
              </a:rPr>
              <a:t>Rights – IN Public Interest</a:t>
            </a:r>
            <a:endParaRPr lang="en-GB" altLang="en-US" sz="2800" b="1" dirty="0" smtClean="0">
              <a:solidFill>
                <a:schemeClr val="tx1"/>
              </a:solidFill>
            </a:endParaRPr>
          </a:p>
          <a:p>
            <a:pPr algn="ctr" eaLnBrk="1" hangingPunct="1">
              <a:lnSpc>
                <a:spcPct val="90000"/>
              </a:lnSpc>
              <a:spcBef>
                <a:spcPct val="0"/>
              </a:spcBef>
            </a:pPr>
            <a:endParaRPr lang="en-GB" altLang="en-US" sz="2800" b="1" dirty="0" smtClean="0">
              <a:solidFill>
                <a:schemeClr val="tx1"/>
              </a:solidFill>
            </a:endParaRPr>
          </a:p>
          <a:p>
            <a:pPr eaLnBrk="1" hangingPunct="1">
              <a:spcBef>
                <a:spcPct val="0"/>
              </a:spcBef>
            </a:pPr>
            <a:r>
              <a:rPr lang="en-GB" altLang="en-US" sz="2800" dirty="0" smtClean="0">
                <a:solidFill>
                  <a:srgbClr val="FF0000"/>
                </a:solidFill>
              </a:rPr>
              <a:t>Article 8</a:t>
            </a:r>
            <a:r>
              <a:rPr lang="en-GB" altLang="en-US" sz="2800" dirty="0" smtClean="0"/>
              <a:t> </a:t>
            </a:r>
            <a:r>
              <a:rPr lang="en-GB" altLang="en-US" sz="2800" dirty="0" smtClean="0">
                <a:solidFill>
                  <a:srgbClr val="FF0000"/>
                </a:solidFill>
              </a:rPr>
              <a:t>-</a:t>
            </a:r>
            <a:r>
              <a:rPr lang="en-GB" altLang="en-US" sz="2800" dirty="0" smtClean="0"/>
              <a:t> Right to respect for private life</a:t>
            </a:r>
          </a:p>
          <a:p>
            <a:pPr eaLnBrk="1" hangingPunct="1">
              <a:spcBef>
                <a:spcPct val="0"/>
              </a:spcBef>
            </a:pPr>
            <a:r>
              <a:rPr lang="en-GB" altLang="en-US" sz="2800" dirty="0" smtClean="0">
                <a:solidFill>
                  <a:srgbClr val="FF0000"/>
                </a:solidFill>
              </a:rPr>
              <a:t>Article 9</a:t>
            </a:r>
            <a:r>
              <a:rPr lang="en-GB" altLang="en-US" sz="2800" dirty="0" smtClean="0"/>
              <a:t> </a:t>
            </a:r>
            <a:r>
              <a:rPr lang="en-GB" altLang="en-US" sz="2800" dirty="0" smtClean="0">
                <a:solidFill>
                  <a:srgbClr val="FF0000"/>
                </a:solidFill>
              </a:rPr>
              <a:t>-</a:t>
            </a:r>
            <a:r>
              <a:rPr lang="en-GB" altLang="en-US" sz="2800" dirty="0" smtClean="0"/>
              <a:t> Freedom of thought, conscience &amp; religion</a:t>
            </a:r>
          </a:p>
          <a:p>
            <a:pPr eaLnBrk="1" hangingPunct="1">
              <a:spcBef>
                <a:spcPct val="0"/>
              </a:spcBef>
            </a:pPr>
            <a:r>
              <a:rPr lang="en-GB" altLang="en-US" sz="2800" dirty="0" smtClean="0">
                <a:solidFill>
                  <a:srgbClr val="FF0000"/>
                </a:solidFill>
              </a:rPr>
              <a:t>Article 10</a:t>
            </a:r>
            <a:r>
              <a:rPr lang="en-GB" altLang="en-US" sz="2800" dirty="0" smtClean="0"/>
              <a:t> </a:t>
            </a:r>
            <a:r>
              <a:rPr lang="en-GB" altLang="en-US" sz="2800" dirty="0" smtClean="0">
                <a:solidFill>
                  <a:srgbClr val="FF0000"/>
                </a:solidFill>
              </a:rPr>
              <a:t>-</a:t>
            </a:r>
            <a:r>
              <a:rPr lang="en-GB" altLang="en-US" sz="2800" dirty="0" smtClean="0"/>
              <a:t> Freedom of expression</a:t>
            </a:r>
          </a:p>
          <a:p>
            <a:pPr eaLnBrk="1" hangingPunct="1">
              <a:spcBef>
                <a:spcPct val="0"/>
              </a:spcBef>
            </a:pPr>
            <a:r>
              <a:rPr lang="en-GB" altLang="en-US" sz="2800" dirty="0" smtClean="0">
                <a:solidFill>
                  <a:srgbClr val="FF0000"/>
                </a:solidFill>
              </a:rPr>
              <a:t>Article 11 - </a:t>
            </a:r>
            <a:r>
              <a:rPr lang="en-GB" altLang="en-US" sz="2800" dirty="0" smtClean="0"/>
              <a:t>Freedom of assembly and association</a:t>
            </a:r>
          </a:p>
          <a:p>
            <a:pPr eaLnBrk="1" hangingPunct="1">
              <a:lnSpc>
                <a:spcPct val="90000"/>
              </a:lnSpc>
              <a:spcBef>
                <a:spcPct val="0"/>
              </a:spcBef>
            </a:pPr>
            <a:endParaRPr lang="en-GB" altLang="en-US" dirty="0" smtClean="0"/>
          </a:p>
          <a:p>
            <a:pPr eaLnBrk="1" hangingPunct="1">
              <a:lnSpc>
                <a:spcPct val="90000"/>
              </a:lnSpc>
              <a:spcBef>
                <a:spcPct val="0"/>
              </a:spcBef>
            </a:pPr>
            <a:endParaRPr lang="en-GB" altLang="en-US" dirty="0" smtClean="0"/>
          </a:p>
        </p:txBody>
      </p:sp>
    </p:spTree>
    <p:extLst>
      <p:ext uri="{BB962C8B-B14F-4D97-AF65-F5344CB8AC3E}">
        <p14:creationId xmlns:p14="http://schemas.microsoft.com/office/powerpoint/2010/main" val="28156698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duotone>
              <a:schemeClr val="accent3">
                <a:shade val="45000"/>
                <a:satMod val="135000"/>
              </a:schemeClr>
              <a:prstClr val="white"/>
            </a:duotone>
            <a:extLst/>
          </a:blip>
          <a:stretch>
            <a:fillRect/>
          </a:stretch>
        </p:blipFill>
        <p:spPr>
          <a:xfrm>
            <a:off x="-36512" y="-27384"/>
            <a:ext cx="9180512" cy="6625112"/>
          </a:xfrm>
          <a:prstGeom prst="rect">
            <a:avLst/>
          </a:prstGeom>
        </p:spPr>
      </p:pic>
      <p:sp>
        <p:nvSpPr>
          <p:cNvPr id="9219" name="Rectangle 2"/>
          <p:cNvSpPr>
            <a:spLocks noGrp="1" noChangeArrowheads="1"/>
          </p:cNvSpPr>
          <p:nvPr>
            <p:ph type="title"/>
          </p:nvPr>
        </p:nvSpPr>
        <p:spPr>
          <a:xfrm>
            <a:off x="439738" y="188913"/>
            <a:ext cx="8229600" cy="863600"/>
          </a:xfrm>
        </p:spPr>
        <p:txBody>
          <a:bodyPr/>
          <a:lstStyle/>
          <a:p>
            <a:pPr eaLnBrk="1" hangingPunct="1"/>
            <a:r>
              <a:rPr lang="en-GB" altLang="en-US" sz="3200" b="1" smtClean="0"/>
              <a:t>Convention Protocols 1</a:t>
            </a:r>
          </a:p>
        </p:txBody>
      </p:sp>
      <p:sp>
        <p:nvSpPr>
          <p:cNvPr id="8196" name="Rectangle 3"/>
          <p:cNvSpPr>
            <a:spLocks noGrp="1" noChangeArrowheads="1"/>
          </p:cNvSpPr>
          <p:nvPr>
            <p:ph sz="quarter" idx="13"/>
          </p:nvPr>
        </p:nvSpPr>
        <p:spPr>
          <a:xfrm>
            <a:off x="179388" y="908050"/>
            <a:ext cx="8785225" cy="5257800"/>
          </a:xfrm>
        </p:spPr>
        <p:txBody>
          <a:bodyPr>
            <a:normAutofit fontScale="92500" lnSpcReduction="10000"/>
          </a:bodyPr>
          <a:lstStyle/>
          <a:p>
            <a:pPr eaLnBrk="1" hangingPunct="1">
              <a:lnSpc>
                <a:spcPct val="130000"/>
              </a:lnSpc>
              <a:spcBef>
                <a:spcPct val="0"/>
              </a:spcBef>
            </a:pPr>
            <a:r>
              <a:rPr lang="en-GB" altLang="en-US" sz="3200" smtClean="0"/>
              <a:t>Protocol 1 – Article 1 provides for:-</a:t>
            </a:r>
          </a:p>
          <a:p>
            <a:pPr eaLnBrk="1" hangingPunct="1">
              <a:lnSpc>
                <a:spcPct val="130000"/>
              </a:lnSpc>
              <a:spcBef>
                <a:spcPct val="0"/>
              </a:spcBef>
            </a:pPr>
            <a:r>
              <a:rPr lang="en-GB" altLang="en-US" sz="3200" smtClean="0"/>
              <a:t>The right to peaceful enjoyment of one’s possessions</a:t>
            </a:r>
          </a:p>
          <a:p>
            <a:pPr eaLnBrk="1" hangingPunct="1">
              <a:lnSpc>
                <a:spcPct val="130000"/>
              </a:lnSpc>
              <a:spcBef>
                <a:spcPct val="0"/>
              </a:spcBef>
            </a:pPr>
            <a:r>
              <a:rPr lang="en-GB" altLang="en-US" sz="3200" smtClean="0"/>
              <a:t>These rights are to be enjoyed without discrimination on grounds of sex, race, colour, language, religion, political or any other opinion, national or social origin, association with a national minority, property, birth or other status</a:t>
            </a:r>
          </a:p>
        </p:txBody>
      </p:sp>
    </p:spTree>
    <p:extLst>
      <p:ext uri="{BB962C8B-B14F-4D97-AF65-F5344CB8AC3E}">
        <p14:creationId xmlns:p14="http://schemas.microsoft.com/office/powerpoint/2010/main" val="226322305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8196">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8196">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819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pPr algn="ctr" eaLnBrk="1" fontAlgn="auto" hangingPunct="1">
              <a:spcAft>
                <a:spcPts val="0"/>
              </a:spcAft>
              <a:defRPr/>
            </a:pPr>
            <a:r>
              <a:rPr lang="en-GB" sz="3200" dirty="0" smtClean="0"/>
              <a:t>Accountability of the Police by the Law </a:t>
            </a:r>
            <a:br>
              <a:rPr lang="en-GB" sz="3200" dirty="0" smtClean="0"/>
            </a:br>
            <a:r>
              <a:rPr lang="en-GB" sz="3200" dirty="0" smtClean="0"/>
              <a:t>Police and Criminal Evidence Act  (PACE)1984</a:t>
            </a:r>
            <a:endParaRPr lang="en-GB" sz="3200" dirty="0"/>
          </a:p>
        </p:txBody>
      </p:sp>
      <p:sp>
        <p:nvSpPr>
          <p:cNvPr id="26626" name="Content Placeholder 1"/>
          <p:cNvSpPr>
            <a:spLocks noGrp="1"/>
          </p:cNvSpPr>
          <p:nvPr>
            <p:ph sz="quarter" idx="13"/>
          </p:nvPr>
        </p:nvSpPr>
        <p:spPr/>
        <p:txBody>
          <a:bodyPr>
            <a:normAutofit fontScale="77500" lnSpcReduction="20000"/>
          </a:bodyPr>
          <a:lstStyle/>
          <a:p>
            <a:pPr marL="0" indent="0" eaLnBrk="1" hangingPunct="1">
              <a:buNone/>
            </a:pPr>
            <a:r>
              <a:rPr lang="en-GB" altLang="en-US" dirty="0" err="1" smtClean="0"/>
              <a:t>Blackstones</a:t>
            </a:r>
            <a:r>
              <a:rPr lang="en-GB" altLang="en-US" dirty="0" smtClean="0"/>
              <a:t> (5.6 &amp; 5.6.1)</a:t>
            </a:r>
          </a:p>
          <a:p>
            <a:pPr marL="0" indent="0" eaLnBrk="1" hangingPunct="1">
              <a:buNone/>
            </a:pPr>
            <a:endParaRPr lang="en-GB" altLang="en-US" dirty="0"/>
          </a:p>
          <a:p>
            <a:pPr marL="0" indent="0" eaLnBrk="1" hangingPunct="1">
              <a:buNone/>
            </a:pPr>
            <a:r>
              <a:rPr lang="en-GB" altLang="en-US" dirty="0" smtClean="0"/>
              <a:t>Background:</a:t>
            </a:r>
          </a:p>
          <a:p>
            <a:pPr marL="0" indent="0" eaLnBrk="1" hangingPunct="1">
              <a:buNone/>
            </a:pPr>
            <a:endParaRPr lang="en-GB" altLang="en-US" dirty="0" smtClean="0"/>
          </a:p>
          <a:p>
            <a:pPr eaLnBrk="1" hangingPunct="1"/>
            <a:r>
              <a:rPr lang="en-GB" altLang="en-US" b="1" dirty="0" err="1" smtClean="0"/>
              <a:t>Scarman</a:t>
            </a:r>
            <a:r>
              <a:rPr lang="en-GB" altLang="en-US" dirty="0" smtClean="0"/>
              <a:t> report – Followed riots in Brixton – Operation Swamp in 1981,</a:t>
            </a:r>
          </a:p>
          <a:p>
            <a:pPr eaLnBrk="1" hangingPunct="1"/>
            <a:r>
              <a:rPr lang="en-GB" altLang="en-US" dirty="0" smtClean="0"/>
              <a:t>Also time of allegations of police misconduct,</a:t>
            </a:r>
          </a:p>
          <a:p>
            <a:pPr eaLnBrk="1" hangingPunct="1"/>
            <a:r>
              <a:rPr lang="en-GB" altLang="en-US" dirty="0" smtClean="0"/>
              <a:t>Creation of new </a:t>
            </a:r>
            <a:r>
              <a:rPr lang="en-GB" altLang="en-US" b="1" dirty="0" smtClean="0"/>
              <a:t>‘Code of Conduct’ </a:t>
            </a:r>
            <a:r>
              <a:rPr lang="en-GB" altLang="en-US" dirty="0" smtClean="0"/>
              <a:t>for Police behaviour and the creation of the Police Complaints Authority in 1985 in an attempt to restore public confidence.</a:t>
            </a:r>
          </a:p>
          <a:p>
            <a:pPr eaLnBrk="1" hangingPunct="1"/>
            <a:endParaRPr lang="en-GB" altLang="en-US" dirty="0" smtClean="0"/>
          </a:p>
        </p:txBody>
      </p:sp>
    </p:spTree>
    <p:extLst>
      <p:ext uri="{BB962C8B-B14F-4D97-AF65-F5344CB8AC3E}">
        <p14:creationId xmlns:p14="http://schemas.microsoft.com/office/powerpoint/2010/main" val="5177977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0" y="274638"/>
            <a:ext cx="9144000" cy="706090"/>
          </a:xfrm>
        </p:spPr>
        <p:txBody>
          <a:bodyPr>
            <a:normAutofit fontScale="90000"/>
          </a:bodyPr>
          <a:lstStyle/>
          <a:p>
            <a:pPr>
              <a:defRPr/>
            </a:pPr>
            <a:r>
              <a:rPr lang="en-GB" sz="3600" dirty="0"/>
              <a:t>Police and Criminal Evidence Act  (PACE)1984</a:t>
            </a:r>
          </a:p>
        </p:txBody>
      </p:sp>
      <p:sp>
        <p:nvSpPr>
          <p:cNvPr id="2" name="Content Placeholder 1"/>
          <p:cNvSpPr>
            <a:spLocks noGrp="1"/>
          </p:cNvSpPr>
          <p:nvPr>
            <p:ph sz="quarter" idx="13"/>
          </p:nvPr>
        </p:nvSpPr>
        <p:spPr>
          <a:xfrm>
            <a:off x="457200" y="908050"/>
            <a:ext cx="8229600" cy="5099050"/>
          </a:xfrm>
        </p:spPr>
        <p:txBody>
          <a:bodyPr>
            <a:normAutofit/>
          </a:bodyPr>
          <a:lstStyle/>
          <a:p>
            <a:pPr marL="365760" indent="-256032" eaLnBrk="1" fontAlgn="auto" hangingPunct="1">
              <a:spcAft>
                <a:spcPts val="0"/>
              </a:spcAft>
              <a:buFont typeface="Wingdings 3"/>
              <a:buChar char=""/>
              <a:defRPr/>
            </a:pPr>
            <a:endParaRPr lang="en-GB" dirty="0" smtClean="0"/>
          </a:p>
          <a:p>
            <a:pPr marL="365760" indent="-256032" eaLnBrk="1" fontAlgn="auto" hangingPunct="1">
              <a:spcAft>
                <a:spcPts val="0"/>
              </a:spcAft>
              <a:buFont typeface="Wingdings 3"/>
              <a:buChar char=""/>
              <a:defRPr/>
            </a:pPr>
            <a:r>
              <a:rPr lang="en-GB" dirty="0" smtClean="0"/>
              <a:t>The aim of PACE was to establish a balance between the powers of the police in England and Wales and the rights of members of the public,</a:t>
            </a:r>
          </a:p>
          <a:p>
            <a:pPr marL="365760" indent="-256032" eaLnBrk="1" fontAlgn="auto" hangingPunct="1">
              <a:spcAft>
                <a:spcPts val="0"/>
              </a:spcAft>
              <a:buFont typeface="Wingdings 3"/>
              <a:buChar char=""/>
              <a:defRPr/>
            </a:pPr>
            <a:r>
              <a:rPr lang="en-GB" dirty="0" smtClean="0"/>
              <a:t>Those arguing against PACE said it provided the police with excessive powers,</a:t>
            </a:r>
          </a:p>
          <a:p>
            <a:pPr marL="365760" indent="-256032" eaLnBrk="1" fontAlgn="auto" hangingPunct="1">
              <a:spcAft>
                <a:spcPts val="0"/>
              </a:spcAft>
              <a:buFont typeface="Wingdings 3"/>
              <a:buChar char=""/>
              <a:defRPr/>
            </a:pPr>
            <a:r>
              <a:rPr lang="en-GB" dirty="0" smtClean="0"/>
              <a:t>The Police argued it infringed their ability to do their job properly</a:t>
            </a:r>
          </a:p>
        </p:txBody>
      </p:sp>
    </p:spTree>
    <p:extLst>
      <p:ext uri="{BB962C8B-B14F-4D97-AF65-F5344CB8AC3E}">
        <p14:creationId xmlns:p14="http://schemas.microsoft.com/office/powerpoint/2010/main" val="22780151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PACE</a:t>
            </a:r>
            <a:endParaRPr lang="en-GB" dirty="0"/>
          </a:p>
        </p:txBody>
      </p:sp>
      <p:sp>
        <p:nvSpPr>
          <p:cNvPr id="3" name="Content Placeholder 2"/>
          <p:cNvSpPr>
            <a:spLocks noGrp="1"/>
          </p:cNvSpPr>
          <p:nvPr>
            <p:ph sz="quarter" idx="13"/>
          </p:nvPr>
        </p:nvSpPr>
        <p:spPr>
          <a:xfrm>
            <a:off x="179512" y="1600200"/>
            <a:ext cx="8784976" cy="4525963"/>
          </a:xfrm>
        </p:spPr>
        <p:txBody>
          <a:bodyPr/>
          <a:lstStyle/>
          <a:p>
            <a:pPr marL="365760" indent="-256032">
              <a:buNone/>
              <a:defRPr/>
            </a:pPr>
            <a:endParaRPr lang="en-GB" dirty="0" smtClean="0"/>
          </a:p>
          <a:p>
            <a:pPr marL="92075" indent="0">
              <a:buNone/>
              <a:defRPr/>
            </a:pPr>
            <a:r>
              <a:rPr lang="en-GB" dirty="0" smtClean="0"/>
              <a:t>PACE </a:t>
            </a:r>
            <a:r>
              <a:rPr lang="en-GB" dirty="0"/>
              <a:t>was amended by the Serious Organised Crime Act (2005</a:t>
            </a:r>
            <a:r>
              <a:rPr lang="en-GB" dirty="0" smtClean="0"/>
              <a:t>)(Introduced the ‘necessity’ test)</a:t>
            </a:r>
            <a:endParaRPr lang="en-GB" dirty="0"/>
          </a:p>
          <a:p>
            <a:pPr marL="92075" indent="0">
              <a:buNone/>
              <a:defRPr/>
            </a:pPr>
            <a:endParaRPr lang="en-GB" dirty="0" smtClean="0"/>
          </a:p>
          <a:p>
            <a:pPr marL="92075" indent="0">
              <a:buNone/>
              <a:defRPr/>
            </a:pPr>
            <a:r>
              <a:rPr lang="en-GB" dirty="0" smtClean="0"/>
              <a:t>For </a:t>
            </a:r>
            <a:r>
              <a:rPr lang="en-GB" dirty="0"/>
              <a:t>some, PACE ‘fell short of a fully </a:t>
            </a:r>
            <a:r>
              <a:rPr lang="en-GB" dirty="0" smtClean="0"/>
              <a:t>independent system </a:t>
            </a:r>
            <a:r>
              <a:rPr lang="en-GB" dirty="0"/>
              <a:t>of regulation of Police </a:t>
            </a:r>
            <a:r>
              <a:rPr lang="en-GB" dirty="0" smtClean="0"/>
              <a:t>behaviour</a:t>
            </a:r>
            <a:r>
              <a:rPr lang="en-GB" dirty="0"/>
              <a:t>’(Reiner, 2000:185)</a:t>
            </a:r>
          </a:p>
          <a:p>
            <a:pPr marL="0" indent="0">
              <a:buNone/>
            </a:pPr>
            <a:endParaRPr lang="en-GB" dirty="0"/>
          </a:p>
        </p:txBody>
      </p:sp>
    </p:spTree>
    <p:extLst>
      <p:ext uri="{BB962C8B-B14F-4D97-AF65-F5344CB8AC3E}">
        <p14:creationId xmlns:p14="http://schemas.microsoft.com/office/powerpoint/2010/main" val="38184477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706090"/>
          </a:xfrm>
        </p:spPr>
        <p:txBody>
          <a:bodyPr>
            <a:normAutofit/>
          </a:bodyPr>
          <a:lstStyle/>
          <a:p>
            <a:pPr algn="ctr" eaLnBrk="1" fontAlgn="auto" hangingPunct="1">
              <a:spcAft>
                <a:spcPts val="0"/>
              </a:spcAft>
              <a:defRPr/>
            </a:pPr>
            <a:r>
              <a:rPr lang="en-GB" dirty="0" smtClean="0"/>
              <a:t>PACE</a:t>
            </a:r>
            <a:endParaRPr lang="en-GB" dirty="0"/>
          </a:p>
        </p:txBody>
      </p:sp>
      <p:sp>
        <p:nvSpPr>
          <p:cNvPr id="2" name="Content Placeholder 1"/>
          <p:cNvSpPr>
            <a:spLocks noGrp="1"/>
          </p:cNvSpPr>
          <p:nvPr>
            <p:ph sz="quarter" idx="13"/>
          </p:nvPr>
        </p:nvSpPr>
        <p:spPr>
          <a:xfrm>
            <a:off x="457200" y="908050"/>
            <a:ext cx="8229600" cy="5099050"/>
          </a:xfrm>
        </p:spPr>
        <p:txBody>
          <a:bodyPr>
            <a:normAutofit/>
          </a:bodyPr>
          <a:lstStyle/>
          <a:p>
            <a:pPr marL="365760" indent="-256032" eaLnBrk="1" fontAlgn="auto" hangingPunct="1">
              <a:spcAft>
                <a:spcPts val="0"/>
              </a:spcAft>
              <a:buFont typeface="Wingdings 3"/>
              <a:buChar char=""/>
              <a:defRPr/>
            </a:pPr>
            <a:r>
              <a:rPr lang="en-GB" b="1" dirty="0" smtClean="0">
                <a:solidFill>
                  <a:srgbClr val="FF0000"/>
                </a:solidFill>
              </a:rPr>
              <a:t>Code A:</a:t>
            </a:r>
            <a:r>
              <a:rPr lang="en-GB" dirty="0" smtClean="0"/>
              <a:t> deals with the exercise by police officers of statutory powers to search a person or a vehicle without first making an arrest. It also deals with the need for a police officer to make a record of such a stop or encounter.</a:t>
            </a:r>
          </a:p>
          <a:p>
            <a:pPr marL="365760" indent="-256032" eaLnBrk="1" fontAlgn="auto" hangingPunct="1">
              <a:spcAft>
                <a:spcPts val="0"/>
              </a:spcAft>
              <a:buFont typeface="Wingdings 3"/>
              <a:buChar char=""/>
              <a:defRPr/>
            </a:pPr>
            <a:r>
              <a:rPr lang="en-GB" b="1" dirty="0" smtClean="0">
                <a:solidFill>
                  <a:srgbClr val="FF0000"/>
                </a:solidFill>
              </a:rPr>
              <a:t>Code B:</a:t>
            </a:r>
            <a:r>
              <a:rPr lang="en-GB" dirty="0" smtClean="0">
                <a:solidFill>
                  <a:srgbClr val="FF0000"/>
                </a:solidFill>
              </a:rPr>
              <a:t> </a:t>
            </a:r>
            <a:r>
              <a:rPr lang="en-GB" dirty="0" smtClean="0"/>
              <a:t>deals with police powers to search premises and to seize and retain property found on premises and persons.</a:t>
            </a:r>
          </a:p>
          <a:p>
            <a:pPr marL="365760" indent="-256032" eaLnBrk="1" fontAlgn="auto" hangingPunct="1">
              <a:spcAft>
                <a:spcPts val="0"/>
              </a:spcAft>
              <a:buFont typeface="Wingdings 3"/>
              <a:buChar char=""/>
              <a:defRPr/>
            </a:pPr>
            <a:r>
              <a:rPr lang="en-GB" b="1" dirty="0" smtClean="0">
                <a:solidFill>
                  <a:srgbClr val="FF0000"/>
                </a:solidFill>
              </a:rPr>
              <a:t>Code C:</a:t>
            </a:r>
            <a:r>
              <a:rPr lang="en-GB" dirty="0" smtClean="0"/>
              <a:t> sets out the requirements for the detention, treatment and questioning of people in police custody by police officers.</a:t>
            </a:r>
          </a:p>
          <a:p>
            <a:pPr marL="365760" indent="-256032" eaLnBrk="1" fontAlgn="auto" hangingPunct="1">
              <a:spcAft>
                <a:spcPts val="0"/>
              </a:spcAft>
              <a:buFont typeface="Wingdings 3"/>
              <a:buChar char=""/>
              <a:defRPr/>
            </a:pPr>
            <a:endParaRPr lang="en-GB" dirty="0"/>
          </a:p>
        </p:txBody>
      </p:sp>
    </p:spTree>
    <p:extLst>
      <p:ext uri="{BB962C8B-B14F-4D97-AF65-F5344CB8AC3E}">
        <p14:creationId xmlns:p14="http://schemas.microsoft.com/office/powerpoint/2010/main" val="28947044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706090"/>
          </a:xfrm>
        </p:spPr>
        <p:txBody>
          <a:bodyPr>
            <a:normAutofit/>
          </a:bodyPr>
          <a:lstStyle/>
          <a:p>
            <a:pPr algn="ctr" eaLnBrk="1" fontAlgn="auto" hangingPunct="1">
              <a:spcAft>
                <a:spcPts val="0"/>
              </a:spcAft>
              <a:defRPr/>
            </a:pPr>
            <a:r>
              <a:rPr lang="en-GB" dirty="0" smtClean="0"/>
              <a:t>PACE</a:t>
            </a:r>
            <a:endParaRPr lang="en-GB" dirty="0"/>
          </a:p>
        </p:txBody>
      </p:sp>
      <p:sp>
        <p:nvSpPr>
          <p:cNvPr id="2" name="Content Placeholder 1"/>
          <p:cNvSpPr>
            <a:spLocks noGrp="1"/>
          </p:cNvSpPr>
          <p:nvPr>
            <p:ph sz="quarter" idx="13"/>
          </p:nvPr>
        </p:nvSpPr>
        <p:spPr>
          <a:xfrm>
            <a:off x="457200" y="908050"/>
            <a:ext cx="8229600" cy="5099050"/>
          </a:xfrm>
        </p:spPr>
        <p:txBody>
          <a:bodyPr>
            <a:normAutofit/>
          </a:bodyPr>
          <a:lstStyle/>
          <a:p>
            <a:pPr marL="365760" indent="-256032" eaLnBrk="1" fontAlgn="auto" hangingPunct="1">
              <a:spcAft>
                <a:spcPts val="0"/>
              </a:spcAft>
              <a:buFont typeface="Wingdings 3"/>
              <a:buChar char=""/>
              <a:defRPr/>
            </a:pPr>
            <a:r>
              <a:rPr lang="en-GB" b="1" dirty="0" smtClean="0"/>
              <a:t>Code D:</a:t>
            </a:r>
            <a:r>
              <a:rPr lang="en-GB" dirty="0" smtClean="0"/>
              <a:t> concerns the main methods used by the police to identify people in connection with the investigation of offences and the keeping of accurate and reliable criminal records.</a:t>
            </a:r>
          </a:p>
          <a:p>
            <a:pPr marL="365760" indent="-256032" eaLnBrk="1" fontAlgn="auto" hangingPunct="1">
              <a:spcAft>
                <a:spcPts val="0"/>
              </a:spcAft>
              <a:buFont typeface="Wingdings 3"/>
              <a:buChar char=""/>
              <a:defRPr/>
            </a:pPr>
            <a:r>
              <a:rPr lang="en-GB" b="1" dirty="0" smtClean="0"/>
              <a:t>Code E:</a:t>
            </a:r>
            <a:r>
              <a:rPr lang="en-GB" dirty="0" smtClean="0"/>
              <a:t> deals with the tape recording of interviews with suspects in the police station.</a:t>
            </a:r>
          </a:p>
          <a:p>
            <a:pPr marL="365760" indent="-256032" eaLnBrk="1" fontAlgn="auto" hangingPunct="1">
              <a:spcAft>
                <a:spcPts val="0"/>
              </a:spcAft>
              <a:buFont typeface="Wingdings 3"/>
              <a:buChar char=""/>
              <a:defRPr/>
            </a:pPr>
            <a:r>
              <a:rPr lang="en-GB" b="1" dirty="0" smtClean="0"/>
              <a:t>Code F:</a:t>
            </a:r>
            <a:r>
              <a:rPr lang="en-GB" dirty="0" smtClean="0"/>
              <a:t> deals with the visual recording with sound of interviews with suspects.</a:t>
            </a:r>
          </a:p>
          <a:p>
            <a:pPr marL="365760" indent="-256032" eaLnBrk="1" fontAlgn="auto" hangingPunct="1">
              <a:spcAft>
                <a:spcPts val="0"/>
              </a:spcAft>
              <a:buFont typeface="Wingdings 3"/>
              <a:buChar char=""/>
              <a:defRPr/>
            </a:pPr>
            <a:endParaRPr lang="en-GB" dirty="0"/>
          </a:p>
        </p:txBody>
      </p:sp>
    </p:spTree>
    <p:extLst>
      <p:ext uri="{BB962C8B-B14F-4D97-AF65-F5344CB8AC3E}">
        <p14:creationId xmlns:p14="http://schemas.microsoft.com/office/powerpoint/2010/main" val="3300748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PACE</a:t>
            </a:r>
            <a:endParaRPr lang="en-GB" dirty="0"/>
          </a:p>
        </p:txBody>
      </p:sp>
      <p:sp>
        <p:nvSpPr>
          <p:cNvPr id="3" name="Content Placeholder 2"/>
          <p:cNvSpPr>
            <a:spLocks noGrp="1"/>
          </p:cNvSpPr>
          <p:nvPr>
            <p:ph sz="quarter" idx="13"/>
          </p:nvPr>
        </p:nvSpPr>
        <p:spPr>
          <a:xfrm>
            <a:off x="179512" y="1600200"/>
            <a:ext cx="8784976" cy="4525963"/>
          </a:xfrm>
        </p:spPr>
        <p:txBody>
          <a:bodyPr/>
          <a:lstStyle/>
          <a:p>
            <a:pPr marL="109728" indent="0">
              <a:buNone/>
              <a:defRPr/>
            </a:pPr>
            <a:r>
              <a:rPr lang="en-GB" dirty="0"/>
              <a:t>On 1 January 2006 an additional code came into force:</a:t>
            </a:r>
          </a:p>
          <a:p>
            <a:pPr marL="365760" indent="-256032">
              <a:buFont typeface="Wingdings 3"/>
              <a:buChar char=""/>
              <a:defRPr/>
            </a:pPr>
            <a:r>
              <a:rPr lang="en-GB" b="1" dirty="0"/>
              <a:t>Code G:</a:t>
            </a:r>
            <a:r>
              <a:rPr lang="en-GB" dirty="0"/>
              <a:t> deals with statutory powers of arrest</a:t>
            </a:r>
            <a:r>
              <a:rPr lang="en-GB" dirty="0" smtClean="0"/>
              <a:t>.</a:t>
            </a:r>
          </a:p>
          <a:p>
            <a:pPr marL="109728" indent="0">
              <a:buNone/>
              <a:defRPr/>
            </a:pPr>
            <a:endParaRPr lang="en-GB" dirty="0"/>
          </a:p>
          <a:p>
            <a:pPr marL="109728" indent="0">
              <a:buNone/>
              <a:defRPr/>
            </a:pPr>
            <a:r>
              <a:rPr lang="en-GB" dirty="0"/>
              <a:t>On 24 July 2006 a further code came into force:</a:t>
            </a:r>
          </a:p>
          <a:p>
            <a:pPr marL="365760" indent="-256032">
              <a:buFont typeface="Wingdings 3"/>
              <a:buChar char=""/>
              <a:defRPr/>
            </a:pPr>
            <a:r>
              <a:rPr lang="en-GB" b="1" dirty="0"/>
              <a:t>Code H:</a:t>
            </a:r>
            <a:r>
              <a:rPr lang="en-GB" dirty="0"/>
              <a:t> deals with the detention of terrorism suspects.</a:t>
            </a:r>
          </a:p>
          <a:p>
            <a:endParaRPr lang="en-GB" dirty="0"/>
          </a:p>
        </p:txBody>
      </p:sp>
    </p:spTree>
    <p:extLst>
      <p:ext uri="{BB962C8B-B14F-4D97-AF65-F5344CB8AC3E}">
        <p14:creationId xmlns:p14="http://schemas.microsoft.com/office/powerpoint/2010/main" val="270482819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p:txBody>
          <a:bodyPr>
            <a:normAutofit fontScale="90000"/>
          </a:bodyPr>
          <a:lstStyle/>
          <a:p>
            <a:r>
              <a:rPr lang="en-GB" dirty="0"/>
              <a:t>Police Ethics and </a:t>
            </a:r>
            <a:r>
              <a:rPr lang="en-GB" dirty="0" smtClean="0"/>
              <a:t>Values</a:t>
            </a:r>
            <a:br>
              <a:rPr lang="en-GB" dirty="0" smtClean="0"/>
            </a:br>
            <a:r>
              <a:rPr lang="en-GB" dirty="0" smtClean="0"/>
              <a:t>(</a:t>
            </a:r>
            <a:r>
              <a:rPr lang="en-GB" dirty="0" err="1" smtClean="0"/>
              <a:t>Blackstones</a:t>
            </a:r>
            <a:r>
              <a:rPr lang="en-GB" dirty="0" smtClean="0"/>
              <a:t> 6.3 – 6.5.2)</a:t>
            </a:r>
            <a:r>
              <a:rPr lang="en-GB" dirty="0"/>
              <a:t/>
            </a:r>
            <a:br>
              <a:rPr lang="en-GB" dirty="0"/>
            </a:br>
            <a:endParaRPr lang="en-GB" dirty="0"/>
          </a:p>
        </p:txBody>
      </p:sp>
      <p:sp>
        <p:nvSpPr>
          <p:cNvPr id="6" name="Subtitle 5"/>
          <p:cNvSpPr>
            <a:spLocks noGrp="1"/>
          </p:cNvSpPr>
          <p:nvPr>
            <p:ph type="subTitle" idx="1"/>
          </p:nvPr>
        </p:nvSpPr>
        <p:spPr/>
        <p:txBody>
          <a:bodyPr/>
          <a:lstStyle/>
          <a:p>
            <a:r>
              <a:rPr lang="en-GB" dirty="0" smtClean="0"/>
              <a:t>Wynne Jones</a:t>
            </a:r>
            <a:endParaRPr lang="en-GB" dirty="0"/>
          </a:p>
        </p:txBody>
      </p:sp>
    </p:spTree>
    <p:extLst>
      <p:ext uri="{BB962C8B-B14F-4D97-AF65-F5344CB8AC3E}">
        <p14:creationId xmlns:p14="http://schemas.microsoft.com/office/powerpoint/2010/main" val="38659649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354162"/>
          </a:xfrm>
        </p:spPr>
        <p:txBody>
          <a:bodyPr>
            <a:normAutofit/>
          </a:bodyPr>
          <a:lstStyle/>
          <a:p>
            <a:r>
              <a:rPr lang="en-GB" dirty="0" smtClean="0"/>
              <a:t>Chapter </a:t>
            </a:r>
            <a:r>
              <a:rPr lang="en-GB" dirty="0"/>
              <a:t>6 of the Blackstone’s </a:t>
            </a:r>
            <a:br>
              <a:rPr lang="en-GB" dirty="0"/>
            </a:br>
            <a:endParaRPr lang="en-GB" dirty="0"/>
          </a:p>
        </p:txBody>
      </p:sp>
      <p:sp>
        <p:nvSpPr>
          <p:cNvPr id="3" name="Content Placeholder 2"/>
          <p:cNvSpPr>
            <a:spLocks noGrp="1"/>
          </p:cNvSpPr>
          <p:nvPr>
            <p:ph sz="quarter" idx="13"/>
          </p:nvPr>
        </p:nvSpPr>
        <p:spPr>
          <a:xfrm>
            <a:off x="457200" y="1052736"/>
            <a:ext cx="8229600" cy="5073427"/>
          </a:xfrm>
        </p:spPr>
        <p:txBody>
          <a:bodyPr>
            <a:normAutofit fontScale="85000" lnSpcReduction="20000"/>
          </a:bodyPr>
          <a:lstStyle/>
          <a:p>
            <a:endParaRPr lang="en-GB" dirty="0"/>
          </a:p>
          <a:p>
            <a:endParaRPr lang="en-GB" dirty="0"/>
          </a:p>
          <a:p>
            <a:r>
              <a:rPr lang="en-GB" dirty="0"/>
              <a:t>Working in the police can present many challenges.  </a:t>
            </a:r>
          </a:p>
          <a:p>
            <a:r>
              <a:rPr lang="en-GB" dirty="0"/>
              <a:t>At some point in a police officer’s working life they may find themselves in a dilemma over the activities of a colleague or a situation that has developed in the workplace.</a:t>
            </a:r>
          </a:p>
          <a:p>
            <a:r>
              <a:rPr lang="en-GB" dirty="0"/>
              <a:t>For example, an officer may have concerns over corruption, integrity or other unethical behaviour which they have witnessed or suspect a colleague of being involved in.</a:t>
            </a:r>
          </a:p>
          <a:p>
            <a:r>
              <a:rPr lang="en-GB" dirty="0"/>
              <a:t>They may have been subjected to, or witness, bullying, harassment or discrimination.</a:t>
            </a:r>
          </a:p>
          <a:p>
            <a:r>
              <a:rPr lang="en-GB" dirty="0"/>
              <a:t>One of the greatest demands made upon any police officer is one of always ‘doing the right thing’ in these kind of situations. </a:t>
            </a:r>
          </a:p>
          <a:p>
            <a:r>
              <a:rPr lang="en-GB" dirty="0"/>
              <a:t>This session will look in more depth at the ethics and values required of the police service and everyone who works in it.</a:t>
            </a:r>
          </a:p>
          <a:p>
            <a:endParaRPr lang="en-GB" dirty="0"/>
          </a:p>
          <a:p>
            <a:endParaRPr lang="en-GB" dirty="0"/>
          </a:p>
        </p:txBody>
      </p:sp>
    </p:spTree>
    <p:extLst>
      <p:ext uri="{BB962C8B-B14F-4D97-AF65-F5344CB8AC3E}">
        <p14:creationId xmlns:p14="http://schemas.microsoft.com/office/powerpoint/2010/main" val="206312603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custDataLst>
              <p:tags r:id="rId1"/>
            </p:custDataLst>
          </p:nvPr>
        </p:nvSpPr>
        <p:spPr>
          <a:xfrm>
            <a:off x="457200" y="548680"/>
            <a:ext cx="4038600" cy="6063258"/>
          </a:xfrm>
        </p:spPr>
        <p:txBody>
          <a:bodyPr/>
          <a:lstStyle/>
          <a:p>
            <a:pPr algn="ctr"/>
            <a:r>
              <a:rPr lang="en-GB" b="1" dirty="0" smtClean="0">
                <a:solidFill>
                  <a:schemeClr val="tx1"/>
                </a:solidFill>
              </a:rPr>
              <a:t>Ethics</a:t>
            </a:r>
          </a:p>
          <a:p>
            <a:endParaRPr lang="en-GB" dirty="0"/>
          </a:p>
          <a:p>
            <a:pPr algn="ctr"/>
            <a:r>
              <a:rPr lang="en-GB" dirty="0"/>
              <a:t>Moral principles that govern a person’s behaviour or the conducting of an activity</a:t>
            </a:r>
          </a:p>
          <a:p>
            <a:endParaRPr lang="en-GB" dirty="0"/>
          </a:p>
        </p:txBody>
      </p:sp>
      <p:sp>
        <p:nvSpPr>
          <p:cNvPr id="4" name="Content Placeholder 3"/>
          <p:cNvSpPr>
            <a:spLocks noGrp="1"/>
          </p:cNvSpPr>
          <p:nvPr>
            <p:ph sz="quarter" idx="14"/>
            <p:custDataLst>
              <p:tags r:id="rId2"/>
            </p:custDataLst>
          </p:nvPr>
        </p:nvSpPr>
        <p:spPr>
          <a:xfrm>
            <a:off x="4648200" y="548680"/>
            <a:ext cx="4038600" cy="6063258"/>
          </a:xfrm>
        </p:spPr>
        <p:txBody>
          <a:bodyPr/>
          <a:lstStyle/>
          <a:p>
            <a:pPr marL="0" indent="0" algn="ctr">
              <a:buNone/>
            </a:pPr>
            <a:r>
              <a:rPr lang="en-GB" b="1" dirty="0" smtClean="0">
                <a:solidFill>
                  <a:schemeClr val="tx1"/>
                </a:solidFill>
              </a:rPr>
              <a:t>Values</a:t>
            </a:r>
          </a:p>
          <a:p>
            <a:endParaRPr lang="en-GB" dirty="0"/>
          </a:p>
          <a:p>
            <a:pPr marL="0" indent="0" algn="ctr">
              <a:buNone/>
            </a:pPr>
            <a:r>
              <a:rPr lang="en-GB" dirty="0"/>
              <a:t>Principles or standards of behaviour; one’s judgement of what is important in life</a:t>
            </a:r>
          </a:p>
          <a:p>
            <a:pPr marL="0" indent="0">
              <a:buNone/>
            </a:pPr>
            <a:endParaRPr lang="en-GB" dirty="0"/>
          </a:p>
        </p:txBody>
      </p:sp>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99592" y="4076496"/>
            <a:ext cx="3168352" cy="2103786"/>
          </a:xfrm>
          <a:prstGeom prst="rect">
            <a:avLst/>
          </a:prstGeom>
        </p:spPr>
      </p:pic>
      <p:pic>
        <p:nvPicPr>
          <p:cNvPr id="7" name="Picture 6"/>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5125597" y="4149080"/>
            <a:ext cx="3046803" cy="2031202"/>
          </a:xfrm>
          <a:prstGeom prst="rect">
            <a:avLst/>
          </a:prstGeom>
        </p:spPr>
      </p:pic>
    </p:spTree>
    <p:extLst>
      <p:ext uri="{BB962C8B-B14F-4D97-AF65-F5344CB8AC3E}">
        <p14:creationId xmlns:p14="http://schemas.microsoft.com/office/powerpoint/2010/main" val="2966458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txEl>
                                              <p:pRg st="0" end="0"/>
                                            </p:txEl>
                                          </p:spTgt>
                                        </p:tgtEl>
                                        <p:attrNameLst>
                                          <p:attrName>style.visibility</p:attrName>
                                        </p:attrNameLst>
                                      </p:cBhvr>
                                      <p:to>
                                        <p:strVal val="visible"/>
                                      </p:to>
                                    </p:set>
                                    <p:animEffect transition="in" filter="fade">
                                      <p:cBhvr>
                                        <p:cTn id="20" dur="500"/>
                                        <p:tgtEl>
                                          <p:spTgt spid="4">
                                            <p:txEl>
                                              <p:pRg st="0" end="0"/>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
                                            <p:txEl>
                                              <p:pRg st="2" end="2"/>
                                            </p:txEl>
                                          </p:spTgt>
                                        </p:tgtEl>
                                        <p:attrNameLst>
                                          <p:attrName>style.visibility</p:attrName>
                                        </p:attrNameLst>
                                      </p:cBhvr>
                                      <p:to>
                                        <p:strVal val="visible"/>
                                      </p:to>
                                    </p:set>
                                    <p:animEffect transition="in" filter="fade">
                                      <p:cBhvr>
                                        <p:cTn id="25" dur="500"/>
                                        <p:tgtEl>
                                          <p:spTgt spid="4">
                                            <p:txEl>
                                              <p:pRg st="2" end="2"/>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dirty="0"/>
              <a:t>Peter </a:t>
            </a:r>
            <a:r>
              <a:rPr lang="en-GB" dirty="0" err="1"/>
              <a:t>Neyroud</a:t>
            </a:r>
            <a:r>
              <a:rPr lang="en-GB" dirty="0"/>
              <a:t>, ex-Chief Constable of Thames Valley Police</a:t>
            </a:r>
          </a:p>
        </p:txBody>
      </p:sp>
      <p:sp>
        <p:nvSpPr>
          <p:cNvPr id="6" name="Content Placeholder 5"/>
          <p:cNvSpPr>
            <a:spLocks noGrp="1"/>
          </p:cNvSpPr>
          <p:nvPr>
            <p:ph sz="quarter" idx="13"/>
          </p:nvPr>
        </p:nvSpPr>
        <p:spPr/>
        <p:txBody>
          <a:bodyPr>
            <a:normAutofit/>
          </a:bodyPr>
          <a:lstStyle/>
          <a:p>
            <a:r>
              <a:rPr lang="en-GB" dirty="0" smtClean="0"/>
              <a:t>‘Ethics’ </a:t>
            </a:r>
            <a:r>
              <a:rPr lang="en-GB" dirty="0"/>
              <a:t>is defined as</a:t>
            </a:r>
            <a:r>
              <a:rPr lang="en-GB" dirty="0" smtClean="0"/>
              <a:t>:</a:t>
            </a:r>
          </a:p>
          <a:p>
            <a:pPr marL="0" indent="0">
              <a:buNone/>
            </a:pPr>
            <a:endParaRPr lang="en-GB" dirty="0"/>
          </a:p>
          <a:p>
            <a:r>
              <a:rPr lang="en-GB" dirty="0"/>
              <a:t>‘how police officers and police leaders make the right judgements and do the right things for the right reasons’.</a:t>
            </a:r>
          </a:p>
          <a:p>
            <a:pPr marL="0" indent="0">
              <a:buNone/>
            </a:pPr>
            <a:endParaRPr lang="en-GB" dirty="0"/>
          </a:p>
        </p:txBody>
      </p:sp>
    </p:spTree>
    <p:extLst>
      <p:ext uri="{BB962C8B-B14F-4D97-AF65-F5344CB8AC3E}">
        <p14:creationId xmlns:p14="http://schemas.microsoft.com/office/powerpoint/2010/main" val="393450356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2214695"/>
          </a:xfrm>
        </p:spPr>
        <p:txBody>
          <a:bodyPr>
            <a:normAutofit/>
          </a:bodyPr>
          <a:lstStyle/>
          <a:p>
            <a:r>
              <a:rPr lang="en-GB" dirty="0" smtClean="0"/>
              <a:t>Why are ethics important in Policing?</a:t>
            </a:r>
            <a:endParaRPr lang="en-GB" dirty="0"/>
          </a:p>
        </p:txBody>
      </p:sp>
      <p:sp>
        <p:nvSpPr>
          <p:cNvPr id="3" name="Content Placeholder 2"/>
          <p:cNvSpPr>
            <a:spLocks noGrp="1"/>
          </p:cNvSpPr>
          <p:nvPr>
            <p:ph sz="quarter" idx="13"/>
          </p:nvPr>
        </p:nvSpPr>
        <p:spPr>
          <a:xfrm>
            <a:off x="179512" y="1600200"/>
            <a:ext cx="8784976" cy="4525963"/>
          </a:xfrm>
        </p:spPr>
        <p:txBody>
          <a:bodyPr>
            <a:normAutofit/>
          </a:bodyPr>
          <a:lstStyle/>
          <a:p>
            <a:r>
              <a:rPr lang="en-GB" dirty="0" smtClean="0"/>
              <a:t>The </a:t>
            </a:r>
            <a:r>
              <a:rPr lang="en-GB" dirty="0"/>
              <a:t>nature of police powers and </a:t>
            </a:r>
            <a:r>
              <a:rPr lang="en-GB" dirty="0" smtClean="0"/>
              <a:t>privileges (considerable).  </a:t>
            </a:r>
            <a:endParaRPr lang="en-GB" dirty="0"/>
          </a:p>
          <a:p>
            <a:r>
              <a:rPr lang="en-GB" dirty="0" smtClean="0"/>
              <a:t>Powers of arrest,</a:t>
            </a:r>
          </a:p>
          <a:p>
            <a:r>
              <a:rPr lang="en-GB" dirty="0" smtClean="0"/>
              <a:t>In </a:t>
            </a:r>
            <a:r>
              <a:rPr lang="en-GB" dirty="0"/>
              <a:t>extreme circumstances, the power to take a person’s </a:t>
            </a:r>
            <a:r>
              <a:rPr lang="en-GB" dirty="0" smtClean="0"/>
              <a:t>life,</a:t>
            </a:r>
            <a:endParaRPr lang="en-GB" dirty="0"/>
          </a:p>
          <a:p>
            <a:r>
              <a:rPr lang="en-GB" dirty="0"/>
              <a:t>It is therefore essential that </a:t>
            </a:r>
            <a:r>
              <a:rPr lang="en-GB" dirty="0" smtClean="0"/>
              <a:t>powers are used fairly, </a:t>
            </a:r>
          </a:p>
          <a:p>
            <a:r>
              <a:rPr lang="en-GB" dirty="0" smtClean="0"/>
              <a:t>Public expect </a:t>
            </a:r>
            <a:r>
              <a:rPr lang="en-GB" dirty="0"/>
              <a:t>their Police Officers to behave in a manner that protects each individual’s basic </a:t>
            </a:r>
            <a:r>
              <a:rPr lang="en-GB" dirty="0" smtClean="0"/>
              <a:t>rights,</a:t>
            </a:r>
            <a:endParaRPr lang="en-GB" dirty="0"/>
          </a:p>
          <a:p>
            <a:r>
              <a:rPr lang="en-GB" dirty="0"/>
              <a:t>Integrity also goes hand-in hand with ethics and is commonly defined as ‘being honest and trustworthy</a:t>
            </a:r>
            <a:r>
              <a:rPr lang="en-GB" dirty="0" smtClean="0"/>
              <a:t>’.</a:t>
            </a:r>
            <a:endParaRPr lang="en-GB" dirty="0"/>
          </a:p>
        </p:txBody>
      </p:sp>
    </p:spTree>
    <p:extLst>
      <p:ext uri="{BB962C8B-B14F-4D97-AF65-F5344CB8AC3E}">
        <p14:creationId xmlns:p14="http://schemas.microsoft.com/office/powerpoint/2010/main" val="195279432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368550" y="692696"/>
            <a:ext cx="4406900" cy="4394200"/>
          </a:xfrm>
          <a:prstGeom prst="rect">
            <a:avLst/>
          </a:prstGeom>
        </p:spPr>
      </p:pic>
      <p:sp>
        <p:nvSpPr>
          <p:cNvPr id="2" name="Title 1"/>
          <p:cNvSpPr>
            <a:spLocks noGrp="1"/>
          </p:cNvSpPr>
          <p:nvPr>
            <p:ph type="ctrTitle"/>
            <p:custDataLst>
              <p:tags r:id="rId1"/>
            </p:custDataLst>
          </p:nvPr>
        </p:nvSpPr>
        <p:spPr>
          <a:xfrm>
            <a:off x="685800" y="5073622"/>
            <a:ext cx="7772400" cy="1470025"/>
          </a:xfrm>
        </p:spPr>
        <p:txBody>
          <a:bodyPr>
            <a:normAutofit fontScale="90000"/>
          </a:bodyPr>
          <a:lstStyle/>
          <a:p>
            <a:r>
              <a:rPr lang="en-GB" b="1" dirty="0" smtClean="0">
                <a:solidFill>
                  <a:schemeClr val="tx1"/>
                </a:solidFill>
              </a:rPr>
              <a:t>Some recent police </a:t>
            </a:r>
            <a:r>
              <a:rPr lang="en-GB" b="1" dirty="0">
                <a:solidFill>
                  <a:schemeClr val="tx1"/>
                </a:solidFill>
              </a:rPr>
              <a:t>history</a:t>
            </a:r>
            <a:r>
              <a:rPr lang="en-GB" b="1" dirty="0"/>
              <a:t/>
            </a:r>
            <a:br>
              <a:rPr lang="en-GB" b="1" dirty="0"/>
            </a:br>
            <a:endParaRPr lang="en-GB" b="1" dirty="0">
              <a:solidFill>
                <a:schemeClr val="tx1"/>
              </a:solidFill>
            </a:endParaRPr>
          </a:p>
        </p:txBody>
      </p:sp>
    </p:spTree>
    <p:extLst>
      <p:ext uri="{BB962C8B-B14F-4D97-AF65-F5344CB8AC3E}">
        <p14:creationId xmlns:p14="http://schemas.microsoft.com/office/powerpoint/2010/main" val="1093847003"/>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custDataLst>
              <p:tags r:id="rId1"/>
            </p:custDataLst>
          </p:nvPr>
        </p:nvSpPr>
        <p:spPr/>
        <p:txBody>
          <a:bodyPr/>
          <a:lstStyle/>
          <a:p>
            <a:r>
              <a:rPr lang="en-GB" b="1" dirty="0" smtClean="0">
                <a:solidFill>
                  <a:schemeClr val="tx1"/>
                </a:solidFill>
              </a:rPr>
              <a:t>1988 – Lynette White </a:t>
            </a:r>
            <a:endParaRPr lang="en-GB" b="1" dirty="0">
              <a:solidFill>
                <a:schemeClr val="tx1"/>
              </a:solidFill>
            </a:endParaRPr>
          </a:p>
        </p:txBody>
      </p:sp>
      <p:sp>
        <p:nvSpPr>
          <p:cNvPr id="3" name="Content Placeholder 2"/>
          <p:cNvSpPr>
            <a:spLocks noGrp="1"/>
          </p:cNvSpPr>
          <p:nvPr>
            <p:ph sz="quarter" idx="13"/>
          </p:nvPr>
        </p:nvSpPr>
        <p:spPr/>
        <p:txBody>
          <a:bodyPr/>
          <a:lstStyle/>
          <a:p>
            <a:endParaRPr lang="en-GB"/>
          </a:p>
        </p:txBody>
      </p:sp>
      <p:sp>
        <p:nvSpPr>
          <p:cNvPr id="4" name="Content Placeholder 3"/>
          <p:cNvSpPr>
            <a:spLocks noGrp="1"/>
          </p:cNvSpPr>
          <p:nvPr>
            <p:ph sz="quarter" idx="14"/>
          </p:nvPr>
        </p:nvSpPr>
        <p:spPr/>
        <p:txBody>
          <a:bodyPr/>
          <a:lstStyle/>
          <a:p>
            <a:r>
              <a:rPr lang="en-GB" dirty="0"/>
              <a:t>Lynette White was stabbed more than 50 times in the Cardiff docklands flat where she worked.</a:t>
            </a:r>
          </a:p>
        </p:txBody>
      </p:sp>
      <p:pic>
        <p:nvPicPr>
          <p:cNvPr id="9" name="Picture 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83568" y="2168860"/>
            <a:ext cx="3789664" cy="3622340"/>
          </a:xfrm>
          <a:prstGeom prst="rect">
            <a:avLst/>
          </a:prstGeom>
          <a:ln>
            <a:noFill/>
          </a:ln>
          <a:effectLst/>
        </p:spPr>
      </p:pic>
    </p:spTree>
    <p:extLst>
      <p:ext uri="{BB962C8B-B14F-4D97-AF65-F5344CB8AC3E}">
        <p14:creationId xmlns:p14="http://schemas.microsoft.com/office/powerpoint/2010/main" val="186675509"/>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a:t>1988 – Lynette White </a:t>
            </a:r>
          </a:p>
        </p:txBody>
      </p:sp>
      <p:sp>
        <p:nvSpPr>
          <p:cNvPr id="8" name="Content Placeholder 7"/>
          <p:cNvSpPr>
            <a:spLocks noGrp="1"/>
          </p:cNvSpPr>
          <p:nvPr>
            <p:ph sz="quarter" idx="13"/>
          </p:nvPr>
        </p:nvSpPr>
        <p:spPr/>
        <p:txBody>
          <a:bodyPr/>
          <a:lstStyle/>
          <a:p>
            <a:r>
              <a:rPr lang="en-GB" dirty="0" smtClean="0"/>
              <a:t>3 men, the </a:t>
            </a:r>
            <a:r>
              <a:rPr lang="en-GB" dirty="0"/>
              <a:t>"Cardiff Three", </a:t>
            </a:r>
            <a:r>
              <a:rPr lang="en-GB" dirty="0" smtClean="0"/>
              <a:t>jailed </a:t>
            </a:r>
            <a:r>
              <a:rPr lang="en-GB" dirty="0"/>
              <a:t>for life in 1990 after being convicted of the </a:t>
            </a:r>
            <a:r>
              <a:rPr lang="en-GB" dirty="0" smtClean="0"/>
              <a:t>murder, </a:t>
            </a:r>
          </a:p>
          <a:p>
            <a:r>
              <a:rPr lang="en-GB" dirty="0" smtClean="0"/>
              <a:t>Convictions quashed </a:t>
            </a:r>
            <a:r>
              <a:rPr lang="en-GB" dirty="0"/>
              <a:t>on appeal in 1992 after judges were told they had been "fitted up" for the </a:t>
            </a:r>
            <a:r>
              <a:rPr lang="en-GB" dirty="0" smtClean="0"/>
              <a:t>crime,</a:t>
            </a:r>
          </a:p>
          <a:p>
            <a:r>
              <a:rPr lang="en-GB" dirty="0"/>
              <a:t>The real killer, Jeffrey </a:t>
            </a:r>
            <a:r>
              <a:rPr lang="en-GB" dirty="0" err="1"/>
              <a:t>Gafoor</a:t>
            </a:r>
            <a:r>
              <a:rPr lang="en-GB" dirty="0"/>
              <a:t>, was arrested in 2003 after a breakthrough in the DNA evidence.</a:t>
            </a:r>
          </a:p>
        </p:txBody>
      </p:sp>
    </p:spTree>
    <p:extLst>
      <p:ext uri="{BB962C8B-B14F-4D97-AF65-F5344CB8AC3E}">
        <p14:creationId xmlns:p14="http://schemas.microsoft.com/office/powerpoint/2010/main" val="282743537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1988 – Lynette White </a:t>
            </a:r>
          </a:p>
        </p:txBody>
      </p:sp>
      <p:sp>
        <p:nvSpPr>
          <p:cNvPr id="3" name="Content Placeholder 2"/>
          <p:cNvSpPr>
            <a:spLocks noGrp="1"/>
          </p:cNvSpPr>
          <p:nvPr>
            <p:ph sz="quarter" idx="13"/>
          </p:nvPr>
        </p:nvSpPr>
        <p:spPr/>
        <p:txBody>
          <a:bodyPr>
            <a:normAutofit fontScale="85000" lnSpcReduction="10000"/>
          </a:bodyPr>
          <a:lstStyle/>
          <a:p>
            <a:r>
              <a:rPr lang="en-GB" dirty="0"/>
              <a:t>Eight former South Wales Police officers </a:t>
            </a:r>
            <a:r>
              <a:rPr lang="en-GB" dirty="0" smtClean="0"/>
              <a:t>cleared </a:t>
            </a:r>
            <a:r>
              <a:rPr lang="en-GB" dirty="0"/>
              <a:t>of allegations relating to the </a:t>
            </a:r>
            <a:r>
              <a:rPr lang="en-GB" dirty="0" smtClean="0"/>
              <a:t>investigation, </a:t>
            </a:r>
            <a:endParaRPr lang="en-GB" dirty="0"/>
          </a:p>
          <a:p>
            <a:endParaRPr lang="en-GB" dirty="0"/>
          </a:p>
          <a:p>
            <a:r>
              <a:rPr lang="en-GB" dirty="0"/>
              <a:t>The charges included perverting the course of justice and perjury.</a:t>
            </a:r>
          </a:p>
          <a:p>
            <a:endParaRPr lang="en-GB" dirty="0"/>
          </a:p>
          <a:p>
            <a:r>
              <a:rPr lang="en-GB" dirty="0"/>
              <a:t>But the 2011 case collapsed following a failure to disclose evidence.</a:t>
            </a:r>
          </a:p>
          <a:p>
            <a:endParaRPr lang="en-GB" dirty="0"/>
          </a:p>
          <a:p>
            <a:r>
              <a:rPr lang="en-GB" dirty="0"/>
              <a:t>Boxes of </a:t>
            </a:r>
            <a:r>
              <a:rPr lang="en-GB" dirty="0" smtClean="0"/>
              <a:t>documents (227), </a:t>
            </a:r>
            <a:r>
              <a:rPr lang="en-GB" dirty="0"/>
              <a:t>which should have been shown to defence lawyers, could not be found. </a:t>
            </a:r>
          </a:p>
          <a:p>
            <a:endParaRPr lang="en-GB" dirty="0"/>
          </a:p>
        </p:txBody>
      </p:sp>
    </p:spTree>
    <p:extLst>
      <p:ext uri="{BB962C8B-B14F-4D97-AF65-F5344CB8AC3E}">
        <p14:creationId xmlns:p14="http://schemas.microsoft.com/office/powerpoint/2010/main" val="1320682107"/>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custDataLst>
              <p:tags r:id="rId1"/>
            </p:custDataLst>
          </p:nvPr>
        </p:nvSpPr>
        <p:spPr/>
        <p:txBody>
          <a:bodyPr>
            <a:normAutofit/>
          </a:bodyPr>
          <a:lstStyle/>
          <a:p>
            <a:r>
              <a:rPr lang="en-GB" b="1" dirty="0" smtClean="0">
                <a:solidFill>
                  <a:schemeClr val="tx1"/>
                </a:solidFill>
              </a:rPr>
              <a:t>2010 – PC Jamie Slater</a:t>
            </a:r>
            <a:endParaRPr lang="en-GB" b="1" dirty="0">
              <a:solidFill>
                <a:schemeClr val="tx1"/>
              </a:solidFill>
            </a:endParaRPr>
          </a:p>
        </p:txBody>
      </p:sp>
      <p:sp>
        <p:nvSpPr>
          <p:cNvPr id="5" name="Content Placeholder 4"/>
          <p:cNvSpPr>
            <a:spLocks noGrp="1"/>
          </p:cNvSpPr>
          <p:nvPr>
            <p:ph sz="quarter" idx="13"/>
          </p:nvPr>
        </p:nvSpPr>
        <p:spPr>
          <a:xfrm>
            <a:off x="457200" y="1600200"/>
            <a:ext cx="3538736" cy="4525963"/>
          </a:xfrm>
        </p:spPr>
        <p:txBody>
          <a:bodyPr>
            <a:normAutofit/>
          </a:bodyPr>
          <a:lstStyle/>
          <a:p>
            <a:endParaRPr lang="en-GB"/>
          </a:p>
        </p:txBody>
      </p:sp>
      <p:sp>
        <p:nvSpPr>
          <p:cNvPr id="6" name="Content Placeholder 5"/>
          <p:cNvSpPr>
            <a:spLocks noGrp="1"/>
          </p:cNvSpPr>
          <p:nvPr>
            <p:ph sz="quarter" idx="14"/>
          </p:nvPr>
        </p:nvSpPr>
        <p:spPr>
          <a:xfrm>
            <a:off x="4355976" y="1600200"/>
            <a:ext cx="4330824" cy="4525963"/>
          </a:xfrm>
        </p:spPr>
        <p:txBody>
          <a:bodyPr>
            <a:normAutofit fontScale="77500" lnSpcReduction="20000"/>
          </a:bodyPr>
          <a:lstStyle/>
          <a:p>
            <a:r>
              <a:rPr lang="en-GB" dirty="0" smtClean="0"/>
              <a:t>SWP </a:t>
            </a:r>
            <a:r>
              <a:rPr lang="en-GB" dirty="0"/>
              <a:t>traffic police officer was jailed for having sex with female drivers in exchange for excusing their motoring offences.</a:t>
            </a:r>
          </a:p>
          <a:p>
            <a:r>
              <a:rPr lang="en-GB" dirty="0"/>
              <a:t>Jamie Slater was sentenced to three and a half years at Cardiff </a:t>
            </a:r>
            <a:r>
              <a:rPr lang="en-GB" dirty="0" smtClean="0"/>
              <a:t>CC </a:t>
            </a:r>
            <a:r>
              <a:rPr lang="en-GB" dirty="0"/>
              <a:t>for misconduct while in public office. </a:t>
            </a:r>
          </a:p>
          <a:p>
            <a:r>
              <a:rPr lang="en-GB" dirty="0" smtClean="0"/>
              <a:t>The </a:t>
            </a:r>
            <a:r>
              <a:rPr lang="en-GB" dirty="0"/>
              <a:t>court heard how the </a:t>
            </a:r>
            <a:r>
              <a:rPr lang="en-GB" dirty="0" smtClean="0"/>
              <a:t>SWP </a:t>
            </a:r>
            <a:r>
              <a:rPr lang="en-GB" dirty="0"/>
              <a:t>officer used the </a:t>
            </a:r>
            <a:r>
              <a:rPr lang="en-GB" dirty="0" smtClean="0"/>
              <a:t>PNC to </a:t>
            </a:r>
            <a:r>
              <a:rPr lang="en-GB" dirty="0"/>
              <a:t>access personal </a:t>
            </a:r>
            <a:r>
              <a:rPr lang="en-GB" dirty="0" smtClean="0"/>
              <a:t>data.</a:t>
            </a:r>
            <a:endParaRPr lang="en-GB" dirty="0"/>
          </a:p>
          <a:p>
            <a:r>
              <a:rPr lang="en-GB" dirty="0" smtClean="0"/>
              <a:t>Stopped </a:t>
            </a:r>
            <a:r>
              <a:rPr lang="en-GB" dirty="0"/>
              <a:t>six women for minor </a:t>
            </a:r>
            <a:r>
              <a:rPr lang="en-GB" dirty="0" smtClean="0"/>
              <a:t>offences </a:t>
            </a:r>
            <a:r>
              <a:rPr lang="en-GB" dirty="0"/>
              <a:t>and requested their </a:t>
            </a:r>
            <a:r>
              <a:rPr lang="en-GB" dirty="0" smtClean="0"/>
              <a:t>mobile </a:t>
            </a:r>
            <a:r>
              <a:rPr lang="en-GB" dirty="0"/>
              <a:t>numbers.</a:t>
            </a:r>
          </a:p>
          <a:p>
            <a:r>
              <a:rPr lang="en-GB" dirty="0"/>
              <a:t>He later sent the women </a:t>
            </a:r>
            <a:r>
              <a:rPr lang="en-GB" dirty="0" smtClean="0"/>
              <a:t>text </a:t>
            </a:r>
            <a:r>
              <a:rPr lang="en-GB" dirty="0"/>
              <a:t>messages asking them to meet him for sex. </a:t>
            </a:r>
          </a:p>
          <a:p>
            <a:endParaRPr lang="en-GB" dirty="0"/>
          </a:p>
        </p:txBody>
      </p:sp>
      <p:pic>
        <p:nvPicPr>
          <p:cNvPr id="4" name="Picture 3"/>
          <p:cNvPicPr>
            <a:picLocks noChangeAspect="1"/>
          </p:cNvPicPr>
          <p:nvPr/>
        </p:nvPicPr>
        <p:blipFill rotWithShape="1">
          <a:blip r:embed="rId4" cstate="print">
            <a:extLst>
              <a:ext uri="{28A0092B-C50C-407E-A947-70E740481C1C}">
                <a14:useLocalDpi xmlns:a14="http://schemas.microsoft.com/office/drawing/2010/main" val="0"/>
              </a:ext>
            </a:extLst>
          </a:blip>
          <a:srcRect b="12168"/>
          <a:stretch/>
        </p:blipFill>
        <p:spPr>
          <a:xfrm>
            <a:off x="251520" y="2420888"/>
            <a:ext cx="4104456" cy="2521451"/>
          </a:xfrm>
          <a:prstGeom prst="rect">
            <a:avLst/>
          </a:prstGeom>
        </p:spPr>
      </p:pic>
    </p:spTree>
    <p:extLst>
      <p:ext uri="{BB962C8B-B14F-4D97-AF65-F5344CB8AC3E}">
        <p14:creationId xmlns:p14="http://schemas.microsoft.com/office/powerpoint/2010/main" val="385491713"/>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pic>
        <p:nvPicPr>
          <p:cNvPr id="7" name="Content Placeholder 6"/>
          <p:cNvPicPr>
            <a:picLocks noGrp="1" noChangeAspect="1"/>
          </p:cNvPicPr>
          <p:nvPr>
            <p:ph sz="quarter" idx="13"/>
          </p:nvPr>
        </p:nvPicPr>
        <p:blipFill>
          <a:blip r:embed="rId2"/>
          <a:stretch>
            <a:fillRect/>
          </a:stretch>
        </p:blipFill>
        <p:spPr>
          <a:xfrm>
            <a:off x="685332" y="618518"/>
            <a:ext cx="7773338" cy="6007231"/>
          </a:xfrm>
          <a:prstGeom prst="rect">
            <a:avLst/>
          </a:prstGeom>
        </p:spPr>
      </p:pic>
    </p:spTree>
    <p:extLst>
      <p:ext uri="{BB962C8B-B14F-4D97-AF65-F5344CB8AC3E}">
        <p14:creationId xmlns:p14="http://schemas.microsoft.com/office/powerpoint/2010/main" val="211251879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1986" name="Group 3"/>
          <p:cNvGrpSpPr>
            <a:grpSpLocks/>
          </p:cNvGrpSpPr>
          <p:nvPr/>
        </p:nvGrpSpPr>
        <p:grpSpPr bwMode="auto">
          <a:xfrm>
            <a:off x="1787054" y="1700808"/>
            <a:ext cx="5911453" cy="4824535"/>
            <a:chOff x="0" y="0"/>
            <a:chExt cx="5296" cy="4192"/>
          </a:xfrm>
        </p:grpSpPr>
        <p:pic>
          <p:nvPicPr>
            <p:cNvPr id="41988" name="Picture 1"/>
            <p:cNvPicPr>
              <a:picLocks noChangeAspect="1" noChangeArrowheads="1"/>
            </p:cNvPicPr>
            <p:nvPr/>
          </p:nvPicPr>
          <p:blipFill>
            <a:blip r:embed="rId2">
              <a:extLst>
                <a:ext uri="{28A0092B-C50C-407E-A947-70E740481C1C}">
                  <a14:useLocalDpi xmlns:a14="http://schemas.microsoft.com/office/drawing/2010/main" val="0"/>
                </a:ext>
              </a:extLst>
            </a:blip>
            <a:srcRect l="5923" r="5969"/>
            <a:stretch>
              <a:fillRect/>
            </a:stretch>
          </p:blipFill>
          <p:spPr bwMode="auto">
            <a:xfrm>
              <a:off x="328" y="320"/>
              <a:ext cx="4640" cy="35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41989" name="Picture 2"/>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5296" cy="4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grpSp>
      <p:sp>
        <p:nvSpPr>
          <p:cNvPr id="63492" name="Rectangle 4"/>
          <p:cNvSpPr>
            <a:spLocks noGrp="1" noChangeArrowheads="1"/>
          </p:cNvSpPr>
          <p:nvPr>
            <p:ph type="title"/>
          </p:nvPr>
        </p:nvSpPr>
        <p:spPr>
          <a:xfrm>
            <a:off x="107504" y="0"/>
            <a:ext cx="8928992" cy="2214695"/>
          </a:xfrm>
        </p:spPr>
        <p:txBody>
          <a:bodyPr>
            <a:normAutofit/>
          </a:bodyPr>
          <a:lstStyle/>
          <a:p>
            <a:pPr>
              <a:defRPr/>
            </a:pPr>
            <a:r>
              <a:rPr lang="en-US" altLang="en-US" sz="3800" dirty="0"/>
              <a:t>The New Police</a:t>
            </a:r>
            <a:br>
              <a:rPr lang="en-US" altLang="en-US" sz="3800" dirty="0"/>
            </a:br>
            <a:r>
              <a:rPr lang="en-US" altLang="en-US" sz="3800" dirty="0"/>
              <a:t>The Metropolitan Police Act 1829</a:t>
            </a:r>
          </a:p>
        </p:txBody>
      </p:sp>
    </p:spTree>
    <p:extLst>
      <p:ext uri="{BB962C8B-B14F-4D97-AF65-F5344CB8AC3E}">
        <p14:creationId xmlns:p14="http://schemas.microsoft.com/office/powerpoint/2010/main" val="935094955"/>
      </p:ext>
    </p:extLst>
  </p:cSld>
  <p:clrMapOvr>
    <a:masterClrMapping/>
  </p:clrMapOvr>
  <p:transition spd="slow"/>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1"/>
          <p:cNvSpPr>
            <a:spLocks noGrp="1" noChangeArrowheads="1"/>
          </p:cNvSpPr>
          <p:nvPr>
            <p:ph type="title"/>
          </p:nvPr>
        </p:nvSpPr>
        <p:spPr>
          <a:xfrm>
            <a:off x="714375" y="357188"/>
            <a:ext cx="7715250" cy="794742"/>
          </a:xfrm>
        </p:spPr>
        <p:txBody>
          <a:bodyPr>
            <a:normAutofit fontScale="90000"/>
          </a:bodyPr>
          <a:lstStyle/>
          <a:p>
            <a:pPr>
              <a:defRPr/>
            </a:pPr>
            <a:r>
              <a:rPr lang="en-US" altLang="en-US" sz="3300">
                <a:latin typeface="Copperplate Bold" charset="0"/>
                <a:sym typeface="Copperplate Bold" charset="0"/>
              </a:rPr>
              <a:t>Peel’s Nine Principles of Policing</a:t>
            </a:r>
            <a:endParaRPr lang="en-US" altLang="en-US" sz="3300">
              <a:latin typeface="Copperplate Bold" charset="0"/>
              <a:ea typeface="ヒラギノ明朝 ProN W6" pitchFamily="-112" charset="-128"/>
              <a:sym typeface="Copperplate Bold" charset="0"/>
            </a:endParaRPr>
          </a:p>
        </p:txBody>
      </p:sp>
      <p:grpSp>
        <p:nvGrpSpPr>
          <p:cNvPr id="45059" name="Group 4"/>
          <p:cNvGrpSpPr>
            <a:grpSpLocks/>
          </p:cNvGrpSpPr>
          <p:nvPr/>
        </p:nvGrpSpPr>
        <p:grpSpPr bwMode="auto">
          <a:xfrm>
            <a:off x="2875360" y="1250156"/>
            <a:ext cx="3393281" cy="4357688"/>
            <a:chOff x="0" y="0"/>
            <a:chExt cx="3040" cy="3904"/>
          </a:xfrm>
        </p:grpSpPr>
        <p:pic>
          <p:nvPicPr>
            <p:cNvPr id="45061" name="Picture 2"/>
            <p:cNvPicPr>
              <a:picLocks noChangeArrowheads="1"/>
            </p:cNvPicPr>
            <p:nvPr/>
          </p:nvPicPr>
          <p:blipFill>
            <a:blip r:embed="rId3">
              <a:extLst>
                <a:ext uri="{28A0092B-C50C-407E-A947-70E740481C1C}">
                  <a14:useLocalDpi xmlns:a14="http://schemas.microsoft.com/office/drawing/2010/main" val="0"/>
                </a:ext>
              </a:extLst>
            </a:blip>
            <a:srcRect l="2812" r="2647"/>
            <a:stretch>
              <a:fillRect/>
            </a:stretch>
          </p:blipFill>
          <p:spPr bwMode="auto">
            <a:xfrm>
              <a:off x="176" y="176"/>
              <a:ext cx="2688" cy="3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45062" name="Picture 3"/>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3040" cy="39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grpSp>
      <p:sp>
        <p:nvSpPr>
          <p:cNvPr id="70661" name="Rectangle 5"/>
          <p:cNvSpPr>
            <a:spLocks/>
          </p:cNvSpPr>
          <p:nvPr/>
        </p:nvSpPr>
        <p:spPr bwMode="auto">
          <a:xfrm>
            <a:off x="711027" y="5773043"/>
            <a:ext cx="7715250" cy="7233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nchor="ctr"/>
          <a:lstStyle>
            <a:lvl1pPr>
              <a:defRPr sz="4200">
                <a:solidFill>
                  <a:srgbClr val="5B5648"/>
                </a:solidFill>
                <a:latin typeface="Baskerville" pitchFamily="-112" charset="0"/>
                <a:ea typeface="ヒラギノ角ゴ ProN W3" pitchFamily="-112" charset="-128"/>
                <a:sym typeface="Baskerville" pitchFamily="-112" charset="0"/>
              </a:defRPr>
            </a:lvl1pPr>
            <a:lvl2pPr marL="742950" indent="-285750">
              <a:defRPr sz="4200">
                <a:solidFill>
                  <a:srgbClr val="5B5648"/>
                </a:solidFill>
                <a:latin typeface="Baskerville" pitchFamily="-112" charset="0"/>
                <a:ea typeface="ヒラギノ角ゴ ProN W3" pitchFamily="-112" charset="-128"/>
                <a:sym typeface="Baskerville" pitchFamily="-112" charset="0"/>
              </a:defRPr>
            </a:lvl2pPr>
            <a:lvl3pPr marL="1143000" indent="-228600">
              <a:defRPr sz="4200">
                <a:solidFill>
                  <a:srgbClr val="5B5648"/>
                </a:solidFill>
                <a:latin typeface="Baskerville" pitchFamily="-112" charset="0"/>
                <a:ea typeface="ヒラギノ角ゴ ProN W3" pitchFamily="-112" charset="-128"/>
                <a:sym typeface="Baskerville" pitchFamily="-112" charset="0"/>
              </a:defRPr>
            </a:lvl3pPr>
            <a:lvl4pPr marL="1600200" indent="-228600">
              <a:defRPr sz="4200">
                <a:solidFill>
                  <a:srgbClr val="5B5648"/>
                </a:solidFill>
                <a:latin typeface="Baskerville" pitchFamily="-112" charset="0"/>
                <a:ea typeface="ヒラギノ角ゴ ProN W3" pitchFamily="-112" charset="-128"/>
                <a:sym typeface="Baskerville" pitchFamily="-112" charset="0"/>
              </a:defRPr>
            </a:lvl4pPr>
            <a:lvl5pPr marL="2057400" indent="-228600">
              <a:defRPr sz="4200">
                <a:solidFill>
                  <a:srgbClr val="5B5648"/>
                </a:solidFill>
                <a:latin typeface="Baskerville" pitchFamily="-112" charset="0"/>
                <a:ea typeface="ヒラギノ角ゴ ProN W3" pitchFamily="-112" charset="-128"/>
                <a:sym typeface="Baskerville" pitchFamily="-112" charset="0"/>
              </a:defRPr>
            </a:lvl5pPr>
            <a:lvl6pPr marL="2514600" indent="-228600"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6pPr>
            <a:lvl7pPr marL="2971800" indent="-228600"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7pPr>
            <a:lvl8pPr marL="3429000" indent="-228600"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8pPr>
            <a:lvl9pPr marL="3886200" indent="-228600"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9pPr>
          </a:lstStyle>
          <a:p>
            <a:pPr algn="ctr" eaLnBrk="1" hangingPunct="1"/>
            <a:endParaRPr lang="en-US" altLang="en-US" sz="5100">
              <a:solidFill>
                <a:schemeClr val="tx1"/>
              </a:solidFill>
              <a:latin typeface="Copperplate Bold" charset="0"/>
              <a:ea typeface="ヒラギノ明朝 ProN W3" pitchFamily="-112" charset="-128"/>
              <a:sym typeface="Copperplate Bold" charset="0"/>
            </a:endParaRPr>
          </a:p>
        </p:txBody>
      </p:sp>
    </p:spTree>
    <p:extLst>
      <p:ext uri="{BB962C8B-B14F-4D97-AF65-F5344CB8AC3E}">
        <p14:creationId xmlns:p14="http://schemas.microsoft.com/office/powerpoint/2010/main" val="4117123459"/>
      </p:ext>
    </p:extLst>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499"/>
                                          </p:stCondLst>
                                        </p:cTn>
                                        <p:tgtEl>
                                          <p:spTgt spid="7066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661" grpId="0" autoUpdateAnimBg="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 what are the principles of policing?</a:t>
            </a:r>
            <a:endParaRPr lang="en-GB" dirty="0"/>
          </a:p>
        </p:txBody>
      </p:sp>
      <p:sp>
        <p:nvSpPr>
          <p:cNvPr id="3" name="Content Placeholder 2"/>
          <p:cNvSpPr>
            <a:spLocks noGrp="1"/>
          </p:cNvSpPr>
          <p:nvPr>
            <p:ph sz="quarter" idx="13"/>
          </p:nvPr>
        </p:nvSpPr>
        <p:spPr/>
        <p:txBody>
          <a:bodyPr/>
          <a:lstStyle/>
          <a:p>
            <a:endParaRPr lang="en-GB" dirty="0"/>
          </a:p>
        </p:txBody>
      </p:sp>
    </p:spTree>
    <p:extLst>
      <p:ext uri="{BB962C8B-B14F-4D97-AF65-F5344CB8AC3E}">
        <p14:creationId xmlns:p14="http://schemas.microsoft.com/office/powerpoint/2010/main" val="132638241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Rectangle 1"/>
          <p:cNvSpPr>
            <a:spLocks/>
          </p:cNvSpPr>
          <p:nvPr/>
        </p:nvSpPr>
        <p:spPr bwMode="auto">
          <a:xfrm>
            <a:off x="107504" y="321469"/>
            <a:ext cx="9036496" cy="61793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nchor="ctr"/>
          <a:lstStyle>
            <a:lvl1pPr marL="508000" indent="-508000">
              <a:defRPr sz="4200">
                <a:solidFill>
                  <a:srgbClr val="5B5648"/>
                </a:solidFill>
                <a:latin typeface="Baskerville" pitchFamily="-112" charset="0"/>
                <a:ea typeface="ヒラギノ角ゴ ProN W3" pitchFamily="-112" charset="-128"/>
                <a:sym typeface="Baskerville" pitchFamily="-112" charset="0"/>
              </a:defRPr>
            </a:lvl1pPr>
            <a:lvl2pPr marL="742950" indent="-285750">
              <a:defRPr sz="4200">
                <a:solidFill>
                  <a:srgbClr val="5B5648"/>
                </a:solidFill>
                <a:latin typeface="Baskerville" pitchFamily="-112" charset="0"/>
                <a:ea typeface="ヒラギノ角ゴ ProN W3" pitchFamily="-112" charset="-128"/>
                <a:sym typeface="Baskerville" pitchFamily="-112" charset="0"/>
              </a:defRPr>
            </a:lvl2pPr>
            <a:lvl3pPr marL="1143000" indent="-228600">
              <a:defRPr sz="4200">
                <a:solidFill>
                  <a:srgbClr val="5B5648"/>
                </a:solidFill>
                <a:latin typeface="Baskerville" pitchFamily="-112" charset="0"/>
                <a:ea typeface="ヒラギノ角ゴ ProN W3" pitchFamily="-112" charset="-128"/>
                <a:sym typeface="Baskerville" pitchFamily="-112" charset="0"/>
              </a:defRPr>
            </a:lvl3pPr>
            <a:lvl4pPr marL="1600200" indent="-228600">
              <a:defRPr sz="4200">
                <a:solidFill>
                  <a:srgbClr val="5B5648"/>
                </a:solidFill>
                <a:latin typeface="Baskerville" pitchFamily="-112" charset="0"/>
                <a:ea typeface="ヒラギノ角ゴ ProN W3" pitchFamily="-112" charset="-128"/>
                <a:sym typeface="Baskerville" pitchFamily="-112" charset="0"/>
              </a:defRPr>
            </a:lvl4pPr>
            <a:lvl5pPr marL="2057400" indent="-228600">
              <a:defRPr sz="4200">
                <a:solidFill>
                  <a:srgbClr val="5B5648"/>
                </a:solidFill>
                <a:latin typeface="Baskerville" pitchFamily="-112" charset="0"/>
                <a:ea typeface="ヒラギノ角ゴ ProN W3" pitchFamily="-112" charset="-128"/>
                <a:sym typeface="Baskerville" pitchFamily="-112" charset="0"/>
              </a:defRPr>
            </a:lvl5pPr>
            <a:lvl6pPr marL="2514600" indent="-228600"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6pPr>
            <a:lvl7pPr marL="2971800" indent="-228600"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7pPr>
            <a:lvl8pPr marL="3429000" indent="-228600"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8pPr>
            <a:lvl9pPr marL="3886200" indent="-228600"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9pPr>
          </a:lstStyle>
          <a:p>
            <a:pPr>
              <a:lnSpc>
                <a:spcPct val="120000"/>
              </a:lnSpc>
              <a:spcBef>
                <a:spcPts val="1969"/>
              </a:spcBef>
              <a:buFont typeface="Copperplate" pitchFamily="-112" charset="0"/>
              <a:buAutoNum type="arabicPeriod"/>
            </a:pPr>
            <a:r>
              <a:rPr lang="en-US" altLang="en-US" sz="1300" dirty="0">
                <a:solidFill>
                  <a:srgbClr val="343434"/>
                </a:solidFill>
                <a:latin typeface="Baskerville Bold" charset="0"/>
                <a:ea typeface="ヒラギノ明朝 ProN W3" pitchFamily="-112" charset="-128"/>
                <a:sym typeface="Baskerville Bold" charset="0"/>
              </a:rPr>
              <a:t>The </a:t>
            </a:r>
            <a:r>
              <a:rPr lang="en-US" altLang="en-US" sz="1300" dirty="0">
                <a:solidFill>
                  <a:srgbClr val="FF2712"/>
                </a:solidFill>
                <a:latin typeface="Baskerville Bold" charset="0"/>
                <a:ea typeface="ヒラギノ明朝 ProN W3" pitchFamily="-112" charset="-128"/>
                <a:sym typeface="Baskerville Bold" charset="0"/>
              </a:rPr>
              <a:t>basic mission</a:t>
            </a:r>
            <a:r>
              <a:rPr lang="en-US" altLang="en-US" sz="1300" dirty="0">
                <a:solidFill>
                  <a:srgbClr val="343434"/>
                </a:solidFill>
                <a:latin typeface="Baskerville Bold" charset="0"/>
                <a:ea typeface="ヒラギノ明朝 ProN W3" pitchFamily="-112" charset="-128"/>
                <a:sym typeface="Baskerville Bold" charset="0"/>
              </a:rPr>
              <a:t> for which the police exist is to </a:t>
            </a:r>
            <a:r>
              <a:rPr lang="en-US" altLang="en-US" sz="1300" dirty="0">
                <a:solidFill>
                  <a:srgbClr val="FF2712"/>
                </a:solidFill>
                <a:latin typeface="Baskerville Bold" charset="0"/>
                <a:ea typeface="ヒラギノ明朝 ProN W3" pitchFamily="-112" charset="-128"/>
                <a:sym typeface="Baskerville Bold" charset="0"/>
              </a:rPr>
              <a:t>prevent crime and disorder</a:t>
            </a:r>
            <a:endParaRPr lang="en-US" altLang="en-US" sz="1300" dirty="0">
              <a:solidFill>
                <a:srgbClr val="343434"/>
              </a:solidFill>
              <a:latin typeface="Baskerville Bold" charset="0"/>
              <a:ea typeface="ヒラギノ明朝 ProN W3" pitchFamily="-112" charset="-128"/>
              <a:sym typeface="Baskerville Bold" charset="0"/>
            </a:endParaRPr>
          </a:p>
          <a:p>
            <a:pPr>
              <a:lnSpc>
                <a:spcPct val="120000"/>
              </a:lnSpc>
              <a:spcBef>
                <a:spcPts val="1969"/>
              </a:spcBef>
              <a:buFont typeface="Copperplate" pitchFamily="-112" charset="0"/>
              <a:buAutoNum type="arabicPeriod"/>
            </a:pPr>
            <a:r>
              <a:rPr lang="en-US" altLang="en-US" sz="1300" dirty="0">
                <a:solidFill>
                  <a:srgbClr val="FF2712"/>
                </a:solidFill>
                <a:latin typeface="Baskerville Bold" charset="0"/>
                <a:ea typeface="ヒラギノ明朝 ProN W3" pitchFamily="-112" charset="-128"/>
                <a:sym typeface="Baskerville Bold" charset="0"/>
              </a:rPr>
              <a:t>The ability of the police to perform their duties is </a:t>
            </a:r>
            <a:r>
              <a:rPr lang="en-US" altLang="en-US" sz="1300" dirty="0">
                <a:solidFill>
                  <a:srgbClr val="343434"/>
                </a:solidFill>
                <a:latin typeface="Baskerville Bold" charset="0"/>
                <a:ea typeface="ヒラギノ明朝 ProN W3" pitchFamily="-112" charset="-128"/>
                <a:sym typeface="Baskerville Bold" charset="0"/>
              </a:rPr>
              <a:t>dependent upon public approval of police actions.</a:t>
            </a:r>
          </a:p>
          <a:p>
            <a:pPr>
              <a:lnSpc>
                <a:spcPct val="120000"/>
              </a:lnSpc>
              <a:spcBef>
                <a:spcPts val="1969"/>
              </a:spcBef>
              <a:buFont typeface="Copperplate" pitchFamily="-112" charset="0"/>
              <a:buAutoNum type="arabicPeriod"/>
            </a:pPr>
            <a:r>
              <a:rPr lang="en-US" altLang="en-US" sz="1300" dirty="0">
                <a:solidFill>
                  <a:srgbClr val="FF2712"/>
                </a:solidFill>
                <a:latin typeface="Baskerville Bold" charset="0"/>
                <a:ea typeface="ヒラギノ明朝 ProN W3" pitchFamily="-112" charset="-128"/>
                <a:sym typeface="Baskerville Bold" charset="0"/>
              </a:rPr>
              <a:t>Police must</a:t>
            </a:r>
            <a:r>
              <a:rPr lang="en-US" altLang="en-US" sz="1300" dirty="0">
                <a:solidFill>
                  <a:srgbClr val="343434"/>
                </a:solidFill>
                <a:latin typeface="Baskerville Bold" charset="0"/>
                <a:ea typeface="ヒラギノ明朝 ProN W3" pitchFamily="-112" charset="-128"/>
                <a:sym typeface="Baskerville Bold" charset="0"/>
              </a:rPr>
              <a:t> secure the willing co-operation of the public </a:t>
            </a:r>
            <a:r>
              <a:rPr lang="en-US" altLang="en-US" sz="1300" dirty="0">
                <a:solidFill>
                  <a:srgbClr val="FF2712"/>
                </a:solidFill>
                <a:latin typeface="Baskerville Bold" charset="0"/>
                <a:ea typeface="ヒラギノ明朝 ProN W3" pitchFamily="-112" charset="-128"/>
                <a:sym typeface="Baskerville Bold" charset="0"/>
              </a:rPr>
              <a:t>in voluntary observance of the law to be able to secure and maintain the respect of the public.</a:t>
            </a:r>
            <a:endParaRPr lang="en-US" altLang="en-US" sz="1300" dirty="0">
              <a:solidFill>
                <a:srgbClr val="343434"/>
              </a:solidFill>
              <a:latin typeface="Baskerville Bold" charset="0"/>
              <a:ea typeface="ヒラギノ明朝 ProN W3" pitchFamily="-112" charset="-128"/>
              <a:sym typeface="Baskerville Bold" charset="0"/>
            </a:endParaRPr>
          </a:p>
          <a:p>
            <a:pPr>
              <a:lnSpc>
                <a:spcPct val="120000"/>
              </a:lnSpc>
              <a:spcBef>
                <a:spcPts val="1969"/>
              </a:spcBef>
              <a:buFont typeface="Copperplate" pitchFamily="-112" charset="0"/>
              <a:buAutoNum type="arabicPeriod"/>
            </a:pPr>
            <a:r>
              <a:rPr lang="en-US" altLang="en-US" sz="1300" dirty="0">
                <a:solidFill>
                  <a:srgbClr val="FF2712"/>
                </a:solidFill>
                <a:latin typeface="Baskerville Bold" charset="0"/>
                <a:ea typeface="ヒラギノ明朝 ProN W3" pitchFamily="-112" charset="-128"/>
                <a:sym typeface="Baskerville Bold" charset="0"/>
              </a:rPr>
              <a:t>The degree of</a:t>
            </a:r>
            <a:r>
              <a:rPr lang="en-US" altLang="en-US" sz="1300" dirty="0">
                <a:solidFill>
                  <a:srgbClr val="343434"/>
                </a:solidFill>
                <a:latin typeface="Baskerville Bold" charset="0"/>
                <a:ea typeface="ヒラギノ明朝 ProN W3" pitchFamily="-112" charset="-128"/>
                <a:sym typeface="Baskerville Bold" charset="0"/>
              </a:rPr>
              <a:t> co-operation </a:t>
            </a:r>
            <a:r>
              <a:rPr lang="en-US" altLang="en-US" sz="1300" dirty="0">
                <a:solidFill>
                  <a:srgbClr val="FF2712"/>
                </a:solidFill>
                <a:latin typeface="Baskerville Bold" charset="0"/>
                <a:ea typeface="ヒラギノ明朝 ProN W3" pitchFamily="-112" charset="-128"/>
                <a:sym typeface="Baskerville Bold" charset="0"/>
              </a:rPr>
              <a:t>of the public that can be secured</a:t>
            </a:r>
            <a:r>
              <a:rPr lang="en-US" altLang="en-US" sz="1300" dirty="0">
                <a:solidFill>
                  <a:srgbClr val="343434"/>
                </a:solidFill>
                <a:latin typeface="Baskerville Bold" charset="0"/>
                <a:ea typeface="ヒラギノ明朝 ProN W3" pitchFamily="-112" charset="-128"/>
                <a:sym typeface="Baskerville Bold" charset="0"/>
              </a:rPr>
              <a:t> diminishes </a:t>
            </a:r>
            <a:r>
              <a:rPr lang="en-US" altLang="en-US" sz="1300" dirty="0">
                <a:solidFill>
                  <a:srgbClr val="FF2712"/>
                </a:solidFill>
                <a:latin typeface="Baskerville Bold" charset="0"/>
                <a:ea typeface="ヒラギノ明朝 ProN W3" pitchFamily="-112" charset="-128"/>
                <a:sym typeface="Baskerville Bold" charset="0"/>
              </a:rPr>
              <a:t>proportionately to the necessity of</a:t>
            </a:r>
            <a:r>
              <a:rPr lang="en-US" altLang="en-US" sz="1300" dirty="0">
                <a:solidFill>
                  <a:srgbClr val="343434"/>
                </a:solidFill>
                <a:latin typeface="Baskerville Bold" charset="0"/>
                <a:ea typeface="ヒラギノ明朝 ProN W3" pitchFamily="-112" charset="-128"/>
                <a:sym typeface="Baskerville Bold" charset="0"/>
              </a:rPr>
              <a:t> the use of physical force.</a:t>
            </a:r>
          </a:p>
          <a:p>
            <a:pPr>
              <a:lnSpc>
                <a:spcPct val="120000"/>
              </a:lnSpc>
              <a:spcBef>
                <a:spcPts val="1969"/>
              </a:spcBef>
              <a:buFont typeface="Copperplate" pitchFamily="-112" charset="0"/>
              <a:buAutoNum type="arabicPeriod"/>
            </a:pPr>
            <a:r>
              <a:rPr lang="en-US" altLang="en-US" sz="1300" dirty="0">
                <a:solidFill>
                  <a:srgbClr val="FF2712"/>
                </a:solidFill>
                <a:latin typeface="Baskerville Bold" charset="0"/>
                <a:ea typeface="ヒラギノ明朝 ProN W3" pitchFamily="-112" charset="-128"/>
                <a:sym typeface="Baskerville Bold" charset="0"/>
              </a:rPr>
              <a:t>Police seek and preserve public </a:t>
            </a:r>
            <a:r>
              <a:rPr lang="en-US" altLang="en-US" sz="1300" dirty="0" err="1">
                <a:solidFill>
                  <a:srgbClr val="FF2712"/>
                </a:solidFill>
                <a:latin typeface="Baskerville Bold" charset="0"/>
                <a:ea typeface="ヒラギノ明朝 ProN W3" pitchFamily="-112" charset="-128"/>
                <a:sym typeface="Baskerville Bold" charset="0"/>
              </a:rPr>
              <a:t>favour</a:t>
            </a:r>
            <a:r>
              <a:rPr lang="en-US" altLang="en-US" sz="1300" dirty="0">
                <a:solidFill>
                  <a:srgbClr val="FF2712"/>
                </a:solidFill>
                <a:latin typeface="Baskerville Bold" charset="0"/>
                <a:ea typeface="ヒラギノ明朝 ProN W3" pitchFamily="-112" charset="-128"/>
                <a:sym typeface="Baskerville Bold" charset="0"/>
              </a:rPr>
              <a:t> not by catering to public opinion but by</a:t>
            </a:r>
            <a:r>
              <a:rPr lang="en-US" altLang="en-US" sz="1300" dirty="0">
                <a:solidFill>
                  <a:srgbClr val="343434"/>
                </a:solidFill>
                <a:latin typeface="Baskerville Bold" charset="0"/>
                <a:ea typeface="ヒラギノ明朝 ProN W3" pitchFamily="-112" charset="-128"/>
                <a:sym typeface="Baskerville Bold" charset="0"/>
              </a:rPr>
              <a:t> constantly demonstrating absolute impartial service </a:t>
            </a:r>
            <a:r>
              <a:rPr lang="en-US" altLang="en-US" sz="1300" dirty="0">
                <a:solidFill>
                  <a:srgbClr val="FF2712"/>
                </a:solidFill>
                <a:latin typeface="Baskerville Bold" charset="0"/>
                <a:ea typeface="ヒラギノ明朝 ProN W3" pitchFamily="-112" charset="-128"/>
                <a:sym typeface="Baskerville Bold" charset="0"/>
              </a:rPr>
              <a:t>to the law.</a:t>
            </a:r>
            <a:endParaRPr lang="en-US" altLang="en-US" sz="1300" dirty="0">
              <a:solidFill>
                <a:srgbClr val="343434"/>
              </a:solidFill>
              <a:latin typeface="Baskerville Bold" charset="0"/>
              <a:ea typeface="ヒラギノ明朝 ProN W3" pitchFamily="-112" charset="-128"/>
              <a:sym typeface="Baskerville Bold" charset="0"/>
            </a:endParaRPr>
          </a:p>
          <a:p>
            <a:pPr>
              <a:lnSpc>
                <a:spcPct val="120000"/>
              </a:lnSpc>
              <a:spcBef>
                <a:spcPts val="1969"/>
              </a:spcBef>
              <a:buFont typeface="Copperplate" pitchFamily="-112" charset="0"/>
              <a:buAutoNum type="arabicPeriod"/>
            </a:pPr>
            <a:r>
              <a:rPr lang="en-US" altLang="en-US" sz="1300" dirty="0">
                <a:solidFill>
                  <a:srgbClr val="FF2712"/>
                </a:solidFill>
                <a:latin typeface="Baskerville Bold" charset="0"/>
                <a:ea typeface="ヒラギノ明朝 ProN W3" pitchFamily="-112" charset="-128"/>
                <a:sym typeface="Baskerville Bold" charset="0"/>
              </a:rPr>
              <a:t>Police</a:t>
            </a:r>
            <a:r>
              <a:rPr lang="en-US" altLang="en-US" sz="1300" dirty="0">
                <a:solidFill>
                  <a:srgbClr val="343434"/>
                </a:solidFill>
                <a:latin typeface="Baskerville Bold" charset="0"/>
                <a:ea typeface="ヒラギノ明朝 ProN W3" pitchFamily="-112" charset="-128"/>
                <a:sym typeface="Baskerville Bold" charset="0"/>
              </a:rPr>
              <a:t> use </a:t>
            </a:r>
            <a:r>
              <a:rPr lang="en-US" altLang="en-US" sz="1300" dirty="0">
                <a:solidFill>
                  <a:srgbClr val="FF2712"/>
                </a:solidFill>
                <a:latin typeface="Baskerville Bold" charset="0"/>
                <a:ea typeface="ヒラギノ明朝 ProN W3" pitchFamily="-112" charset="-128"/>
                <a:sym typeface="Baskerville Bold" charset="0"/>
              </a:rPr>
              <a:t>physical</a:t>
            </a:r>
            <a:r>
              <a:rPr lang="en-US" altLang="en-US" sz="1300" dirty="0">
                <a:solidFill>
                  <a:srgbClr val="343434"/>
                </a:solidFill>
                <a:latin typeface="Baskerville Bold" charset="0"/>
                <a:ea typeface="ヒラギノ明朝 ProN W3" pitchFamily="-112" charset="-128"/>
                <a:sym typeface="Baskerville Bold" charset="0"/>
              </a:rPr>
              <a:t> force </a:t>
            </a:r>
            <a:r>
              <a:rPr lang="en-US" altLang="en-US" sz="1300" dirty="0">
                <a:solidFill>
                  <a:srgbClr val="FF2712"/>
                </a:solidFill>
                <a:latin typeface="Baskerville Bold" charset="0"/>
                <a:ea typeface="ヒラギノ明朝 ProN W3" pitchFamily="-112" charset="-128"/>
                <a:sym typeface="Baskerville Bold" charset="0"/>
              </a:rPr>
              <a:t>to the extent necessary to secure observance of the law or</a:t>
            </a:r>
            <a:r>
              <a:rPr lang="en-US" altLang="en-US" sz="1300" dirty="0">
                <a:solidFill>
                  <a:srgbClr val="343434"/>
                </a:solidFill>
                <a:latin typeface="Baskerville Bold" charset="0"/>
                <a:ea typeface="ヒラギノ明朝 ProN W3" pitchFamily="-112" charset="-128"/>
                <a:sym typeface="Baskerville Bold" charset="0"/>
              </a:rPr>
              <a:t> to restore order </a:t>
            </a:r>
            <a:r>
              <a:rPr lang="en-US" altLang="en-US" sz="1300" dirty="0">
                <a:solidFill>
                  <a:srgbClr val="FF2712"/>
                </a:solidFill>
                <a:latin typeface="Baskerville Bold" charset="0"/>
                <a:ea typeface="ヒラギノ明朝 ProN W3" pitchFamily="-112" charset="-128"/>
                <a:sym typeface="Baskerville Bold" charset="0"/>
              </a:rPr>
              <a:t>only</a:t>
            </a:r>
            <a:r>
              <a:rPr lang="en-US" altLang="en-US" sz="1300" dirty="0">
                <a:solidFill>
                  <a:srgbClr val="343434"/>
                </a:solidFill>
                <a:latin typeface="Baskerville Bold" charset="0"/>
                <a:ea typeface="ヒラギノ明朝 ProN W3" pitchFamily="-112" charset="-128"/>
                <a:sym typeface="Baskerville Bold" charset="0"/>
              </a:rPr>
              <a:t> when the </a:t>
            </a:r>
            <a:r>
              <a:rPr lang="en-US" altLang="en-US" sz="1300" dirty="0">
                <a:solidFill>
                  <a:srgbClr val="FF2712"/>
                </a:solidFill>
                <a:latin typeface="Baskerville Bold" charset="0"/>
                <a:ea typeface="ヒラギノ明朝 ProN W3" pitchFamily="-112" charset="-128"/>
                <a:sym typeface="Baskerville Bold" charset="0"/>
              </a:rPr>
              <a:t>exercise of persuasion</a:t>
            </a:r>
            <a:r>
              <a:rPr lang="en-US" altLang="en-US" sz="1300" dirty="0">
                <a:solidFill>
                  <a:srgbClr val="343434"/>
                </a:solidFill>
                <a:latin typeface="Baskerville Bold" charset="0"/>
                <a:ea typeface="ヒラギノ明朝 ProN W3" pitchFamily="-112" charset="-128"/>
                <a:sym typeface="Baskerville Bold" charset="0"/>
              </a:rPr>
              <a:t>, advice and warning is found to be insufficient.</a:t>
            </a:r>
          </a:p>
          <a:p>
            <a:pPr>
              <a:lnSpc>
                <a:spcPct val="120000"/>
              </a:lnSpc>
              <a:spcBef>
                <a:spcPts val="1969"/>
              </a:spcBef>
              <a:buFont typeface="Copperplate" pitchFamily="-112" charset="0"/>
              <a:buAutoNum type="arabicPeriod"/>
            </a:pPr>
            <a:r>
              <a:rPr lang="en-US" altLang="en-US" sz="1300" dirty="0">
                <a:solidFill>
                  <a:srgbClr val="FF2712"/>
                </a:solidFill>
                <a:latin typeface="Baskerville Bold" charset="0"/>
                <a:ea typeface="ヒラギノ明朝 ProN W3" pitchFamily="-112" charset="-128"/>
                <a:sym typeface="Baskerville Bold" charset="0"/>
              </a:rPr>
              <a:t>Police, at all times, should maintain a relationship with the public that gives reality to the historic tradition that</a:t>
            </a:r>
            <a:r>
              <a:rPr lang="en-US" altLang="en-US" sz="1300" dirty="0">
                <a:solidFill>
                  <a:srgbClr val="343434"/>
                </a:solidFill>
                <a:latin typeface="Baskerville Bold" charset="0"/>
                <a:ea typeface="ヒラギノ明朝 ProN W3" pitchFamily="-112" charset="-128"/>
                <a:sym typeface="Baskerville Bold" charset="0"/>
              </a:rPr>
              <a:t> the police are the public and the public are the police; the police being only members of the public who are paid to give full-time attention to duties which are incumbent on every citizen in the interests of community welfare and existence </a:t>
            </a:r>
          </a:p>
          <a:p>
            <a:pPr>
              <a:lnSpc>
                <a:spcPct val="120000"/>
              </a:lnSpc>
              <a:spcBef>
                <a:spcPts val="1969"/>
              </a:spcBef>
              <a:buFont typeface="Copperplate" pitchFamily="-112" charset="0"/>
              <a:buAutoNum type="arabicPeriod"/>
            </a:pPr>
            <a:r>
              <a:rPr lang="en-US" altLang="en-US" sz="1300" dirty="0">
                <a:solidFill>
                  <a:srgbClr val="FF2712"/>
                </a:solidFill>
                <a:latin typeface="Baskerville Bold" charset="0"/>
                <a:ea typeface="ヒラギノ明朝 ProN W3" pitchFamily="-112" charset="-128"/>
                <a:sym typeface="Baskerville Bold" charset="0"/>
              </a:rPr>
              <a:t>Police should always direct their action strictly towards their functions</a:t>
            </a:r>
            <a:r>
              <a:rPr lang="en-US" altLang="en-US" sz="1300" dirty="0">
                <a:solidFill>
                  <a:srgbClr val="343434"/>
                </a:solidFill>
                <a:latin typeface="Baskerville Bold" charset="0"/>
                <a:ea typeface="ヒラギノ明朝 ProN W3" pitchFamily="-112" charset="-128"/>
                <a:sym typeface="Baskerville Bold" charset="0"/>
              </a:rPr>
              <a:t> and never appear to usurp the powers of the judiciary.</a:t>
            </a:r>
          </a:p>
          <a:p>
            <a:pPr>
              <a:lnSpc>
                <a:spcPct val="120000"/>
              </a:lnSpc>
              <a:spcBef>
                <a:spcPts val="1969"/>
              </a:spcBef>
              <a:buFont typeface="Copperplate" pitchFamily="-112" charset="0"/>
              <a:buAutoNum type="arabicPeriod"/>
            </a:pPr>
            <a:r>
              <a:rPr lang="en-US" altLang="en-US" sz="1300" dirty="0">
                <a:solidFill>
                  <a:srgbClr val="343434"/>
                </a:solidFill>
                <a:latin typeface="Baskerville Bold" charset="0"/>
                <a:ea typeface="ヒラギノ明朝 ProN W3" pitchFamily="-112" charset="-128"/>
                <a:sym typeface="Baskerville Bold" charset="0"/>
              </a:rPr>
              <a:t>The test </a:t>
            </a:r>
            <a:r>
              <a:rPr lang="en-US" altLang="en-US" sz="1300" dirty="0">
                <a:solidFill>
                  <a:srgbClr val="FF2712"/>
                </a:solidFill>
                <a:latin typeface="Baskerville Bold" charset="0"/>
                <a:ea typeface="ヒラギノ明朝 ProN W3" pitchFamily="-112" charset="-128"/>
                <a:sym typeface="Baskerville Bold" charset="0"/>
              </a:rPr>
              <a:t>of police efficiency</a:t>
            </a:r>
            <a:r>
              <a:rPr lang="en-US" altLang="en-US" sz="1300" dirty="0">
                <a:solidFill>
                  <a:srgbClr val="343434"/>
                </a:solidFill>
                <a:latin typeface="Baskerville Bold" charset="0"/>
                <a:ea typeface="ヒラギノ明朝 ProN W3" pitchFamily="-112" charset="-128"/>
                <a:sym typeface="Baskerville Bold" charset="0"/>
              </a:rPr>
              <a:t> is the absence of crime and disorder, not </a:t>
            </a:r>
            <a:r>
              <a:rPr lang="en-US" altLang="en-US" sz="1300" dirty="0">
                <a:solidFill>
                  <a:srgbClr val="FF2712"/>
                </a:solidFill>
                <a:latin typeface="Baskerville Bold" charset="0"/>
                <a:ea typeface="ヒラギノ明朝 ProN W3" pitchFamily="-112" charset="-128"/>
                <a:sym typeface="Baskerville Bold" charset="0"/>
              </a:rPr>
              <a:t>the visible evidence of police action</a:t>
            </a:r>
            <a:r>
              <a:rPr lang="en-US" altLang="en-US" sz="1300" dirty="0">
                <a:solidFill>
                  <a:srgbClr val="343434"/>
                </a:solidFill>
                <a:latin typeface="Baskerville Bold" charset="0"/>
                <a:ea typeface="ヒラギノ明朝 ProN W3" pitchFamily="-112" charset="-128"/>
                <a:sym typeface="Baskerville Bold" charset="0"/>
              </a:rPr>
              <a:t> in dealing with it.</a:t>
            </a:r>
          </a:p>
        </p:txBody>
      </p:sp>
    </p:spTree>
    <p:extLst>
      <p:ext uri="{BB962C8B-B14F-4D97-AF65-F5344CB8AC3E}">
        <p14:creationId xmlns:p14="http://schemas.microsoft.com/office/powerpoint/2010/main" val="2904373597"/>
      </p:ext>
    </p:extLst>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7270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7270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7270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72705">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72705">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72705">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499"/>
                                          </p:stCondLst>
                                        </p:cTn>
                                        <p:tgtEl>
                                          <p:spTgt spid="72705">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499"/>
                                          </p:stCondLst>
                                        </p:cTn>
                                        <p:tgtEl>
                                          <p:spTgt spid="72705">
                                            <p:txEl>
                                              <p:pRg st="7" end="7"/>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499"/>
                                          </p:stCondLst>
                                        </p:cTn>
                                        <p:tgtEl>
                                          <p:spTgt spid="7270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705" grpId="0" build="p" autoUpdateAnimBg="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a:blip r:embed="rId6" cstate="print">
            <a:lum bright="70000" contrast="-70000"/>
            <a:extLst>
              <a:ext uri="{28A0092B-C50C-407E-A947-70E740481C1C}">
                <a14:useLocalDpi xmlns:a14="http://schemas.microsoft.com/office/drawing/2010/main" val="0"/>
              </a:ext>
            </a:extLst>
          </a:blip>
          <a:stretch>
            <a:fillRect/>
          </a:stretch>
        </p:blipFill>
        <p:spPr>
          <a:xfrm>
            <a:off x="395536" y="1304764"/>
            <a:ext cx="8424936" cy="4212468"/>
          </a:xfrm>
          <a:prstGeom prst="rect">
            <a:avLst/>
          </a:prstGeom>
          <a:ln>
            <a:noFill/>
          </a:ln>
          <a:effectLst>
            <a:softEdge rad="112500"/>
          </a:effectLst>
        </p:spPr>
      </p:pic>
      <p:sp>
        <p:nvSpPr>
          <p:cNvPr id="161794" name="Rectangle 2"/>
          <p:cNvSpPr>
            <a:spLocks noGrp="1" noChangeArrowheads="1"/>
          </p:cNvSpPr>
          <p:nvPr>
            <p:ph type="title"/>
            <p:custDataLst>
              <p:tags r:id="rId2"/>
            </p:custDataLst>
          </p:nvPr>
        </p:nvSpPr>
        <p:spPr>
          <a:xfrm>
            <a:off x="427382" y="332656"/>
            <a:ext cx="8229600" cy="549275"/>
          </a:xfrm>
        </p:spPr>
        <p:txBody>
          <a:bodyPr/>
          <a:lstStyle/>
          <a:p>
            <a:r>
              <a:rPr lang="en-GB" altLang="en-US" sz="2800" b="1" dirty="0" smtClean="0"/>
              <a:t>Common law Duty of Care</a:t>
            </a:r>
          </a:p>
        </p:txBody>
      </p:sp>
      <p:sp>
        <p:nvSpPr>
          <p:cNvPr id="161795" name="Rectangle 3"/>
          <p:cNvSpPr>
            <a:spLocks noGrp="1" noChangeArrowheads="1"/>
          </p:cNvSpPr>
          <p:nvPr>
            <p:ph sz="quarter" idx="13"/>
            <p:custDataLst>
              <p:tags r:id="rId3"/>
            </p:custDataLst>
          </p:nvPr>
        </p:nvSpPr>
        <p:spPr>
          <a:xfrm>
            <a:off x="251520" y="838454"/>
            <a:ext cx="8471284" cy="5145088"/>
          </a:xfrm>
        </p:spPr>
        <p:txBody>
          <a:bodyPr>
            <a:normAutofit/>
          </a:bodyPr>
          <a:lstStyle/>
          <a:p>
            <a:endParaRPr lang="en-GB" altLang="en-US" dirty="0" smtClean="0"/>
          </a:p>
          <a:p>
            <a:endParaRPr lang="en-GB" altLang="en-US" dirty="0" smtClean="0"/>
          </a:p>
          <a:p>
            <a:pPr marL="0" indent="0">
              <a:buNone/>
            </a:pPr>
            <a:endParaRPr lang="en-GB" altLang="en-US" dirty="0" smtClean="0"/>
          </a:p>
          <a:p>
            <a:endParaRPr lang="en-GB" altLang="en-US" dirty="0" smtClean="0"/>
          </a:p>
        </p:txBody>
      </p:sp>
      <p:sp>
        <p:nvSpPr>
          <p:cNvPr id="3" name="Rectangle 2"/>
          <p:cNvSpPr/>
          <p:nvPr/>
        </p:nvSpPr>
        <p:spPr>
          <a:xfrm>
            <a:off x="0" y="1582341"/>
            <a:ext cx="9144000" cy="4401205"/>
          </a:xfrm>
          <a:prstGeom prst="rect">
            <a:avLst/>
          </a:prstGeom>
        </p:spPr>
        <p:txBody>
          <a:bodyPr wrap="square">
            <a:spAutoFit/>
          </a:bodyPr>
          <a:lstStyle/>
          <a:p>
            <a:r>
              <a:rPr lang="en-GB" sz="2800" dirty="0" smtClean="0"/>
              <a:t>There </a:t>
            </a:r>
            <a:r>
              <a:rPr lang="en-GB" sz="2800" dirty="0"/>
              <a:t>is no specific definition of ‘duty of care’ but it generally means that an officer must consider the health and safety of their colleagues and members of the public.  Some examples of duty of care may include:</a:t>
            </a:r>
          </a:p>
          <a:p>
            <a:r>
              <a:rPr lang="en-GB" sz="2800" dirty="0"/>
              <a:t>Taking reasonable steps to investigate crime with all reasonable diligence</a:t>
            </a:r>
          </a:p>
          <a:p>
            <a:r>
              <a:rPr lang="en-GB" sz="2800" dirty="0"/>
              <a:t>Taking reasonable steps to protect, assist and support witnesses</a:t>
            </a:r>
          </a:p>
          <a:p>
            <a:r>
              <a:rPr lang="en-GB" sz="2800" dirty="0"/>
              <a:t>Taking reasonable steps to ensure officers do not behave in a racist manner towards members of the public</a:t>
            </a:r>
          </a:p>
        </p:txBody>
      </p:sp>
    </p:spTree>
    <p:extLst>
      <p:ext uri="{BB962C8B-B14F-4D97-AF65-F5344CB8AC3E}">
        <p14:creationId xmlns:p14="http://schemas.microsoft.com/office/powerpoint/2010/main" val="2013229267"/>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a:blip r:embed="rId6" cstate="print">
            <a:extLst>
              <a:ext uri="{28A0092B-C50C-407E-A947-70E740481C1C}">
                <a14:useLocalDpi xmlns:a14="http://schemas.microsoft.com/office/drawing/2010/main" val="0"/>
              </a:ext>
            </a:extLst>
          </a:blip>
          <a:stretch>
            <a:fillRect/>
          </a:stretch>
        </p:blipFill>
        <p:spPr>
          <a:xfrm>
            <a:off x="3491880" y="692696"/>
            <a:ext cx="5616624" cy="5418602"/>
          </a:xfrm>
          <a:prstGeom prst="rect">
            <a:avLst/>
          </a:prstGeom>
          <a:ln>
            <a:noFill/>
          </a:ln>
          <a:effectLst>
            <a:softEdge rad="112500"/>
          </a:effectLst>
        </p:spPr>
      </p:pic>
      <p:sp>
        <p:nvSpPr>
          <p:cNvPr id="163842" name="Rectangle 2"/>
          <p:cNvSpPr>
            <a:spLocks noGrp="1" noChangeArrowheads="1"/>
          </p:cNvSpPr>
          <p:nvPr>
            <p:ph type="title"/>
            <p:custDataLst>
              <p:tags r:id="rId2"/>
            </p:custDataLst>
          </p:nvPr>
        </p:nvSpPr>
        <p:spPr>
          <a:xfrm>
            <a:off x="467544" y="143421"/>
            <a:ext cx="8229600" cy="549275"/>
          </a:xfrm>
        </p:spPr>
        <p:txBody>
          <a:bodyPr/>
          <a:lstStyle/>
          <a:p>
            <a:r>
              <a:rPr lang="en-GB" altLang="en-US" sz="2800" b="1" dirty="0" smtClean="0"/>
              <a:t>Building Public Trust &amp; Confidence</a:t>
            </a:r>
          </a:p>
        </p:txBody>
      </p:sp>
      <p:sp>
        <p:nvSpPr>
          <p:cNvPr id="163843" name="Rectangle 3"/>
          <p:cNvSpPr>
            <a:spLocks noGrp="1" noChangeArrowheads="1"/>
          </p:cNvSpPr>
          <p:nvPr>
            <p:ph sz="quarter" idx="13"/>
            <p:custDataLst>
              <p:tags r:id="rId3"/>
            </p:custDataLst>
          </p:nvPr>
        </p:nvSpPr>
        <p:spPr>
          <a:xfrm>
            <a:off x="251520" y="980728"/>
            <a:ext cx="6191919" cy="5544616"/>
          </a:xfrm>
        </p:spPr>
        <p:txBody>
          <a:bodyPr>
            <a:normAutofit fontScale="92500" lnSpcReduction="20000"/>
          </a:bodyPr>
          <a:lstStyle/>
          <a:p>
            <a:pPr>
              <a:buFontTx/>
              <a:buNone/>
            </a:pPr>
            <a:r>
              <a:rPr lang="en-GB" altLang="en-US" sz="2800" b="1" dirty="0" smtClean="0">
                <a:solidFill>
                  <a:srgbClr val="FF0000"/>
                </a:solidFill>
              </a:rPr>
              <a:t>Justified</a:t>
            </a:r>
          </a:p>
          <a:p>
            <a:pPr>
              <a:buFontTx/>
              <a:buNone/>
            </a:pPr>
            <a:r>
              <a:rPr lang="en-GB" altLang="en-US" sz="3200" b="1" dirty="0" smtClean="0"/>
              <a:t>Proportionate</a:t>
            </a:r>
          </a:p>
          <a:p>
            <a:pPr>
              <a:buFontTx/>
              <a:buNone/>
            </a:pPr>
            <a:endParaRPr lang="en-GB" altLang="en-US" sz="3200" dirty="0" smtClean="0"/>
          </a:p>
          <a:p>
            <a:pPr>
              <a:buFontTx/>
              <a:buNone/>
            </a:pPr>
            <a:r>
              <a:rPr lang="en-GB" altLang="en-US" sz="3200" b="1" dirty="0" smtClean="0"/>
              <a:t>Legal</a:t>
            </a:r>
          </a:p>
          <a:p>
            <a:pPr>
              <a:buFontTx/>
              <a:buNone/>
            </a:pPr>
            <a:endParaRPr lang="en-GB" altLang="en-US" sz="3200" dirty="0" smtClean="0"/>
          </a:p>
          <a:p>
            <a:pPr>
              <a:buFontTx/>
              <a:buNone/>
            </a:pPr>
            <a:r>
              <a:rPr lang="en-GB" altLang="en-US" sz="3200" b="1" dirty="0" smtClean="0"/>
              <a:t>Accountable</a:t>
            </a:r>
          </a:p>
          <a:p>
            <a:pPr>
              <a:buFontTx/>
              <a:buNone/>
            </a:pPr>
            <a:endParaRPr lang="en-GB" altLang="en-US" sz="3200" dirty="0" smtClean="0"/>
          </a:p>
          <a:p>
            <a:pPr>
              <a:buFontTx/>
              <a:buNone/>
            </a:pPr>
            <a:r>
              <a:rPr lang="en-GB" altLang="en-US" sz="3200" b="1" dirty="0" smtClean="0"/>
              <a:t>Necessary</a:t>
            </a:r>
          </a:p>
          <a:p>
            <a:pPr>
              <a:buFontTx/>
              <a:buNone/>
            </a:pPr>
            <a:r>
              <a:rPr lang="en-GB" altLang="en-US" sz="3100" b="1" dirty="0" smtClean="0">
                <a:solidFill>
                  <a:srgbClr val="FF0000"/>
                </a:solidFill>
              </a:rPr>
              <a:t>Ethical</a:t>
            </a:r>
          </a:p>
          <a:p>
            <a:pPr>
              <a:buFontTx/>
              <a:buNone/>
            </a:pPr>
            <a:endParaRPr lang="en-GB" altLang="en-US" sz="3200" dirty="0"/>
          </a:p>
        </p:txBody>
      </p:sp>
    </p:spTree>
    <p:extLst>
      <p:ext uri="{BB962C8B-B14F-4D97-AF65-F5344CB8AC3E}">
        <p14:creationId xmlns:p14="http://schemas.microsoft.com/office/powerpoint/2010/main" val="64360704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384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384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384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384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6384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6384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2" y="188641"/>
            <a:ext cx="7773338" cy="1224136"/>
          </a:xfrm>
        </p:spPr>
        <p:txBody>
          <a:bodyPr/>
          <a:lstStyle/>
          <a:p>
            <a:r>
              <a:rPr lang="en-GB" dirty="0" smtClean="0"/>
              <a:t>JPLANE</a:t>
            </a:r>
            <a:endParaRPr lang="en-GB" dirty="0"/>
          </a:p>
        </p:txBody>
      </p:sp>
      <p:sp>
        <p:nvSpPr>
          <p:cNvPr id="3" name="Content Placeholder 2"/>
          <p:cNvSpPr>
            <a:spLocks noGrp="1"/>
          </p:cNvSpPr>
          <p:nvPr>
            <p:ph sz="quarter" idx="13"/>
          </p:nvPr>
        </p:nvSpPr>
        <p:spPr>
          <a:xfrm>
            <a:off x="107504" y="1124744"/>
            <a:ext cx="8928992" cy="5112567"/>
          </a:xfrm>
        </p:spPr>
        <p:txBody>
          <a:bodyPr>
            <a:normAutofit fontScale="92500" lnSpcReduction="20000"/>
          </a:bodyPr>
          <a:lstStyle/>
          <a:p>
            <a:pPr>
              <a:spcBef>
                <a:spcPct val="0"/>
              </a:spcBef>
              <a:spcAft>
                <a:spcPct val="30000"/>
              </a:spcAft>
            </a:pPr>
            <a:r>
              <a:rPr lang="en-US" altLang="en-US" b="1" dirty="0">
                <a:latin typeface="Arial" charset="0"/>
              </a:rPr>
              <a:t>Can you justify your actions?</a:t>
            </a:r>
          </a:p>
          <a:p>
            <a:pPr>
              <a:spcBef>
                <a:spcPct val="0"/>
              </a:spcBef>
              <a:spcAft>
                <a:spcPct val="30000"/>
              </a:spcAft>
            </a:pPr>
            <a:r>
              <a:rPr lang="en-US" altLang="en-US" b="1" dirty="0">
                <a:latin typeface="Arial" charset="0"/>
              </a:rPr>
              <a:t>Are your actions proportionate? </a:t>
            </a:r>
            <a:r>
              <a:rPr lang="en-US" altLang="en-US" dirty="0">
                <a:latin typeface="Arial" charset="0"/>
              </a:rPr>
              <a:t>Officers should  look to treat each incident on its merits and be prepared to be flexible i.e. not use a  sledgehammer to crack a nut.</a:t>
            </a:r>
            <a:endParaRPr lang="en-US" altLang="en-US" b="1" dirty="0">
              <a:latin typeface="Arial" charset="0"/>
            </a:endParaRPr>
          </a:p>
          <a:p>
            <a:pPr>
              <a:spcBef>
                <a:spcPct val="0"/>
              </a:spcBef>
              <a:spcAft>
                <a:spcPct val="30000"/>
              </a:spcAft>
            </a:pPr>
            <a:r>
              <a:rPr lang="en-US" altLang="en-US" b="1" dirty="0">
                <a:latin typeface="Arial" charset="0"/>
              </a:rPr>
              <a:t>Are your actions based in law?  </a:t>
            </a:r>
            <a:r>
              <a:rPr lang="en-US" altLang="en-US" dirty="0">
                <a:latin typeface="Arial" charset="0"/>
              </a:rPr>
              <a:t>An example of this might be the Theft Act </a:t>
            </a:r>
            <a:r>
              <a:rPr lang="en-US" altLang="en-US" dirty="0" smtClean="0">
                <a:latin typeface="Arial" charset="0"/>
              </a:rPr>
              <a:t>which </a:t>
            </a:r>
            <a:r>
              <a:rPr lang="en-US" altLang="en-US" dirty="0">
                <a:latin typeface="Arial" charset="0"/>
              </a:rPr>
              <a:t>defines how the offence of theft </a:t>
            </a:r>
            <a:r>
              <a:rPr lang="en-US" altLang="en-US" dirty="0" smtClean="0">
                <a:latin typeface="Arial" charset="0"/>
              </a:rPr>
              <a:t>is  </a:t>
            </a:r>
            <a:r>
              <a:rPr lang="en-US" altLang="en-US" dirty="0">
                <a:latin typeface="Arial" charset="0"/>
              </a:rPr>
              <a:t>committed.</a:t>
            </a:r>
            <a:endParaRPr lang="en-US" altLang="en-US" b="1" dirty="0">
              <a:latin typeface="Arial" charset="0"/>
            </a:endParaRPr>
          </a:p>
          <a:p>
            <a:pPr>
              <a:spcBef>
                <a:spcPct val="0"/>
              </a:spcBef>
              <a:spcAft>
                <a:spcPct val="30000"/>
              </a:spcAft>
            </a:pPr>
            <a:r>
              <a:rPr lang="en-US" altLang="en-US" b="1" dirty="0">
                <a:latin typeface="Arial" charset="0"/>
              </a:rPr>
              <a:t>How will you be held  to account?  </a:t>
            </a:r>
            <a:r>
              <a:rPr lang="en-US" altLang="en-US" dirty="0">
                <a:latin typeface="Arial" charset="0"/>
              </a:rPr>
              <a:t>Officers are held accountable for their actions in Court.</a:t>
            </a:r>
            <a:endParaRPr lang="en-US" altLang="en-US" b="1" i="1" dirty="0">
              <a:latin typeface="Arial" charset="0"/>
            </a:endParaRPr>
          </a:p>
          <a:p>
            <a:pPr>
              <a:spcBef>
                <a:spcPct val="0"/>
              </a:spcBef>
              <a:spcAft>
                <a:spcPct val="30000"/>
              </a:spcAft>
            </a:pPr>
            <a:r>
              <a:rPr lang="en-US" altLang="en-US" b="1" dirty="0">
                <a:latin typeface="Arial" charset="0"/>
              </a:rPr>
              <a:t>Is it necessary to carry out that particular action? </a:t>
            </a:r>
            <a:r>
              <a:rPr lang="en-US" altLang="en-US" dirty="0">
                <a:latin typeface="Arial" charset="0"/>
              </a:rPr>
              <a:t> For instance there is a power to arrest for committing offences. Do you have to arrest in every instance even though they can? </a:t>
            </a:r>
          </a:p>
          <a:p>
            <a:pPr>
              <a:spcBef>
                <a:spcPct val="0"/>
              </a:spcBef>
              <a:spcAft>
                <a:spcPct val="30000"/>
              </a:spcAft>
            </a:pPr>
            <a:r>
              <a:rPr lang="en-US" altLang="en-US" b="1" dirty="0" smtClean="0">
                <a:latin typeface="Arial" charset="0"/>
              </a:rPr>
              <a:t>Is </a:t>
            </a:r>
            <a:r>
              <a:rPr lang="en-US" altLang="en-US" b="1" dirty="0">
                <a:latin typeface="Arial" charset="0"/>
              </a:rPr>
              <a:t>the action ‘ethical’? </a:t>
            </a:r>
            <a:r>
              <a:rPr lang="en-US" altLang="en-US" dirty="0">
                <a:latin typeface="Arial" charset="0"/>
              </a:rPr>
              <a:t>– does it balance the needs of the individual with the needs of the investigative process? </a:t>
            </a:r>
            <a:endParaRPr lang="en-GB" dirty="0"/>
          </a:p>
        </p:txBody>
      </p:sp>
    </p:spTree>
    <p:extLst>
      <p:ext uri="{BB962C8B-B14F-4D97-AF65-F5344CB8AC3E}">
        <p14:creationId xmlns:p14="http://schemas.microsoft.com/office/powerpoint/2010/main" val="126065410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a:blip r:embed="rId5" cstate="print">
            <a:lum bright="70000" contrast="-70000"/>
            <a:extLst>
              <a:ext uri="{28A0092B-C50C-407E-A947-70E740481C1C}">
                <a14:useLocalDpi xmlns:a14="http://schemas.microsoft.com/office/drawing/2010/main" val="0"/>
              </a:ext>
            </a:extLst>
          </a:blip>
          <a:stretch>
            <a:fillRect/>
          </a:stretch>
        </p:blipFill>
        <p:spPr>
          <a:xfrm>
            <a:off x="683568" y="908720"/>
            <a:ext cx="7904153" cy="5256583"/>
          </a:xfrm>
          <a:prstGeom prst="rect">
            <a:avLst/>
          </a:prstGeom>
          <a:ln>
            <a:noFill/>
          </a:ln>
          <a:effectLst>
            <a:softEdge rad="112500"/>
          </a:effectLst>
        </p:spPr>
      </p:pic>
      <p:sp>
        <p:nvSpPr>
          <p:cNvPr id="172034" name="Rectangle 2"/>
          <p:cNvSpPr>
            <a:spLocks noGrp="1" noChangeArrowheads="1"/>
          </p:cNvSpPr>
          <p:nvPr>
            <p:ph type="ctrTitle"/>
            <p:custDataLst>
              <p:tags r:id="rId2"/>
            </p:custDataLst>
          </p:nvPr>
        </p:nvSpPr>
        <p:spPr>
          <a:xfrm>
            <a:off x="539552" y="3024336"/>
            <a:ext cx="7772400" cy="692696"/>
          </a:xfrm>
        </p:spPr>
        <p:txBody>
          <a:bodyPr>
            <a:normAutofit fontScale="90000"/>
          </a:bodyPr>
          <a:lstStyle/>
          <a:p>
            <a:r>
              <a:rPr lang="en-GB" altLang="en-US" b="1" dirty="0" smtClean="0">
                <a:solidFill>
                  <a:schemeClr val="tx1"/>
                </a:solidFill>
              </a:rPr>
              <a:t>Statement of Mission and Values</a:t>
            </a:r>
          </a:p>
        </p:txBody>
      </p:sp>
    </p:spTree>
    <p:extLst>
      <p:ext uri="{BB962C8B-B14F-4D97-AF65-F5344CB8AC3E}">
        <p14:creationId xmlns:p14="http://schemas.microsoft.com/office/powerpoint/2010/main" val="2446551389"/>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a:blip r:embed="rId5" cstate="print">
            <a:lum bright="70000" contrast="-70000"/>
            <a:extLst>
              <a:ext uri="{28A0092B-C50C-407E-A947-70E740481C1C}">
                <a14:useLocalDpi xmlns:a14="http://schemas.microsoft.com/office/drawing/2010/main" val="0"/>
              </a:ext>
            </a:extLst>
          </a:blip>
          <a:stretch>
            <a:fillRect/>
          </a:stretch>
        </p:blipFill>
        <p:spPr>
          <a:xfrm>
            <a:off x="24403" y="388433"/>
            <a:ext cx="9119597" cy="6064903"/>
          </a:xfrm>
          <a:prstGeom prst="rect">
            <a:avLst/>
          </a:prstGeom>
          <a:effectLst>
            <a:softEdge rad="317500"/>
          </a:effectLst>
        </p:spPr>
      </p:pic>
      <p:sp>
        <p:nvSpPr>
          <p:cNvPr id="179204" name="Rectangle 4"/>
          <p:cNvSpPr>
            <a:spLocks noGrp="1" noChangeArrowheads="1"/>
          </p:cNvSpPr>
          <p:nvPr>
            <p:ph type="ctrTitle"/>
            <p:custDataLst>
              <p:tags r:id="rId2"/>
            </p:custDataLst>
          </p:nvPr>
        </p:nvSpPr>
        <p:spPr>
          <a:xfrm>
            <a:off x="251520" y="2492896"/>
            <a:ext cx="8640960" cy="1470025"/>
          </a:xfrm>
        </p:spPr>
        <p:txBody>
          <a:bodyPr>
            <a:normAutofit fontScale="90000"/>
          </a:bodyPr>
          <a:lstStyle/>
          <a:p>
            <a:r>
              <a:rPr lang="en-GB" altLang="en-US" b="1" dirty="0" smtClean="0">
                <a:solidFill>
                  <a:schemeClr val="tx1"/>
                </a:solidFill>
              </a:rPr>
              <a:t>Standards of Professional Behaviour</a:t>
            </a:r>
            <a:br>
              <a:rPr lang="en-GB" altLang="en-US" b="1" dirty="0" smtClean="0">
                <a:solidFill>
                  <a:schemeClr val="tx1"/>
                </a:solidFill>
              </a:rPr>
            </a:br>
            <a:r>
              <a:rPr lang="en-GB" altLang="en-US" b="1" dirty="0" smtClean="0">
                <a:solidFill>
                  <a:schemeClr val="tx1"/>
                </a:solidFill>
              </a:rPr>
              <a:t>(</a:t>
            </a:r>
            <a:r>
              <a:rPr lang="en-GB" altLang="en-US" b="1" dirty="0" err="1" smtClean="0"/>
              <a:t>Blackstones</a:t>
            </a:r>
            <a:r>
              <a:rPr lang="en-GB" altLang="en-US" b="1" dirty="0" smtClean="0"/>
              <a:t> 6.3)</a:t>
            </a:r>
            <a:endParaRPr lang="en-GB" altLang="en-US" b="1" dirty="0" smtClean="0">
              <a:solidFill>
                <a:schemeClr val="tx1"/>
              </a:solidFill>
            </a:endParaRPr>
          </a:p>
        </p:txBody>
      </p:sp>
    </p:spTree>
    <p:extLst>
      <p:ext uri="{BB962C8B-B14F-4D97-AF65-F5344CB8AC3E}">
        <p14:creationId xmlns:p14="http://schemas.microsoft.com/office/powerpoint/2010/main" val="2184306419"/>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COP Code of Ethics</a:t>
            </a:r>
            <a:endParaRPr lang="en-GB" dirty="0"/>
          </a:p>
        </p:txBody>
      </p:sp>
      <p:sp>
        <p:nvSpPr>
          <p:cNvPr id="3" name="Content Placeholder 2"/>
          <p:cNvSpPr>
            <a:spLocks noGrp="1"/>
          </p:cNvSpPr>
          <p:nvPr>
            <p:ph sz="quarter" idx="13"/>
          </p:nvPr>
        </p:nvSpPr>
        <p:spPr/>
        <p:txBody>
          <a:bodyPr/>
          <a:lstStyle/>
          <a:p>
            <a:r>
              <a:rPr lang="en-GB" dirty="0">
                <a:hlinkClick r:id="rId2"/>
              </a:rPr>
              <a:t>https://</a:t>
            </a:r>
            <a:r>
              <a:rPr lang="en-GB" dirty="0" smtClean="0">
                <a:hlinkClick r:id="rId2"/>
              </a:rPr>
              <a:t>www.youtube.com/watch?v=1jS52UqS4yU</a:t>
            </a:r>
            <a:r>
              <a:rPr lang="en-GB" dirty="0" smtClean="0"/>
              <a:t> </a:t>
            </a:r>
            <a:endParaRPr lang="en-GB" dirty="0"/>
          </a:p>
        </p:txBody>
      </p:sp>
    </p:spTree>
    <p:extLst>
      <p:ext uri="{BB962C8B-B14F-4D97-AF65-F5344CB8AC3E}">
        <p14:creationId xmlns:p14="http://schemas.microsoft.com/office/powerpoint/2010/main" val="4240680914"/>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7&quot;/&gt;&lt;lineCharCount val=&quot;1&quot;/&gt;&lt;lineCharCount val=&quot;22&quot;/&gt;&lt;lineCharCount val=&quot;18&quot;/&gt;&lt;lineCharCount val=&quot;17&quot;/&gt;&lt;lineCharCount val=&quot;17&quot;/&gt;&lt;lineCharCount val=&quot;9&quot;/&gt;&lt;/TableIndex&gt;&lt;/ShapeTextInfo&gt;"/>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7&quot;/&gt;&lt;lineCharCount val=&quot;1&quot;/&gt;&lt;lineCharCount val=&quot;14&quot;/&gt;&lt;lineCharCount val=&quot;13&quot;/&gt;&lt;lineCharCount val=&quot;17&quot;/&gt;&lt;lineCharCount val=&quot;21&quot;/&gt;&lt;lineCharCount val=&quot;18&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1&quot;/&gt;&lt;/TableIndex&gt;&lt;/ShapeTextInfo&gt;"/>
</p:tagLst>
</file>

<file path=ppt/tags/tag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7&quot;/&gt;&lt;/TableIndex&gt;&lt;/ShapeTextInfo&gt;"/>
</p:tagLst>
</file>

<file path=ppt/tags/tag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2&quot;/&gt;&lt;/TableIndex&gt;&lt;/ShapeTextInfo&gt;"/>
</p:tagLst>
</file>

<file path=ppt/tags/tag6.xml><?xml version="1.0" encoding="utf-8"?>
<p:tagLst xmlns:a="http://schemas.openxmlformats.org/drawingml/2006/main" xmlns:r="http://schemas.openxmlformats.org/officeDocument/2006/relationships" xmlns:p="http://schemas.openxmlformats.org/presentationml/2006/main">
  <p:tag name="PRESENTER_SHAPEINFO" val="&lt;ThreeDShapeInfo&gt;&lt;uuid val=&quot;{51755FB2-5B46-4385-A046-6F23BB4F13C9}&quot;/&gt;&lt;isInvalidForFieldText val=&quot;0&quot;/&gt;&lt;Image&gt;&lt;filename val=&quot;C:\DOCUME~1\swp54152\LOCALS~1\Temp\PR\data\asimages\{51755FB2-5B46-4385-A046-6F23BB4F13C9}_16.png&quot;/&gt;&lt;left val=&quot;30&quot;/&gt;&lt;top val=&quot;102&quot;/&gt;&lt;width val=&quot;664&quot;/&gt;&lt;height val=&quot;333&quot;/&gt;&lt;hasText val=&quot;1&quot;/&gt;&lt;/Image&gt;&lt;/ThreeDShapeInfo&gt;"/>
</p:tagLst>
</file>

<file path=ppt/tags/tag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2&quot;/&gt;&lt;/TableIndex&gt;&lt;/ShapeTextInfo&gt;"/>
</p:tagLst>
</file>

<file path=ppt/tags/tag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9&quot;/&gt;&lt;lineCharCount val=&quot;1&quot;/&gt;&lt;lineCharCount val=&quot;1&quot;/&gt;&lt;lineCharCount val=&quot;22&quot;/&gt;&lt;lineCharCount val=&quot;1&quot;/&gt;&lt;lineCharCount val=&quot;38&quot;/&gt;&lt;lineCharCount val=&quot;1&quot;/&gt;&lt;lineCharCount val=&quot;35&quot;/&gt;&lt;lineCharCount val=&quot;5&quot;/&gt;&lt;lineCharCount val=&quot;1&quot;/&gt;&lt;/TableIndex&gt;&lt;/ShapeTextInfo&gt;"/>
</p:tagLst>
</file>

<file path=ppt/tags/tag9.xml><?xml version="1.0" encoding="utf-8"?>
<p:tagLst xmlns:a="http://schemas.openxmlformats.org/drawingml/2006/main" xmlns:r="http://schemas.openxmlformats.org/officeDocument/2006/relationships" xmlns:p="http://schemas.openxmlformats.org/presentationml/2006/main">
  <p:tag name="PRESENTER_SHAPEINFO" val="&lt;ThreeDShapeInfo&gt;&lt;uuid val=&quot;{3B8C8565-3C4A-4C57-A745-216469365024}&quot;/&gt;&lt;isInvalidForFieldText val=&quot;0&quot;/&gt;&lt;Image&gt;&lt;filename val=&quot;C:\DOCUME~1\swp54152\LOCALS~1\Temp\PR\data\asimages\{3B8C8565-3C4A-4C57-A745-216469365024}_18.png&quot;/&gt;&lt;left val=&quot;147&quot;/&gt;&lt;top val=&quot;54&quot;/&gt;&lt;width val=&quot;570&quot;/&gt;&lt;height val=&quot;428&quot;/&gt;&lt;hasText val=&quot;1&quot;/&gt;&lt;/Image&gt;&lt;/ThreeDShapeInfo&gt;"/>
</p:tagLst>
</file>

<file path=ppt/tags/tag1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4&quot;/&gt;&lt;/TableIndex&gt;&lt;/ShapeTextInfo&gt;"/>
</p:tagLst>
</file>

<file path=ppt/tags/tag1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1&quot;/&gt;&lt;lineCharCount val=&quot;14&quot;/&gt;&lt;lineCharCount val=&quot;1&quot;/&gt;&lt;lineCharCount val=&quot;6&quot;/&gt;&lt;lineCharCount val=&quot;1&quot;/&gt;&lt;lineCharCount val=&quot;12&quot;/&gt;&lt;lineCharCount val=&quot;1&quot;/&gt;&lt;lineCharCount val=&quot;9&quot;/&gt;&lt;/TableIndex&gt;&lt;/ShapeTextInfo&gt;"/>
</p:tagLst>
</file>

<file path=ppt/tags/tag12.xml><?xml version="1.0" encoding="utf-8"?>
<p:tagLst xmlns:a="http://schemas.openxmlformats.org/drawingml/2006/main" xmlns:r="http://schemas.openxmlformats.org/officeDocument/2006/relationships" xmlns:p="http://schemas.openxmlformats.org/presentationml/2006/main">
  <p:tag name="PRESENTER_SHAPEINFO" val="&lt;ThreeDShapeInfo&gt;&lt;uuid val=&quot;{91AF0ABC-8228-4B87-8532-101BBC6E3AC4}&quot;/&gt;&lt;isInvalidForFieldText val=&quot;0&quot;/&gt;&lt;Image&gt;&lt;filename val=&quot;C:\DOCUME~1\swp54152\LOCALS~1\Temp\PR\data\asimages\{91AF0ABC-8228-4B87-8532-101BBC6E3AC4}_19.png&quot;/&gt;&lt;left val=&quot;53&quot;/&gt;&lt;top val=&quot;70&quot;/&gt;&lt;width val=&quot;624&quot;/&gt;&lt;height val=&quot;415&quot;/&gt;&lt;hasText val=&quot;1&quot;/&gt;&lt;/Image&gt;&lt;/ThreeDShapeInfo&gt;"/>
</p:tagLst>
</file>

<file path=ppt/tags/tag1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1&quot;/&gt;&lt;/TableIndex&gt;&lt;/ShapeTextInfo&gt;"/>
</p:tagLst>
</file>

<file path=ppt/tags/tag14.xml><?xml version="1.0" encoding="utf-8"?>
<p:tagLst xmlns:a="http://schemas.openxmlformats.org/drawingml/2006/main" xmlns:r="http://schemas.openxmlformats.org/officeDocument/2006/relationships" xmlns:p="http://schemas.openxmlformats.org/presentationml/2006/main">
  <p:tag name="PRESENTER_SHAPEINFO" val="&lt;ThreeDShapeInfo&gt;&lt;uuid val=&quot;{4AD4101E-ECE6-442C-93A5-FC58E13A6E72}&quot;/&gt;&lt;isInvalidForFieldText val=&quot;0&quot;/&gt;&lt;Image&gt;&lt;filename val=&quot;C:\DOCUME~1\swp54152\LOCALS~1\Temp\PR\data\asimages\{4AD4101E-ECE6-442C-93A5-FC58E13A6E72}_20.png&quot;/&gt;&lt;left val=&quot;1&quot;/&gt;&lt;top val=&quot;30&quot;/&gt;&lt;width val=&quot;719&quot;/&gt;&lt;height val=&quot;479&quot;/&gt;&lt;hasText val=&quot;1&quot;/&gt;&lt;/Image&gt;&lt;/ThreeDShapeInfo&gt;"/>
</p:tagLst>
</file>

<file path=ppt/tags/tag1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5&quot;/&gt;&lt;/TableIndex&gt;&lt;/ShapeTextInfo&gt;"/>
</p:tagLst>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Droplet</Template>
  <TotalTime>806</TotalTime>
  <Words>5291</Words>
  <Application>Microsoft Office PowerPoint</Application>
  <PresentationFormat>On-screen Show (4:3)</PresentationFormat>
  <Paragraphs>415</Paragraphs>
  <Slides>48</Slides>
  <Notes>27</Notes>
  <HiddenSlides>0</HiddenSlides>
  <MMClips>0</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48</vt:i4>
      </vt:variant>
    </vt:vector>
  </HeadingPairs>
  <TitlesOfParts>
    <vt:vector size="63" baseType="lpstr">
      <vt:lpstr>ＭＳ Ｐゴシック</vt:lpstr>
      <vt:lpstr>Arial</vt:lpstr>
      <vt:lpstr>Baskerville</vt:lpstr>
      <vt:lpstr>Baskerville Bold</vt:lpstr>
      <vt:lpstr>Calibri</vt:lpstr>
      <vt:lpstr>Copperplate</vt:lpstr>
      <vt:lpstr>Copperplate Bold</vt:lpstr>
      <vt:lpstr>Lucida Grande</vt:lpstr>
      <vt:lpstr>Tahoma</vt:lpstr>
      <vt:lpstr>Tw Cen MT</vt:lpstr>
      <vt:lpstr>Verdana</vt:lpstr>
      <vt:lpstr>Wingdings 3</vt:lpstr>
      <vt:lpstr>ヒラギノ明朝 ProN W3</vt:lpstr>
      <vt:lpstr>ヒラギノ明朝 ProN W6</vt:lpstr>
      <vt:lpstr>Droplet</vt:lpstr>
      <vt:lpstr>PowerPoint Presentation</vt:lpstr>
      <vt:lpstr>Summative Assessment</vt:lpstr>
      <vt:lpstr>holidays</vt:lpstr>
      <vt:lpstr>The Units</vt:lpstr>
      <vt:lpstr>The Units</vt:lpstr>
      <vt:lpstr>Assessment dates</vt:lpstr>
      <vt:lpstr>PowerPoint Presentation</vt:lpstr>
      <vt:lpstr>PowerPoint Presentation</vt:lpstr>
      <vt:lpstr>PowerPoint Presentation</vt:lpstr>
      <vt:lpstr>PowerPoint Presentation</vt:lpstr>
      <vt:lpstr>Assessment Criteria</vt:lpstr>
      <vt:lpstr> Human Rights </vt:lpstr>
      <vt:lpstr>European Convention on Human Rights</vt:lpstr>
      <vt:lpstr>PowerPoint Presentation</vt:lpstr>
      <vt:lpstr>What is a Public Authority ?</vt:lpstr>
      <vt:lpstr>PowerPoint Presentation</vt:lpstr>
      <vt:lpstr>PowerPoint Presentation</vt:lpstr>
      <vt:lpstr> How might these Articles apply to the police? </vt:lpstr>
      <vt:lpstr>How might these Articles apply to the police? </vt:lpstr>
      <vt:lpstr>PowerPoint Presentation</vt:lpstr>
      <vt:lpstr>Convention Protocols 1</vt:lpstr>
      <vt:lpstr>Accountability of the Police by the Law  Police and Criminal Evidence Act  (PACE)1984</vt:lpstr>
      <vt:lpstr>Police and Criminal Evidence Act  (PACE)1984</vt:lpstr>
      <vt:lpstr>PACE</vt:lpstr>
      <vt:lpstr>PACE</vt:lpstr>
      <vt:lpstr>PACE</vt:lpstr>
      <vt:lpstr>PACE</vt:lpstr>
      <vt:lpstr>Police Ethics and Values (Blackstones 6.3 – 6.5.2) </vt:lpstr>
      <vt:lpstr>Chapter 6 of the Blackstone’s  </vt:lpstr>
      <vt:lpstr>PowerPoint Presentation</vt:lpstr>
      <vt:lpstr>Peter Neyroud, ex-Chief Constable of Thames Valley Police</vt:lpstr>
      <vt:lpstr>Why are ethics important in Policing?</vt:lpstr>
      <vt:lpstr>Some recent police history </vt:lpstr>
      <vt:lpstr>1988 – Lynette White </vt:lpstr>
      <vt:lpstr>1988 – Lynette White </vt:lpstr>
      <vt:lpstr>1988 – Lynette White </vt:lpstr>
      <vt:lpstr>2010 – PC Jamie Slater</vt:lpstr>
      <vt:lpstr>PowerPoint Presentation</vt:lpstr>
      <vt:lpstr>The New Police The Metropolitan Police Act 1829</vt:lpstr>
      <vt:lpstr>Peel’s Nine Principles of Policing</vt:lpstr>
      <vt:lpstr>So what are the principles of policing?</vt:lpstr>
      <vt:lpstr>PowerPoint Presentation</vt:lpstr>
      <vt:lpstr>Common law Duty of Care</vt:lpstr>
      <vt:lpstr>Building Public Trust &amp; Confidence</vt:lpstr>
      <vt:lpstr>JPLANE</vt:lpstr>
      <vt:lpstr>Statement of Mission and Values</vt:lpstr>
      <vt:lpstr>Standards of Professional Behaviour (Blackstones 6.3)</vt:lpstr>
      <vt:lpstr>COP Code of Ethics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Wynne Jones (Business &amp; Management)</cp:lastModifiedBy>
  <cp:revision>56</cp:revision>
  <cp:lastPrinted>2017-07-31T08:36:22Z</cp:lastPrinted>
  <dcterms:created xsi:type="dcterms:W3CDTF">2015-07-23T12:56:41Z</dcterms:created>
  <dcterms:modified xsi:type="dcterms:W3CDTF">2019-02-01T11:19:07Z</dcterms:modified>
</cp:coreProperties>
</file>