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embeddedFontLst>
    <p:embeddedFont>
      <p:font typeface="Old Standard TT"/>
      <p:regular r:id="rId17"/>
      <p:bold r:id="rId18"/>
      <p:italic r:id="rId1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OldStandardTT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OldStandardTT-italic.fntdata"/><Relationship Id="rId6" Type="http://schemas.openxmlformats.org/officeDocument/2006/relationships/slide" Target="slides/slide1.xml"/><Relationship Id="rId18" Type="http://schemas.openxmlformats.org/officeDocument/2006/relationships/font" Target="fonts/OldStandardTT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5987fa083e_0_11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5987fa083e_0_1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5987fa083e_0_89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5987fa083e_0_89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5987fa083e_0_90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Google Shape;76;g5987fa083e_0_90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5987fa083e_0_90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5987fa083e_0_90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89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g5987fa083e_0_91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Google Shape;91;g5987fa083e_0_91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g5987fa083e_0_91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" name="Google Shape;100;g5987fa083e_0_9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5987fa083e_0_92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5987fa083e_0_9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5987fa083e_0_92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5987fa083e_0_9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5987fa083e_0_93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5987fa083e_0_9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g5987fa083e_0_9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6" name="Google Shape;136;g5987fa083e_0_9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slide" type="title">
  <p:cSld name="TITLE"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100"/>
            <a:ext cx="9144000" cy="1711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11" name="Google Shape;11;p2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2" name="Google Shape;12;p2"/>
          <p:cNvSpPr txBox="1"/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None/>
              <a:defRPr sz="42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3" name="Google Shape;13;p2"/>
          <p:cNvSpPr txBox="1"/>
          <p:nvPr>
            <p:ph idx="1" type="subTitle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2400"/>
              <a:buNone/>
              <a:defRPr sz="2400">
                <a:solidFill>
                  <a:schemeClr val="accent2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header" type="secHead">
  <p:cSld name="SECTION_HEADER">
    <p:bg>
      <p:bgPr>
        <a:solidFill>
          <a:schemeClr val="dk1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Google Shape;16;p3"/>
          <p:cNvCxnSpPr/>
          <p:nvPr/>
        </p:nvCxnSpPr>
        <p:spPr>
          <a:xfrm>
            <a:off x="641934" y="3597500"/>
            <a:ext cx="390300" cy="0"/>
          </a:xfrm>
          <a:prstGeom prst="straightConnector1">
            <a:avLst/>
          </a:prstGeom>
          <a:noFill/>
          <a:ln cap="flat" cmpd="sng" w="28575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7" name="Google Shape;17;p3"/>
          <p:cNvSpPr txBox="1"/>
          <p:nvPr>
            <p:ph type="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6000"/>
              <a:buNone/>
              <a:defRPr sz="60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18" name="Google Shape;18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body" type="tx">
  <p:cSld name="TITLE_AND_BODY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1" name="Google Shape;21;p4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2" name="Google Shape;22;p4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3" name="Google Shape;23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and two columns" type="twoColTx">
  <p:cSld name="TITLE_AND_TWO_COLUMNS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5"/>
          <p:cNvSpPr txBox="1"/>
          <p:nvPr>
            <p:ph idx="1" type="body"/>
          </p:nvPr>
        </p:nvSpPr>
        <p:spPr>
          <a:xfrm>
            <a:off x="3117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7" name="Google Shape;27;p5"/>
          <p:cNvSpPr txBox="1"/>
          <p:nvPr>
            <p:ph idx="2" type="body"/>
          </p:nvPr>
        </p:nvSpPr>
        <p:spPr>
          <a:xfrm>
            <a:off x="4832400" y="1171675"/>
            <a:ext cx="39999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8" name="Google Shape;28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Title only" type="titleOnly">
  <p:cSld name="TITLE_ONLY">
    <p:spTree>
      <p:nvGrpSpPr>
        <p:cNvPr id="29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6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1" name="Google Shape;31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One column text">
  <p:cSld name="ONE_COLUMN_TEX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4" name="Google Shape;34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Main point">
  <p:cSld name="MAIN_POINT">
    <p:bg>
      <p:bgPr>
        <a:solidFill>
          <a:schemeClr val="lt2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8"/>
          <p:cNvSpPr txBox="1"/>
          <p:nvPr>
            <p:ph type="title"/>
          </p:nvPr>
        </p:nvSpPr>
        <p:spPr>
          <a:xfrm>
            <a:off x="490250" y="526350"/>
            <a:ext cx="56040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None/>
              <a:defRPr sz="5400"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38" name="Google Shape;38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Section title and description">
  <p:cSld name="SECTION_TITLE_AND_DESCRIPTION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41" name="Google Shape;41;p9"/>
          <p:cNvCxnSpPr/>
          <p:nvPr/>
        </p:nvCxnSpPr>
        <p:spPr>
          <a:xfrm>
            <a:off x="5029675" y="4495500"/>
            <a:ext cx="686400" cy="0"/>
          </a:xfrm>
          <a:prstGeom prst="straightConnector1">
            <a:avLst/>
          </a:prstGeom>
          <a:noFill/>
          <a:ln cap="flat" cmpd="sng" w="19050">
            <a:solidFill>
              <a:schemeClr val="lt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2" name="Google Shape;42;p9"/>
          <p:cNvSpPr txBox="1"/>
          <p:nvPr>
            <p:ph type="title"/>
          </p:nvPr>
        </p:nvSpPr>
        <p:spPr>
          <a:xfrm>
            <a:off x="265500" y="1382350"/>
            <a:ext cx="4045200" cy="13332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None/>
              <a:defRPr sz="4200">
                <a:solidFill>
                  <a:schemeClr val="lt2"/>
                </a:solidFill>
              </a:defRPr>
            </a:lvl9pPr>
          </a:lstStyle>
          <a:p/>
        </p:txBody>
      </p:sp>
      <p:sp>
        <p:nvSpPr>
          <p:cNvPr id="43" name="Google Shape;43;p9"/>
          <p:cNvSpPr txBox="1"/>
          <p:nvPr>
            <p:ph idx="1" type="subTitle"/>
          </p:nvPr>
        </p:nvSpPr>
        <p:spPr>
          <a:xfrm>
            <a:off x="265500" y="276900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44" name="Google Shape;44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Char char="●"/>
              <a:defRPr>
                <a:solidFill>
                  <a:schemeClr val="accent1"/>
                </a:solidFill>
              </a:defRPr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>
                <a:solidFill>
                  <a:schemeClr val="accent1"/>
                </a:solidFill>
              </a:defRPr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○"/>
              <a:defRPr>
                <a:solidFill>
                  <a:schemeClr val="accent1"/>
                </a:solidFill>
              </a:defRPr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Clr>
                <a:schemeClr val="accent1"/>
              </a:buClr>
              <a:buSzPts val="1400"/>
              <a:buChar char="■"/>
              <a:defRPr>
                <a:solidFill>
                  <a:schemeClr val="accent1"/>
                </a:solidFill>
              </a:defRPr>
            </a:lvl9pPr>
          </a:lstStyle>
          <a:p/>
        </p:txBody>
      </p:sp>
      <p:sp>
        <p:nvSpPr>
          <p:cNvPr id="45" name="Google Shape;45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>
                <a:solidFill>
                  <a:schemeClr val="accent1"/>
                </a:solidFill>
              </a:defRPr>
            </a:lvl1pPr>
            <a:lvl2pPr lvl="1">
              <a:buNone/>
              <a:defRPr>
                <a:solidFill>
                  <a:schemeClr val="accent1"/>
                </a:solidFill>
              </a:defRPr>
            </a:lvl2pPr>
            <a:lvl3pPr lvl="2">
              <a:buNone/>
              <a:defRPr>
                <a:solidFill>
                  <a:schemeClr val="accent1"/>
                </a:solidFill>
              </a:defRPr>
            </a:lvl3pPr>
            <a:lvl4pPr lvl="3">
              <a:buNone/>
              <a:defRPr>
                <a:solidFill>
                  <a:schemeClr val="accent1"/>
                </a:solidFill>
              </a:defRPr>
            </a:lvl4pPr>
            <a:lvl5pPr lvl="4">
              <a:buNone/>
              <a:defRPr>
                <a:solidFill>
                  <a:schemeClr val="accent1"/>
                </a:solidFill>
              </a:defRPr>
            </a:lvl5pPr>
            <a:lvl6pPr lvl="5">
              <a:buNone/>
              <a:defRPr>
                <a:solidFill>
                  <a:schemeClr val="accent1"/>
                </a:solidFill>
              </a:defRPr>
            </a:lvl6pPr>
            <a:lvl7pPr lvl="6">
              <a:buNone/>
              <a:defRPr>
                <a:solidFill>
                  <a:schemeClr val="accent1"/>
                </a:solidFill>
              </a:defRPr>
            </a:lvl7pPr>
            <a:lvl8pPr lvl="7">
              <a:buNone/>
              <a:defRPr>
                <a:solidFill>
                  <a:schemeClr val="accent1"/>
                </a:solidFill>
              </a:defRPr>
            </a:lvl8pPr>
            <a:lvl9pPr lvl="8">
              <a:buNone/>
              <a:defRPr>
                <a:solidFill>
                  <a:schemeClr val="accen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Caption">
  <p:cSld name="CAPTION_ONLY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/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8" name="Google Shape;48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ig number">
  <p:cSld name="BIG_NUMBER"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1"/>
          <p:cNvSpPr txBox="1"/>
          <p:nvPr>
            <p:ph hasCustomPrompt="1" type="title"/>
          </p:nvPr>
        </p:nvSpPr>
        <p:spPr>
          <a:xfrm>
            <a:off x="311700" y="1039650"/>
            <a:ext cx="8520600" cy="2106300"/>
          </a:xfrm>
          <a:prstGeom prst="rect">
            <a:avLst/>
          </a:prstGeom>
        </p:spPr>
        <p:txBody>
          <a:bodyPr anchorCtr="0" anchor="b" bIns="91425" lIns="91425" spcFirstLastPara="1" rIns="91425" wrap="square" tIns="91425"/>
          <a:lstStyle>
            <a:lvl1pPr lvl="0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4000"/>
              <a:buNone/>
              <a:defRPr b="1" sz="14000"/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/>
          <p:nvPr>
            <p:ph idx="1" type="body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/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52" name="Google Shape;52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matchingName="Blank" type="blank">
  <p:cSld name="BLANK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paperback">
    <p:bg>
      <p:bgPr>
        <a:solidFill>
          <a:schemeClr val="accen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Old Standard TT"/>
              <a:buNone/>
              <a:defRPr sz="3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71600"/>
            <a:ext cx="8520600" cy="339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/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Old Standard TT"/>
              <a:buChar char="●"/>
              <a:defRPr sz="18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●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ld Standard TT"/>
              <a:buChar char="○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Old Standard TT"/>
              <a:buChar char="■"/>
              <a:defRPr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1pPr>
            <a:lvl2pPr lvl="1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2pPr>
            <a:lvl3pPr lvl="2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3pPr>
            <a:lvl4pPr lvl="3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4pPr>
            <a:lvl5pPr lvl="4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5pPr>
            <a:lvl6pPr lvl="5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6pPr>
            <a:lvl7pPr lvl="6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7pPr>
            <a:lvl8pPr lvl="7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8pPr>
            <a:lvl9pPr lvl="8" algn="r">
              <a:buNone/>
              <a:defRPr sz="1000">
                <a:solidFill>
                  <a:schemeClr val="dk1"/>
                </a:solidFill>
                <a:latin typeface="Old Standard TT"/>
                <a:ea typeface="Old Standard TT"/>
                <a:cs typeface="Old Standard TT"/>
                <a:sym typeface="Old Standard TT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1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/>
          <p:nvPr>
            <p:ph type="ctrTitle"/>
          </p:nvPr>
        </p:nvSpPr>
        <p:spPr>
          <a:xfrm>
            <a:off x="512700" y="1893300"/>
            <a:ext cx="8118600" cy="15228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Knowledge Management </a:t>
            </a:r>
            <a:endParaRPr/>
          </a:p>
        </p:txBody>
      </p:sp>
      <p:sp>
        <p:nvSpPr>
          <p:cNvPr id="60" name="Google Shape;60;p13"/>
          <p:cNvSpPr txBox="1"/>
          <p:nvPr>
            <p:ph idx="1" type="subTitle"/>
          </p:nvPr>
        </p:nvSpPr>
        <p:spPr>
          <a:xfrm>
            <a:off x="512700" y="3840639"/>
            <a:ext cx="8118600" cy="787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Honufa and Shapla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4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Objectives </a:t>
            </a:r>
            <a:endParaRPr/>
          </a:p>
        </p:txBody>
      </p:sp>
      <p:sp>
        <p:nvSpPr>
          <p:cNvPr id="66" name="Google Shape;66;p14"/>
          <p:cNvSpPr txBox="1"/>
          <p:nvPr>
            <p:ph idx="1" type="body"/>
          </p:nvPr>
        </p:nvSpPr>
        <p:spPr>
          <a:xfrm>
            <a:off x="311700" y="13240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What is a knowledge management system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KM in relation to organisations and stakeholders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KM benefits and drawbacks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KM examples in John Lewis and Barclays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Key findings/ Summary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Recommendations 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5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Knowledge Management: Definitions</a:t>
            </a:r>
            <a:endParaRPr/>
          </a:p>
        </p:txBody>
      </p:sp>
      <p:sp>
        <p:nvSpPr>
          <p:cNvPr id="72" name="Google Shape;72;p15"/>
          <p:cNvSpPr txBox="1"/>
          <p:nvPr>
            <p:ph idx="1" type="body"/>
          </p:nvPr>
        </p:nvSpPr>
        <p:spPr>
          <a:xfrm>
            <a:off x="311700" y="1400200"/>
            <a:ext cx="4448700" cy="305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Nonaka and Huber; “knowledge of personal faith is justified which increases the individual’s capacity to act efficiently”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KM Tools; “KM is the systematic management of an organisations knowledge assets for the purpose of creating value and meeting tactical and strategic requirements.”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>
              <a:latin typeface="Arial"/>
              <a:ea typeface="Arial"/>
              <a:cs typeface="Arial"/>
              <a:sym typeface="Arial"/>
            </a:endParaRPr>
          </a:p>
          <a:p>
            <a:pPr indent="0" lvl="0" marL="0" rtl="0" algn="l">
              <a:spcBef>
                <a:spcPts val="600"/>
              </a:spcBef>
              <a:spcAft>
                <a:spcPts val="1600"/>
              </a:spcAft>
              <a:buNone/>
            </a:pPr>
            <a:r>
              <a:t/>
            </a:r>
            <a:endParaRPr sz="1100">
              <a:solidFill>
                <a:srgbClr val="222222"/>
              </a:solidFill>
              <a:highlight>
                <a:srgbClr val="FFFFFF"/>
              </a:highlight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73" name="Google Shape;73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534525" y="1283188"/>
            <a:ext cx="3174025" cy="3174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6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KM System: Benefits and Drawbacks</a:t>
            </a:r>
            <a:endParaRPr/>
          </a:p>
        </p:txBody>
      </p:sp>
      <p:sp>
        <p:nvSpPr>
          <p:cNvPr id="79" name="Google Shape;79;p16"/>
          <p:cNvSpPr txBox="1"/>
          <p:nvPr>
            <p:ph idx="1" type="body"/>
          </p:nvPr>
        </p:nvSpPr>
        <p:spPr>
          <a:xfrm>
            <a:off x="311700" y="1400200"/>
            <a:ext cx="42603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0DE24F"/>
                </a:solidFill>
              </a:rPr>
              <a:t>+</a:t>
            </a:r>
            <a:endParaRPr b="1" sz="3000">
              <a:solidFill>
                <a:srgbClr val="0DE24F"/>
              </a:solidFill>
            </a:endParaRPr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Faster decision making 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Better communication 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Improved business process 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80" name="Google Shape;80;p16"/>
          <p:cNvSpPr txBox="1"/>
          <p:nvPr>
            <p:ph idx="1" type="body"/>
          </p:nvPr>
        </p:nvSpPr>
        <p:spPr>
          <a:xfrm>
            <a:off x="4426500" y="1400200"/>
            <a:ext cx="42603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0000"/>
                </a:solidFill>
              </a:rPr>
              <a:t>_</a:t>
            </a:r>
            <a:endParaRPr b="1" sz="3000">
              <a:solidFill>
                <a:srgbClr val="FF0000"/>
              </a:solidFill>
            </a:endParaRPr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Integration of KM system 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Continuous motivation 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KM vs business strategy vs overall goals </a:t>
            </a:r>
            <a:endParaRPr/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7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Benefits and Drawbacks: Organisation</a:t>
            </a:r>
            <a:endParaRPr/>
          </a:p>
        </p:txBody>
      </p:sp>
      <p:pic>
        <p:nvPicPr>
          <p:cNvPr id="86" name="Google Shape;8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41500" y="4102600"/>
            <a:ext cx="3190800" cy="553775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7"/>
          <p:cNvSpPr txBox="1"/>
          <p:nvPr>
            <p:ph idx="1" type="body"/>
          </p:nvPr>
        </p:nvSpPr>
        <p:spPr>
          <a:xfrm>
            <a:off x="159300" y="1171600"/>
            <a:ext cx="42603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0DE24F"/>
                </a:solidFill>
              </a:rPr>
              <a:t>+</a:t>
            </a:r>
            <a:endParaRPr b="1" sz="3000">
              <a:solidFill>
                <a:srgbClr val="0DE24F"/>
              </a:solidFill>
            </a:endParaRPr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Resourceful collaboration to improve business processes 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Improve profitability </a:t>
            </a:r>
            <a:endParaRPr>
              <a:solidFill>
                <a:srgbClr val="000000"/>
              </a:solidFill>
            </a:endParaRPr>
          </a:p>
        </p:txBody>
      </p:sp>
      <p:sp>
        <p:nvSpPr>
          <p:cNvPr id="88" name="Google Shape;88;p17"/>
          <p:cNvSpPr txBox="1"/>
          <p:nvPr>
            <p:ph idx="1" type="body"/>
          </p:nvPr>
        </p:nvSpPr>
        <p:spPr>
          <a:xfrm>
            <a:off x="4578900" y="1171600"/>
            <a:ext cx="4260300" cy="279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3000">
                <a:solidFill>
                  <a:srgbClr val="FF0000"/>
                </a:solidFill>
              </a:rPr>
              <a:t>_</a:t>
            </a:r>
            <a:endParaRPr b="1" sz="3000">
              <a:solidFill>
                <a:srgbClr val="FF0000"/>
              </a:solidFill>
            </a:endParaRPr>
          </a:p>
          <a:p>
            <a:pPr indent="-342900" lvl="0" marL="457200" rtl="0" algn="l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Motivating employees to make use of resources available and/or sharing what knowledge they have 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Competitiveness between employees could inhibit actual growth</a:t>
            </a:r>
            <a:endParaRPr>
              <a:solidFill>
                <a:srgbClr val="000000"/>
              </a:solidFill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8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/>
              <a:t>Benefits and Drawbacks: Stakeholders</a:t>
            </a:r>
            <a:endParaRPr/>
          </a:p>
        </p:txBody>
      </p:sp>
      <p:sp>
        <p:nvSpPr>
          <p:cNvPr id="94" name="Google Shape;94;p18"/>
          <p:cNvSpPr txBox="1"/>
          <p:nvPr>
            <p:ph idx="1" type="body"/>
          </p:nvPr>
        </p:nvSpPr>
        <p:spPr>
          <a:xfrm>
            <a:off x="159300" y="1171600"/>
            <a:ext cx="42603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400">
                <a:solidFill>
                  <a:srgbClr val="0DE24F"/>
                </a:solidFill>
              </a:rPr>
              <a:t>+</a:t>
            </a:r>
            <a:endParaRPr b="1" sz="1400">
              <a:solidFill>
                <a:srgbClr val="0DE24F"/>
              </a:solidFill>
            </a:endParaRPr>
          </a:p>
          <a:p>
            <a:pPr indent="-317500" lvl="0" marL="457200" rtl="0" algn="l">
              <a:spcBef>
                <a:spcPts val="1600"/>
              </a:spcBef>
              <a:spcAft>
                <a:spcPts val="0"/>
              </a:spcAft>
              <a:buClr>
                <a:srgbClr val="000000"/>
              </a:buClr>
              <a:buSzPts val="1400"/>
              <a:buChar char="●"/>
            </a:pPr>
            <a:r>
              <a:rPr lang="en-GB" sz="1400">
                <a:solidFill>
                  <a:srgbClr val="000000"/>
                </a:solidFill>
              </a:rPr>
              <a:t>Customers have access to new and improved services </a:t>
            </a:r>
            <a:endParaRPr sz="1400">
              <a:solidFill>
                <a:srgbClr val="000000"/>
              </a:solidFill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●"/>
            </a:pPr>
            <a:r>
              <a:rPr lang="en-GB" sz="1400">
                <a:solidFill>
                  <a:srgbClr val="000000"/>
                </a:solidFill>
              </a:rPr>
              <a:t>Assured that they are using the best company for their needs/ stand out from competitors </a:t>
            </a:r>
            <a:endParaRPr sz="1400">
              <a:solidFill>
                <a:srgbClr val="000000"/>
              </a:solidFill>
            </a:endParaRPr>
          </a:p>
        </p:txBody>
      </p:sp>
      <p:sp>
        <p:nvSpPr>
          <p:cNvPr id="95" name="Google Shape;95;p18"/>
          <p:cNvSpPr txBox="1"/>
          <p:nvPr>
            <p:ph idx="1" type="body"/>
          </p:nvPr>
        </p:nvSpPr>
        <p:spPr>
          <a:xfrm>
            <a:off x="4578900" y="1171600"/>
            <a:ext cx="42603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400">
                <a:solidFill>
                  <a:srgbClr val="FF0000"/>
                </a:solidFill>
              </a:rPr>
              <a:t>_</a:t>
            </a:r>
            <a:endParaRPr b="1" sz="1400">
              <a:solidFill>
                <a:srgbClr val="FF0000"/>
              </a:solidFill>
            </a:endParaRPr>
          </a:p>
          <a:p>
            <a:pPr indent="-317500" lvl="0" marL="457200" rtl="0" algn="l">
              <a:spcBef>
                <a:spcPts val="1600"/>
              </a:spcBef>
              <a:spcAft>
                <a:spcPts val="0"/>
              </a:spcAft>
              <a:buSzPts val="1400"/>
              <a:buChar char="●"/>
            </a:pPr>
            <a:r>
              <a:rPr lang="en-GB" sz="1400">
                <a:solidFill>
                  <a:srgbClr val="000000"/>
                </a:solidFill>
              </a:rPr>
              <a:t>Too much knowledge/info = confusion </a:t>
            </a:r>
            <a:r>
              <a:rPr lang="en-GB" sz="1400">
                <a:solidFill>
                  <a:srgbClr val="000000"/>
                </a:solidFill>
              </a:rPr>
              <a:t> </a:t>
            </a:r>
            <a:endParaRPr sz="1400">
              <a:solidFill>
                <a:srgbClr val="000000"/>
              </a:solidFill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●"/>
            </a:pPr>
            <a:r>
              <a:rPr lang="en-GB" sz="1400">
                <a:solidFill>
                  <a:srgbClr val="000000"/>
                </a:solidFill>
              </a:rPr>
              <a:t>Collection of more and more data = doubts/lack of trust in company </a:t>
            </a:r>
            <a:endParaRPr sz="1400">
              <a:solidFill>
                <a:srgbClr val="000000"/>
              </a:solidFill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Char char="●"/>
            </a:pPr>
            <a:r>
              <a:rPr lang="en-GB" sz="1400">
                <a:solidFill>
                  <a:srgbClr val="000000"/>
                </a:solidFill>
              </a:rPr>
              <a:t>Too many options = customers turn away</a:t>
            </a:r>
            <a:endParaRPr sz="1400">
              <a:solidFill>
                <a:srgbClr val="000000"/>
              </a:solidFill>
            </a:endParaRPr>
          </a:p>
          <a:p>
            <a:pPr indent="0" lvl="0" marL="45720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400">
              <a:solidFill>
                <a:srgbClr val="000000"/>
              </a:solidFill>
            </a:endParaRPr>
          </a:p>
        </p:txBody>
      </p:sp>
      <p:pic>
        <p:nvPicPr>
          <p:cNvPr id="96" name="Google Shape;96;p18"/>
          <p:cNvPicPr preferRelativeResize="0"/>
          <p:nvPr/>
        </p:nvPicPr>
        <p:blipFill rotWithShape="1">
          <a:blip r:embed="rId3">
            <a:alphaModFix/>
          </a:blip>
          <a:srcRect b="21459" l="18339" r="18509" t="18498"/>
          <a:stretch/>
        </p:blipFill>
        <p:spPr>
          <a:xfrm>
            <a:off x="1707125" y="3015750"/>
            <a:ext cx="1633400" cy="1677199"/>
          </a:xfrm>
          <a:prstGeom prst="rect">
            <a:avLst/>
          </a:prstGeom>
          <a:noFill/>
          <a:ln>
            <a:noFill/>
          </a:ln>
        </p:spPr>
      </p:pic>
      <p:pic>
        <p:nvPicPr>
          <p:cNvPr id="97" name="Google Shape;97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41500" y="4102600"/>
            <a:ext cx="3190800" cy="553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9"/>
          <p:cNvSpPr/>
          <p:nvPr/>
        </p:nvSpPr>
        <p:spPr>
          <a:xfrm>
            <a:off x="5747313" y="1587250"/>
            <a:ext cx="3154800" cy="20001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3" name="Google Shape;103;p19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KM System: John Lewis</a:t>
            </a:r>
            <a:endParaRPr/>
          </a:p>
        </p:txBody>
      </p:sp>
      <p:sp>
        <p:nvSpPr>
          <p:cNvPr id="104" name="Google Shape;104;p19"/>
          <p:cNvSpPr txBox="1"/>
          <p:nvPr>
            <p:ph idx="1" type="body"/>
          </p:nvPr>
        </p:nvSpPr>
        <p:spPr>
          <a:xfrm>
            <a:off x="311700" y="1587175"/>
            <a:ext cx="5119200" cy="2295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John Lewis Partnership - employee owned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All resources available online and to ‘partners’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Transparency of information </a:t>
            </a:r>
            <a:endParaRPr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/>
              <a:t>Improved communication between employees, managements, consumers etc...</a:t>
            </a:r>
            <a:endParaRPr/>
          </a:p>
        </p:txBody>
      </p:sp>
      <p:pic>
        <p:nvPicPr>
          <p:cNvPr id="105" name="Google Shape;105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738800" y="1587175"/>
            <a:ext cx="3171825" cy="2000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0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John Lewis: Value Chain</a:t>
            </a:r>
            <a:endParaRPr/>
          </a:p>
        </p:txBody>
      </p:sp>
      <p:sp>
        <p:nvSpPr>
          <p:cNvPr id="111" name="Google Shape;111;p20"/>
          <p:cNvSpPr txBox="1"/>
          <p:nvPr>
            <p:ph idx="1" type="body"/>
          </p:nvPr>
        </p:nvSpPr>
        <p:spPr>
          <a:xfrm>
            <a:off x="311700" y="2528525"/>
            <a:ext cx="8520600" cy="2040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SzPts val="1200"/>
              <a:buAutoNum type="arabicPeriod"/>
            </a:pPr>
            <a:r>
              <a:rPr lang="en-GB" sz="1200"/>
              <a:t>Goals/ Strategy </a:t>
            </a:r>
            <a:endParaRPr sz="12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200"/>
              <a:t>2. 	Knowledge development </a:t>
            </a:r>
            <a:endParaRPr sz="12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200"/>
              <a:t>3.	Knowledge sharing </a:t>
            </a:r>
            <a:endParaRPr sz="1200"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lang="en-GB" sz="1200"/>
              <a:t>4.	Applying knowledge </a:t>
            </a:r>
            <a:endParaRPr sz="12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rPr lang="en-GB" sz="1200"/>
              <a:t>5.	Evaluating knowledge </a:t>
            </a:r>
            <a:endParaRPr sz="1200"/>
          </a:p>
        </p:txBody>
      </p:sp>
      <p:sp>
        <p:nvSpPr>
          <p:cNvPr id="112" name="Google Shape;112;p20"/>
          <p:cNvSpPr/>
          <p:nvPr/>
        </p:nvSpPr>
        <p:spPr>
          <a:xfrm>
            <a:off x="1330075" y="1274650"/>
            <a:ext cx="1257900" cy="999600"/>
          </a:xfrm>
          <a:prstGeom prst="chevron">
            <a:avLst>
              <a:gd fmla="val 50000" name="adj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" name="Google Shape;113;p20"/>
          <p:cNvSpPr/>
          <p:nvPr/>
        </p:nvSpPr>
        <p:spPr>
          <a:xfrm>
            <a:off x="2625475" y="1274650"/>
            <a:ext cx="1257900" cy="999600"/>
          </a:xfrm>
          <a:prstGeom prst="chevron">
            <a:avLst>
              <a:gd fmla="val 50000" name="adj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4" name="Google Shape;114;p20"/>
          <p:cNvSpPr/>
          <p:nvPr/>
        </p:nvSpPr>
        <p:spPr>
          <a:xfrm>
            <a:off x="3920875" y="1274650"/>
            <a:ext cx="1257900" cy="999600"/>
          </a:xfrm>
          <a:prstGeom prst="chevron">
            <a:avLst>
              <a:gd fmla="val 50000" name="adj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20"/>
          <p:cNvSpPr/>
          <p:nvPr/>
        </p:nvSpPr>
        <p:spPr>
          <a:xfrm>
            <a:off x="5216275" y="1274650"/>
            <a:ext cx="1257900" cy="999600"/>
          </a:xfrm>
          <a:prstGeom prst="chevron">
            <a:avLst>
              <a:gd fmla="val 50000" name="adj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" name="Google Shape;116;p20"/>
          <p:cNvSpPr/>
          <p:nvPr/>
        </p:nvSpPr>
        <p:spPr>
          <a:xfrm>
            <a:off x="6511675" y="1274650"/>
            <a:ext cx="1257900" cy="999600"/>
          </a:xfrm>
          <a:prstGeom prst="chevron">
            <a:avLst>
              <a:gd fmla="val 50000" name="adj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7" name="Google Shape;117;p20"/>
          <p:cNvSpPr/>
          <p:nvPr/>
        </p:nvSpPr>
        <p:spPr>
          <a:xfrm>
            <a:off x="1883225" y="1568975"/>
            <a:ext cx="354900" cy="354900"/>
          </a:xfrm>
          <a:prstGeom prst="ellipse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</a:rPr>
              <a:t>1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18" name="Google Shape;118;p20"/>
          <p:cNvSpPr/>
          <p:nvPr/>
        </p:nvSpPr>
        <p:spPr>
          <a:xfrm>
            <a:off x="3254825" y="1568975"/>
            <a:ext cx="354900" cy="354900"/>
          </a:xfrm>
          <a:prstGeom prst="ellipse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</a:rPr>
              <a:t>2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19" name="Google Shape;119;p20"/>
          <p:cNvSpPr/>
          <p:nvPr/>
        </p:nvSpPr>
        <p:spPr>
          <a:xfrm>
            <a:off x="4550225" y="1568975"/>
            <a:ext cx="354900" cy="354900"/>
          </a:xfrm>
          <a:prstGeom prst="ellipse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</a:rPr>
              <a:t>3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20" name="Google Shape;120;p20"/>
          <p:cNvSpPr/>
          <p:nvPr/>
        </p:nvSpPr>
        <p:spPr>
          <a:xfrm>
            <a:off x="5845625" y="1568975"/>
            <a:ext cx="354900" cy="354900"/>
          </a:xfrm>
          <a:prstGeom prst="ellipse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</a:rPr>
              <a:t>4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21" name="Google Shape;121;p20"/>
          <p:cNvSpPr/>
          <p:nvPr/>
        </p:nvSpPr>
        <p:spPr>
          <a:xfrm>
            <a:off x="7141025" y="1568975"/>
            <a:ext cx="354900" cy="354900"/>
          </a:xfrm>
          <a:prstGeom prst="ellipse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rgbClr val="FFFFFF"/>
                </a:solidFill>
              </a:rPr>
              <a:t>5</a:t>
            </a:r>
            <a:endParaRPr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1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Key </a:t>
            </a:r>
            <a:r>
              <a:rPr lang="en-GB"/>
              <a:t>Takeaways</a:t>
            </a:r>
            <a:endParaRPr/>
          </a:p>
        </p:txBody>
      </p:sp>
      <p:sp>
        <p:nvSpPr>
          <p:cNvPr id="127" name="Google Shape;127;p21"/>
          <p:cNvSpPr txBox="1"/>
          <p:nvPr>
            <p:ph idx="1" type="body"/>
          </p:nvPr>
        </p:nvSpPr>
        <p:spPr>
          <a:xfrm>
            <a:off x="311700" y="1324000"/>
            <a:ext cx="8520600" cy="3397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lt2"/>
                </a:solidFill>
              </a:rPr>
              <a:t>*</a:t>
            </a:r>
            <a:r>
              <a:rPr lang="en-GB"/>
              <a:t> </a:t>
            </a:r>
            <a:r>
              <a:rPr lang="en-GB"/>
              <a:t>KM systems are very valuable if used and maintained in the proper way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lt2"/>
                </a:solidFill>
              </a:rPr>
              <a:t>*</a:t>
            </a:r>
            <a:r>
              <a:rPr b="1" lang="en-GB"/>
              <a:t> </a:t>
            </a:r>
            <a:r>
              <a:rPr lang="en-GB"/>
              <a:t>KM systems support innovation and profitability for organisations 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lt2"/>
                </a:solidFill>
              </a:rPr>
              <a:t>* </a:t>
            </a:r>
            <a:r>
              <a:rPr lang="en-GB"/>
              <a:t>KM allows for consumer needs to be identified, clarified and met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lt2"/>
                </a:solidFill>
              </a:rPr>
              <a:t>*</a:t>
            </a:r>
            <a:r>
              <a:rPr lang="en-GB"/>
              <a:t> KM can be seen from different perspectives and work for different parts of the      business in different ways but still share the same overall goal</a:t>
            </a:r>
            <a:endParaRPr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2"/>
          <p:cNvSpPr txBox="1"/>
          <p:nvPr>
            <p:ph type="title"/>
          </p:nvPr>
        </p:nvSpPr>
        <p:spPr>
          <a:xfrm>
            <a:off x="311700" y="445025"/>
            <a:ext cx="8520600" cy="613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Recommendations </a:t>
            </a:r>
            <a:endParaRPr/>
          </a:p>
        </p:txBody>
      </p:sp>
      <p:sp>
        <p:nvSpPr>
          <p:cNvPr id="133" name="Google Shape;133;p22"/>
          <p:cNvSpPr txBox="1"/>
          <p:nvPr>
            <p:ph idx="1" type="body"/>
          </p:nvPr>
        </p:nvSpPr>
        <p:spPr>
          <a:xfrm>
            <a:off x="311700" y="1400200"/>
            <a:ext cx="8520600" cy="284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highlight>
                  <a:srgbClr val="FFE599"/>
                </a:highlight>
              </a:rPr>
              <a:t>C</a:t>
            </a:r>
            <a:r>
              <a:rPr b="1" lang="en-GB">
                <a:highlight>
                  <a:srgbClr val="FFE599"/>
                </a:highlight>
              </a:rPr>
              <a:t>reate</a:t>
            </a:r>
            <a:r>
              <a:rPr lang="en-GB">
                <a:highlight>
                  <a:srgbClr val="FFE599"/>
                </a:highlight>
              </a:rPr>
              <a:t> and/or maintain culture of knowledge management </a:t>
            </a:r>
            <a:endParaRPr>
              <a:highlight>
                <a:srgbClr val="FFE599"/>
              </a:highlight>
            </a:endParaRPr>
          </a:p>
          <a:p>
            <a:pPr indent="0" lvl="0" marL="457200" rtl="0" algn="ctr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rgbClr val="FFE599"/>
              </a:highlight>
            </a:endParaRPr>
          </a:p>
          <a:p>
            <a:pPr indent="0" lvl="0" marL="0" rtl="0" algn="ctr">
              <a:spcBef>
                <a:spcPts val="1600"/>
              </a:spcBef>
              <a:spcAft>
                <a:spcPts val="0"/>
              </a:spcAft>
              <a:buNone/>
            </a:pPr>
            <a:r>
              <a:rPr b="1" lang="en-GB">
                <a:highlight>
                  <a:srgbClr val="FFE599"/>
                </a:highlight>
              </a:rPr>
              <a:t>Set</a:t>
            </a:r>
            <a:r>
              <a:rPr lang="en-GB">
                <a:highlight>
                  <a:srgbClr val="FFE599"/>
                </a:highlight>
              </a:rPr>
              <a:t> clear goals and strategies to utilise collective knowledge </a:t>
            </a:r>
            <a:endParaRPr>
              <a:highlight>
                <a:srgbClr val="FFE599"/>
              </a:highlight>
            </a:endParaRPr>
          </a:p>
          <a:p>
            <a:pPr indent="0" lvl="0" marL="457200" rtl="0" algn="ctr">
              <a:spcBef>
                <a:spcPts val="1600"/>
              </a:spcBef>
              <a:spcAft>
                <a:spcPts val="0"/>
              </a:spcAft>
              <a:buNone/>
            </a:pPr>
            <a:r>
              <a:t/>
            </a:r>
            <a:endParaRPr>
              <a:highlight>
                <a:srgbClr val="FFE599"/>
              </a:highlight>
            </a:endParaRPr>
          </a:p>
          <a:p>
            <a:pPr indent="0" lvl="0" marL="0" rtl="0" algn="ctr">
              <a:spcBef>
                <a:spcPts val="1600"/>
              </a:spcBef>
              <a:spcAft>
                <a:spcPts val="1600"/>
              </a:spcAft>
              <a:buNone/>
            </a:pPr>
            <a:r>
              <a:rPr b="1" lang="en-GB">
                <a:highlight>
                  <a:srgbClr val="FFE599"/>
                </a:highlight>
              </a:rPr>
              <a:t>Consider</a:t>
            </a:r>
            <a:r>
              <a:rPr lang="en-GB">
                <a:highlight>
                  <a:srgbClr val="FFE599"/>
                </a:highlight>
              </a:rPr>
              <a:t> all factors i.e. budget, training, monitoring KM system</a:t>
            </a:r>
            <a:endParaRPr>
              <a:highlight>
                <a:srgbClr val="FFE599"/>
              </a:highligh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3"/>
          <p:cNvSpPr txBox="1"/>
          <p:nvPr>
            <p:ph type="title"/>
          </p:nvPr>
        </p:nvSpPr>
        <p:spPr>
          <a:xfrm>
            <a:off x="311700" y="1892825"/>
            <a:ext cx="8520600" cy="1148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/>
              <a:t>Questions?</a:t>
            </a:r>
            <a:endParaRPr sz="4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Paperback">
  <a:themeElements>
    <a:clrScheme name="Paperback">
      <a:dk1>
        <a:srgbClr val="000000"/>
      </a:dk1>
      <a:lt1>
        <a:srgbClr val="FFFFFF"/>
      </a:lt1>
      <a:dk2>
        <a:srgbClr val="00695C"/>
      </a:dk2>
      <a:lt2>
        <a:srgbClr val="26A69A"/>
      </a:lt2>
      <a:accent1>
        <a:srgbClr val="FFFBF0"/>
      </a:accent1>
      <a:accent2>
        <a:srgbClr val="B7B7B7"/>
      </a:accent2>
      <a:accent3>
        <a:srgbClr val="FB8C00"/>
      </a:accent3>
      <a:accent4>
        <a:srgbClr val="80CBC4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