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6" d="100"/>
          <a:sy n="66" d="100"/>
        </p:scale>
        <p:origin x="676"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41B81E-B490-4981-9A90-C2534E72E93B}"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7108CA2-3912-4692-8936-BF692F696E40}">
      <dgm:prSet/>
      <dgm:spPr/>
      <dgm:t>
        <a:bodyPr/>
        <a:lstStyle/>
        <a:p>
          <a:r>
            <a:rPr lang="en-GB" b="1"/>
            <a:t>SOCIAL :  </a:t>
          </a:r>
          <a:r>
            <a:rPr lang="en-GB"/>
            <a:t>Is Positive </a:t>
          </a:r>
          <a:endParaRPr lang="en-US"/>
        </a:p>
      </dgm:t>
    </dgm:pt>
    <dgm:pt modelId="{B97A2E99-9F90-4EEE-A8BF-A2FEB2400EE5}" type="parTrans" cxnId="{75CC4BDB-F426-41B0-863C-166A78E3EA4D}">
      <dgm:prSet/>
      <dgm:spPr/>
      <dgm:t>
        <a:bodyPr/>
        <a:lstStyle/>
        <a:p>
          <a:endParaRPr lang="en-US"/>
        </a:p>
      </dgm:t>
    </dgm:pt>
    <dgm:pt modelId="{714B9E69-E7BB-45FC-8474-3D0E24673EAB}" type="sibTrans" cxnId="{75CC4BDB-F426-41B0-863C-166A78E3EA4D}">
      <dgm:prSet/>
      <dgm:spPr/>
      <dgm:t>
        <a:bodyPr/>
        <a:lstStyle/>
        <a:p>
          <a:endParaRPr lang="en-US"/>
        </a:p>
      </dgm:t>
    </dgm:pt>
    <dgm:pt modelId="{1D88BD09-3774-4EF6-9B03-EFEE96B7C348}">
      <dgm:prSet/>
      <dgm:spPr/>
      <dgm:t>
        <a:bodyPr/>
        <a:lstStyle/>
        <a:p>
          <a:r>
            <a:rPr lang="en-GB"/>
            <a:t>The multi-religious and multi-ethnic country</a:t>
          </a:r>
          <a:endParaRPr lang="en-US"/>
        </a:p>
      </dgm:t>
    </dgm:pt>
    <dgm:pt modelId="{03907B97-C18A-4514-9793-7766504B812D}" type="parTrans" cxnId="{AC22080C-C1F9-49DF-B6D4-316DAD2F878F}">
      <dgm:prSet/>
      <dgm:spPr/>
      <dgm:t>
        <a:bodyPr/>
        <a:lstStyle/>
        <a:p>
          <a:endParaRPr lang="en-US"/>
        </a:p>
      </dgm:t>
    </dgm:pt>
    <dgm:pt modelId="{850E158E-425C-47FD-8644-51C3F1BEB214}" type="sibTrans" cxnId="{AC22080C-C1F9-49DF-B6D4-316DAD2F878F}">
      <dgm:prSet/>
      <dgm:spPr/>
      <dgm:t>
        <a:bodyPr/>
        <a:lstStyle/>
        <a:p>
          <a:endParaRPr lang="en-US"/>
        </a:p>
      </dgm:t>
    </dgm:pt>
    <dgm:pt modelId="{F6413636-9042-43D4-99FA-7FFD0D324114}">
      <dgm:prSet/>
      <dgm:spPr/>
      <dgm:t>
        <a:bodyPr/>
        <a:lstStyle/>
        <a:p>
          <a:r>
            <a:rPr lang="en-GB"/>
            <a:t>The current population is approximately </a:t>
          </a:r>
          <a:r>
            <a:rPr lang="en-GB" b="1"/>
            <a:t>18,894,484 in 2023</a:t>
          </a:r>
          <a:endParaRPr lang="en-US"/>
        </a:p>
      </dgm:t>
    </dgm:pt>
    <dgm:pt modelId="{E4E366A0-C82B-45AB-99F8-9147A70E022F}" type="parTrans" cxnId="{7BA313E3-BB42-4753-98C2-A50582224BED}">
      <dgm:prSet/>
      <dgm:spPr/>
      <dgm:t>
        <a:bodyPr/>
        <a:lstStyle/>
        <a:p>
          <a:endParaRPr lang="en-US"/>
        </a:p>
      </dgm:t>
    </dgm:pt>
    <dgm:pt modelId="{9E4D249B-022A-4053-9E64-D3D7A8E4AE01}" type="sibTrans" cxnId="{7BA313E3-BB42-4753-98C2-A50582224BED}">
      <dgm:prSet/>
      <dgm:spPr/>
      <dgm:t>
        <a:bodyPr/>
        <a:lstStyle/>
        <a:p>
          <a:endParaRPr lang="en-US"/>
        </a:p>
      </dgm:t>
    </dgm:pt>
    <dgm:pt modelId="{F3C7846D-50CA-4618-91DE-437F90D25B30}">
      <dgm:prSet/>
      <dgm:spPr/>
      <dgm:t>
        <a:bodyPr/>
        <a:lstStyle/>
        <a:p>
          <a:endParaRPr lang="en-US" dirty="0"/>
        </a:p>
      </dgm:t>
    </dgm:pt>
    <dgm:pt modelId="{B79181DD-E5C6-434D-8E7A-01AA375E860F}" type="parTrans" cxnId="{88FE0141-28D9-4590-B080-7B62A83BB6BB}">
      <dgm:prSet/>
      <dgm:spPr/>
      <dgm:t>
        <a:bodyPr/>
        <a:lstStyle/>
        <a:p>
          <a:endParaRPr lang="en-US"/>
        </a:p>
      </dgm:t>
    </dgm:pt>
    <dgm:pt modelId="{D4B21DE8-088D-426E-B1BC-418C7B21B1FF}" type="sibTrans" cxnId="{88FE0141-28D9-4590-B080-7B62A83BB6BB}">
      <dgm:prSet/>
      <dgm:spPr/>
      <dgm:t>
        <a:bodyPr/>
        <a:lstStyle/>
        <a:p>
          <a:endParaRPr lang="en-US"/>
        </a:p>
      </dgm:t>
    </dgm:pt>
    <dgm:pt modelId="{1518F8B8-547A-43FE-9215-C2EA51E43CEF}">
      <dgm:prSet/>
      <dgm:spPr/>
      <dgm:t>
        <a:bodyPr/>
        <a:lstStyle/>
        <a:p>
          <a:r>
            <a:rPr lang="en-GB" b="1" dirty="0"/>
            <a:t>TECHNOLOGICAL :   </a:t>
          </a:r>
          <a:r>
            <a:rPr lang="en-GB" dirty="0"/>
            <a:t>Having a strong digitally connected society </a:t>
          </a:r>
          <a:endParaRPr lang="en-US" dirty="0"/>
        </a:p>
      </dgm:t>
    </dgm:pt>
    <dgm:pt modelId="{5BF72104-AD16-4023-A26D-4BA077DD7ACE}" type="parTrans" cxnId="{EF3C62E2-72BD-4309-8C46-6B0B27931C8A}">
      <dgm:prSet/>
      <dgm:spPr/>
      <dgm:t>
        <a:bodyPr/>
        <a:lstStyle/>
        <a:p>
          <a:endParaRPr lang="en-US"/>
        </a:p>
      </dgm:t>
    </dgm:pt>
    <dgm:pt modelId="{2D5D7875-4750-4B01-B15C-7E4D720AFDA7}" type="sibTrans" cxnId="{EF3C62E2-72BD-4309-8C46-6B0B27931C8A}">
      <dgm:prSet/>
      <dgm:spPr/>
      <dgm:t>
        <a:bodyPr/>
        <a:lstStyle/>
        <a:p>
          <a:endParaRPr lang="en-US"/>
        </a:p>
      </dgm:t>
    </dgm:pt>
    <dgm:pt modelId="{6D30FE2D-0710-4407-B9B9-C4D60F02B750}">
      <dgm:prSet/>
      <dgm:spPr/>
      <dgm:t>
        <a:bodyPr/>
        <a:lstStyle/>
        <a:p>
          <a:r>
            <a:rPr lang="en-GB"/>
            <a:t>Approximately 78.93% of total population using internet services regularly</a:t>
          </a:r>
          <a:endParaRPr lang="en-US"/>
        </a:p>
      </dgm:t>
    </dgm:pt>
    <dgm:pt modelId="{EF59C389-93B0-444B-8A43-4D0DB0D5C4BB}" type="parTrans" cxnId="{506CE23F-263D-493A-B0E7-E2924CADD7BB}">
      <dgm:prSet/>
      <dgm:spPr/>
      <dgm:t>
        <a:bodyPr/>
        <a:lstStyle/>
        <a:p>
          <a:endParaRPr lang="en-US"/>
        </a:p>
      </dgm:t>
    </dgm:pt>
    <dgm:pt modelId="{B97E4B74-7680-4478-BA10-8EB5CD5D51DA}" type="sibTrans" cxnId="{506CE23F-263D-493A-B0E7-E2924CADD7BB}">
      <dgm:prSet/>
      <dgm:spPr/>
      <dgm:t>
        <a:bodyPr/>
        <a:lstStyle/>
        <a:p>
          <a:endParaRPr lang="en-US"/>
        </a:p>
      </dgm:t>
    </dgm:pt>
    <dgm:pt modelId="{4EC6B53E-B76F-485D-A5C7-CF8A22CEBC3D}">
      <dgm:prSet/>
      <dgm:spPr/>
      <dgm:t>
        <a:bodyPr/>
        <a:lstStyle/>
        <a:p>
          <a:r>
            <a:rPr lang="en-GB"/>
            <a:t>Highly popular social media usage</a:t>
          </a:r>
          <a:endParaRPr lang="en-US"/>
        </a:p>
      </dgm:t>
    </dgm:pt>
    <dgm:pt modelId="{A98DEF59-4745-4D84-9DA1-427D0EA31E02}" type="parTrans" cxnId="{85A724BD-B293-4AEB-936B-FA9296653D76}">
      <dgm:prSet/>
      <dgm:spPr/>
      <dgm:t>
        <a:bodyPr/>
        <a:lstStyle/>
        <a:p>
          <a:endParaRPr lang="en-US"/>
        </a:p>
      </dgm:t>
    </dgm:pt>
    <dgm:pt modelId="{22A7DEAA-17C7-4368-BBBE-D665EACD798A}" type="sibTrans" cxnId="{85A724BD-B293-4AEB-936B-FA9296653D76}">
      <dgm:prSet/>
      <dgm:spPr/>
      <dgm:t>
        <a:bodyPr/>
        <a:lstStyle/>
        <a:p>
          <a:endParaRPr lang="en-US"/>
        </a:p>
      </dgm:t>
    </dgm:pt>
    <dgm:pt modelId="{D503A8E1-5440-4BF3-A24A-8FAE01DB6AD4}" type="pres">
      <dgm:prSet presAssocID="{DF41B81E-B490-4981-9A90-C2534E72E93B}" presName="diagram" presStyleCnt="0">
        <dgm:presLayoutVars>
          <dgm:dir/>
          <dgm:resizeHandles val="exact"/>
        </dgm:presLayoutVars>
      </dgm:prSet>
      <dgm:spPr/>
    </dgm:pt>
    <dgm:pt modelId="{E3B4643F-59D4-4DFC-BCD7-25244F3C27AA}" type="pres">
      <dgm:prSet presAssocID="{47108CA2-3912-4692-8936-BF692F696E40}" presName="node" presStyleLbl="node1" presStyleIdx="0" presStyleCnt="6">
        <dgm:presLayoutVars>
          <dgm:bulletEnabled val="1"/>
        </dgm:presLayoutVars>
      </dgm:prSet>
      <dgm:spPr/>
    </dgm:pt>
    <dgm:pt modelId="{8C9C88C6-A6AD-4152-8981-55198E9D1961}" type="pres">
      <dgm:prSet presAssocID="{714B9E69-E7BB-45FC-8474-3D0E24673EAB}" presName="sibTrans" presStyleCnt="0"/>
      <dgm:spPr/>
    </dgm:pt>
    <dgm:pt modelId="{47C42A62-2785-4583-AF7A-66191BFC3195}" type="pres">
      <dgm:prSet presAssocID="{1D88BD09-3774-4EF6-9B03-EFEE96B7C348}" presName="node" presStyleLbl="node1" presStyleIdx="1" presStyleCnt="6">
        <dgm:presLayoutVars>
          <dgm:bulletEnabled val="1"/>
        </dgm:presLayoutVars>
      </dgm:prSet>
      <dgm:spPr/>
    </dgm:pt>
    <dgm:pt modelId="{C81372F9-DDF9-4349-9381-BF5AE3F13027}" type="pres">
      <dgm:prSet presAssocID="{850E158E-425C-47FD-8644-51C3F1BEB214}" presName="sibTrans" presStyleCnt="0"/>
      <dgm:spPr/>
    </dgm:pt>
    <dgm:pt modelId="{F0A155AE-B7F4-4370-8754-9F6B72632086}" type="pres">
      <dgm:prSet presAssocID="{F6413636-9042-43D4-99FA-7FFD0D324114}" presName="node" presStyleLbl="node1" presStyleIdx="2" presStyleCnt="6">
        <dgm:presLayoutVars>
          <dgm:bulletEnabled val="1"/>
        </dgm:presLayoutVars>
      </dgm:prSet>
      <dgm:spPr/>
    </dgm:pt>
    <dgm:pt modelId="{B5DBAAAA-CE98-47EF-B632-1B9DCAC573F2}" type="pres">
      <dgm:prSet presAssocID="{9E4D249B-022A-4053-9E64-D3D7A8E4AE01}" presName="sibTrans" presStyleCnt="0"/>
      <dgm:spPr/>
    </dgm:pt>
    <dgm:pt modelId="{1B2A385F-707F-4EC5-9F57-34C633AC8713}" type="pres">
      <dgm:prSet presAssocID="{F3C7846D-50CA-4618-91DE-437F90D25B30}" presName="node" presStyleLbl="node1" presStyleIdx="3" presStyleCnt="6">
        <dgm:presLayoutVars>
          <dgm:bulletEnabled val="1"/>
        </dgm:presLayoutVars>
      </dgm:prSet>
      <dgm:spPr/>
    </dgm:pt>
    <dgm:pt modelId="{3B2B5298-7B85-440B-9C00-6E3B20791002}" type="pres">
      <dgm:prSet presAssocID="{D4B21DE8-088D-426E-B1BC-418C7B21B1FF}" presName="sibTrans" presStyleCnt="0"/>
      <dgm:spPr/>
    </dgm:pt>
    <dgm:pt modelId="{E4CD431F-4511-4772-8353-17A808120D35}" type="pres">
      <dgm:prSet presAssocID="{6D30FE2D-0710-4407-B9B9-C4D60F02B750}" presName="node" presStyleLbl="node1" presStyleIdx="4" presStyleCnt="6">
        <dgm:presLayoutVars>
          <dgm:bulletEnabled val="1"/>
        </dgm:presLayoutVars>
      </dgm:prSet>
      <dgm:spPr/>
    </dgm:pt>
    <dgm:pt modelId="{331C256E-78AC-4AA2-9224-3E35B6145728}" type="pres">
      <dgm:prSet presAssocID="{B97E4B74-7680-4478-BA10-8EB5CD5D51DA}" presName="sibTrans" presStyleCnt="0"/>
      <dgm:spPr/>
    </dgm:pt>
    <dgm:pt modelId="{D9892018-59AA-42F9-A16D-1514EF5F3233}" type="pres">
      <dgm:prSet presAssocID="{4EC6B53E-B76F-485D-A5C7-CF8A22CEBC3D}" presName="node" presStyleLbl="node1" presStyleIdx="5" presStyleCnt="6">
        <dgm:presLayoutVars>
          <dgm:bulletEnabled val="1"/>
        </dgm:presLayoutVars>
      </dgm:prSet>
      <dgm:spPr/>
    </dgm:pt>
  </dgm:ptLst>
  <dgm:cxnLst>
    <dgm:cxn modelId="{AC22080C-C1F9-49DF-B6D4-316DAD2F878F}" srcId="{DF41B81E-B490-4981-9A90-C2534E72E93B}" destId="{1D88BD09-3774-4EF6-9B03-EFEE96B7C348}" srcOrd="1" destOrd="0" parTransId="{03907B97-C18A-4514-9793-7766504B812D}" sibTransId="{850E158E-425C-47FD-8644-51C3F1BEB214}"/>
    <dgm:cxn modelId="{10BAF233-442E-4243-8BA8-54801238676C}" type="presOf" srcId="{F6413636-9042-43D4-99FA-7FFD0D324114}" destId="{F0A155AE-B7F4-4370-8754-9F6B72632086}" srcOrd="0" destOrd="0" presId="urn:microsoft.com/office/officeart/2005/8/layout/default"/>
    <dgm:cxn modelId="{506CE23F-263D-493A-B0E7-E2924CADD7BB}" srcId="{DF41B81E-B490-4981-9A90-C2534E72E93B}" destId="{6D30FE2D-0710-4407-B9B9-C4D60F02B750}" srcOrd="4" destOrd="0" parTransId="{EF59C389-93B0-444B-8A43-4D0DB0D5C4BB}" sibTransId="{B97E4B74-7680-4478-BA10-8EB5CD5D51DA}"/>
    <dgm:cxn modelId="{88FE0141-28D9-4590-B080-7B62A83BB6BB}" srcId="{DF41B81E-B490-4981-9A90-C2534E72E93B}" destId="{F3C7846D-50CA-4618-91DE-437F90D25B30}" srcOrd="3" destOrd="0" parTransId="{B79181DD-E5C6-434D-8E7A-01AA375E860F}" sibTransId="{D4B21DE8-088D-426E-B1BC-418C7B21B1FF}"/>
    <dgm:cxn modelId="{2F3F3F50-C6A7-4DF0-8E00-860AB966E082}" type="presOf" srcId="{F3C7846D-50CA-4618-91DE-437F90D25B30}" destId="{1B2A385F-707F-4EC5-9F57-34C633AC8713}" srcOrd="0" destOrd="0" presId="urn:microsoft.com/office/officeart/2005/8/layout/default"/>
    <dgm:cxn modelId="{CDD32C8A-8BAE-4C98-B489-3D5D3BE38CCF}" type="presOf" srcId="{47108CA2-3912-4692-8936-BF692F696E40}" destId="{E3B4643F-59D4-4DFC-BCD7-25244F3C27AA}" srcOrd="0" destOrd="0" presId="urn:microsoft.com/office/officeart/2005/8/layout/default"/>
    <dgm:cxn modelId="{ECFCFC8A-C363-4527-8BA8-ADDE9F3FE42D}" type="presOf" srcId="{DF41B81E-B490-4981-9A90-C2534E72E93B}" destId="{D503A8E1-5440-4BF3-A24A-8FAE01DB6AD4}" srcOrd="0" destOrd="0" presId="urn:microsoft.com/office/officeart/2005/8/layout/default"/>
    <dgm:cxn modelId="{CF69B98E-9EAA-442E-8A49-11B9CFD71B4D}" type="presOf" srcId="{1518F8B8-547A-43FE-9215-C2EA51E43CEF}" destId="{1B2A385F-707F-4EC5-9F57-34C633AC8713}" srcOrd="0" destOrd="1" presId="urn:microsoft.com/office/officeart/2005/8/layout/default"/>
    <dgm:cxn modelId="{CED9128F-3027-45BF-83F6-F378E76D503A}" type="presOf" srcId="{1D88BD09-3774-4EF6-9B03-EFEE96B7C348}" destId="{47C42A62-2785-4583-AF7A-66191BFC3195}" srcOrd="0" destOrd="0" presId="urn:microsoft.com/office/officeart/2005/8/layout/default"/>
    <dgm:cxn modelId="{B3BA9F92-6F21-4599-B4D0-37B91722AF02}" type="presOf" srcId="{4EC6B53E-B76F-485D-A5C7-CF8A22CEBC3D}" destId="{D9892018-59AA-42F9-A16D-1514EF5F3233}" srcOrd="0" destOrd="0" presId="urn:microsoft.com/office/officeart/2005/8/layout/default"/>
    <dgm:cxn modelId="{85A724BD-B293-4AEB-936B-FA9296653D76}" srcId="{DF41B81E-B490-4981-9A90-C2534E72E93B}" destId="{4EC6B53E-B76F-485D-A5C7-CF8A22CEBC3D}" srcOrd="5" destOrd="0" parTransId="{A98DEF59-4745-4D84-9DA1-427D0EA31E02}" sibTransId="{22A7DEAA-17C7-4368-BBBE-D665EACD798A}"/>
    <dgm:cxn modelId="{75CC4BDB-F426-41B0-863C-166A78E3EA4D}" srcId="{DF41B81E-B490-4981-9A90-C2534E72E93B}" destId="{47108CA2-3912-4692-8936-BF692F696E40}" srcOrd="0" destOrd="0" parTransId="{B97A2E99-9F90-4EEE-A8BF-A2FEB2400EE5}" sibTransId="{714B9E69-E7BB-45FC-8474-3D0E24673EAB}"/>
    <dgm:cxn modelId="{EF3C62E2-72BD-4309-8C46-6B0B27931C8A}" srcId="{F3C7846D-50CA-4618-91DE-437F90D25B30}" destId="{1518F8B8-547A-43FE-9215-C2EA51E43CEF}" srcOrd="0" destOrd="0" parTransId="{5BF72104-AD16-4023-A26D-4BA077DD7ACE}" sibTransId="{2D5D7875-4750-4B01-B15C-7E4D720AFDA7}"/>
    <dgm:cxn modelId="{7BA313E3-BB42-4753-98C2-A50582224BED}" srcId="{DF41B81E-B490-4981-9A90-C2534E72E93B}" destId="{F6413636-9042-43D4-99FA-7FFD0D324114}" srcOrd="2" destOrd="0" parTransId="{E4E366A0-C82B-45AB-99F8-9147A70E022F}" sibTransId="{9E4D249B-022A-4053-9E64-D3D7A8E4AE01}"/>
    <dgm:cxn modelId="{92F4BAF8-53B8-429D-AB6D-5762CAD4F8ED}" type="presOf" srcId="{6D30FE2D-0710-4407-B9B9-C4D60F02B750}" destId="{E4CD431F-4511-4772-8353-17A808120D35}" srcOrd="0" destOrd="0" presId="urn:microsoft.com/office/officeart/2005/8/layout/default"/>
    <dgm:cxn modelId="{E8311EF6-9F10-44F4-97EB-1D9EBE93E62B}" type="presParOf" srcId="{D503A8E1-5440-4BF3-A24A-8FAE01DB6AD4}" destId="{E3B4643F-59D4-4DFC-BCD7-25244F3C27AA}" srcOrd="0" destOrd="0" presId="urn:microsoft.com/office/officeart/2005/8/layout/default"/>
    <dgm:cxn modelId="{58F398CB-CB59-4D1B-BACB-1B4DB905B9CF}" type="presParOf" srcId="{D503A8E1-5440-4BF3-A24A-8FAE01DB6AD4}" destId="{8C9C88C6-A6AD-4152-8981-55198E9D1961}" srcOrd="1" destOrd="0" presId="urn:microsoft.com/office/officeart/2005/8/layout/default"/>
    <dgm:cxn modelId="{6C1B8F07-FF94-43C9-B44F-E81947688124}" type="presParOf" srcId="{D503A8E1-5440-4BF3-A24A-8FAE01DB6AD4}" destId="{47C42A62-2785-4583-AF7A-66191BFC3195}" srcOrd="2" destOrd="0" presId="urn:microsoft.com/office/officeart/2005/8/layout/default"/>
    <dgm:cxn modelId="{83A53DF3-715D-4FB1-B51D-879AACA8B79E}" type="presParOf" srcId="{D503A8E1-5440-4BF3-A24A-8FAE01DB6AD4}" destId="{C81372F9-DDF9-4349-9381-BF5AE3F13027}" srcOrd="3" destOrd="0" presId="urn:microsoft.com/office/officeart/2005/8/layout/default"/>
    <dgm:cxn modelId="{1EE280BA-CED5-437A-AF40-0ACD210043AB}" type="presParOf" srcId="{D503A8E1-5440-4BF3-A24A-8FAE01DB6AD4}" destId="{F0A155AE-B7F4-4370-8754-9F6B72632086}" srcOrd="4" destOrd="0" presId="urn:microsoft.com/office/officeart/2005/8/layout/default"/>
    <dgm:cxn modelId="{C89E14E9-0178-441F-8A89-8DCF516C8F66}" type="presParOf" srcId="{D503A8E1-5440-4BF3-A24A-8FAE01DB6AD4}" destId="{B5DBAAAA-CE98-47EF-B632-1B9DCAC573F2}" srcOrd="5" destOrd="0" presId="urn:microsoft.com/office/officeart/2005/8/layout/default"/>
    <dgm:cxn modelId="{CC736EAF-609B-4A69-8A53-995D09F08C6D}" type="presParOf" srcId="{D503A8E1-5440-4BF3-A24A-8FAE01DB6AD4}" destId="{1B2A385F-707F-4EC5-9F57-34C633AC8713}" srcOrd="6" destOrd="0" presId="urn:microsoft.com/office/officeart/2005/8/layout/default"/>
    <dgm:cxn modelId="{AEBEE4AA-385B-4E9C-B03A-BC5AA2A534FE}" type="presParOf" srcId="{D503A8E1-5440-4BF3-A24A-8FAE01DB6AD4}" destId="{3B2B5298-7B85-440B-9C00-6E3B20791002}" srcOrd="7" destOrd="0" presId="urn:microsoft.com/office/officeart/2005/8/layout/default"/>
    <dgm:cxn modelId="{09F5B0F8-C024-4513-B201-C679E9A7E4BC}" type="presParOf" srcId="{D503A8E1-5440-4BF3-A24A-8FAE01DB6AD4}" destId="{E4CD431F-4511-4772-8353-17A808120D35}" srcOrd="8" destOrd="0" presId="urn:microsoft.com/office/officeart/2005/8/layout/default"/>
    <dgm:cxn modelId="{39C344CF-72CA-4CFA-BB35-47A21B7BE8C9}" type="presParOf" srcId="{D503A8E1-5440-4BF3-A24A-8FAE01DB6AD4}" destId="{331C256E-78AC-4AA2-9224-3E35B6145728}" srcOrd="9" destOrd="0" presId="urn:microsoft.com/office/officeart/2005/8/layout/default"/>
    <dgm:cxn modelId="{10E5308B-52DA-465E-9E98-2C18641BBA81}" type="presParOf" srcId="{D503A8E1-5440-4BF3-A24A-8FAE01DB6AD4}" destId="{D9892018-59AA-42F9-A16D-1514EF5F3233}"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B4643F-59D4-4DFC-BCD7-25244F3C27AA}">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SOCIAL :  </a:t>
          </a:r>
          <a:r>
            <a:rPr lang="en-GB" sz="2400" kern="1200"/>
            <a:t>Is Positive </a:t>
          </a:r>
          <a:endParaRPr lang="en-US" sz="2400" kern="1200"/>
        </a:p>
      </dsp:txBody>
      <dsp:txXfrm>
        <a:off x="0" y="93057"/>
        <a:ext cx="3005666" cy="1803399"/>
      </dsp:txXfrm>
    </dsp:sp>
    <dsp:sp modelId="{47C42A62-2785-4583-AF7A-66191BFC3195}">
      <dsp:nvSpPr>
        <dsp:cNvPr id="0" name=""/>
        <dsp:cNvSpPr/>
      </dsp:nvSpPr>
      <dsp:spPr>
        <a:xfrm>
          <a:off x="3306233"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multi-religious and multi-ethnic country</a:t>
          </a:r>
          <a:endParaRPr lang="en-US" sz="2400" kern="1200"/>
        </a:p>
      </dsp:txBody>
      <dsp:txXfrm>
        <a:off x="3306233" y="93057"/>
        <a:ext cx="3005666" cy="1803399"/>
      </dsp:txXfrm>
    </dsp:sp>
    <dsp:sp modelId="{F0A155AE-B7F4-4370-8754-9F6B72632086}">
      <dsp:nvSpPr>
        <dsp:cNvPr id="0" name=""/>
        <dsp:cNvSpPr/>
      </dsp:nvSpPr>
      <dsp:spPr>
        <a:xfrm>
          <a:off x="6612466" y="93057"/>
          <a:ext cx="3005666" cy="180339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current population is approximately </a:t>
          </a:r>
          <a:r>
            <a:rPr lang="en-GB" sz="2400" b="1" kern="1200"/>
            <a:t>18,894,484 in 2023</a:t>
          </a:r>
          <a:endParaRPr lang="en-US" sz="2400" kern="1200"/>
        </a:p>
      </dsp:txBody>
      <dsp:txXfrm>
        <a:off x="6612466" y="93057"/>
        <a:ext cx="3005666" cy="1803399"/>
      </dsp:txXfrm>
    </dsp:sp>
    <dsp:sp modelId="{1B2A385F-707F-4EC5-9F57-34C633AC8713}">
      <dsp:nvSpPr>
        <dsp:cNvPr id="0" name=""/>
        <dsp:cNvSpPr/>
      </dsp:nvSpPr>
      <dsp:spPr>
        <a:xfrm>
          <a:off x="0" y="2197024"/>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endParaRPr lang="en-US" sz="2400" kern="1200" dirty="0"/>
        </a:p>
        <a:p>
          <a:pPr marL="171450" lvl="1" indent="-171450" algn="l" defTabSz="844550">
            <a:lnSpc>
              <a:spcPct val="90000"/>
            </a:lnSpc>
            <a:spcBef>
              <a:spcPct val="0"/>
            </a:spcBef>
            <a:spcAft>
              <a:spcPct val="15000"/>
            </a:spcAft>
            <a:buChar char="•"/>
          </a:pPr>
          <a:r>
            <a:rPr lang="en-GB" sz="1900" b="1" kern="1200" dirty="0"/>
            <a:t>TECHNOLOGICAL :   </a:t>
          </a:r>
          <a:r>
            <a:rPr lang="en-GB" sz="1900" kern="1200" dirty="0"/>
            <a:t>Having a strong digitally connected society </a:t>
          </a:r>
          <a:endParaRPr lang="en-US" sz="1900" kern="1200" dirty="0"/>
        </a:p>
      </dsp:txBody>
      <dsp:txXfrm>
        <a:off x="0" y="2197024"/>
        <a:ext cx="3005666" cy="1803399"/>
      </dsp:txXfrm>
    </dsp:sp>
    <dsp:sp modelId="{E4CD431F-4511-4772-8353-17A808120D35}">
      <dsp:nvSpPr>
        <dsp:cNvPr id="0" name=""/>
        <dsp:cNvSpPr/>
      </dsp:nvSpPr>
      <dsp:spPr>
        <a:xfrm>
          <a:off x="3306233" y="2197024"/>
          <a:ext cx="3005666" cy="180339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Approximately 78.93% of total population using internet services regularly</a:t>
          </a:r>
          <a:endParaRPr lang="en-US" sz="2400" kern="1200"/>
        </a:p>
      </dsp:txBody>
      <dsp:txXfrm>
        <a:off x="3306233" y="2197024"/>
        <a:ext cx="3005666" cy="1803399"/>
      </dsp:txXfrm>
    </dsp:sp>
    <dsp:sp modelId="{D9892018-59AA-42F9-A16D-1514EF5F3233}">
      <dsp:nvSpPr>
        <dsp:cNvPr id="0" name=""/>
        <dsp:cNvSpPr/>
      </dsp:nvSpPr>
      <dsp:spPr>
        <a:xfrm>
          <a:off x="6612466" y="2197024"/>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Highly popular social media usage</a:t>
          </a:r>
          <a:endParaRPr lang="en-US" sz="2400" kern="1200"/>
        </a:p>
      </dsp:txBody>
      <dsp:txXfrm>
        <a:off x="6612466" y="2197024"/>
        <a:ext cx="3005666" cy="180339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74BA2F-4EA2-4EE9-ABFD-CCD4D74ECD80}" type="datetimeFigureOut">
              <a:rPr lang="en-GB" smtClean="0"/>
              <a:t>23/04/2023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67D7C8-60EA-4553-BDD0-3BA6DABA9222}" type="slidenum">
              <a:rPr lang="en-GB" smtClean="0"/>
              <a:t>‹#›</a:t>
            </a:fld>
            <a:endParaRPr lang="en-GB"/>
          </a:p>
        </p:txBody>
      </p:sp>
    </p:spTree>
    <p:extLst>
      <p:ext uri="{BB962C8B-B14F-4D97-AF65-F5344CB8AC3E}">
        <p14:creationId xmlns:p14="http://schemas.microsoft.com/office/powerpoint/2010/main" val="1267309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4D09900-BC02-4D81-8F4F-F9A75B090C0F}"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4D08F-C47A-4DA7-90A8-0C78BF5F8206}" type="slidenum">
              <a:rPr lang="en-GB" smtClean="0"/>
              <a:t>‹#›</a:t>
            </a:fld>
            <a:endParaRPr lang="en-GB"/>
          </a:p>
        </p:txBody>
      </p:sp>
    </p:spTree>
    <p:extLst>
      <p:ext uri="{BB962C8B-B14F-4D97-AF65-F5344CB8AC3E}">
        <p14:creationId xmlns:p14="http://schemas.microsoft.com/office/powerpoint/2010/main" val="4235199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4D09900-BC02-4D81-8F4F-F9A75B090C0F}"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4D08F-C47A-4DA7-90A8-0C78BF5F8206}" type="slidenum">
              <a:rPr lang="en-GB" smtClean="0"/>
              <a:t>‹#›</a:t>
            </a:fld>
            <a:endParaRPr lang="en-GB"/>
          </a:p>
        </p:txBody>
      </p:sp>
    </p:spTree>
    <p:extLst>
      <p:ext uri="{BB962C8B-B14F-4D97-AF65-F5344CB8AC3E}">
        <p14:creationId xmlns:p14="http://schemas.microsoft.com/office/powerpoint/2010/main" val="2571554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4D09900-BC02-4D81-8F4F-F9A75B090C0F}"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4D08F-C47A-4DA7-90A8-0C78BF5F8206}" type="slidenum">
              <a:rPr lang="en-GB" smtClean="0"/>
              <a:t>‹#›</a:t>
            </a:fld>
            <a:endParaRPr lang="en-GB"/>
          </a:p>
        </p:txBody>
      </p:sp>
    </p:spTree>
    <p:extLst>
      <p:ext uri="{BB962C8B-B14F-4D97-AF65-F5344CB8AC3E}">
        <p14:creationId xmlns:p14="http://schemas.microsoft.com/office/powerpoint/2010/main" val="2903969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4D09900-BC02-4D81-8F4F-F9A75B090C0F}"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14D08F-C47A-4DA7-90A8-0C78BF5F8206}" type="slidenum">
              <a:rPr lang="en-GB" smtClean="0"/>
              <a:t>‹#›</a:t>
            </a:fld>
            <a:endParaRPr lang="en-GB"/>
          </a:p>
        </p:txBody>
      </p:sp>
    </p:spTree>
    <p:extLst>
      <p:ext uri="{BB962C8B-B14F-4D97-AF65-F5344CB8AC3E}">
        <p14:creationId xmlns:p14="http://schemas.microsoft.com/office/powerpoint/2010/main" val="583542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4D09900-BC02-4D81-8F4F-F9A75B090C0F}" type="datetimeFigureOut">
              <a:rPr lang="en-GB" smtClean="0"/>
              <a:t>23/04/2023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14D08F-C47A-4DA7-90A8-0C78BF5F8206}" type="slidenum">
              <a:rPr lang="en-GB" smtClean="0"/>
              <a:t>‹#›</a:t>
            </a:fld>
            <a:endParaRPr lang="en-GB"/>
          </a:p>
        </p:txBody>
      </p:sp>
    </p:spTree>
    <p:extLst>
      <p:ext uri="{BB962C8B-B14F-4D97-AF65-F5344CB8AC3E}">
        <p14:creationId xmlns:p14="http://schemas.microsoft.com/office/powerpoint/2010/main" val="1862895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4D09900-BC02-4D81-8F4F-F9A75B090C0F}" type="datetimeFigureOut">
              <a:rPr lang="en-GB" smtClean="0"/>
              <a:t>23/04/2023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14D08F-C47A-4DA7-90A8-0C78BF5F8206}" type="slidenum">
              <a:rPr lang="en-GB" smtClean="0"/>
              <a:t>‹#›</a:t>
            </a:fld>
            <a:endParaRPr lang="en-GB"/>
          </a:p>
        </p:txBody>
      </p:sp>
    </p:spTree>
    <p:extLst>
      <p:ext uri="{BB962C8B-B14F-4D97-AF65-F5344CB8AC3E}">
        <p14:creationId xmlns:p14="http://schemas.microsoft.com/office/powerpoint/2010/main" val="2523500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D09900-BC02-4D81-8F4F-F9A75B090C0F}" type="datetimeFigureOut">
              <a:rPr lang="en-GB" smtClean="0"/>
              <a:t>23/04/2023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514D08F-C47A-4DA7-90A8-0C78BF5F8206}" type="slidenum">
              <a:rPr lang="en-GB" smtClean="0"/>
              <a:t>‹#›</a:t>
            </a:fld>
            <a:endParaRPr lang="en-GB"/>
          </a:p>
        </p:txBody>
      </p:sp>
    </p:spTree>
    <p:extLst>
      <p:ext uri="{BB962C8B-B14F-4D97-AF65-F5344CB8AC3E}">
        <p14:creationId xmlns:p14="http://schemas.microsoft.com/office/powerpoint/2010/main" val="2071976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4D09900-BC02-4D81-8F4F-F9A75B090C0F}"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14D08F-C47A-4DA7-90A8-0C78BF5F8206}" type="slidenum">
              <a:rPr lang="en-GB" smtClean="0"/>
              <a:t>‹#›</a:t>
            </a:fld>
            <a:endParaRPr lang="en-GB"/>
          </a:p>
        </p:txBody>
      </p:sp>
    </p:spTree>
    <p:extLst>
      <p:ext uri="{BB962C8B-B14F-4D97-AF65-F5344CB8AC3E}">
        <p14:creationId xmlns:p14="http://schemas.microsoft.com/office/powerpoint/2010/main" val="3491858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4D09900-BC02-4D81-8F4F-F9A75B090C0F}" type="datetimeFigureOut">
              <a:rPr lang="en-GB" smtClean="0"/>
              <a:t>23/04/2023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14D08F-C47A-4DA7-90A8-0C78BF5F8206}" type="slidenum">
              <a:rPr lang="en-GB" smtClean="0"/>
              <a:t>‹#›</a:t>
            </a:fld>
            <a:endParaRPr lang="en-GB"/>
          </a:p>
        </p:txBody>
      </p:sp>
    </p:spTree>
    <p:extLst>
      <p:ext uri="{BB962C8B-B14F-4D97-AF65-F5344CB8AC3E}">
        <p14:creationId xmlns:p14="http://schemas.microsoft.com/office/powerpoint/2010/main" val="3375263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4D09900-BC02-4D81-8F4F-F9A75B090C0F}"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4D08F-C47A-4DA7-90A8-0C78BF5F8206}" type="slidenum">
              <a:rPr lang="en-GB" smtClean="0"/>
              <a:t>‹#›</a:t>
            </a:fld>
            <a:endParaRPr lang="en-GB"/>
          </a:p>
        </p:txBody>
      </p:sp>
    </p:spTree>
    <p:extLst>
      <p:ext uri="{BB962C8B-B14F-4D97-AF65-F5344CB8AC3E}">
        <p14:creationId xmlns:p14="http://schemas.microsoft.com/office/powerpoint/2010/main" val="1953571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4D09900-BC02-4D81-8F4F-F9A75B090C0F}"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4D08F-C47A-4DA7-90A8-0C78BF5F820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691674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4D09900-BC02-4D81-8F4F-F9A75B090C0F}"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4D08F-C47A-4DA7-90A8-0C78BF5F8206}" type="slidenum">
              <a:rPr lang="en-GB" smtClean="0"/>
              <a:t>‹#›</a:t>
            </a:fld>
            <a:endParaRPr lang="en-GB"/>
          </a:p>
        </p:txBody>
      </p:sp>
    </p:spTree>
    <p:extLst>
      <p:ext uri="{BB962C8B-B14F-4D97-AF65-F5344CB8AC3E}">
        <p14:creationId xmlns:p14="http://schemas.microsoft.com/office/powerpoint/2010/main" val="2987428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4D09900-BC02-4D81-8F4F-F9A75B090C0F}"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4D08F-C47A-4DA7-90A8-0C78BF5F82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24360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4D09900-BC02-4D81-8F4F-F9A75B090C0F}"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4D08F-C47A-4DA7-90A8-0C78BF5F8206}" type="slidenum">
              <a:rPr lang="en-GB" smtClean="0"/>
              <a:t>‹#›</a:t>
            </a:fld>
            <a:endParaRPr lang="en-GB"/>
          </a:p>
        </p:txBody>
      </p:sp>
    </p:spTree>
    <p:extLst>
      <p:ext uri="{BB962C8B-B14F-4D97-AF65-F5344CB8AC3E}">
        <p14:creationId xmlns:p14="http://schemas.microsoft.com/office/powerpoint/2010/main" val="31718953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4D09900-BC02-4D81-8F4F-F9A75B090C0F}"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4D08F-C47A-4DA7-90A8-0C78BF5F8206}" type="slidenum">
              <a:rPr lang="en-GB" smtClean="0"/>
              <a:t>‹#›</a:t>
            </a:fld>
            <a:endParaRPr lang="en-GB"/>
          </a:p>
        </p:txBody>
      </p:sp>
    </p:spTree>
    <p:extLst>
      <p:ext uri="{BB962C8B-B14F-4D97-AF65-F5344CB8AC3E}">
        <p14:creationId xmlns:p14="http://schemas.microsoft.com/office/powerpoint/2010/main" val="20723665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4D09900-BC02-4D81-8F4F-F9A75B090C0F}" type="datetimeFigureOut">
              <a:rPr lang="en-GB" smtClean="0"/>
              <a:t>23/04/2023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4D08F-C47A-4DA7-90A8-0C78BF5F8206}" type="slidenum">
              <a:rPr lang="en-GB" smtClean="0"/>
              <a:t>‹#›</a:t>
            </a:fld>
            <a:endParaRPr lang="en-GB"/>
          </a:p>
        </p:txBody>
      </p:sp>
    </p:spTree>
    <p:extLst>
      <p:ext uri="{BB962C8B-B14F-4D97-AF65-F5344CB8AC3E}">
        <p14:creationId xmlns:p14="http://schemas.microsoft.com/office/powerpoint/2010/main" val="2225805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4D09900-BC02-4D81-8F4F-F9A75B090C0F}" type="datetimeFigureOut">
              <a:rPr lang="en-GB" smtClean="0"/>
              <a:t>23/04/2023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514D08F-C47A-4DA7-90A8-0C78BF5F8206}" type="slidenum">
              <a:rPr lang="en-GB" smtClean="0"/>
              <a:t>‹#›</a:t>
            </a:fld>
            <a:endParaRPr lang="en-GB"/>
          </a:p>
        </p:txBody>
      </p:sp>
    </p:spTree>
    <p:extLst>
      <p:ext uri="{BB962C8B-B14F-4D97-AF65-F5344CB8AC3E}">
        <p14:creationId xmlns:p14="http://schemas.microsoft.com/office/powerpoint/2010/main" val="3157543893"/>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 id="2147483809" r:id="rId15"/>
    <p:sldLayoutId id="21474838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945F9-2C23-15A2-9F86-CA257FFFD09D}"/>
              </a:ext>
            </a:extLst>
          </p:cNvPr>
          <p:cNvSpPr>
            <a:spLocks noGrp="1"/>
          </p:cNvSpPr>
          <p:nvPr>
            <p:ph type="ctrTitle"/>
          </p:nvPr>
        </p:nvSpPr>
        <p:spPr>
          <a:xfrm>
            <a:off x="1524000" y="1270535"/>
            <a:ext cx="9144000" cy="2239428"/>
          </a:xfrm>
          <a:solidFill>
            <a:schemeClr val="bg1">
              <a:lumMod val="95000"/>
            </a:schemeClr>
          </a:solidFill>
          <a:ln>
            <a:solidFill>
              <a:schemeClr val="bg1">
                <a:lumMod val="95000"/>
              </a:schemeClr>
            </a:solidFill>
          </a:ln>
        </p:spPr>
        <p:txBody>
          <a:bodyPr>
            <a:normAutofit/>
          </a:bodyPr>
          <a:lstStyle/>
          <a:p>
            <a:pPr>
              <a:lnSpc>
                <a:spcPct val="150000"/>
              </a:lnSpc>
              <a:spcAft>
                <a:spcPts val="800"/>
              </a:spcAft>
            </a:pPr>
            <a:r>
              <a:rPr lang="en-GB" sz="2700" b="1" kern="1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THE GLOBAL BUSINESS ENVIRONMENT</a:t>
            </a:r>
            <a:br>
              <a:rPr lang="en-GB" sz="2700" kern="1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br>
            <a:r>
              <a:rPr lang="en-GB" sz="2700" b="1" kern="1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(LCBB4005)</a:t>
            </a:r>
            <a:br>
              <a:rPr lang="en-GB" sz="2700" kern="1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br>
            <a:r>
              <a:rPr lang="en-GB" sz="2700" b="1" kern="1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Dr.</a:t>
            </a:r>
            <a:r>
              <a:rPr lang="en-GB" sz="2700" b="1" kern="1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HOSSEIN SHOKRI</a:t>
            </a:r>
            <a:endParaRPr lang="en-GB" dirty="0">
              <a:solidFill>
                <a:schemeClr val="tx1">
                  <a:lumMod val="85000"/>
                  <a:lumOff val="15000"/>
                </a:schemeClr>
              </a:solidFill>
            </a:endParaRPr>
          </a:p>
        </p:txBody>
      </p:sp>
      <p:sp>
        <p:nvSpPr>
          <p:cNvPr id="3" name="Subtitle 2">
            <a:extLst>
              <a:ext uri="{FF2B5EF4-FFF2-40B4-BE49-F238E27FC236}">
                <a16:creationId xmlns:a16="http://schemas.microsoft.com/office/drawing/2014/main" id="{34843F86-DDCE-6951-308A-A017D4F6BCE4}"/>
              </a:ext>
            </a:extLst>
          </p:cNvPr>
          <p:cNvSpPr>
            <a:spLocks noGrp="1"/>
          </p:cNvSpPr>
          <p:nvPr>
            <p:ph type="subTitle" idx="1"/>
          </p:nvPr>
        </p:nvSpPr>
        <p:spPr/>
        <p:txBody>
          <a:bodyPr>
            <a:normAutofit fontScale="25000" lnSpcReduction="20000"/>
          </a:bodyPr>
          <a:lstStyle/>
          <a:p>
            <a:pPr algn="ctr">
              <a:lnSpc>
                <a:spcPct val="150000"/>
              </a:lnSpc>
              <a:spcAft>
                <a:spcPts val="800"/>
              </a:spcAft>
            </a:pPr>
            <a:endParaRPr lang="en-GB" sz="8000" b="1" kern="100" dirty="0">
              <a:solidFill>
                <a:schemeClr val="accent4">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GB" sz="8000" kern="1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Times New Roman" panose="02020603050405020304" pitchFamily="18" charset="0"/>
                <a:ea typeface="Calibri" panose="020F0502020204030204" pitchFamily="34" charset="0"/>
                <a:cs typeface="Times New Roman" panose="02020603050405020304" pitchFamily="18" charset="0"/>
              </a:rPr>
              <a:t>H AND M IN DEVELOPING </a:t>
            </a:r>
            <a:endParaRPr lang="en-GB" sz="8000" kern="1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8000" kern="1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Times New Roman" panose="02020603050405020304" pitchFamily="18" charset="0"/>
                <a:ea typeface="Calibri" panose="020F0502020204030204" pitchFamily="34" charset="0"/>
                <a:cs typeface="Times New Roman" panose="02020603050405020304" pitchFamily="18" charset="0"/>
              </a:rPr>
              <a:t>COUNTRY ROMANIA </a:t>
            </a:r>
            <a:endParaRPr lang="en-GB" sz="8000" kern="1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6400" b="1" kern="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DIANA VERONICA NEGRU</a:t>
            </a:r>
            <a:endParaRPr lang="en-GB" sz="6400" kern="1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6400" b="1" kern="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2233646</a:t>
            </a:r>
            <a:endParaRPr lang="en-GB" sz="6400" kern="1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881454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06A47-D222-DA6D-0274-22888DD7F63E}"/>
              </a:ext>
            </a:extLst>
          </p:cNvPr>
          <p:cNvSpPr>
            <a:spLocks noGrp="1"/>
          </p:cNvSpPr>
          <p:nvPr>
            <p:ph type="title"/>
          </p:nvPr>
        </p:nvSpPr>
        <p:spPr>
          <a:solidFill>
            <a:schemeClr val="accent3">
              <a:lumMod val="20000"/>
              <a:lumOff val="80000"/>
            </a:schemeClr>
          </a:solidFill>
        </p:spPr>
        <p:txBody>
          <a:bodyPr/>
          <a:lstStyle/>
          <a:p>
            <a:r>
              <a:rPr lang="en-GB" dirty="0">
                <a:solidFill>
                  <a:schemeClr val="accent4">
                    <a:lumMod val="75000"/>
                  </a:schemeClr>
                </a:solidFill>
              </a:rPr>
              <a:t>Table of Contents</a:t>
            </a:r>
          </a:p>
        </p:txBody>
      </p:sp>
      <p:sp>
        <p:nvSpPr>
          <p:cNvPr id="5" name="Content Placeholder 4">
            <a:extLst>
              <a:ext uri="{FF2B5EF4-FFF2-40B4-BE49-F238E27FC236}">
                <a16:creationId xmlns:a16="http://schemas.microsoft.com/office/drawing/2014/main" id="{2C8A0C04-E3AE-F169-55CB-168E084895ED}"/>
              </a:ext>
            </a:extLst>
          </p:cNvPr>
          <p:cNvSpPr>
            <a:spLocks noGrp="1"/>
          </p:cNvSpPr>
          <p:nvPr>
            <p:ph idx="1"/>
          </p:nvPr>
        </p:nvSpPr>
        <p:spPr/>
        <p:txBody>
          <a:bodyPr/>
          <a:lstStyle/>
          <a:p>
            <a:r>
              <a:rPr lang="en-GB" dirty="0"/>
              <a:t>Introduction of Global Business</a:t>
            </a:r>
          </a:p>
          <a:p>
            <a:r>
              <a:rPr lang="en-GB" dirty="0"/>
              <a:t>Introduction of Developing Country</a:t>
            </a:r>
          </a:p>
          <a:p>
            <a:r>
              <a:rPr lang="en-GB" dirty="0"/>
              <a:t>Pestle Analysis</a:t>
            </a:r>
          </a:p>
          <a:p>
            <a:r>
              <a:rPr lang="en-GB" dirty="0"/>
              <a:t>Porter ‘s Five Forces Analysis </a:t>
            </a:r>
          </a:p>
          <a:p>
            <a:r>
              <a:rPr lang="en-GB" dirty="0"/>
              <a:t>Hofstede Cultural Model</a:t>
            </a:r>
          </a:p>
          <a:p>
            <a:r>
              <a:rPr lang="en-GB" dirty="0"/>
              <a:t>SWOT Analysis</a:t>
            </a:r>
          </a:p>
          <a:p>
            <a:r>
              <a:rPr lang="en-GB" dirty="0"/>
              <a:t>Conclusion</a:t>
            </a:r>
          </a:p>
        </p:txBody>
      </p:sp>
    </p:spTree>
    <p:extLst>
      <p:ext uri="{BB962C8B-B14F-4D97-AF65-F5344CB8AC3E}">
        <p14:creationId xmlns:p14="http://schemas.microsoft.com/office/powerpoint/2010/main" val="1737455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E5A9C-EFC6-95F7-BD35-A17D5EF6F55F}"/>
              </a:ext>
            </a:extLst>
          </p:cNvPr>
          <p:cNvSpPr>
            <a:spLocks noGrp="1"/>
          </p:cNvSpPr>
          <p:nvPr>
            <p:ph type="title"/>
          </p:nvPr>
        </p:nvSpPr>
        <p:spPr/>
        <p:txBody>
          <a:bodyPr>
            <a:normAutofit/>
          </a:bodyPr>
          <a:lstStyle/>
          <a:p>
            <a:r>
              <a:rPr lang="en-GB" sz="2800" dirty="0">
                <a:solidFill>
                  <a:schemeClr val="accent1">
                    <a:lumMod val="75000"/>
                  </a:schemeClr>
                </a:solidFill>
              </a:rPr>
              <a:t>INTRODUCTION OF GLOBAL BUSINESS </a:t>
            </a:r>
          </a:p>
        </p:txBody>
      </p:sp>
      <p:sp>
        <p:nvSpPr>
          <p:cNvPr id="3" name="Content Placeholder 2">
            <a:extLst>
              <a:ext uri="{FF2B5EF4-FFF2-40B4-BE49-F238E27FC236}">
                <a16:creationId xmlns:a16="http://schemas.microsoft.com/office/drawing/2014/main" id="{23F0995B-368B-9D09-C0D5-28045461F577}"/>
              </a:ext>
            </a:extLst>
          </p:cNvPr>
          <p:cNvSpPr>
            <a:spLocks noGrp="1"/>
          </p:cNvSpPr>
          <p:nvPr>
            <p:ph idx="1"/>
          </p:nvPr>
        </p:nvSpPr>
        <p:spPr/>
        <p:txBody>
          <a:bodyPr>
            <a:normAutofit fontScale="70000" lnSpcReduction="20000"/>
          </a:bodyPr>
          <a:lstStyle/>
          <a:p>
            <a:pPr algn="just">
              <a:lnSpc>
                <a:spcPct val="210000"/>
              </a:lnSpc>
            </a:pPr>
            <a:r>
              <a:rPr lang="en-GB" sz="2400" kern="0" dirty="0">
                <a:solidFill>
                  <a:srgbClr val="000000"/>
                </a:solidFill>
                <a:latin typeface="Times New Roman" panose="02020603050405020304" pitchFamily="18" charset="0"/>
                <a:ea typeface="Times New Roman" panose="02020603050405020304" pitchFamily="18" charset="0"/>
              </a:rPr>
              <a:t>A</a:t>
            </a:r>
            <a:r>
              <a:rPr lang="en-GB" sz="2400" kern="0" dirty="0">
                <a:solidFill>
                  <a:srgbClr val="000000"/>
                </a:solidFill>
                <a:effectLst/>
                <a:latin typeface="Times New Roman" panose="02020603050405020304" pitchFamily="18" charset="0"/>
                <a:ea typeface="Times New Roman" panose="02020603050405020304" pitchFamily="18" charset="0"/>
              </a:rPr>
              <a:t>n environmental evaluation of the business can help the company in terms of identifying external and internal elements which can either positively or negatively impact the overall business. Organisational strategy for conducting international business is also strongly different from that of domestic business strategy. </a:t>
            </a:r>
          </a:p>
          <a:p>
            <a:pPr algn="just">
              <a:lnSpc>
                <a:spcPct val="170000"/>
              </a:lnSpc>
            </a:pPr>
            <a:r>
              <a:rPr lang="en-GB" sz="24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Intending to lead to a successful international business not only in the short run but also in the long run it is highly important to implement the most suitable organisational strategic plan which can help the company in terms of sustaining its business in the targeted country.</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762163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FA68F-F4AF-5A16-FA2D-712AEFD79D58}"/>
              </a:ext>
            </a:extLst>
          </p:cNvPr>
          <p:cNvSpPr>
            <a:spLocks noGrp="1"/>
          </p:cNvSpPr>
          <p:nvPr>
            <p:ph type="title"/>
          </p:nvPr>
        </p:nvSpPr>
        <p:spPr/>
        <p:txBody>
          <a:bodyPr>
            <a:normAutofit/>
          </a:bodyPr>
          <a:lstStyle/>
          <a:p>
            <a:r>
              <a:rPr lang="en-GB" sz="2800" dirty="0">
                <a:solidFill>
                  <a:schemeClr val="accent1">
                    <a:lumMod val="75000"/>
                  </a:schemeClr>
                </a:solidFill>
              </a:rPr>
              <a:t>INTRODUCTION OF DEVELOPING COUNTRY </a:t>
            </a:r>
          </a:p>
        </p:txBody>
      </p:sp>
      <p:sp>
        <p:nvSpPr>
          <p:cNvPr id="3" name="Content Placeholder 2">
            <a:extLst>
              <a:ext uri="{FF2B5EF4-FFF2-40B4-BE49-F238E27FC236}">
                <a16:creationId xmlns:a16="http://schemas.microsoft.com/office/drawing/2014/main" id="{B38FCD55-3E44-E8BE-508D-1F865A3F8709}"/>
              </a:ext>
            </a:extLst>
          </p:cNvPr>
          <p:cNvSpPr>
            <a:spLocks noGrp="1"/>
          </p:cNvSpPr>
          <p:nvPr>
            <p:ph idx="1"/>
          </p:nvPr>
        </p:nvSpPr>
        <p:spPr/>
        <p:txBody>
          <a:bodyPr>
            <a:noAutofit/>
          </a:bodyPr>
          <a:lstStyle/>
          <a:p>
            <a:pPr algn="just">
              <a:lnSpc>
                <a:spcPct val="200000"/>
              </a:lnSpc>
            </a:pPr>
            <a:r>
              <a:rPr lang="en-GB" dirty="0">
                <a:solidFill>
                  <a:srgbClr val="000000"/>
                </a:solidFill>
                <a:effectLst/>
                <a:latin typeface="Times New Roman" panose="02020603050405020304" pitchFamily="18" charset="0"/>
                <a:ea typeface="Times New Roman" panose="02020603050405020304" pitchFamily="18" charset="0"/>
              </a:rPr>
              <a:t>The main aim of the present report is the focus on analysing the International Business expansion of one of the famous clothing manufacturing companies named H&amp;M(Hennes and Mauritz). The headquarter of this business is situated in Sweden and currently it has been planning to expand its business in one of the fastest growing developing country named Romania. </a:t>
            </a:r>
          </a:p>
          <a:p>
            <a:pPr algn="just">
              <a:lnSpc>
                <a:spcPct val="200000"/>
              </a:lnSpc>
            </a:pPr>
            <a:r>
              <a:rPr lang="en-GB" dirty="0">
                <a:solidFill>
                  <a:srgbClr val="000000"/>
                </a:solidFill>
                <a:effectLst/>
                <a:latin typeface="Times New Roman" panose="02020603050405020304" pitchFamily="18" charset="0"/>
                <a:ea typeface="Times New Roman" panose="02020603050405020304" pitchFamily="18" charset="0"/>
              </a:rPr>
              <a:t>H&amp;M Belongs to the Retail Industry and the company was founded in 1947. Till the year 2021, the company had been successfully running its business in almost 4800 stores across the whole world.</a:t>
            </a:r>
            <a:endParaRPr lang="en-GB" dirty="0"/>
          </a:p>
        </p:txBody>
      </p:sp>
    </p:spTree>
    <p:extLst>
      <p:ext uri="{BB962C8B-B14F-4D97-AF65-F5344CB8AC3E}">
        <p14:creationId xmlns:p14="http://schemas.microsoft.com/office/powerpoint/2010/main" val="3719105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4DB3A7-2B7E-8216-F9F7-1F1B095C97E6}"/>
              </a:ext>
            </a:extLst>
          </p:cNvPr>
          <p:cNvSpPr>
            <a:spLocks noGrp="1"/>
          </p:cNvSpPr>
          <p:nvPr>
            <p:ph type="title"/>
          </p:nvPr>
        </p:nvSpPr>
        <p:spPr>
          <a:xfrm>
            <a:off x="1043950" y="1179151"/>
            <a:ext cx="3300646" cy="4463889"/>
          </a:xfrm>
        </p:spPr>
        <p:txBody>
          <a:bodyPr anchor="ctr">
            <a:normAutofit/>
          </a:bodyPr>
          <a:lstStyle/>
          <a:p>
            <a:r>
              <a:rPr lang="en-GB" dirty="0"/>
              <a:t>PESTLE ANALYSIS </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27"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9F26D4-F6F7-8ADF-24EC-C5AD37B86B0B}"/>
              </a:ext>
            </a:extLst>
          </p:cNvPr>
          <p:cNvSpPr>
            <a:spLocks noGrp="1"/>
          </p:cNvSpPr>
          <p:nvPr>
            <p:ph idx="1"/>
          </p:nvPr>
        </p:nvSpPr>
        <p:spPr>
          <a:xfrm>
            <a:off x="4978918" y="1109145"/>
            <a:ext cx="6341016" cy="4603900"/>
          </a:xfrm>
        </p:spPr>
        <p:txBody>
          <a:bodyPr anchor="ctr">
            <a:normAutofit fontScale="92500" lnSpcReduction="20000"/>
          </a:bodyPr>
          <a:lstStyle/>
          <a:p>
            <a:r>
              <a:rPr lang="en-IN" sz="2200" dirty="0">
                <a:effectLst/>
                <a:latin typeface="Times New Roman" panose="02020603050405020304" pitchFamily="18" charset="0"/>
                <a:ea typeface="Times New Roman" panose="02020603050405020304" pitchFamily="18" charset="0"/>
              </a:rPr>
              <a:t>Political, economic, social, technical, ecological, and legal elements are the six main categories in which PESTEL factors analyse macroenvironmental variables. Both market and nonmarket elements are present in these parameters. </a:t>
            </a:r>
            <a:endParaRPr lang="en-GB" sz="2200" dirty="0">
              <a:effectLst/>
              <a:latin typeface="Times New Roman" panose="02020603050405020304" pitchFamily="18" charset="0"/>
              <a:ea typeface="Times New Roman" panose="02020603050405020304" pitchFamily="18" charset="0"/>
            </a:endParaRPr>
          </a:p>
          <a:p>
            <a:endParaRPr lang="en-GB" sz="2200" dirty="0"/>
          </a:p>
          <a:p>
            <a:r>
              <a:rPr lang="en-GB" sz="2200" b="1" u="none" strike="noStrike" dirty="0">
                <a:effectLst/>
                <a:latin typeface="Times New Roman" panose="02020603050405020304" pitchFamily="18" charset="0"/>
                <a:ea typeface="Times New Roman" panose="02020603050405020304" pitchFamily="18" charset="0"/>
              </a:rPr>
              <a:t>POLITICAL</a:t>
            </a:r>
            <a:r>
              <a:rPr lang="en-GB" sz="2200" u="none" strike="noStrike" dirty="0">
                <a:effectLst/>
                <a:latin typeface="Times New Roman" panose="02020603050405020304" pitchFamily="18" charset="0"/>
                <a:ea typeface="Times New Roman" panose="02020603050405020304" pitchFamily="18" charset="0"/>
              </a:rPr>
              <a:t> :   </a:t>
            </a:r>
            <a:r>
              <a:rPr lang="en-GB" sz="2200" dirty="0">
                <a:effectLst/>
                <a:latin typeface="Times New Roman" panose="02020603050405020304" pitchFamily="18" charset="0"/>
                <a:ea typeface="Times New Roman" panose="02020603050405020304" pitchFamily="18" charset="0"/>
              </a:rPr>
              <a:t>Potential investors face difficulty because of high corruption and bribe-taking tendency(</a:t>
            </a:r>
            <a:r>
              <a:rPr lang="en-GB" sz="2200" dirty="0" err="1">
                <a:effectLst/>
                <a:latin typeface="Times New Roman" panose="02020603050405020304" pitchFamily="18" charset="0"/>
                <a:ea typeface="Times New Roman" panose="02020603050405020304" pitchFamily="18" charset="0"/>
              </a:rPr>
              <a:t>Terovan</a:t>
            </a:r>
            <a:r>
              <a:rPr lang="en-GB" sz="2200" dirty="0">
                <a:effectLst/>
                <a:latin typeface="Times New Roman" panose="02020603050405020304" pitchFamily="18" charset="0"/>
                <a:ea typeface="Times New Roman" panose="02020603050405020304" pitchFamily="18" charset="0"/>
              </a:rPr>
              <a:t>, 2015)</a:t>
            </a:r>
          </a:p>
          <a:p>
            <a:endParaRPr lang="en-GB" sz="2200" u="none" strike="noStrike" dirty="0">
              <a:latin typeface="Times New Roman" panose="02020603050405020304" pitchFamily="18" charset="0"/>
              <a:ea typeface="Arial" panose="020B0604020202020204" pitchFamily="34" charset="0"/>
            </a:endParaRPr>
          </a:p>
          <a:p>
            <a:pPr marL="342900" lvl="0" indent="-342900">
              <a:buFont typeface="Arial" panose="020B0604020202020204" pitchFamily="34" charset="0"/>
              <a:buChar char="●"/>
            </a:pPr>
            <a:r>
              <a:rPr lang="en-GB" sz="2200" b="1" dirty="0">
                <a:effectLst/>
                <a:latin typeface="Times New Roman" panose="02020603050405020304" pitchFamily="18" charset="0"/>
                <a:ea typeface="Arial" panose="020B0604020202020204" pitchFamily="34" charset="0"/>
              </a:rPr>
              <a:t>ECONOMIC</a:t>
            </a:r>
            <a:r>
              <a:rPr lang="en-GB" sz="2200" dirty="0">
                <a:effectLst/>
                <a:latin typeface="Times New Roman" panose="02020603050405020304" pitchFamily="18" charset="0"/>
                <a:ea typeface="Arial" panose="020B0604020202020204" pitchFamily="34" charset="0"/>
              </a:rPr>
              <a:t> : </a:t>
            </a:r>
            <a:r>
              <a:rPr lang="en-GB" sz="2200" u="none" strike="noStrike" dirty="0">
                <a:effectLst/>
                <a:highlight>
                  <a:srgbClr val="FFFFFF"/>
                </a:highlight>
                <a:latin typeface="Times New Roman" panose="02020603050405020304" pitchFamily="18" charset="0"/>
                <a:ea typeface="Times New Roman" panose="02020603050405020304" pitchFamily="18" charset="0"/>
              </a:rPr>
              <a:t>Robust, healthy, and industrialized economy</a:t>
            </a:r>
            <a:endParaRPr lang="en-GB" sz="2200" dirty="0">
              <a:highlight>
                <a:srgbClr val="FFFFFF"/>
              </a:highlight>
              <a:latin typeface="Arial" panose="020B0604020202020204" pitchFamily="34" charset="0"/>
              <a:ea typeface="Times New Roman" panose="02020603050405020304" pitchFamily="18" charset="0"/>
            </a:endParaRPr>
          </a:p>
          <a:p>
            <a:pPr marL="0" lvl="0" indent="0">
              <a:buNone/>
            </a:pPr>
            <a:r>
              <a:rPr lang="en-GB" sz="2200" u="none" strike="noStrike" dirty="0">
                <a:effectLst/>
                <a:highlight>
                  <a:srgbClr val="FFFFFF"/>
                </a:highlight>
                <a:latin typeface="Arial" panose="020B0604020202020204" pitchFamily="34" charset="0"/>
                <a:ea typeface="Times New Roman" panose="02020603050405020304" pitchFamily="18" charset="0"/>
              </a:rPr>
              <a:t>                              </a:t>
            </a:r>
            <a:r>
              <a:rPr lang="en-GB" sz="2200" u="none" strike="noStrike" dirty="0">
                <a:effectLst/>
                <a:highlight>
                  <a:srgbClr val="FFFFFF"/>
                </a:highlight>
                <a:latin typeface="Times New Roman" panose="02020603050405020304" pitchFamily="18" charset="0"/>
                <a:ea typeface="Times New Roman" panose="02020603050405020304" pitchFamily="18" charset="0"/>
              </a:rPr>
              <a:t>Highly diversified economy </a:t>
            </a:r>
          </a:p>
          <a:p>
            <a:pPr marL="0" lvl="0" indent="0">
              <a:buNone/>
            </a:pPr>
            <a:r>
              <a:rPr lang="en-GB" sz="2200" dirty="0">
                <a:highlight>
                  <a:srgbClr val="FFFFFF"/>
                </a:highlight>
                <a:latin typeface="Times New Roman" panose="02020603050405020304" pitchFamily="18" charset="0"/>
                <a:ea typeface="Arial" panose="020B0604020202020204" pitchFamily="34" charset="0"/>
              </a:rPr>
              <a:t>                                  </a:t>
            </a:r>
            <a:r>
              <a:rPr lang="en-GB" sz="2200" dirty="0">
                <a:effectLst/>
                <a:highlight>
                  <a:srgbClr val="FFFFFF"/>
                </a:highlight>
                <a:latin typeface="Times New Roman" panose="02020603050405020304" pitchFamily="18" charset="0"/>
                <a:ea typeface="Times New Roman" panose="02020603050405020304" pitchFamily="18" charset="0"/>
              </a:rPr>
              <a:t>Potential reduction in economic growth   because of covid 19 pandemic</a:t>
            </a:r>
            <a:endParaRPr lang="en-GB" sz="2200" u="none" strike="noStrike" dirty="0">
              <a:effectLst/>
              <a:latin typeface="Arial" panose="020B0604020202020204" pitchFamily="34" charset="0"/>
              <a:ea typeface="Arial" panose="020B0604020202020204" pitchFamily="34" charset="0"/>
            </a:endParaRPr>
          </a:p>
          <a:p>
            <a:endParaRPr lang="en-GB" u="none" strike="noStrike" dirty="0">
              <a:effectLst/>
              <a:latin typeface="Arial" panose="020B0604020202020204" pitchFamily="34" charset="0"/>
              <a:ea typeface="Arial" panose="020B0604020202020204" pitchFamily="34" charset="0"/>
            </a:endParaRPr>
          </a:p>
          <a:p>
            <a:endParaRPr lang="en-GB" dirty="0"/>
          </a:p>
        </p:txBody>
      </p:sp>
      <p:sp>
        <p:nvSpPr>
          <p:cNvPr id="28"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75776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C11BD3-1EA9-586B-91F9-196AE29AB8DC}"/>
              </a:ext>
            </a:extLst>
          </p:cNvPr>
          <p:cNvSpPr>
            <a:spLocks noGrp="1"/>
          </p:cNvSpPr>
          <p:nvPr>
            <p:ph type="title"/>
          </p:nvPr>
        </p:nvSpPr>
        <p:spPr>
          <a:xfrm>
            <a:off x="1286933" y="609600"/>
            <a:ext cx="10197494" cy="1099457"/>
          </a:xfrm>
        </p:spPr>
        <p:txBody>
          <a:bodyPr>
            <a:normAutofit/>
          </a:bodyPr>
          <a:lstStyle/>
          <a:p>
            <a:endParaRPr lang="en-GB" b="1"/>
          </a:p>
        </p:txBody>
      </p:sp>
      <p:sp>
        <p:nvSpPr>
          <p:cNvPr id="28"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0" name="Content Placeholder 2">
            <a:extLst>
              <a:ext uri="{FF2B5EF4-FFF2-40B4-BE49-F238E27FC236}">
                <a16:creationId xmlns:a16="http://schemas.microsoft.com/office/drawing/2014/main" id="{57EB1B57-FE9A-5572-94FD-556B307B64BA}"/>
              </a:ext>
            </a:extLst>
          </p:cNvPr>
          <p:cNvGraphicFramePr>
            <a:graphicFrameLocks noGrp="1"/>
          </p:cNvGraphicFramePr>
          <p:nvPr>
            <p:ph idx="1"/>
            <p:extLst>
              <p:ext uri="{D42A27DB-BD31-4B8C-83A1-F6EECF244321}">
                <p14:modId xmlns:p14="http://schemas.microsoft.com/office/powerpoint/2010/main" val="210685671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4956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ind turbines against blue sky">
            <a:extLst>
              <a:ext uri="{FF2B5EF4-FFF2-40B4-BE49-F238E27FC236}">
                <a16:creationId xmlns:a16="http://schemas.microsoft.com/office/drawing/2014/main" id="{E2C335A3-C95C-AF32-6903-568CBAD47BDD}"/>
              </a:ext>
            </a:extLst>
          </p:cNvPr>
          <p:cNvPicPr>
            <a:picLocks noChangeAspect="1"/>
          </p:cNvPicPr>
          <p:nvPr/>
        </p:nvPicPr>
        <p:blipFill rotWithShape="1">
          <a:blip r:embed="rId2"/>
          <a:srcRect l="15699" r="5749"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BE67859-4D5E-EE10-7EF1-338573B1A84B}"/>
              </a:ext>
            </a:extLst>
          </p:cNvPr>
          <p:cNvSpPr>
            <a:spLocks noGrp="1"/>
          </p:cNvSpPr>
          <p:nvPr>
            <p:ph type="title"/>
          </p:nvPr>
        </p:nvSpPr>
        <p:spPr>
          <a:xfrm>
            <a:off x="677333" y="609600"/>
            <a:ext cx="3851123" cy="1320800"/>
          </a:xfrm>
        </p:spPr>
        <p:txBody>
          <a:bodyPr>
            <a:normAutofit/>
          </a:bodyPr>
          <a:lstStyle/>
          <a:p>
            <a:endParaRPr lang="en-GB"/>
          </a:p>
        </p:txBody>
      </p:sp>
      <p:sp>
        <p:nvSpPr>
          <p:cNvPr id="3" name="Content Placeholder 2">
            <a:extLst>
              <a:ext uri="{FF2B5EF4-FFF2-40B4-BE49-F238E27FC236}">
                <a16:creationId xmlns:a16="http://schemas.microsoft.com/office/drawing/2014/main" id="{727BAD9E-07C8-03C1-336C-C4A805820ACD}"/>
              </a:ext>
            </a:extLst>
          </p:cNvPr>
          <p:cNvSpPr>
            <a:spLocks noGrp="1"/>
          </p:cNvSpPr>
          <p:nvPr>
            <p:ph idx="1"/>
          </p:nvPr>
        </p:nvSpPr>
        <p:spPr>
          <a:xfrm>
            <a:off x="677334" y="2160589"/>
            <a:ext cx="3851122" cy="3880773"/>
          </a:xfrm>
        </p:spPr>
        <p:txBody>
          <a:bodyPr>
            <a:normAutofit lnSpcReduction="10000"/>
          </a:bodyPr>
          <a:lstStyle/>
          <a:p>
            <a:pPr marL="342900" lvl="0" indent="-342900">
              <a:lnSpc>
                <a:spcPct val="90000"/>
              </a:lnSpc>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LEGAL :  </a:t>
            </a:r>
            <a:r>
              <a:rPr lang="en-GB" sz="2000" u="none" strike="noStrike" dirty="0">
                <a:effectLst/>
                <a:latin typeface="Times New Roman" panose="02020603050405020304" pitchFamily="18" charset="0"/>
                <a:ea typeface="Times New Roman" panose="02020603050405020304" pitchFamily="18" charset="0"/>
              </a:rPr>
              <a:t>Mostly a common   law nation</a:t>
            </a:r>
            <a:endParaRPr lang="en-GB" sz="2000" u="none" strike="noStrike" dirty="0">
              <a:effectLst/>
              <a:latin typeface="Arial" panose="020B0604020202020204" pitchFamily="34" charset="0"/>
              <a:ea typeface="Arial" panose="020B0604020202020204" pitchFamily="34" charset="0"/>
            </a:endParaRPr>
          </a:p>
          <a:p>
            <a:pPr marL="0" lvl="0" indent="0">
              <a:lnSpc>
                <a:spcPct val="90000"/>
              </a:lnSpc>
              <a:buNone/>
            </a:pPr>
            <a:r>
              <a:rPr lang="en-GB" sz="2000" u="none" strike="noStrike" dirty="0">
                <a:effectLst/>
                <a:latin typeface="Times New Roman" panose="02020603050405020304" pitchFamily="18" charset="0"/>
                <a:ea typeface="Times New Roman" panose="02020603050405020304" pitchFamily="18" charset="0"/>
              </a:rPr>
              <a:t>      The Islamic law system is different</a:t>
            </a:r>
          </a:p>
          <a:p>
            <a:pPr marL="0" lvl="0" indent="0">
              <a:lnSpc>
                <a:spcPct val="90000"/>
              </a:lnSpc>
              <a:buNone/>
            </a:pPr>
            <a:endParaRPr lang="en-GB" sz="2000" dirty="0">
              <a:latin typeface="Times New Roman" panose="02020603050405020304" pitchFamily="18" charset="0"/>
              <a:ea typeface="Arial" panose="020B0604020202020204" pitchFamily="34" charset="0"/>
            </a:endParaRPr>
          </a:p>
          <a:p>
            <a:pPr marL="0" lvl="0" indent="0">
              <a:lnSpc>
                <a:spcPct val="90000"/>
              </a:lnSpc>
              <a:buNone/>
            </a:pPr>
            <a:endParaRPr lang="en-GB" sz="2000" u="none" strike="noStrike" dirty="0">
              <a:effectLst/>
              <a:latin typeface="Times New Roman" panose="02020603050405020304" pitchFamily="18" charset="0"/>
              <a:ea typeface="Arial" panose="020B0604020202020204" pitchFamily="34" charset="0"/>
            </a:endParaRPr>
          </a:p>
          <a:p>
            <a:pPr marL="342900" lvl="0" indent="-342900">
              <a:lnSpc>
                <a:spcPct val="90000"/>
              </a:lnSpc>
              <a:buFont typeface="Arial" panose="020B0604020202020204" pitchFamily="34" charset="0"/>
              <a:buChar char="●"/>
            </a:pPr>
            <a:r>
              <a:rPr lang="en-GB" sz="2000" b="1" dirty="0">
                <a:latin typeface="Times New Roman" panose="02020603050405020304" pitchFamily="18" charset="0"/>
                <a:ea typeface="Arial" panose="020B0604020202020204" pitchFamily="34" charset="0"/>
              </a:rPr>
              <a:t>ENVIRONMENTAL:   </a:t>
            </a:r>
            <a:r>
              <a:rPr lang="en-GB" sz="2000" u="none" strike="noStrike" dirty="0">
                <a:effectLst/>
                <a:latin typeface="Times New Roman" panose="02020603050405020304" pitchFamily="18" charset="0"/>
                <a:ea typeface="Times New Roman" panose="02020603050405020304" pitchFamily="18" charset="0"/>
              </a:rPr>
              <a:t>Excessive emission of CO2 is a major challenge</a:t>
            </a:r>
            <a:endParaRPr lang="en-GB" sz="2000" u="none" strike="noStrike" dirty="0">
              <a:effectLst/>
              <a:latin typeface="Arial" panose="020B0604020202020204" pitchFamily="34" charset="0"/>
              <a:ea typeface="Arial" panose="020B0604020202020204" pitchFamily="34" charset="0"/>
            </a:endParaRPr>
          </a:p>
          <a:p>
            <a:pPr marL="0" indent="0">
              <a:lnSpc>
                <a:spcPct val="90000"/>
              </a:lnSpc>
              <a:buNone/>
            </a:pPr>
            <a:r>
              <a:rPr lang="en-GB" sz="2000" dirty="0">
                <a:effectLst/>
                <a:latin typeface="Times New Roman" panose="02020603050405020304" pitchFamily="18" charset="0"/>
                <a:ea typeface="Times New Roman" panose="02020603050405020304" pitchFamily="18" charset="0"/>
              </a:rPr>
              <a:t>                                                              Following the Environmental Quality Act, of 1974</a:t>
            </a:r>
            <a:endParaRPr lang="en-GB" sz="2000" b="1" u="none" strike="noStrike" dirty="0">
              <a:effectLst/>
              <a:latin typeface="Arial" panose="020B0604020202020204" pitchFamily="34" charset="0"/>
              <a:ea typeface="Arial" panose="020B0604020202020204" pitchFamily="34" charset="0"/>
            </a:endParaRPr>
          </a:p>
          <a:p>
            <a:pPr>
              <a:lnSpc>
                <a:spcPct val="90000"/>
              </a:lnSpc>
            </a:pPr>
            <a:endParaRPr lang="en-GB" b="1" dirty="0">
              <a:latin typeface="Times New Roman" panose="02020603050405020304" pitchFamily="18" charset="0"/>
              <a:cs typeface="Times New Roman" panose="02020603050405020304" pitchFamily="18" charset="0"/>
            </a:endParaRP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6963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69A95-3398-4024-FE90-A130BBCC09C8}"/>
              </a:ext>
            </a:extLst>
          </p:cNvPr>
          <p:cNvSpPr>
            <a:spLocks noGrp="1"/>
          </p:cNvSpPr>
          <p:nvPr>
            <p:ph type="title"/>
          </p:nvPr>
        </p:nvSpPr>
        <p:spPr/>
        <p:txBody>
          <a:bodyPr>
            <a:normAutofit/>
          </a:bodyPr>
          <a:lstStyle/>
          <a:p>
            <a:r>
              <a:rPr lang="en-GB" sz="2800" dirty="0"/>
              <a:t>PORTER’S FIVE FORCES ANALYSIS </a:t>
            </a:r>
          </a:p>
        </p:txBody>
      </p:sp>
      <p:sp>
        <p:nvSpPr>
          <p:cNvPr id="3" name="Content Placeholder 2">
            <a:extLst>
              <a:ext uri="{FF2B5EF4-FFF2-40B4-BE49-F238E27FC236}">
                <a16:creationId xmlns:a16="http://schemas.microsoft.com/office/drawing/2014/main" id="{D19D60EC-3D24-9DC1-5C8C-306843B6E212}"/>
              </a:ext>
            </a:extLst>
          </p:cNvPr>
          <p:cNvSpPr>
            <a:spLocks noGrp="1"/>
          </p:cNvSpPr>
          <p:nvPr>
            <p:ph idx="1"/>
          </p:nvPr>
        </p:nvSpPr>
        <p:spPr/>
        <p:txBody>
          <a:bodyPr>
            <a:noAutofit/>
          </a:bodyPr>
          <a:lstStyle/>
          <a:p>
            <a:pPr algn="just"/>
            <a:r>
              <a:rPr lang="en-GB" b="1" kern="0" dirty="0">
                <a:solidFill>
                  <a:srgbClr val="000000"/>
                </a:solidFill>
                <a:effectLst/>
                <a:latin typeface="Times New Roman" panose="02020603050405020304" pitchFamily="18" charset="0"/>
                <a:ea typeface="Times New Roman" panose="02020603050405020304" pitchFamily="18" charset="0"/>
              </a:rPr>
              <a:t>Bargaining strength of suppliers : </a:t>
            </a:r>
            <a:r>
              <a:rPr lang="en-GB" kern="0" dirty="0">
                <a:solidFill>
                  <a:srgbClr val="000000"/>
                </a:solidFill>
                <a:effectLst/>
                <a:latin typeface="Times New Roman" panose="02020603050405020304" pitchFamily="18" charset="0"/>
                <a:ea typeface="Times New Roman" panose="02020603050405020304" pitchFamily="18" charset="0"/>
              </a:rPr>
              <a:t>H&amp;M is currently associated with more than 700 suppliers across the whole world and they have to deal with Each of them significantly.</a:t>
            </a:r>
          </a:p>
          <a:p>
            <a:pPr algn="just"/>
            <a:r>
              <a:rPr lang="en-GB" b="1" kern="0" dirty="0">
                <a:solidFill>
                  <a:srgbClr val="000000"/>
                </a:solidFill>
                <a:effectLst/>
                <a:latin typeface="Times New Roman" panose="02020603050405020304" pitchFamily="18" charset="0"/>
                <a:ea typeface="Times New Roman" panose="02020603050405020304" pitchFamily="18" charset="0"/>
              </a:rPr>
              <a:t>Bargaining strength of buyers: </a:t>
            </a:r>
            <a:r>
              <a:rPr lang="en-GB"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bargaining power of the consumers is observed to be on the higher side in this case because the buyers have a wide range of options to choose from. There is no cost of shifting the choice from one company to another because the market competition is already extremely fierce.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Competitive rivalry:</a:t>
            </a:r>
            <a:r>
              <a:rPr lang="en-GB"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Competitive rivalry is extremely high for H&amp;M in Romania. The main competitors are New Yorker, Zara, and several others.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b="1" kern="0" dirty="0">
                <a:solidFill>
                  <a:srgbClr val="000000"/>
                </a:solidFill>
                <a:effectLst/>
                <a:latin typeface="Times New Roman" panose="02020603050405020304" pitchFamily="18" charset="0"/>
                <a:ea typeface="Times New Roman" panose="02020603050405020304" pitchFamily="18" charset="0"/>
              </a:rPr>
              <a:t>Threats of substitute products: </a:t>
            </a:r>
            <a:r>
              <a:rPr lang="en-GB" kern="0" dirty="0">
                <a:solidFill>
                  <a:srgbClr val="000000"/>
                </a:solidFill>
                <a:effectLst/>
                <a:latin typeface="Times New Roman" panose="02020603050405020304" pitchFamily="18" charset="0"/>
                <a:ea typeface="Times New Roman" panose="02020603050405020304" pitchFamily="18" charset="0"/>
              </a:rPr>
              <a:t>Threats coming from substitute products can also be referred to as a moderate force in the case of H&amp;M  because people tend to shift to a new type of clothing by following the latest trends in the fashion industry. </a:t>
            </a:r>
          </a:p>
          <a:p>
            <a:pPr algn="just"/>
            <a:r>
              <a:rPr lang="en-GB" b="1" dirty="0">
                <a:solidFill>
                  <a:srgbClr val="000000"/>
                </a:solidFill>
                <a:effectLst/>
                <a:latin typeface="Times New Roman" panose="02020603050405020304" pitchFamily="18" charset="0"/>
                <a:ea typeface="Times New Roman" panose="02020603050405020304" pitchFamily="18" charset="0"/>
              </a:rPr>
              <a:t>Threats of new entrants: </a:t>
            </a:r>
            <a:r>
              <a:rPr lang="en-GB" dirty="0">
                <a:solidFill>
                  <a:srgbClr val="000000"/>
                </a:solidFill>
                <a:effectLst/>
                <a:latin typeface="Times New Roman" panose="02020603050405020304" pitchFamily="18" charset="0"/>
                <a:ea typeface="Times New Roman" panose="02020603050405020304" pitchFamily="18" charset="0"/>
              </a:rPr>
              <a:t> Threats coming from the new entrance can be considered to be comparatively lower in the case of the clothing industry in Romania because there are some strong barriers to entering the market imposed by the Romanian governing authority.</a:t>
            </a:r>
            <a:endParaRPr lang="en-GB" dirty="0"/>
          </a:p>
        </p:txBody>
      </p:sp>
    </p:spTree>
    <p:extLst>
      <p:ext uri="{BB962C8B-B14F-4D97-AF65-F5344CB8AC3E}">
        <p14:creationId xmlns:p14="http://schemas.microsoft.com/office/powerpoint/2010/main" val="3840856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160CF-BD94-A4FD-1BF5-143DE75B512F}"/>
              </a:ext>
            </a:extLst>
          </p:cNvPr>
          <p:cNvSpPr>
            <a:spLocks noGrp="1"/>
          </p:cNvSpPr>
          <p:nvPr>
            <p:ph type="title"/>
          </p:nvPr>
        </p:nvSpPr>
        <p:spPr>
          <a:xfrm>
            <a:off x="677334" y="609600"/>
            <a:ext cx="8596668" cy="1320800"/>
          </a:xfrm>
        </p:spPr>
        <p:txBody>
          <a:bodyPr anchor="t">
            <a:normAutofit/>
          </a:bodyPr>
          <a:lstStyle/>
          <a:p>
            <a:r>
              <a:rPr lang="en-GB"/>
              <a:t>HOFSTEDE CULTURAL METHOD</a:t>
            </a:r>
          </a:p>
        </p:txBody>
      </p:sp>
      <p:sp>
        <p:nvSpPr>
          <p:cNvPr id="8" name="Content Placeholder 7">
            <a:extLst>
              <a:ext uri="{FF2B5EF4-FFF2-40B4-BE49-F238E27FC236}">
                <a16:creationId xmlns:a16="http://schemas.microsoft.com/office/drawing/2014/main" id="{7EFE88D1-5E2C-2C26-62EB-DD9989858E95}"/>
              </a:ext>
            </a:extLst>
          </p:cNvPr>
          <p:cNvSpPr>
            <a:spLocks noGrp="1"/>
          </p:cNvSpPr>
          <p:nvPr>
            <p:ph idx="1"/>
          </p:nvPr>
        </p:nvSpPr>
        <p:spPr>
          <a:xfrm>
            <a:off x="1170901" y="5681199"/>
            <a:ext cx="6715569" cy="1564388"/>
          </a:xfrm>
        </p:spPr>
        <p:txBody>
          <a:bodyPr>
            <a:normAutofit/>
          </a:bodyPr>
          <a:lstStyle/>
          <a:p>
            <a:r>
              <a:rPr lang="en-GB" sz="1800" b="1" dirty="0">
                <a:solidFill>
                  <a:srgbClr val="000000"/>
                </a:solidFill>
                <a:effectLst/>
                <a:latin typeface="Times New Roman" panose="02020603050405020304" pitchFamily="18" charset="0"/>
                <a:ea typeface="Times New Roman" panose="02020603050405020304" pitchFamily="18" charset="0"/>
              </a:rPr>
              <a:t>Figure 4: Application of Hofstede Cultural Calculator to Compare the Cultural Dimension of Sweden and Romania </a:t>
            </a:r>
            <a:r>
              <a:rPr lang="en-GB" sz="1800" dirty="0">
                <a:solidFill>
                  <a:srgbClr val="000000"/>
                </a:solidFill>
                <a:effectLst/>
                <a:latin typeface="Times New Roman" panose="02020603050405020304" pitchFamily="18" charset="0"/>
                <a:ea typeface="Times New Roman" panose="02020603050405020304" pitchFamily="18" charset="0"/>
              </a:rPr>
              <a:t>(Source:</a:t>
            </a:r>
            <a:r>
              <a:rPr lang="en-GB" sz="1800" dirty="0">
                <a:solidFill>
                  <a:srgbClr val="000000"/>
                </a:solidFill>
                <a:effectLst/>
                <a:latin typeface="Times New Roman" panose="02020603050405020304" pitchFamily="18" charset="0"/>
                <a:ea typeface="Arial" panose="020B0604020202020204" pitchFamily="34" charset="0"/>
              </a:rPr>
              <a:t> hofstede-insights.com 2023)</a:t>
            </a:r>
          </a:p>
          <a:p>
            <a:endParaRPr lang="en-US" dirty="0"/>
          </a:p>
        </p:txBody>
      </p:sp>
      <p:pic>
        <p:nvPicPr>
          <p:cNvPr id="4" name="Content Placeholder 3" descr="Chart, bar chart&#10;&#10;Description automatically generated">
            <a:extLst>
              <a:ext uri="{FF2B5EF4-FFF2-40B4-BE49-F238E27FC236}">
                <a16:creationId xmlns:a16="http://schemas.microsoft.com/office/drawing/2014/main" id="{8C0FCEB0-6B7C-0CB9-102F-03A97BC60A35}"/>
              </a:ext>
            </a:extLst>
          </p:cNvPr>
          <p:cNvPicPr>
            <a:picLocks noChangeAspect="1"/>
          </p:cNvPicPr>
          <p:nvPr/>
        </p:nvPicPr>
        <p:blipFill rotWithShape="1">
          <a:blip r:embed="rId2">
            <a:extLst>
              <a:ext uri="{28A0092B-C50C-407E-A947-70E740481C1C}">
                <a14:useLocalDpi xmlns:a14="http://schemas.microsoft.com/office/drawing/2010/main" val="0"/>
              </a:ext>
            </a:extLst>
          </a:blip>
          <a:srcRect l="4629" r="17840" b="-1"/>
          <a:stretch/>
        </p:blipFill>
        <p:spPr bwMode="auto">
          <a:xfrm>
            <a:off x="741145" y="1487819"/>
            <a:ext cx="7575082" cy="4193380"/>
          </a:xfrm>
          <a:prstGeom prst="rect">
            <a:avLst/>
          </a:prstGeom>
          <a:noFill/>
        </p:spPr>
      </p:pic>
    </p:spTree>
    <p:extLst>
      <p:ext uri="{BB962C8B-B14F-4D97-AF65-F5344CB8AC3E}">
        <p14:creationId xmlns:p14="http://schemas.microsoft.com/office/powerpoint/2010/main" val="1979441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8901D-CB03-98A9-AFCA-AA315D3A007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6ABE70E-2CC7-B209-5C6B-3F45766CA1BA}"/>
              </a:ext>
            </a:extLst>
          </p:cNvPr>
          <p:cNvSpPr>
            <a:spLocks noGrp="1"/>
          </p:cNvSpPr>
          <p:nvPr>
            <p:ph idx="1"/>
          </p:nvPr>
        </p:nvSpPr>
        <p:spPr/>
        <p:txBody>
          <a:bodyPr>
            <a:noAutofit/>
          </a:bodyPr>
          <a:lstStyle/>
          <a:p>
            <a:pPr algn="just"/>
            <a:r>
              <a:rPr lang="en-GB" b="1" dirty="0">
                <a:solidFill>
                  <a:srgbClr val="000000"/>
                </a:solidFill>
                <a:effectLst/>
                <a:latin typeface="Times New Roman" panose="02020603050405020304" pitchFamily="18" charset="0"/>
                <a:ea typeface="Times New Roman" panose="02020603050405020304" pitchFamily="18" charset="0"/>
              </a:rPr>
              <a:t>Power distance: </a:t>
            </a:r>
            <a:r>
              <a:rPr lang="en-GB" dirty="0">
                <a:solidFill>
                  <a:srgbClr val="000000"/>
                </a:solidFill>
                <a:effectLst/>
                <a:latin typeface="Times New Roman" panose="02020603050405020304" pitchFamily="18" charset="0"/>
                <a:ea typeface="Times New Roman" panose="02020603050405020304" pitchFamily="18" charset="0"/>
              </a:rPr>
              <a:t>While looking at the above diagram this can be noticed that Romania has an extremely high score in terms of power distance whereas Sweden has scored only 31. </a:t>
            </a:r>
          </a:p>
          <a:p>
            <a:pPr algn="just"/>
            <a:r>
              <a:rPr lang="en-GB" b="1" dirty="0">
                <a:solidFill>
                  <a:srgbClr val="000000"/>
                </a:solidFill>
                <a:effectLst/>
                <a:latin typeface="Times New Roman" panose="02020603050405020304" pitchFamily="18" charset="0"/>
                <a:ea typeface="Times New Roman" panose="02020603050405020304" pitchFamily="18" charset="0"/>
              </a:rPr>
              <a:t>Individualism: </a:t>
            </a:r>
            <a:r>
              <a:rPr lang="en-GB" dirty="0">
                <a:solidFill>
                  <a:srgbClr val="000000"/>
                </a:solidFill>
                <a:effectLst/>
                <a:latin typeface="Times New Roman" panose="02020603050405020304" pitchFamily="18" charset="0"/>
                <a:ea typeface="Times New Roman" panose="02020603050405020304" pitchFamily="18" charset="0"/>
              </a:rPr>
              <a:t>A lower score of individualism in Romania indicates the fact that it is a collective society which means there is an extremely high preference for the social Frameworks in which there is a high preference for community collectivists. </a:t>
            </a:r>
            <a:endParaRPr lang="en-GB" dirty="0">
              <a:solidFill>
                <a:srgbClr val="000000"/>
              </a:solidFill>
              <a:latin typeface="Times New Roman" panose="02020603050405020304" pitchFamily="18" charset="0"/>
              <a:ea typeface="Times New Roman" panose="02020603050405020304" pitchFamily="18" charset="0"/>
            </a:endParaRPr>
          </a:p>
          <a:p>
            <a:pPr algn="just"/>
            <a:r>
              <a:rPr lang="en-GB" b="1" dirty="0">
                <a:solidFill>
                  <a:srgbClr val="000000"/>
                </a:solidFill>
                <a:effectLst/>
                <a:latin typeface="Times New Roman" panose="02020603050405020304" pitchFamily="18" charset="0"/>
                <a:ea typeface="Times New Roman" panose="02020603050405020304" pitchFamily="18" charset="0"/>
              </a:rPr>
              <a:t>Masculinity:</a:t>
            </a:r>
            <a:r>
              <a:rPr lang="en-GB" dirty="0">
                <a:solidFill>
                  <a:srgbClr val="000000"/>
                </a:solidFill>
                <a:effectLst/>
                <a:latin typeface="Times New Roman" panose="02020603050405020304" pitchFamily="18" charset="0"/>
                <a:ea typeface="Times New Roman" panose="02020603050405020304" pitchFamily="18" charset="0"/>
              </a:rPr>
              <a:t> Romania has scored 42 in terms of the masculinity index which reflect the fact that masculinity power is comparatively low in this Nation. </a:t>
            </a:r>
          </a:p>
          <a:p>
            <a:pPr algn="just"/>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Avoiding uncertainty: </a:t>
            </a:r>
            <a:r>
              <a:rPr lang="en-GB"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uncertainty avoidance score of Romania is extremely high and that of Sweden is extremely low. This indicates the fact that in Romania there is a low tolerance for uncertain events. </a:t>
            </a:r>
          </a:p>
          <a:p>
            <a:pPr algn="just"/>
            <a:r>
              <a:rPr lang="en-GB" b="1" dirty="0">
                <a:solidFill>
                  <a:srgbClr val="000000"/>
                </a:solidFill>
                <a:effectLst/>
                <a:latin typeface="Times New Roman" panose="02020603050405020304" pitchFamily="18" charset="0"/>
                <a:ea typeface="Times New Roman" panose="02020603050405020304" pitchFamily="18" charset="0"/>
              </a:rPr>
              <a:t>Long-term orientation: </a:t>
            </a:r>
            <a:r>
              <a:rPr lang="en-GB" dirty="0">
                <a:solidFill>
                  <a:srgbClr val="000000"/>
                </a:solidFill>
                <a:effectLst/>
                <a:latin typeface="Times New Roman" panose="02020603050405020304" pitchFamily="18" charset="0"/>
                <a:ea typeface="Times New Roman" panose="02020603050405020304" pitchFamily="18" charset="0"/>
              </a:rPr>
              <a:t>The long term orientation is more or less the same for both countries.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81486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2E587-AD1D-2519-E17B-95CB81ED30B7}"/>
              </a:ext>
            </a:extLst>
          </p:cNvPr>
          <p:cNvSpPr>
            <a:spLocks noGrp="1"/>
          </p:cNvSpPr>
          <p:nvPr>
            <p:ph type="title"/>
          </p:nvPr>
        </p:nvSpPr>
        <p:spPr/>
        <p:txBody>
          <a:bodyPr>
            <a:normAutofit/>
          </a:bodyPr>
          <a:lstStyle/>
          <a:p>
            <a:r>
              <a:rPr lang="en-GB" sz="2800" dirty="0"/>
              <a:t>SWOT ANALYSIS</a:t>
            </a:r>
          </a:p>
        </p:txBody>
      </p:sp>
      <p:graphicFrame>
        <p:nvGraphicFramePr>
          <p:cNvPr id="4" name="Content Placeholder 3">
            <a:extLst>
              <a:ext uri="{FF2B5EF4-FFF2-40B4-BE49-F238E27FC236}">
                <a16:creationId xmlns:a16="http://schemas.microsoft.com/office/drawing/2014/main" id="{2CDAA4D4-4316-4CB3-9288-3C1AE3784CA6}"/>
              </a:ext>
            </a:extLst>
          </p:cNvPr>
          <p:cNvGraphicFramePr>
            <a:graphicFrameLocks noGrp="1"/>
          </p:cNvGraphicFramePr>
          <p:nvPr>
            <p:ph idx="1"/>
            <p:extLst>
              <p:ext uri="{D42A27DB-BD31-4B8C-83A1-F6EECF244321}">
                <p14:modId xmlns:p14="http://schemas.microsoft.com/office/powerpoint/2010/main" val="2636482799"/>
              </p:ext>
            </p:extLst>
          </p:nvPr>
        </p:nvGraphicFramePr>
        <p:xfrm>
          <a:off x="447261" y="1232035"/>
          <a:ext cx="6375255" cy="2489902"/>
        </p:xfrm>
        <a:graphic>
          <a:graphicData uri="http://schemas.openxmlformats.org/drawingml/2006/table">
            <a:tbl>
              <a:tblPr>
                <a:tableStyleId>{5C22544A-7EE6-4342-B048-85BDC9FD1C3A}</a:tableStyleId>
              </a:tblPr>
              <a:tblGrid>
                <a:gridCol w="3186930">
                  <a:extLst>
                    <a:ext uri="{9D8B030D-6E8A-4147-A177-3AD203B41FA5}">
                      <a16:colId xmlns:a16="http://schemas.microsoft.com/office/drawing/2014/main" val="1744845293"/>
                    </a:ext>
                  </a:extLst>
                </a:gridCol>
                <a:gridCol w="3188325">
                  <a:extLst>
                    <a:ext uri="{9D8B030D-6E8A-4147-A177-3AD203B41FA5}">
                      <a16:colId xmlns:a16="http://schemas.microsoft.com/office/drawing/2014/main" val="2022130022"/>
                    </a:ext>
                  </a:extLst>
                </a:gridCol>
              </a:tblGrid>
              <a:tr h="256944">
                <a:tc gridSpan="2">
                  <a:txBody>
                    <a:bodyPr/>
                    <a:lstStyle/>
                    <a:p>
                      <a:pPr algn="ctr">
                        <a:lnSpc>
                          <a:spcPct val="150000"/>
                        </a:lnSpc>
                      </a:pPr>
                      <a:r>
                        <a:rPr lang="en-GB" sz="2000" kern="100" dirty="0">
                          <a:effectLst/>
                        </a:rPr>
                        <a:t>INTERNAL ASPECTS</a:t>
                      </a:r>
                      <a:endParaRPr lang="en-GB" sz="20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3681101504"/>
                  </a:ext>
                </a:extLst>
              </a:tr>
              <a:tr h="2088772">
                <a:tc>
                  <a:txBody>
                    <a:bodyPr/>
                    <a:lstStyle/>
                    <a:p>
                      <a:pPr algn="ctr">
                        <a:lnSpc>
                          <a:spcPct val="150000"/>
                        </a:lnSpc>
                      </a:pPr>
                      <a:r>
                        <a:rPr lang="en-GB" sz="1800" kern="100" dirty="0">
                          <a:effectLst/>
                        </a:rPr>
                        <a:t>STRENGHTS</a:t>
                      </a:r>
                    </a:p>
                    <a:p>
                      <a:pPr marL="342900" lvl="0" indent="-342900">
                        <a:lnSpc>
                          <a:spcPct val="150000"/>
                        </a:lnSpc>
                        <a:buFont typeface="Symbol" panose="05050102010706020507" pitchFamily="18" charset="2"/>
                        <a:buChar char=""/>
                      </a:pPr>
                      <a:r>
                        <a:rPr lang="en-GB" sz="1600" kern="100" dirty="0">
                          <a:effectLst/>
                        </a:rPr>
                        <a:t>Strong Global reach</a:t>
                      </a:r>
                    </a:p>
                    <a:p>
                      <a:pPr marL="342900" lvl="0" indent="-342900">
                        <a:lnSpc>
                          <a:spcPct val="150000"/>
                        </a:lnSpc>
                        <a:buFont typeface="Symbol" panose="05050102010706020507" pitchFamily="18" charset="2"/>
                        <a:buChar char=""/>
                      </a:pPr>
                      <a:r>
                        <a:rPr lang="en-GB" sz="1600" kern="100" dirty="0">
                          <a:effectLst/>
                        </a:rPr>
                        <a:t>Systematic Supply Chain</a:t>
                      </a:r>
                    </a:p>
                    <a:p>
                      <a:pPr marL="342900" lvl="0" indent="-342900">
                        <a:lnSpc>
                          <a:spcPct val="150000"/>
                        </a:lnSpc>
                        <a:buFont typeface="Symbol" panose="05050102010706020507" pitchFamily="18" charset="2"/>
                        <a:buChar char=""/>
                      </a:pPr>
                      <a:r>
                        <a:rPr lang="en-GB" sz="1600" kern="100" dirty="0">
                          <a:effectLst/>
                        </a:rPr>
                        <a:t>Powerful online presence</a:t>
                      </a:r>
                      <a:endParaRPr lang="en-GB" sz="16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50000"/>
                        </a:lnSpc>
                      </a:pPr>
                      <a:r>
                        <a:rPr lang="en-GB" sz="1800" kern="100" dirty="0">
                          <a:effectLst/>
                        </a:rPr>
                        <a:t>WEAKNESSES</a:t>
                      </a:r>
                    </a:p>
                    <a:p>
                      <a:pPr marL="342900" lvl="0" indent="-342900">
                        <a:lnSpc>
                          <a:spcPct val="150000"/>
                        </a:lnSpc>
                        <a:buFont typeface="Symbol" panose="05050102010706020507" pitchFamily="18" charset="2"/>
                        <a:buChar char=""/>
                      </a:pPr>
                      <a:r>
                        <a:rPr lang="en-GB" sz="1600" kern="100" dirty="0">
                          <a:effectLst/>
                        </a:rPr>
                        <a:t>Dependent on Third Party suppliers</a:t>
                      </a:r>
                    </a:p>
                    <a:p>
                      <a:pPr marL="342900" lvl="0" indent="-342900">
                        <a:lnSpc>
                          <a:spcPct val="150000"/>
                        </a:lnSpc>
                        <a:buFont typeface="Symbol" panose="05050102010706020507" pitchFamily="18" charset="2"/>
                        <a:buChar char=""/>
                      </a:pPr>
                      <a:r>
                        <a:rPr lang="en-GB" sz="1600" kern="100" dirty="0">
                          <a:effectLst/>
                        </a:rPr>
                        <a:t>Ethical values controversy</a:t>
                      </a:r>
                    </a:p>
                    <a:p>
                      <a:pPr marL="342900" lvl="0" indent="-342900">
                        <a:lnSpc>
                          <a:spcPct val="150000"/>
                        </a:lnSpc>
                        <a:buFont typeface="Symbol" panose="05050102010706020507" pitchFamily="18" charset="2"/>
                        <a:buChar char=""/>
                      </a:pPr>
                      <a:r>
                        <a:rPr lang="en-GB" sz="1600" kern="100" dirty="0" err="1">
                          <a:effectLst/>
                        </a:rPr>
                        <a:t>Ingeniune</a:t>
                      </a:r>
                      <a:r>
                        <a:rPr lang="en-GB" sz="1600" kern="100" dirty="0">
                          <a:effectLst/>
                        </a:rPr>
                        <a:t> designs</a:t>
                      </a:r>
                      <a:endParaRPr lang="en-GB" sz="16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55364183"/>
                  </a:ext>
                </a:extLst>
              </a:tr>
            </a:tbl>
          </a:graphicData>
        </a:graphic>
      </p:graphicFrame>
      <p:graphicFrame>
        <p:nvGraphicFramePr>
          <p:cNvPr id="5" name="Table 4">
            <a:extLst>
              <a:ext uri="{FF2B5EF4-FFF2-40B4-BE49-F238E27FC236}">
                <a16:creationId xmlns:a16="http://schemas.microsoft.com/office/drawing/2014/main" id="{DA3B869A-B1EB-13ED-E8CB-1464D7D7D40E}"/>
              </a:ext>
            </a:extLst>
          </p:cNvPr>
          <p:cNvGraphicFramePr>
            <a:graphicFrameLocks noGrp="1"/>
          </p:cNvGraphicFramePr>
          <p:nvPr>
            <p:extLst>
              <p:ext uri="{D42A27DB-BD31-4B8C-83A1-F6EECF244321}">
                <p14:modId xmlns:p14="http://schemas.microsoft.com/office/powerpoint/2010/main" val="2122825913"/>
              </p:ext>
            </p:extLst>
          </p:nvPr>
        </p:nvGraphicFramePr>
        <p:xfrm>
          <a:off x="1986087" y="3965608"/>
          <a:ext cx="5986780" cy="361061"/>
        </p:xfrm>
        <a:graphic>
          <a:graphicData uri="http://schemas.openxmlformats.org/drawingml/2006/table">
            <a:tbl>
              <a:tblPr>
                <a:tableStyleId>{5C22544A-7EE6-4342-B048-85BDC9FD1C3A}</a:tableStyleId>
              </a:tblPr>
              <a:tblGrid>
                <a:gridCol w="5986780">
                  <a:extLst>
                    <a:ext uri="{9D8B030D-6E8A-4147-A177-3AD203B41FA5}">
                      <a16:colId xmlns:a16="http://schemas.microsoft.com/office/drawing/2014/main" val="1644113923"/>
                    </a:ext>
                  </a:extLst>
                </a:gridCol>
              </a:tblGrid>
              <a:tr h="360249">
                <a:tc>
                  <a:txBody>
                    <a:bodyPr/>
                    <a:lstStyle/>
                    <a:p>
                      <a:pPr algn="ctr">
                        <a:lnSpc>
                          <a:spcPct val="150000"/>
                        </a:lnSpc>
                      </a:pPr>
                      <a:r>
                        <a:rPr lang="en-GB" sz="1800" kern="100" dirty="0">
                          <a:effectLst/>
                        </a:rPr>
                        <a:t>EXTERNAL ASPECTS</a:t>
                      </a:r>
                      <a:endParaRPr lang="en-GB" sz="18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52692115"/>
                  </a:ext>
                </a:extLst>
              </a:tr>
            </a:tbl>
          </a:graphicData>
        </a:graphic>
      </p:graphicFrame>
      <p:graphicFrame>
        <p:nvGraphicFramePr>
          <p:cNvPr id="6" name="Table 5">
            <a:extLst>
              <a:ext uri="{FF2B5EF4-FFF2-40B4-BE49-F238E27FC236}">
                <a16:creationId xmlns:a16="http://schemas.microsoft.com/office/drawing/2014/main" id="{A9388801-3655-BE66-A40E-846603C4F184}"/>
              </a:ext>
            </a:extLst>
          </p:cNvPr>
          <p:cNvGraphicFramePr>
            <a:graphicFrameLocks noGrp="1"/>
          </p:cNvGraphicFramePr>
          <p:nvPr>
            <p:extLst>
              <p:ext uri="{D42A27DB-BD31-4B8C-83A1-F6EECF244321}">
                <p14:modId xmlns:p14="http://schemas.microsoft.com/office/powerpoint/2010/main" val="3532465500"/>
              </p:ext>
            </p:extLst>
          </p:nvPr>
        </p:nvGraphicFramePr>
        <p:xfrm>
          <a:off x="1986087" y="4326096"/>
          <a:ext cx="5983320" cy="2118018"/>
        </p:xfrm>
        <a:graphic>
          <a:graphicData uri="http://schemas.openxmlformats.org/drawingml/2006/table">
            <a:tbl>
              <a:tblPr>
                <a:tableStyleId>{5C22544A-7EE6-4342-B048-85BDC9FD1C3A}</a:tableStyleId>
              </a:tblPr>
              <a:tblGrid>
                <a:gridCol w="2991660">
                  <a:extLst>
                    <a:ext uri="{9D8B030D-6E8A-4147-A177-3AD203B41FA5}">
                      <a16:colId xmlns:a16="http://schemas.microsoft.com/office/drawing/2014/main" val="1397996826"/>
                    </a:ext>
                  </a:extLst>
                </a:gridCol>
                <a:gridCol w="2991660">
                  <a:extLst>
                    <a:ext uri="{9D8B030D-6E8A-4147-A177-3AD203B41FA5}">
                      <a16:colId xmlns:a16="http://schemas.microsoft.com/office/drawing/2014/main" val="3671366778"/>
                    </a:ext>
                  </a:extLst>
                </a:gridCol>
              </a:tblGrid>
              <a:tr h="2118018">
                <a:tc>
                  <a:txBody>
                    <a:bodyPr/>
                    <a:lstStyle/>
                    <a:p>
                      <a:pPr algn="ctr">
                        <a:lnSpc>
                          <a:spcPct val="150000"/>
                        </a:lnSpc>
                      </a:pPr>
                      <a:r>
                        <a:rPr lang="en-GB" sz="1800" kern="100" dirty="0">
                          <a:effectLst/>
                        </a:rPr>
                        <a:t>OPPORTUNITIES</a:t>
                      </a:r>
                    </a:p>
                    <a:p>
                      <a:pPr algn="ctr">
                        <a:lnSpc>
                          <a:spcPct val="150000"/>
                        </a:lnSpc>
                      </a:pPr>
                      <a:r>
                        <a:rPr lang="en-GB" sz="1200" kern="100" dirty="0">
                          <a:effectLst/>
                        </a:rPr>
                        <a:t> </a:t>
                      </a:r>
                      <a:endParaRPr lang="en-GB" sz="1100" kern="100" dirty="0">
                        <a:effectLst/>
                      </a:endParaRPr>
                    </a:p>
                    <a:p>
                      <a:pPr marL="342900" lvl="0" indent="-342900">
                        <a:lnSpc>
                          <a:spcPct val="150000"/>
                        </a:lnSpc>
                        <a:buFont typeface="Symbol" panose="05050102010706020507" pitchFamily="18" charset="2"/>
                        <a:buChar char=""/>
                      </a:pPr>
                      <a:r>
                        <a:rPr lang="en-GB" sz="1600" kern="100" dirty="0">
                          <a:effectLst/>
                        </a:rPr>
                        <a:t>Future in e-commerce</a:t>
                      </a:r>
                    </a:p>
                    <a:p>
                      <a:pPr marL="342900" lvl="0" indent="-342900">
                        <a:lnSpc>
                          <a:spcPct val="150000"/>
                        </a:lnSpc>
                        <a:buFont typeface="Symbol" panose="05050102010706020507" pitchFamily="18" charset="2"/>
                        <a:buChar char=""/>
                      </a:pPr>
                      <a:r>
                        <a:rPr lang="en-GB" sz="1600" kern="100" dirty="0">
                          <a:effectLst/>
                        </a:rPr>
                        <a:t>Growing market</a:t>
                      </a:r>
                    </a:p>
                    <a:p>
                      <a:pPr marL="342900" lvl="0" indent="-342900">
                        <a:lnSpc>
                          <a:spcPct val="150000"/>
                        </a:lnSpc>
                        <a:buFont typeface="Symbol" panose="05050102010706020507" pitchFamily="18" charset="2"/>
                        <a:buChar char=""/>
                      </a:pPr>
                      <a:r>
                        <a:rPr lang="en-GB" sz="1600" kern="100" dirty="0">
                          <a:effectLst/>
                        </a:rPr>
                        <a:t>Expand omnipresence </a:t>
                      </a:r>
                      <a:endParaRPr lang="en-GB" sz="16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50000"/>
                        </a:lnSpc>
                      </a:pPr>
                      <a:r>
                        <a:rPr lang="en-GB" sz="1800" kern="100" dirty="0">
                          <a:effectLst/>
                        </a:rPr>
                        <a:t>THREATS</a:t>
                      </a:r>
                    </a:p>
                    <a:p>
                      <a:pPr>
                        <a:lnSpc>
                          <a:spcPct val="150000"/>
                        </a:lnSpc>
                      </a:pPr>
                      <a:r>
                        <a:rPr lang="en-GB" sz="1800" kern="100" dirty="0">
                          <a:effectLst/>
                        </a:rPr>
                        <a:t> </a:t>
                      </a:r>
                    </a:p>
                    <a:p>
                      <a:pPr marL="342900" lvl="0" indent="-342900">
                        <a:lnSpc>
                          <a:spcPct val="150000"/>
                        </a:lnSpc>
                        <a:buFont typeface="Symbol" panose="05050102010706020507" pitchFamily="18" charset="2"/>
                        <a:buChar char=""/>
                      </a:pPr>
                      <a:r>
                        <a:rPr lang="en-GB" sz="1600" kern="100" dirty="0">
                          <a:effectLst/>
                        </a:rPr>
                        <a:t>Strong competition</a:t>
                      </a:r>
                    </a:p>
                    <a:p>
                      <a:pPr marL="342900" lvl="0" indent="-342900">
                        <a:lnSpc>
                          <a:spcPct val="150000"/>
                        </a:lnSpc>
                        <a:buFont typeface="Symbol" panose="05050102010706020507" pitchFamily="18" charset="2"/>
                        <a:buChar char=""/>
                      </a:pPr>
                      <a:r>
                        <a:rPr lang="en-GB" sz="1600" kern="100" dirty="0">
                          <a:effectLst/>
                        </a:rPr>
                        <a:t>Supply chains</a:t>
                      </a:r>
                    </a:p>
                    <a:p>
                      <a:pPr marL="342900" lvl="0" indent="-342900">
                        <a:lnSpc>
                          <a:spcPct val="150000"/>
                        </a:lnSpc>
                        <a:buFont typeface="Symbol" panose="05050102010706020507" pitchFamily="18" charset="2"/>
                        <a:buChar char=""/>
                      </a:pPr>
                      <a:r>
                        <a:rPr lang="en-GB" sz="1600" kern="100" dirty="0">
                          <a:effectLst/>
                        </a:rPr>
                        <a:t>Store closings</a:t>
                      </a:r>
                      <a:endParaRPr lang="en-GB" sz="16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57661045"/>
                  </a:ext>
                </a:extLst>
              </a:tr>
            </a:tbl>
          </a:graphicData>
        </a:graphic>
      </p:graphicFrame>
      <p:sp>
        <p:nvSpPr>
          <p:cNvPr id="7" name="Rectangle 1">
            <a:extLst>
              <a:ext uri="{FF2B5EF4-FFF2-40B4-BE49-F238E27FC236}">
                <a16:creationId xmlns:a16="http://schemas.microsoft.com/office/drawing/2014/main" id="{55EA592A-8B81-CA66-C12E-D049CE1E5824}"/>
              </a:ext>
            </a:extLst>
          </p:cNvPr>
          <p:cNvSpPr>
            <a:spLocks noChangeArrowheads="1"/>
          </p:cNvSpPr>
          <p:nvPr/>
        </p:nvSpPr>
        <p:spPr bwMode="auto">
          <a:xfrm>
            <a:off x="1947462" y="432657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542781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F19B0-FEEA-9808-AC69-B3F10A939C65}"/>
              </a:ext>
            </a:extLst>
          </p:cNvPr>
          <p:cNvSpPr>
            <a:spLocks noGrp="1"/>
          </p:cNvSpPr>
          <p:nvPr>
            <p:ph type="title"/>
          </p:nvPr>
        </p:nvSpPr>
        <p:spPr/>
        <p:txBody>
          <a:bodyPr>
            <a:normAutofit/>
          </a:bodyPr>
          <a:lstStyle/>
          <a:p>
            <a:r>
              <a:rPr lang="en-GB" sz="2800" dirty="0"/>
              <a:t>CONCLUSION </a:t>
            </a:r>
          </a:p>
        </p:txBody>
      </p:sp>
      <p:sp>
        <p:nvSpPr>
          <p:cNvPr id="3" name="Content Placeholder 2">
            <a:extLst>
              <a:ext uri="{FF2B5EF4-FFF2-40B4-BE49-F238E27FC236}">
                <a16:creationId xmlns:a16="http://schemas.microsoft.com/office/drawing/2014/main" id="{A3911C9B-BAA5-0B32-B43C-37BF35FAD3DC}"/>
              </a:ext>
            </a:extLst>
          </p:cNvPr>
          <p:cNvSpPr>
            <a:spLocks noGrp="1"/>
          </p:cNvSpPr>
          <p:nvPr>
            <p:ph idx="1"/>
          </p:nvPr>
        </p:nvSpPr>
        <p:spPr/>
        <p:txBody>
          <a:bodyPr>
            <a:normAutofit fontScale="47500" lnSpcReduction="20000"/>
          </a:bodyPr>
          <a:lstStyle/>
          <a:p>
            <a:pPr algn="just">
              <a:lnSpc>
                <a:spcPct val="220000"/>
              </a:lnSpc>
            </a:pPr>
            <a:r>
              <a:rPr lang="en-GB" sz="36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the end of the entire report, it can be understood that to expand business in a diverse economy such as Romania, it is extremely important to adapt appropriate cross-cultural business expansion strategies by H&amp;M. However this has to be remembered in this context that being a multinational Company is already has a few experiences of doing business in foreign countries successfully. Such experience can help the company while doing business in Romania as well.</a:t>
            </a:r>
            <a:endParaRPr lang="en-GB" sz="3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5573926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924</Words>
  <Application>Microsoft Office PowerPoint</Application>
  <PresentationFormat>Widescreen</PresentationFormat>
  <Paragraphs>76</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Symbol</vt:lpstr>
      <vt:lpstr>Times New Roman</vt:lpstr>
      <vt:lpstr>Trebuchet MS</vt:lpstr>
      <vt:lpstr>Wingdings 3</vt:lpstr>
      <vt:lpstr>Facet</vt:lpstr>
      <vt:lpstr>THE GLOBAL BUSINESS ENVIRONMENT (LCBB4005) Dr. HOSSEIN SHOKRI</vt:lpstr>
      <vt:lpstr>Table of Contents</vt:lpstr>
      <vt:lpstr>INTRODUCTION OF GLOBAL BUSINESS </vt:lpstr>
      <vt:lpstr>INTRODUCTION OF DEVELOPING COUNTRY </vt:lpstr>
      <vt:lpstr>PESTLE ANALYSIS </vt:lpstr>
      <vt:lpstr>PowerPoint Presentation</vt:lpstr>
      <vt:lpstr>PowerPoint Presentation</vt:lpstr>
      <vt:lpstr>PORTER’S FIVE FORCES ANALYSIS </vt:lpstr>
      <vt:lpstr>HOFSTEDE CULTURAL METHOD</vt:lpstr>
      <vt:lpstr>PowerPoint Presentation</vt:lpstr>
      <vt:lpstr>SWOT ANALYSIS</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GLOBAL BUSINESS ENVIRONMENT (LCBB4005) Dr. HOSSEIN SHOKRI </dc:title>
  <dc:creator>Diana-Veronica Negru (2233646)</dc:creator>
  <cp:lastModifiedBy>Diana-Veronica Negru (2233646)</cp:lastModifiedBy>
  <cp:revision>10</cp:revision>
  <dcterms:created xsi:type="dcterms:W3CDTF">2023-04-21T13:13:43Z</dcterms:created>
  <dcterms:modified xsi:type="dcterms:W3CDTF">2023-04-23T08:17:40Z</dcterms:modified>
</cp:coreProperties>
</file>