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notesSlides/notesSlide4.xml" ContentType="application/vnd.openxmlformats-officedocument.presentationml.notesSlide+xml"/>
  <Override PartName="/ppt/tags/tag5.xml" ContentType="application/vnd.openxmlformats-officedocument.presentationml.tags+xml"/>
  <Override PartName="/ppt/notesSlides/notesSlide5.xml" ContentType="application/vnd.openxmlformats-officedocument.presentationml.notesSlide+xml"/>
  <Override PartName="/ppt/tags/tag6.xml" ContentType="application/vnd.openxmlformats-officedocument.presentationml.tags+xml"/>
  <Override PartName="/ppt/notesSlides/notesSlide6.xml" ContentType="application/vnd.openxmlformats-officedocument.presentationml.notesSlide+xml"/>
  <Override PartName="/ppt/tags/tag7.xml" ContentType="application/vnd.openxmlformats-officedocument.presentationml.tags+xml"/>
  <Override PartName="/ppt/notesSlides/notesSlide7.xml" ContentType="application/vnd.openxmlformats-officedocument.presentationml.notesSlide+xml"/>
  <Override PartName="/ppt/tags/tag8.xml" ContentType="application/vnd.openxmlformats-officedocument.presentationml.tags+xml"/>
  <Override PartName="/ppt/notesSlides/notesSlide8.xml" ContentType="application/vnd.openxmlformats-officedocument.presentationml.notesSlide+xml"/>
  <Override PartName="/ppt/tags/tag9.xml" ContentType="application/vnd.openxmlformats-officedocument.presentationml.tags+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saveSubsetFonts="1">
  <p:sldMasterIdLst>
    <p:sldMasterId id="2147483648" r:id="rId4"/>
  </p:sldMasterIdLst>
  <p:notesMasterIdLst>
    <p:notesMasterId r:id="rId43"/>
  </p:notesMasterIdLst>
  <p:handoutMasterIdLst>
    <p:handoutMasterId r:id="rId44"/>
  </p:handoutMasterIdLst>
  <p:sldIdLst>
    <p:sldId id="256" r:id="rId5"/>
    <p:sldId id="395" r:id="rId6"/>
    <p:sldId id="439" r:id="rId7"/>
    <p:sldId id="283" r:id="rId8"/>
    <p:sldId id="438" r:id="rId9"/>
    <p:sldId id="417" r:id="rId10"/>
    <p:sldId id="440" r:id="rId11"/>
    <p:sldId id="441" r:id="rId12"/>
    <p:sldId id="442" r:id="rId13"/>
    <p:sldId id="443" r:id="rId14"/>
    <p:sldId id="444" r:id="rId15"/>
    <p:sldId id="445" r:id="rId16"/>
    <p:sldId id="446" r:id="rId17"/>
    <p:sldId id="447" r:id="rId18"/>
    <p:sldId id="448" r:id="rId19"/>
    <p:sldId id="449" r:id="rId20"/>
    <p:sldId id="451" r:id="rId21"/>
    <p:sldId id="450" r:id="rId22"/>
    <p:sldId id="398" r:id="rId23"/>
    <p:sldId id="453" r:id="rId24"/>
    <p:sldId id="454" r:id="rId25"/>
    <p:sldId id="455" r:id="rId26"/>
    <p:sldId id="456" r:id="rId27"/>
    <p:sldId id="452" r:id="rId28"/>
    <p:sldId id="457" r:id="rId29"/>
    <p:sldId id="458" r:id="rId30"/>
    <p:sldId id="459" r:id="rId31"/>
    <p:sldId id="460" r:id="rId32"/>
    <p:sldId id="461" r:id="rId33"/>
    <p:sldId id="462" r:id="rId34"/>
    <p:sldId id="463" r:id="rId35"/>
    <p:sldId id="464" r:id="rId36"/>
    <p:sldId id="465" r:id="rId37"/>
    <p:sldId id="466" r:id="rId38"/>
    <p:sldId id="467" r:id="rId39"/>
    <p:sldId id="468" r:id="rId40"/>
    <p:sldId id="274" r:id="rId41"/>
    <p:sldId id="298" r:id="rId42"/>
  </p:sldIdLst>
  <p:sldSz cx="9144000" cy="6858000" type="screen4x3"/>
  <p:notesSz cx="6858000" cy="9144000"/>
  <p:embeddedFontLst>
    <p:embeddedFont>
      <p:font typeface="ＭＳ Ｐゴシック" panose="020B0600070205080204" pitchFamily="34" charset="-128"/>
      <p:regular r:id="rId45"/>
    </p:embeddedFont>
    <p:embeddedFont>
      <p:font typeface="Calibri" panose="020F0502020204030204" pitchFamily="34" charset="0"/>
      <p:regular r:id="rId46"/>
      <p:bold r:id="rId47"/>
      <p:italic r:id="rId48"/>
      <p:boldItalic r:id="rId4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572" autoAdjust="0"/>
    <p:restoredTop sz="94660"/>
  </p:normalViewPr>
  <p:slideViewPr>
    <p:cSldViewPr>
      <p:cViewPr varScale="1">
        <p:scale>
          <a:sx n="100" d="100"/>
          <a:sy n="100" d="100"/>
        </p:scale>
        <p:origin x="618" y="51"/>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3.fntdata"/><Relationship Id="rId50"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2.fntdata"/><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font" Target="fonts/font1.fntdata"/><Relationship Id="rId53"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5.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handoutMaster" Target="handoutMasters/handoutMaster1.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48" Type="http://schemas.openxmlformats.org/officeDocument/2006/relationships/font" Target="fonts/font4.fntdata"/><Relationship Id="rId8" Type="http://schemas.openxmlformats.org/officeDocument/2006/relationships/slide" Target="slides/slide4.xml"/><Relationship Id="rId51"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r>
              <a:rPr lang="en-GB" smtClean="0"/>
              <a:t>n.kaliyamurthy@uwtsd.ac.uk</a:t>
            </a:r>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09/02/2021</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GB" smtClean="0"/>
              <a:t>n.kaliyamurthy@uwtsd.ac.uk</a:t>
            </a: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5B30FD7-B61A-47AD-9734-0729CE3D67F9}" type="datetimeFigureOut">
              <a:rPr lang="en-GB" smtClean="0"/>
              <a:t>09/02/2021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4944230-701F-4349-8BF0-47885920E893}" type="slidenum">
              <a:rPr lang="en-GB" smtClean="0"/>
              <a:t>‹#›</a:t>
            </a:fld>
            <a:endParaRPr lang="en-GB"/>
          </a:p>
        </p:txBody>
      </p:sp>
    </p:spTree>
    <p:extLst>
      <p:ext uri="{BB962C8B-B14F-4D97-AF65-F5344CB8AC3E}">
        <p14:creationId xmlns:p14="http://schemas.microsoft.com/office/powerpoint/2010/main" val="4253430931"/>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2650">
              <a:defRPr sz="2400">
                <a:solidFill>
                  <a:schemeClr val="tx1"/>
                </a:solidFill>
                <a:latin typeface="Arial" charset="0"/>
              </a:defRPr>
            </a:lvl1pPr>
            <a:lvl2pPr marL="742950" indent="-285750" defTabSz="882650">
              <a:defRPr sz="2400">
                <a:solidFill>
                  <a:schemeClr val="tx1"/>
                </a:solidFill>
                <a:latin typeface="Arial" charset="0"/>
              </a:defRPr>
            </a:lvl2pPr>
            <a:lvl3pPr marL="1143000" indent="-228600" defTabSz="882650">
              <a:defRPr sz="2400">
                <a:solidFill>
                  <a:schemeClr val="tx1"/>
                </a:solidFill>
                <a:latin typeface="Arial" charset="0"/>
              </a:defRPr>
            </a:lvl3pPr>
            <a:lvl4pPr marL="1600200" indent="-228600" defTabSz="882650">
              <a:defRPr sz="2400">
                <a:solidFill>
                  <a:schemeClr val="tx1"/>
                </a:solidFill>
                <a:latin typeface="Arial" charset="0"/>
              </a:defRPr>
            </a:lvl4pPr>
            <a:lvl5pPr marL="2057400" indent="-228600" defTabSz="882650">
              <a:defRPr sz="2400">
                <a:solidFill>
                  <a:schemeClr val="tx1"/>
                </a:solidFill>
                <a:latin typeface="Arial" charset="0"/>
              </a:defRPr>
            </a:lvl5pPr>
            <a:lvl6pPr marL="2514600" indent="-228600" algn="ctr" defTabSz="882650" eaLnBrk="0" fontAlgn="base" hangingPunct="0">
              <a:lnSpc>
                <a:spcPct val="90000"/>
              </a:lnSpc>
              <a:spcBef>
                <a:spcPct val="0"/>
              </a:spcBef>
              <a:spcAft>
                <a:spcPct val="0"/>
              </a:spcAft>
              <a:defRPr sz="2400">
                <a:solidFill>
                  <a:schemeClr val="tx1"/>
                </a:solidFill>
                <a:latin typeface="Arial" charset="0"/>
              </a:defRPr>
            </a:lvl6pPr>
            <a:lvl7pPr marL="2971800" indent="-228600" algn="ctr" defTabSz="882650" eaLnBrk="0" fontAlgn="base" hangingPunct="0">
              <a:lnSpc>
                <a:spcPct val="90000"/>
              </a:lnSpc>
              <a:spcBef>
                <a:spcPct val="0"/>
              </a:spcBef>
              <a:spcAft>
                <a:spcPct val="0"/>
              </a:spcAft>
              <a:defRPr sz="2400">
                <a:solidFill>
                  <a:schemeClr val="tx1"/>
                </a:solidFill>
                <a:latin typeface="Arial" charset="0"/>
              </a:defRPr>
            </a:lvl7pPr>
            <a:lvl8pPr marL="3429000" indent="-228600" algn="ctr" defTabSz="882650" eaLnBrk="0" fontAlgn="base" hangingPunct="0">
              <a:lnSpc>
                <a:spcPct val="90000"/>
              </a:lnSpc>
              <a:spcBef>
                <a:spcPct val="0"/>
              </a:spcBef>
              <a:spcAft>
                <a:spcPct val="0"/>
              </a:spcAft>
              <a:defRPr sz="2400">
                <a:solidFill>
                  <a:schemeClr val="tx1"/>
                </a:solidFill>
                <a:latin typeface="Arial" charset="0"/>
              </a:defRPr>
            </a:lvl8pPr>
            <a:lvl9pPr marL="3886200" indent="-228600" algn="ctr" defTabSz="882650" eaLnBrk="0" fontAlgn="base" hangingPunct="0">
              <a:lnSpc>
                <a:spcPct val="90000"/>
              </a:lnSpc>
              <a:spcBef>
                <a:spcPct val="0"/>
              </a:spcBef>
              <a:spcAft>
                <a:spcPct val="0"/>
              </a:spcAft>
              <a:defRPr sz="2400">
                <a:solidFill>
                  <a:schemeClr val="tx1"/>
                </a:solidFill>
                <a:latin typeface="Arial" charset="0"/>
              </a:defRPr>
            </a:lvl9pPr>
          </a:lstStyle>
          <a:p>
            <a:fld id="{04267211-205D-47E8-9F29-7E4C01D43DC3}" type="slidenum">
              <a:rPr lang="en-US" altLang="en-US" sz="800" smtClean="0"/>
              <a:pPr/>
              <a:t>10</a:t>
            </a:fld>
            <a:endParaRPr lang="en-US" altLang="en-US" sz="800" dirty="0"/>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None/>
            </a:pPr>
            <a:r>
              <a:rPr lang="en-US" sz="1200" b="0" dirty="0"/>
              <a:t>12 –</a:t>
            </a:r>
            <a:r>
              <a:rPr lang="en-GB" dirty="0"/>
              <a:t> </a:t>
            </a:r>
            <a:r>
              <a:rPr lang="en-IN" dirty="0"/>
              <a:t>Network Security Infrastructure</a:t>
            </a:r>
            <a:endParaRPr lang="en-US" sz="1200" b="0" dirty="0">
              <a:solidFill>
                <a:srgbClr val="FF0000"/>
              </a:solidFill>
            </a:endParaRPr>
          </a:p>
          <a:p>
            <a:pPr>
              <a:buFontTx/>
              <a:buNone/>
            </a:pPr>
            <a:r>
              <a:rPr lang="en-US" sz="1200" b="0" dirty="0">
                <a:solidFill>
                  <a:srgbClr val="FF0000"/>
                </a:solidFill>
              </a:rPr>
              <a:t>12.1 </a:t>
            </a:r>
            <a:r>
              <a:rPr lang="en-GB" dirty="0"/>
              <a:t>–</a:t>
            </a:r>
            <a:r>
              <a:rPr lang="en-US" sz="1200" b="0" dirty="0">
                <a:solidFill>
                  <a:srgbClr val="FF0000"/>
                </a:solidFill>
              </a:rPr>
              <a:t> </a:t>
            </a:r>
            <a:r>
              <a:rPr lang="en-IN" sz="1200" b="0" dirty="0">
                <a:solidFill>
                  <a:srgbClr val="FF0000"/>
                </a:solidFill>
              </a:rPr>
              <a:t>Network Topologies</a:t>
            </a:r>
            <a:endParaRPr lang="en-GB" b="0" dirty="0">
              <a:solidFill>
                <a:srgbClr val="FF0000"/>
              </a:solidFill>
            </a:endParaRPr>
          </a:p>
          <a:p>
            <a:r>
              <a:rPr lang="en-GB" dirty="0"/>
              <a:t>12.1.7 – </a:t>
            </a:r>
            <a:r>
              <a:rPr lang="en-IN" sz="1200" b="0" i="0" u="none" strike="noStrike" kern="1200" dirty="0">
                <a:solidFill>
                  <a:schemeClr val="tx1"/>
                </a:solidFill>
                <a:effectLst/>
                <a:latin typeface="+mn-lt"/>
                <a:ea typeface="+mn-ea"/>
                <a:cs typeface="+mn-cs"/>
              </a:rPr>
              <a:t>Common Security Architectures</a:t>
            </a:r>
            <a:endParaRPr lang="en-US" altLang="en-US" dirty="0"/>
          </a:p>
        </p:txBody>
      </p:sp>
    </p:spTree>
    <p:extLst>
      <p:ext uri="{BB962C8B-B14F-4D97-AF65-F5344CB8AC3E}">
        <p14:creationId xmlns:p14="http://schemas.microsoft.com/office/powerpoint/2010/main" val="2826531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2650">
              <a:defRPr sz="2400">
                <a:solidFill>
                  <a:schemeClr val="tx1"/>
                </a:solidFill>
                <a:latin typeface="Arial" charset="0"/>
              </a:defRPr>
            </a:lvl1pPr>
            <a:lvl2pPr marL="742950" indent="-285750" defTabSz="882650">
              <a:defRPr sz="2400">
                <a:solidFill>
                  <a:schemeClr val="tx1"/>
                </a:solidFill>
                <a:latin typeface="Arial" charset="0"/>
              </a:defRPr>
            </a:lvl2pPr>
            <a:lvl3pPr marL="1143000" indent="-228600" defTabSz="882650">
              <a:defRPr sz="2400">
                <a:solidFill>
                  <a:schemeClr val="tx1"/>
                </a:solidFill>
                <a:latin typeface="Arial" charset="0"/>
              </a:defRPr>
            </a:lvl3pPr>
            <a:lvl4pPr marL="1600200" indent="-228600" defTabSz="882650">
              <a:defRPr sz="2400">
                <a:solidFill>
                  <a:schemeClr val="tx1"/>
                </a:solidFill>
                <a:latin typeface="Arial" charset="0"/>
              </a:defRPr>
            </a:lvl4pPr>
            <a:lvl5pPr marL="2057400" indent="-228600" defTabSz="882650">
              <a:defRPr sz="2400">
                <a:solidFill>
                  <a:schemeClr val="tx1"/>
                </a:solidFill>
                <a:latin typeface="Arial" charset="0"/>
              </a:defRPr>
            </a:lvl5pPr>
            <a:lvl6pPr marL="2514600" indent="-228600" algn="ctr" defTabSz="882650" eaLnBrk="0" fontAlgn="base" hangingPunct="0">
              <a:lnSpc>
                <a:spcPct val="90000"/>
              </a:lnSpc>
              <a:spcBef>
                <a:spcPct val="0"/>
              </a:spcBef>
              <a:spcAft>
                <a:spcPct val="0"/>
              </a:spcAft>
              <a:defRPr sz="2400">
                <a:solidFill>
                  <a:schemeClr val="tx1"/>
                </a:solidFill>
                <a:latin typeface="Arial" charset="0"/>
              </a:defRPr>
            </a:lvl6pPr>
            <a:lvl7pPr marL="2971800" indent="-228600" algn="ctr" defTabSz="882650" eaLnBrk="0" fontAlgn="base" hangingPunct="0">
              <a:lnSpc>
                <a:spcPct val="90000"/>
              </a:lnSpc>
              <a:spcBef>
                <a:spcPct val="0"/>
              </a:spcBef>
              <a:spcAft>
                <a:spcPct val="0"/>
              </a:spcAft>
              <a:defRPr sz="2400">
                <a:solidFill>
                  <a:schemeClr val="tx1"/>
                </a:solidFill>
                <a:latin typeface="Arial" charset="0"/>
              </a:defRPr>
            </a:lvl7pPr>
            <a:lvl8pPr marL="3429000" indent="-228600" algn="ctr" defTabSz="882650" eaLnBrk="0" fontAlgn="base" hangingPunct="0">
              <a:lnSpc>
                <a:spcPct val="90000"/>
              </a:lnSpc>
              <a:spcBef>
                <a:spcPct val="0"/>
              </a:spcBef>
              <a:spcAft>
                <a:spcPct val="0"/>
              </a:spcAft>
              <a:defRPr sz="2400">
                <a:solidFill>
                  <a:schemeClr val="tx1"/>
                </a:solidFill>
                <a:latin typeface="Arial" charset="0"/>
              </a:defRPr>
            </a:lvl8pPr>
            <a:lvl9pPr marL="3886200" indent="-228600" algn="ctr" defTabSz="882650" eaLnBrk="0" fontAlgn="base" hangingPunct="0">
              <a:lnSpc>
                <a:spcPct val="90000"/>
              </a:lnSpc>
              <a:spcBef>
                <a:spcPct val="0"/>
              </a:spcBef>
              <a:spcAft>
                <a:spcPct val="0"/>
              </a:spcAft>
              <a:defRPr sz="2400">
                <a:solidFill>
                  <a:schemeClr val="tx1"/>
                </a:solidFill>
                <a:latin typeface="Arial" charset="0"/>
              </a:defRPr>
            </a:lvl9pPr>
          </a:lstStyle>
          <a:p>
            <a:fld id="{04267211-205D-47E8-9F29-7E4C01D43DC3}" type="slidenum">
              <a:rPr lang="en-US" altLang="en-US" sz="800" smtClean="0"/>
              <a:pPr/>
              <a:t>11</a:t>
            </a:fld>
            <a:endParaRPr lang="en-US" altLang="en-US" sz="800" dirty="0"/>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None/>
            </a:pPr>
            <a:r>
              <a:rPr lang="en-US" sz="1200" b="0" dirty="0"/>
              <a:t>12 –</a:t>
            </a:r>
            <a:r>
              <a:rPr lang="en-GB" dirty="0"/>
              <a:t> </a:t>
            </a:r>
            <a:r>
              <a:rPr lang="en-IN" dirty="0"/>
              <a:t>Network Security Infrastructure</a:t>
            </a:r>
            <a:endParaRPr lang="en-US" sz="1200" b="0" dirty="0">
              <a:solidFill>
                <a:srgbClr val="FF0000"/>
              </a:solidFill>
            </a:endParaRPr>
          </a:p>
          <a:p>
            <a:pPr>
              <a:buFontTx/>
              <a:buNone/>
            </a:pPr>
            <a:r>
              <a:rPr lang="en-US" sz="1200" b="0" dirty="0">
                <a:solidFill>
                  <a:srgbClr val="FF0000"/>
                </a:solidFill>
              </a:rPr>
              <a:t>12.1 </a:t>
            </a:r>
            <a:r>
              <a:rPr lang="en-GB" dirty="0"/>
              <a:t>–</a:t>
            </a:r>
            <a:r>
              <a:rPr lang="en-US" sz="1200" b="0" dirty="0">
                <a:solidFill>
                  <a:srgbClr val="FF0000"/>
                </a:solidFill>
              </a:rPr>
              <a:t> </a:t>
            </a:r>
            <a:r>
              <a:rPr lang="en-IN" sz="1200" b="0" dirty="0">
                <a:solidFill>
                  <a:srgbClr val="FF0000"/>
                </a:solidFill>
              </a:rPr>
              <a:t>Network Topologies</a:t>
            </a:r>
            <a:endParaRPr lang="en-GB" b="0" dirty="0">
              <a:solidFill>
                <a:srgbClr val="FF0000"/>
              </a:solidFill>
            </a:endParaRPr>
          </a:p>
          <a:p>
            <a:r>
              <a:rPr lang="en-GB" dirty="0"/>
              <a:t>12.1.7 – </a:t>
            </a:r>
            <a:r>
              <a:rPr lang="en-IN" sz="1200" b="0" i="0" u="none" strike="noStrike" kern="1200" dirty="0">
                <a:solidFill>
                  <a:schemeClr val="tx1"/>
                </a:solidFill>
                <a:effectLst/>
                <a:latin typeface="+mn-lt"/>
                <a:ea typeface="+mn-ea"/>
                <a:cs typeface="+mn-cs"/>
              </a:rPr>
              <a:t>Common Security Architectures</a:t>
            </a:r>
            <a:endParaRPr lang="en-US" altLang="en-US" dirty="0"/>
          </a:p>
        </p:txBody>
      </p:sp>
    </p:spTree>
    <p:extLst>
      <p:ext uri="{BB962C8B-B14F-4D97-AF65-F5344CB8AC3E}">
        <p14:creationId xmlns:p14="http://schemas.microsoft.com/office/powerpoint/2010/main" val="33389990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2650">
              <a:defRPr sz="2400">
                <a:solidFill>
                  <a:schemeClr val="tx1"/>
                </a:solidFill>
                <a:latin typeface="Arial" charset="0"/>
              </a:defRPr>
            </a:lvl1pPr>
            <a:lvl2pPr marL="742950" indent="-285750" defTabSz="882650">
              <a:defRPr sz="2400">
                <a:solidFill>
                  <a:schemeClr val="tx1"/>
                </a:solidFill>
                <a:latin typeface="Arial" charset="0"/>
              </a:defRPr>
            </a:lvl2pPr>
            <a:lvl3pPr marL="1143000" indent="-228600" defTabSz="882650">
              <a:defRPr sz="2400">
                <a:solidFill>
                  <a:schemeClr val="tx1"/>
                </a:solidFill>
                <a:latin typeface="Arial" charset="0"/>
              </a:defRPr>
            </a:lvl3pPr>
            <a:lvl4pPr marL="1600200" indent="-228600" defTabSz="882650">
              <a:defRPr sz="2400">
                <a:solidFill>
                  <a:schemeClr val="tx1"/>
                </a:solidFill>
                <a:latin typeface="Arial" charset="0"/>
              </a:defRPr>
            </a:lvl4pPr>
            <a:lvl5pPr marL="2057400" indent="-228600" defTabSz="882650">
              <a:defRPr sz="2400">
                <a:solidFill>
                  <a:schemeClr val="tx1"/>
                </a:solidFill>
                <a:latin typeface="Arial" charset="0"/>
              </a:defRPr>
            </a:lvl5pPr>
            <a:lvl6pPr marL="2514600" indent="-228600" algn="ctr" defTabSz="882650" eaLnBrk="0" fontAlgn="base" hangingPunct="0">
              <a:lnSpc>
                <a:spcPct val="90000"/>
              </a:lnSpc>
              <a:spcBef>
                <a:spcPct val="0"/>
              </a:spcBef>
              <a:spcAft>
                <a:spcPct val="0"/>
              </a:spcAft>
              <a:defRPr sz="2400">
                <a:solidFill>
                  <a:schemeClr val="tx1"/>
                </a:solidFill>
                <a:latin typeface="Arial" charset="0"/>
              </a:defRPr>
            </a:lvl6pPr>
            <a:lvl7pPr marL="2971800" indent="-228600" algn="ctr" defTabSz="882650" eaLnBrk="0" fontAlgn="base" hangingPunct="0">
              <a:lnSpc>
                <a:spcPct val="90000"/>
              </a:lnSpc>
              <a:spcBef>
                <a:spcPct val="0"/>
              </a:spcBef>
              <a:spcAft>
                <a:spcPct val="0"/>
              </a:spcAft>
              <a:defRPr sz="2400">
                <a:solidFill>
                  <a:schemeClr val="tx1"/>
                </a:solidFill>
                <a:latin typeface="Arial" charset="0"/>
              </a:defRPr>
            </a:lvl7pPr>
            <a:lvl8pPr marL="3429000" indent="-228600" algn="ctr" defTabSz="882650" eaLnBrk="0" fontAlgn="base" hangingPunct="0">
              <a:lnSpc>
                <a:spcPct val="90000"/>
              </a:lnSpc>
              <a:spcBef>
                <a:spcPct val="0"/>
              </a:spcBef>
              <a:spcAft>
                <a:spcPct val="0"/>
              </a:spcAft>
              <a:defRPr sz="2400">
                <a:solidFill>
                  <a:schemeClr val="tx1"/>
                </a:solidFill>
                <a:latin typeface="Arial" charset="0"/>
              </a:defRPr>
            </a:lvl8pPr>
            <a:lvl9pPr marL="3886200" indent="-228600" algn="ctr" defTabSz="882650" eaLnBrk="0" fontAlgn="base" hangingPunct="0">
              <a:lnSpc>
                <a:spcPct val="90000"/>
              </a:lnSpc>
              <a:spcBef>
                <a:spcPct val="0"/>
              </a:spcBef>
              <a:spcAft>
                <a:spcPct val="0"/>
              </a:spcAft>
              <a:defRPr sz="2400">
                <a:solidFill>
                  <a:schemeClr val="tx1"/>
                </a:solidFill>
                <a:latin typeface="Arial" charset="0"/>
              </a:defRPr>
            </a:lvl9pPr>
          </a:lstStyle>
          <a:p>
            <a:fld id="{04267211-205D-47E8-9F29-7E4C01D43DC3}" type="slidenum">
              <a:rPr lang="en-US" altLang="en-US" sz="800" smtClean="0"/>
              <a:pPr/>
              <a:t>12</a:t>
            </a:fld>
            <a:endParaRPr lang="en-US" altLang="en-US" sz="800" dirty="0"/>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None/>
            </a:pPr>
            <a:r>
              <a:rPr lang="en-US" sz="1200" b="0" dirty="0"/>
              <a:t>12 –</a:t>
            </a:r>
            <a:r>
              <a:rPr lang="en-GB" dirty="0"/>
              <a:t> </a:t>
            </a:r>
            <a:r>
              <a:rPr lang="en-IN" dirty="0"/>
              <a:t>Network Security Infrastructure</a:t>
            </a:r>
            <a:endParaRPr lang="en-US" sz="1200" b="0" dirty="0">
              <a:solidFill>
                <a:srgbClr val="FF0000"/>
              </a:solidFill>
            </a:endParaRPr>
          </a:p>
          <a:p>
            <a:pPr>
              <a:buFontTx/>
              <a:buNone/>
            </a:pPr>
            <a:r>
              <a:rPr lang="en-US" sz="1200" b="0" dirty="0">
                <a:solidFill>
                  <a:srgbClr val="FF0000"/>
                </a:solidFill>
              </a:rPr>
              <a:t>12.1 </a:t>
            </a:r>
            <a:r>
              <a:rPr lang="en-GB" dirty="0"/>
              <a:t>–</a:t>
            </a:r>
            <a:r>
              <a:rPr lang="en-US" sz="1200" b="0" dirty="0">
                <a:solidFill>
                  <a:srgbClr val="FF0000"/>
                </a:solidFill>
              </a:rPr>
              <a:t> </a:t>
            </a:r>
            <a:r>
              <a:rPr lang="en-IN" sz="1200" b="0" dirty="0">
                <a:solidFill>
                  <a:srgbClr val="FF0000"/>
                </a:solidFill>
              </a:rPr>
              <a:t>Network Topologies</a:t>
            </a:r>
            <a:endParaRPr lang="en-GB" b="0" dirty="0">
              <a:solidFill>
                <a:srgbClr val="FF0000"/>
              </a:solidFill>
            </a:endParaRPr>
          </a:p>
          <a:p>
            <a:r>
              <a:rPr lang="en-GB" dirty="0"/>
              <a:t>12.1.7 – </a:t>
            </a:r>
            <a:r>
              <a:rPr lang="en-IN" sz="1200" b="0" i="0" u="none" strike="noStrike" kern="1200" dirty="0">
                <a:solidFill>
                  <a:schemeClr val="tx1"/>
                </a:solidFill>
                <a:effectLst/>
                <a:latin typeface="+mn-lt"/>
                <a:ea typeface="+mn-ea"/>
                <a:cs typeface="+mn-cs"/>
              </a:rPr>
              <a:t>Common Security Architectures</a:t>
            </a:r>
            <a:endParaRPr lang="en-US" altLang="en-US" dirty="0"/>
          </a:p>
        </p:txBody>
      </p:sp>
    </p:spTree>
    <p:extLst>
      <p:ext uri="{BB962C8B-B14F-4D97-AF65-F5344CB8AC3E}">
        <p14:creationId xmlns:p14="http://schemas.microsoft.com/office/powerpoint/2010/main" val="16948382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2650">
              <a:defRPr sz="2400">
                <a:solidFill>
                  <a:schemeClr val="tx1"/>
                </a:solidFill>
                <a:latin typeface="Arial" charset="0"/>
              </a:defRPr>
            </a:lvl1pPr>
            <a:lvl2pPr marL="742950" indent="-285750" defTabSz="882650">
              <a:defRPr sz="2400">
                <a:solidFill>
                  <a:schemeClr val="tx1"/>
                </a:solidFill>
                <a:latin typeface="Arial" charset="0"/>
              </a:defRPr>
            </a:lvl2pPr>
            <a:lvl3pPr marL="1143000" indent="-228600" defTabSz="882650">
              <a:defRPr sz="2400">
                <a:solidFill>
                  <a:schemeClr val="tx1"/>
                </a:solidFill>
                <a:latin typeface="Arial" charset="0"/>
              </a:defRPr>
            </a:lvl3pPr>
            <a:lvl4pPr marL="1600200" indent="-228600" defTabSz="882650">
              <a:defRPr sz="2400">
                <a:solidFill>
                  <a:schemeClr val="tx1"/>
                </a:solidFill>
                <a:latin typeface="Arial" charset="0"/>
              </a:defRPr>
            </a:lvl4pPr>
            <a:lvl5pPr marL="2057400" indent="-228600" defTabSz="882650">
              <a:defRPr sz="2400">
                <a:solidFill>
                  <a:schemeClr val="tx1"/>
                </a:solidFill>
                <a:latin typeface="Arial" charset="0"/>
              </a:defRPr>
            </a:lvl5pPr>
            <a:lvl6pPr marL="2514600" indent="-228600" algn="ctr" defTabSz="882650" eaLnBrk="0" fontAlgn="base" hangingPunct="0">
              <a:lnSpc>
                <a:spcPct val="90000"/>
              </a:lnSpc>
              <a:spcBef>
                <a:spcPct val="0"/>
              </a:spcBef>
              <a:spcAft>
                <a:spcPct val="0"/>
              </a:spcAft>
              <a:defRPr sz="2400">
                <a:solidFill>
                  <a:schemeClr val="tx1"/>
                </a:solidFill>
                <a:latin typeface="Arial" charset="0"/>
              </a:defRPr>
            </a:lvl6pPr>
            <a:lvl7pPr marL="2971800" indent="-228600" algn="ctr" defTabSz="882650" eaLnBrk="0" fontAlgn="base" hangingPunct="0">
              <a:lnSpc>
                <a:spcPct val="90000"/>
              </a:lnSpc>
              <a:spcBef>
                <a:spcPct val="0"/>
              </a:spcBef>
              <a:spcAft>
                <a:spcPct val="0"/>
              </a:spcAft>
              <a:defRPr sz="2400">
                <a:solidFill>
                  <a:schemeClr val="tx1"/>
                </a:solidFill>
                <a:latin typeface="Arial" charset="0"/>
              </a:defRPr>
            </a:lvl7pPr>
            <a:lvl8pPr marL="3429000" indent="-228600" algn="ctr" defTabSz="882650" eaLnBrk="0" fontAlgn="base" hangingPunct="0">
              <a:lnSpc>
                <a:spcPct val="90000"/>
              </a:lnSpc>
              <a:spcBef>
                <a:spcPct val="0"/>
              </a:spcBef>
              <a:spcAft>
                <a:spcPct val="0"/>
              </a:spcAft>
              <a:defRPr sz="2400">
                <a:solidFill>
                  <a:schemeClr val="tx1"/>
                </a:solidFill>
                <a:latin typeface="Arial" charset="0"/>
              </a:defRPr>
            </a:lvl8pPr>
            <a:lvl9pPr marL="3886200" indent="-228600" algn="ctr" defTabSz="882650" eaLnBrk="0" fontAlgn="base" hangingPunct="0">
              <a:lnSpc>
                <a:spcPct val="90000"/>
              </a:lnSpc>
              <a:spcBef>
                <a:spcPct val="0"/>
              </a:spcBef>
              <a:spcAft>
                <a:spcPct val="0"/>
              </a:spcAft>
              <a:defRPr sz="2400">
                <a:solidFill>
                  <a:schemeClr val="tx1"/>
                </a:solidFill>
                <a:latin typeface="Arial" charset="0"/>
              </a:defRPr>
            </a:lvl9pPr>
          </a:lstStyle>
          <a:p>
            <a:fld id="{04267211-205D-47E8-9F29-7E4C01D43DC3}" type="slidenum">
              <a:rPr lang="en-US" altLang="en-US" sz="800" smtClean="0"/>
              <a:pPr/>
              <a:t>13</a:t>
            </a:fld>
            <a:endParaRPr lang="en-US" altLang="en-US" sz="800" dirty="0"/>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None/>
            </a:pPr>
            <a:r>
              <a:rPr lang="en-US" sz="1200" b="0" dirty="0"/>
              <a:t>12 –</a:t>
            </a:r>
            <a:r>
              <a:rPr lang="en-GB" dirty="0"/>
              <a:t> </a:t>
            </a:r>
            <a:r>
              <a:rPr lang="en-IN" dirty="0"/>
              <a:t>Network Security Infrastructure</a:t>
            </a:r>
            <a:endParaRPr lang="en-US" sz="1200" b="0" dirty="0">
              <a:solidFill>
                <a:srgbClr val="FF0000"/>
              </a:solidFill>
            </a:endParaRPr>
          </a:p>
          <a:p>
            <a:pPr>
              <a:buFontTx/>
              <a:buNone/>
            </a:pPr>
            <a:r>
              <a:rPr lang="en-US" sz="1200" b="0" dirty="0">
                <a:solidFill>
                  <a:srgbClr val="FF0000"/>
                </a:solidFill>
              </a:rPr>
              <a:t>12.1 </a:t>
            </a:r>
            <a:r>
              <a:rPr lang="en-GB" dirty="0"/>
              <a:t>–</a:t>
            </a:r>
            <a:r>
              <a:rPr lang="en-US" sz="1200" b="0" dirty="0">
                <a:solidFill>
                  <a:srgbClr val="FF0000"/>
                </a:solidFill>
              </a:rPr>
              <a:t> </a:t>
            </a:r>
            <a:r>
              <a:rPr lang="en-IN" sz="1200" b="0" dirty="0">
                <a:solidFill>
                  <a:srgbClr val="FF0000"/>
                </a:solidFill>
              </a:rPr>
              <a:t>Network Topologies</a:t>
            </a:r>
            <a:endParaRPr lang="en-GB" b="0" dirty="0">
              <a:solidFill>
                <a:srgbClr val="FF0000"/>
              </a:solidFill>
            </a:endParaRPr>
          </a:p>
          <a:p>
            <a:r>
              <a:rPr lang="en-GB" dirty="0"/>
              <a:t>12.1.7 – </a:t>
            </a:r>
            <a:r>
              <a:rPr lang="en-IN" sz="1200" b="0" i="0" u="none" strike="noStrike" kern="1200" dirty="0">
                <a:solidFill>
                  <a:schemeClr val="tx1"/>
                </a:solidFill>
                <a:effectLst/>
                <a:latin typeface="+mn-lt"/>
                <a:ea typeface="+mn-ea"/>
                <a:cs typeface="+mn-cs"/>
              </a:rPr>
              <a:t>Common Security Architectures</a:t>
            </a:r>
            <a:endParaRPr lang="en-US" altLang="en-US" dirty="0"/>
          </a:p>
        </p:txBody>
      </p:sp>
    </p:spTree>
    <p:extLst>
      <p:ext uri="{BB962C8B-B14F-4D97-AF65-F5344CB8AC3E}">
        <p14:creationId xmlns:p14="http://schemas.microsoft.com/office/powerpoint/2010/main" val="26215770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2650">
              <a:defRPr sz="2400">
                <a:solidFill>
                  <a:schemeClr val="tx1"/>
                </a:solidFill>
                <a:latin typeface="Arial" charset="0"/>
              </a:defRPr>
            </a:lvl1pPr>
            <a:lvl2pPr marL="742950" indent="-285750" defTabSz="882650">
              <a:defRPr sz="2400">
                <a:solidFill>
                  <a:schemeClr val="tx1"/>
                </a:solidFill>
                <a:latin typeface="Arial" charset="0"/>
              </a:defRPr>
            </a:lvl2pPr>
            <a:lvl3pPr marL="1143000" indent="-228600" defTabSz="882650">
              <a:defRPr sz="2400">
                <a:solidFill>
                  <a:schemeClr val="tx1"/>
                </a:solidFill>
                <a:latin typeface="Arial" charset="0"/>
              </a:defRPr>
            </a:lvl3pPr>
            <a:lvl4pPr marL="1600200" indent="-228600" defTabSz="882650">
              <a:defRPr sz="2400">
                <a:solidFill>
                  <a:schemeClr val="tx1"/>
                </a:solidFill>
                <a:latin typeface="Arial" charset="0"/>
              </a:defRPr>
            </a:lvl4pPr>
            <a:lvl5pPr marL="2057400" indent="-228600" defTabSz="882650">
              <a:defRPr sz="2400">
                <a:solidFill>
                  <a:schemeClr val="tx1"/>
                </a:solidFill>
                <a:latin typeface="Arial" charset="0"/>
              </a:defRPr>
            </a:lvl5pPr>
            <a:lvl6pPr marL="2514600" indent="-228600" algn="ctr" defTabSz="882650" eaLnBrk="0" fontAlgn="base" hangingPunct="0">
              <a:lnSpc>
                <a:spcPct val="90000"/>
              </a:lnSpc>
              <a:spcBef>
                <a:spcPct val="0"/>
              </a:spcBef>
              <a:spcAft>
                <a:spcPct val="0"/>
              </a:spcAft>
              <a:defRPr sz="2400">
                <a:solidFill>
                  <a:schemeClr val="tx1"/>
                </a:solidFill>
                <a:latin typeface="Arial" charset="0"/>
              </a:defRPr>
            </a:lvl6pPr>
            <a:lvl7pPr marL="2971800" indent="-228600" algn="ctr" defTabSz="882650" eaLnBrk="0" fontAlgn="base" hangingPunct="0">
              <a:lnSpc>
                <a:spcPct val="90000"/>
              </a:lnSpc>
              <a:spcBef>
                <a:spcPct val="0"/>
              </a:spcBef>
              <a:spcAft>
                <a:spcPct val="0"/>
              </a:spcAft>
              <a:defRPr sz="2400">
                <a:solidFill>
                  <a:schemeClr val="tx1"/>
                </a:solidFill>
                <a:latin typeface="Arial" charset="0"/>
              </a:defRPr>
            </a:lvl7pPr>
            <a:lvl8pPr marL="3429000" indent="-228600" algn="ctr" defTabSz="882650" eaLnBrk="0" fontAlgn="base" hangingPunct="0">
              <a:lnSpc>
                <a:spcPct val="90000"/>
              </a:lnSpc>
              <a:spcBef>
                <a:spcPct val="0"/>
              </a:spcBef>
              <a:spcAft>
                <a:spcPct val="0"/>
              </a:spcAft>
              <a:defRPr sz="2400">
                <a:solidFill>
                  <a:schemeClr val="tx1"/>
                </a:solidFill>
                <a:latin typeface="Arial" charset="0"/>
              </a:defRPr>
            </a:lvl8pPr>
            <a:lvl9pPr marL="3886200" indent="-228600" algn="ctr" defTabSz="882650" eaLnBrk="0" fontAlgn="base" hangingPunct="0">
              <a:lnSpc>
                <a:spcPct val="90000"/>
              </a:lnSpc>
              <a:spcBef>
                <a:spcPct val="0"/>
              </a:spcBef>
              <a:spcAft>
                <a:spcPct val="0"/>
              </a:spcAft>
              <a:defRPr sz="2400">
                <a:solidFill>
                  <a:schemeClr val="tx1"/>
                </a:solidFill>
                <a:latin typeface="Arial" charset="0"/>
              </a:defRPr>
            </a:lvl9pPr>
          </a:lstStyle>
          <a:p>
            <a:fld id="{04267211-205D-47E8-9F29-7E4C01D43DC3}" type="slidenum">
              <a:rPr lang="en-US" altLang="en-US" sz="800" smtClean="0"/>
              <a:pPr/>
              <a:t>14</a:t>
            </a:fld>
            <a:endParaRPr lang="en-US" altLang="en-US" sz="800" dirty="0"/>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None/>
            </a:pPr>
            <a:r>
              <a:rPr lang="en-US" sz="1200" b="0" dirty="0"/>
              <a:t>12 –</a:t>
            </a:r>
            <a:r>
              <a:rPr lang="en-GB" dirty="0"/>
              <a:t> </a:t>
            </a:r>
            <a:r>
              <a:rPr lang="en-IN" dirty="0"/>
              <a:t>Network Security Infrastructure</a:t>
            </a:r>
            <a:endParaRPr lang="en-US" sz="1200" b="0" dirty="0">
              <a:solidFill>
                <a:srgbClr val="FF0000"/>
              </a:solidFill>
            </a:endParaRPr>
          </a:p>
          <a:p>
            <a:pPr>
              <a:buFontTx/>
              <a:buNone/>
            </a:pPr>
            <a:r>
              <a:rPr lang="en-US" sz="1200" b="0" dirty="0">
                <a:solidFill>
                  <a:srgbClr val="FF0000"/>
                </a:solidFill>
              </a:rPr>
              <a:t>12.1 </a:t>
            </a:r>
            <a:r>
              <a:rPr lang="en-GB" dirty="0"/>
              <a:t>–</a:t>
            </a:r>
            <a:r>
              <a:rPr lang="en-US" sz="1200" b="0" dirty="0">
                <a:solidFill>
                  <a:srgbClr val="FF0000"/>
                </a:solidFill>
              </a:rPr>
              <a:t> </a:t>
            </a:r>
            <a:r>
              <a:rPr lang="en-IN" sz="1200" b="0" dirty="0">
                <a:solidFill>
                  <a:srgbClr val="FF0000"/>
                </a:solidFill>
              </a:rPr>
              <a:t>Network Topologies</a:t>
            </a:r>
            <a:endParaRPr lang="en-GB" b="0" dirty="0">
              <a:solidFill>
                <a:srgbClr val="FF0000"/>
              </a:solidFill>
            </a:endParaRPr>
          </a:p>
          <a:p>
            <a:r>
              <a:rPr lang="en-GB" dirty="0"/>
              <a:t>12.1.7 – </a:t>
            </a:r>
            <a:r>
              <a:rPr lang="en-IN" sz="1200" b="0" i="0" u="none" strike="noStrike" kern="1200" dirty="0">
                <a:solidFill>
                  <a:schemeClr val="tx1"/>
                </a:solidFill>
                <a:effectLst/>
                <a:latin typeface="+mn-lt"/>
                <a:ea typeface="+mn-ea"/>
                <a:cs typeface="+mn-cs"/>
              </a:rPr>
              <a:t>Common Security Architectures</a:t>
            </a:r>
            <a:endParaRPr lang="en-US" altLang="en-US" dirty="0"/>
          </a:p>
        </p:txBody>
      </p:sp>
    </p:spTree>
    <p:extLst>
      <p:ext uri="{BB962C8B-B14F-4D97-AF65-F5344CB8AC3E}">
        <p14:creationId xmlns:p14="http://schemas.microsoft.com/office/powerpoint/2010/main" val="25738349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2650">
              <a:defRPr sz="2400">
                <a:solidFill>
                  <a:schemeClr val="tx1"/>
                </a:solidFill>
                <a:latin typeface="Arial" charset="0"/>
              </a:defRPr>
            </a:lvl1pPr>
            <a:lvl2pPr marL="742950" indent="-285750" defTabSz="882650">
              <a:defRPr sz="2400">
                <a:solidFill>
                  <a:schemeClr val="tx1"/>
                </a:solidFill>
                <a:latin typeface="Arial" charset="0"/>
              </a:defRPr>
            </a:lvl2pPr>
            <a:lvl3pPr marL="1143000" indent="-228600" defTabSz="882650">
              <a:defRPr sz="2400">
                <a:solidFill>
                  <a:schemeClr val="tx1"/>
                </a:solidFill>
                <a:latin typeface="Arial" charset="0"/>
              </a:defRPr>
            </a:lvl3pPr>
            <a:lvl4pPr marL="1600200" indent="-228600" defTabSz="882650">
              <a:defRPr sz="2400">
                <a:solidFill>
                  <a:schemeClr val="tx1"/>
                </a:solidFill>
                <a:latin typeface="Arial" charset="0"/>
              </a:defRPr>
            </a:lvl4pPr>
            <a:lvl5pPr marL="2057400" indent="-228600" defTabSz="882650">
              <a:defRPr sz="2400">
                <a:solidFill>
                  <a:schemeClr val="tx1"/>
                </a:solidFill>
                <a:latin typeface="Arial" charset="0"/>
              </a:defRPr>
            </a:lvl5pPr>
            <a:lvl6pPr marL="2514600" indent="-228600" algn="ctr" defTabSz="882650" eaLnBrk="0" fontAlgn="base" hangingPunct="0">
              <a:lnSpc>
                <a:spcPct val="90000"/>
              </a:lnSpc>
              <a:spcBef>
                <a:spcPct val="0"/>
              </a:spcBef>
              <a:spcAft>
                <a:spcPct val="0"/>
              </a:spcAft>
              <a:defRPr sz="2400">
                <a:solidFill>
                  <a:schemeClr val="tx1"/>
                </a:solidFill>
                <a:latin typeface="Arial" charset="0"/>
              </a:defRPr>
            </a:lvl6pPr>
            <a:lvl7pPr marL="2971800" indent="-228600" algn="ctr" defTabSz="882650" eaLnBrk="0" fontAlgn="base" hangingPunct="0">
              <a:lnSpc>
                <a:spcPct val="90000"/>
              </a:lnSpc>
              <a:spcBef>
                <a:spcPct val="0"/>
              </a:spcBef>
              <a:spcAft>
                <a:spcPct val="0"/>
              </a:spcAft>
              <a:defRPr sz="2400">
                <a:solidFill>
                  <a:schemeClr val="tx1"/>
                </a:solidFill>
                <a:latin typeface="Arial" charset="0"/>
              </a:defRPr>
            </a:lvl7pPr>
            <a:lvl8pPr marL="3429000" indent="-228600" algn="ctr" defTabSz="882650" eaLnBrk="0" fontAlgn="base" hangingPunct="0">
              <a:lnSpc>
                <a:spcPct val="90000"/>
              </a:lnSpc>
              <a:spcBef>
                <a:spcPct val="0"/>
              </a:spcBef>
              <a:spcAft>
                <a:spcPct val="0"/>
              </a:spcAft>
              <a:defRPr sz="2400">
                <a:solidFill>
                  <a:schemeClr val="tx1"/>
                </a:solidFill>
                <a:latin typeface="Arial" charset="0"/>
              </a:defRPr>
            </a:lvl8pPr>
            <a:lvl9pPr marL="3886200" indent="-228600" algn="ctr" defTabSz="882650" eaLnBrk="0" fontAlgn="base" hangingPunct="0">
              <a:lnSpc>
                <a:spcPct val="90000"/>
              </a:lnSpc>
              <a:spcBef>
                <a:spcPct val="0"/>
              </a:spcBef>
              <a:spcAft>
                <a:spcPct val="0"/>
              </a:spcAft>
              <a:defRPr sz="2400">
                <a:solidFill>
                  <a:schemeClr val="tx1"/>
                </a:solidFill>
                <a:latin typeface="Arial" charset="0"/>
              </a:defRPr>
            </a:lvl9pPr>
          </a:lstStyle>
          <a:p>
            <a:fld id="{04267211-205D-47E8-9F29-7E4C01D43DC3}" type="slidenum">
              <a:rPr lang="en-US" altLang="en-US" sz="800" smtClean="0"/>
              <a:pPr/>
              <a:t>15</a:t>
            </a:fld>
            <a:endParaRPr lang="en-US" altLang="en-US" sz="800" dirty="0"/>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None/>
            </a:pPr>
            <a:r>
              <a:rPr lang="en-US" sz="1200" b="0" dirty="0"/>
              <a:t>12 –</a:t>
            </a:r>
            <a:r>
              <a:rPr lang="en-GB" dirty="0"/>
              <a:t> </a:t>
            </a:r>
            <a:r>
              <a:rPr lang="en-IN" dirty="0"/>
              <a:t>Network Security Infrastructure</a:t>
            </a:r>
            <a:endParaRPr lang="en-US" sz="1200" b="0" dirty="0">
              <a:solidFill>
                <a:srgbClr val="FF0000"/>
              </a:solidFill>
            </a:endParaRPr>
          </a:p>
          <a:p>
            <a:pPr>
              <a:buFontTx/>
              <a:buNone/>
            </a:pPr>
            <a:r>
              <a:rPr lang="en-US" sz="1200" b="0" dirty="0">
                <a:solidFill>
                  <a:srgbClr val="FF0000"/>
                </a:solidFill>
              </a:rPr>
              <a:t>12.1 </a:t>
            </a:r>
            <a:r>
              <a:rPr lang="en-GB" dirty="0"/>
              <a:t>–</a:t>
            </a:r>
            <a:r>
              <a:rPr lang="en-US" sz="1200" b="0" dirty="0">
                <a:solidFill>
                  <a:srgbClr val="FF0000"/>
                </a:solidFill>
              </a:rPr>
              <a:t> </a:t>
            </a:r>
            <a:r>
              <a:rPr lang="en-IN" sz="1200" b="0" dirty="0">
                <a:solidFill>
                  <a:srgbClr val="FF0000"/>
                </a:solidFill>
              </a:rPr>
              <a:t>Network Topologies</a:t>
            </a:r>
            <a:endParaRPr lang="en-GB" b="0" dirty="0">
              <a:solidFill>
                <a:srgbClr val="FF0000"/>
              </a:solidFill>
            </a:endParaRPr>
          </a:p>
          <a:p>
            <a:r>
              <a:rPr lang="en-GB" dirty="0"/>
              <a:t>12.1.7 – </a:t>
            </a:r>
            <a:r>
              <a:rPr lang="en-IN" sz="1200" b="0" i="0" u="none" strike="noStrike" kern="1200" dirty="0">
                <a:solidFill>
                  <a:schemeClr val="tx1"/>
                </a:solidFill>
                <a:effectLst/>
                <a:latin typeface="+mn-lt"/>
                <a:ea typeface="+mn-ea"/>
                <a:cs typeface="+mn-cs"/>
              </a:rPr>
              <a:t>Common Security Architectures</a:t>
            </a:r>
            <a:endParaRPr lang="en-US" altLang="en-US" dirty="0"/>
          </a:p>
        </p:txBody>
      </p:sp>
    </p:spTree>
    <p:extLst>
      <p:ext uri="{BB962C8B-B14F-4D97-AF65-F5344CB8AC3E}">
        <p14:creationId xmlns:p14="http://schemas.microsoft.com/office/powerpoint/2010/main" val="10435486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2650">
              <a:defRPr sz="2400">
                <a:solidFill>
                  <a:schemeClr val="tx1"/>
                </a:solidFill>
                <a:latin typeface="Arial" charset="0"/>
              </a:defRPr>
            </a:lvl1pPr>
            <a:lvl2pPr marL="742950" indent="-285750" defTabSz="882650">
              <a:defRPr sz="2400">
                <a:solidFill>
                  <a:schemeClr val="tx1"/>
                </a:solidFill>
                <a:latin typeface="Arial" charset="0"/>
              </a:defRPr>
            </a:lvl2pPr>
            <a:lvl3pPr marL="1143000" indent="-228600" defTabSz="882650">
              <a:defRPr sz="2400">
                <a:solidFill>
                  <a:schemeClr val="tx1"/>
                </a:solidFill>
                <a:latin typeface="Arial" charset="0"/>
              </a:defRPr>
            </a:lvl3pPr>
            <a:lvl4pPr marL="1600200" indent="-228600" defTabSz="882650">
              <a:defRPr sz="2400">
                <a:solidFill>
                  <a:schemeClr val="tx1"/>
                </a:solidFill>
                <a:latin typeface="Arial" charset="0"/>
              </a:defRPr>
            </a:lvl4pPr>
            <a:lvl5pPr marL="2057400" indent="-228600" defTabSz="882650">
              <a:defRPr sz="2400">
                <a:solidFill>
                  <a:schemeClr val="tx1"/>
                </a:solidFill>
                <a:latin typeface="Arial" charset="0"/>
              </a:defRPr>
            </a:lvl5pPr>
            <a:lvl6pPr marL="2514600" indent="-228600" algn="ctr" defTabSz="882650" eaLnBrk="0" fontAlgn="base" hangingPunct="0">
              <a:lnSpc>
                <a:spcPct val="90000"/>
              </a:lnSpc>
              <a:spcBef>
                <a:spcPct val="0"/>
              </a:spcBef>
              <a:spcAft>
                <a:spcPct val="0"/>
              </a:spcAft>
              <a:defRPr sz="2400">
                <a:solidFill>
                  <a:schemeClr val="tx1"/>
                </a:solidFill>
                <a:latin typeface="Arial" charset="0"/>
              </a:defRPr>
            </a:lvl6pPr>
            <a:lvl7pPr marL="2971800" indent="-228600" algn="ctr" defTabSz="882650" eaLnBrk="0" fontAlgn="base" hangingPunct="0">
              <a:lnSpc>
                <a:spcPct val="90000"/>
              </a:lnSpc>
              <a:spcBef>
                <a:spcPct val="0"/>
              </a:spcBef>
              <a:spcAft>
                <a:spcPct val="0"/>
              </a:spcAft>
              <a:defRPr sz="2400">
                <a:solidFill>
                  <a:schemeClr val="tx1"/>
                </a:solidFill>
                <a:latin typeface="Arial" charset="0"/>
              </a:defRPr>
            </a:lvl7pPr>
            <a:lvl8pPr marL="3429000" indent="-228600" algn="ctr" defTabSz="882650" eaLnBrk="0" fontAlgn="base" hangingPunct="0">
              <a:lnSpc>
                <a:spcPct val="90000"/>
              </a:lnSpc>
              <a:spcBef>
                <a:spcPct val="0"/>
              </a:spcBef>
              <a:spcAft>
                <a:spcPct val="0"/>
              </a:spcAft>
              <a:defRPr sz="2400">
                <a:solidFill>
                  <a:schemeClr val="tx1"/>
                </a:solidFill>
                <a:latin typeface="Arial" charset="0"/>
              </a:defRPr>
            </a:lvl8pPr>
            <a:lvl9pPr marL="3886200" indent="-228600" algn="ctr" defTabSz="882650" eaLnBrk="0" fontAlgn="base" hangingPunct="0">
              <a:lnSpc>
                <a:spcPct val="90000"/>
              </a:lnSpc>
              <a:spcBef>
                <a:spcPct val="0"/>
              </a:spcBef>
              <a:spcAft>
                <a:spcPct val="0"/>
              </a:spcAft>
              <a:defRPr sz="2400">
                <a:solidFill>
                  <a:schemeClr val="tx1"/>
                </a:solidFill>
                <a:latin typeface="Arial" charset="0"/>
              </a:defRPr>
            </a:lvl9pPr>
          </a:lstStyle>
          <a:p>
            <a:fld id="{04267211-205D-47E8-9F29-7E4C01D43DC3}" type="slidenum">
              <a:rPr lang="en-US" altLang="en-US" sz="800" smtClean="0"/>
              <a:pPr/>
              <a:t>16</a:t>
            </a:fld>
            <a:endParaRPr lang="en-US" altLang="en-US" sz="800" dirty="0"/>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None/>
            </a:pPr>
            <a:r>
              <a:rPr lang="en-US" sz="1200" b="0" dirty="0"/>
              <a:t>12 –</a:t>
            </a:r>
            <a:r>
              <a:rPr lang="en-GB" dirty="0"/>
              <a:t> </a:t>
            </a:r>
            <a:r>
              <a:rPr lang="en-IN" dirty="0"/>
              <a:t>Network Security Infrastructure</a:t>
            </a:r>
            <a:endParaRPr lang="en-US" sz="1200" b="0" dirty="0">
              <a:solidFill>
                <a:srgbClr val="FF0000"/>
              </a:solidFill>
            </a:endParaRPr>
          </a:p>
          <a:p>
            <a:pPr>
              <a:buFontTx/>
              <a:buNone/>
            </a:pPr>
            <a:r>
              <a:rPr lang="en-US" sz="1200" b="0" dirty="0">
                <a:solidFill>
                  <a:srgbClr val="FF0000"/>
                </a:solidFill>
              </a:rPr>
              <a:t>12.1 </a:t>
            </a:r>
            <a:r>
              <a:rPr lang="en-GB" dirty="0"/>
              <a:t>–</a:t>
            </a:r>
            <a:r>
              <a:rPr lang="en-US" sz="1200" b="0" dirty="0">
                <a:solidFill>
                  <a:srgbClr val="FF0000"/>
                </a:solidFill>
              </a:rPr>
              <a:t> </a:t>
            </a:r>
            <a:r>
              <a:rPr lang="en-IN" sz="1200" b="0" dirty="0">
                <a:solidFill>
                  <a:srgbClr val="FF0000"/>
                </a:solidFill>
              </a:rPr>
              <a:t>Network Topologies</a:t>
            </a:r>
            <a:endParaRPr lang="en-GB" b="0" dirty="0">
              <a:solidFill>
                <a:srgbClr val="FF0000"/>
              </a:solidFill>
            </a:endParaRPr>
          </a:p>
          <a:p>
            <a:r>
              <a:rPr lang="en-GB" dirty="0"/>
              <a:t>12.1.7 – </a:t>
            </a:r>
            <a:r>
              <a:rPr lang="en-IN" sz="1200" b="0" i="0" u="none" strike="noStrike" kern="1200" dirty="0">
                <a:solidFill>
                  <a:schemeClr val="tx1"/>
                </a:solidFill>
                <a:effectLst/>
                <a:latin typeface="+mn-lt"/>
                <a:ea typeface="+mn-ea"/>
                <a:cs typeface="+mn-cs"/>
              </a:rPr>
              <a:t>Common Security Architectures</a:t>
            </a:r>
            <a:endParaRPr lang="en-US" altLang="en-US" dirty="0"/>
          </a:p>
        </p:txBody>
      </p:sp>
    </p:spTree>
    <p:extLst>
      <p:ext uri="{BB962C8B-B14F-4D97-AF65-F5344CB8AC3E}">
        <p14:creationId xmlns:p14="http://schemas.microsoft.com/office/powerpoint/2010/main" val="32091801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2650">
              <a:defRPr sz="2400">
                <a:solidFill>
                  <a:schemeClr val="tx1"/>
                </a:solidFill>
                <a:latin typeface="Arial" charset="0"/>
              </a:defRPr>
            </a:lvl1pPr>
            <a:lvl2pPr marL="742950" indent="-285750" defTabSz="882650">
              <a:defRPr sz="2400">
                <a:solidFill>
                  <a:schemeClr val="tx1"/>
                </a:solidFill>
                <a:latin typeface="Arial" charset="0"/>
              </a:defRPr>
            </a:lvl2pPr>
            <a:lvl3pPr marL="1143000" indent="-228600" defTabSz="882650">
              <a:defRPr sz="2400">
                <a:solidFill>
                  <a:schemeClr val="tx1"/>
                </a:solidFill>
                <a:latin typeface="Arial" charset="0"/>
              </a:defRPr>
            </a:lvl3pPr>
            <a:lvl4pPr marL="1600200" indent="-228600" defTabSz="882650">
              <a:defRPr sz="2400">
                <a:solidFill>
                  <a:schemeClr val="tx1"/>
                </a:solidFill>
                <a:latin typeface="Arial" charset="0"/>
              </a:defRPr>
            </a:lvl4pPr>
            <a:lvl5pPr marL="2057400" indent="-228600" defTabSz="882650">
              <a:defRPr sz="2400">
                <a:solidFill>
                  <a:schemeClr val="tx1"/>
                </a:solidFill>
                <a:latin typeface="Arial" charset="0"/>
              </a:defRPr>
            </a:lvl5pPr>
            <a:lvl6pPr marL="2514600" indent="-228600" algn="ctr" defTabSz="882650" eaLnBrk="0" fontAlgn="base" hangingPunct="0">
              <a:lnSpc>
                <a:spcPct val="90000"/>
              </a:lnSpc>
              <a:spcBef>
                <a:spcPct val="0"/>
              </a:spcBef>
              <a:spcAft>
                <a:spcPct val="0"/>
              </a:spcAft>
              <a:defRPr sz="2400">
                <a:solidFill>
                  <a:schemeClr val="tx1"/>
                </a:solidFill>
                <a:latin typeface="Arial" charset="0"/>
              </a:defRPr>
            </a:lvl6pPr>
            <a:lvl7pPr marL="2971800" indent="-228600" algn="ctr" defTabSz="882650" eaLnBrk="0" fontAlgn="base" hangingPunct="0">
              <a:lnSpc>
                <a:spcPct val="90000"/>
              </a:lnSpc>
              <a:spcBef>
                <a:spcPct val="0"/>
              </a:spcBef>
              <a:spcAft>
                <a:spcPct val="0"/>
              </a:spcAft>
              <a:defRPr sz="2400">
                <a:solidFill>
                  <a:schemeClr val="tx1"/>
                </a:solidFill>
                <a:latin typeface="Arial" charset="0"/>
              </a:defRPr>
            </a:lvl7pPr>
            <a:lvl8pPr marL="3429000" indent="-228600" algn="ctr" defTabSz="882650" eaLnBrk="0" fontAlgn="base" hangingPunct="0">
              <a:lnSpc>
                <a:spcPct val="90000"/>
              </a:lnSpc>
              <a:spcBef>
                <a:spcPct val="0"/>
              </a:spcBef>
              <a:spcAft>
                <a:spcPct val="0"/>
              </a:spcAft>
              <a:defRPr sz="2400">
                <a:solidFill>
                  <a:schemeClr val="tx1"/>
                </a:solidFill>
                <a:latin typeface="Arial" charset="0"/>
              </a:defRPr>
            </a:lvl8pPr>
            <a:lvl9pPr marL="3886200" indent="-228600" algn="ctr" defTabSz="882650" eaLnBrk="0" fontAlgn="base" hangingPunct="0">
              <a:lnSpc>
                <a:spcPct val="90000"/>
              </a:lnSpc>
              <a:spcBef>
                <a:spcPct val="0"/>
              </a:spcBef>
              <a:spcAft>
                <a:spcPct val="0"/>
              </a:spcAft>
              <a:defRPr sz="2400">
                <a:solidFill>
                  <a:schemeClr val="tx1"/>
                </a:solidFill>
                <a:latin typeface="Arial" charset="0"/>
              </a:defRPr>
            </a:lvl9pPr>
          </a:lstStyle>
          <a:p>
            <a:fld id="{04267211-205D-47E8-9F29-7E4C01D43DC3}" type="slidenum">
              <a:rPr lang="en-US" altLang="en-US" sz="800" smtClean="0"/>
              <a:pPr/>
              <a:t>17</a:t>
            </a:fld>
            <a:endParaRPr lang="en-US" altLang="en-US" sz="800" dirty="0"/>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None/>
            </a:pPr>
            <a:r>
              <a:rPr lang="en-US" sz="1200" b="0" dirty="0"/>
              <a:t>12 –</a:t>
            </a:r>
            <a:r>
              <a:rPr lang="en-GB" dirty="0"/>
              <a:t> </a:t>
            </a:r>
            <a:r>
              <a:rPr lang="en-IN" dirty="0"/>
              <a:t>Network Security Infrastructure</a:t>
            </a:r>
            <a:endParaRPr lang="en-US" sz="1200" b="0" dirty="0">
              <a:solidFill>
                <a:srgbClr val="FF0000"/>
              </a:solidFill>
            </a:endParaRPr>
          </a:p>
          <a:p>
            <a:pPr>
              <a:buFontTx/>
              <a:buNone/>
            </a:pPr>
            <a:r>
              <a:rPr lang="en-US" sz="1200" b="0" dirty="0">
                <a:solidFill>
                  <a:srgbClr val="FF0000"/>
                </a:solidFill>
              </a:rPr>
              <a:t>12.1 </a:t>
            </a:r>
            <a:r>
              <a:rPr lang="en-GB" dirty="0"/>
              <a:t>–</a:t>
            </a:r>
            <a:r>
              <a:rPr lang="en-US" sz="1200" b="0" dirty="0">
                <a:solidFill>
                  <a:srgbClr val="FF0000"/>
                </a:solidFill>
              </a:rPr>
              <a:t> </a:t>
            </a:r>
            <a:r>
              <a:rPr lang="en-IN" sz="1200" b="0" dirty="0">
                <a:solidFill>
                  <a:srgbClr val="FF0000"/>
                </a:solidFill>
              </a:rPr>
              <a:t>Network Topologies</a:t>
            </a:r>
            <a:endParaRPr lang="en-GB" b="0" dirty="0">
              <a:solidFill>
                <a:srgbClr val="FF0000"/>
              </a:solidFill>
            </a:endParaRPr>
          </a:p>
          <a:p>
            <a:r>
              <a:rPr lang="en-GB" dirty="0"/>
              <a:t>12.1.7 – </a:t>
            </a:r>
            <a:r>
              <a:rPr lang="en-IN" sz="1200" b="0" i="0" u="none" strike="noStrike" kern="1200" dirty="0">
                <a:solidFill>
                  <a:schemeClr val="tx1"/>
                </a:solidFill>
                <a:effectLst/>
                <a:latin typeface="+mn-lt"/>
                <a:ea typeface="+mn-ea"/>
                <a:cs typeface="+mn-cs"/>
              </a:rPr>
              <a:t>Common Security Architectures</a:t>
            </a:r>
            <a:endParaRPr lang="en-US" altLang="en-US" dirty="0"/>
          </a:p>
        </p:txBody>
      </p:sp>
    </p:spTree>
    <p:extLst>
      <p:ext uri="{BB962C8B-B14F-4D97-AF65-F5344CB8AC3E}">
        <p14:creationId xmlns:p14="http://schemas.microsoft.com/office/powerpoint/2010/main" val="32120406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2650">
              <a:defRPr sz="2400">
                <a:solidFill>
                  <a:schemeClr val="tx1"/>
                </a:solidFill>
                <a:latin typeface="Arial" charset="0"/>
              </a:defRPr>
            </a:lvl1pPr>
            <a:lvl2pPr marL="742950" indent="-285750" defTabSz="882650">
              <a:defRPr sz="2400">
                <a:solidFill>
                  <a:schemeClr val="tx1"/>
                </a:solidFill>
                <a:latin typeface="Arial" charset="0"/>
              </a:defRPr>
            </a:lvl2pPr>
            <a:lvl3pPr marL="1143000" indent="-228600" defTabSz="882650">
              <a:defRPr sz="2400">
                <a:solidFill>
                  <a:schemeClr val="tx1"/>
                </a:solidFill>
                <a:latin typeface="Arial" charset="0"/>
              </a:defRPr>
            </a:lvl3pPr>
            <a:lvl4pPr marL="1600200" indent="-228600" defTabSz="882650">
              <a:defRPr sz="2400">
                <a:solidFill>
                  <a:schemeClr val="tx1"/>
                </a:solidFill>
                <a:latin typeface="Arial" charset="0"/>
              </a:defRPr>
            </a:lvl4pPr>
            <a:lvl5pPr marL="2057400" indent="-228600" defTabSz="882650">
              <a:defRPr sz="2400">
                <a:solidFill>
                  <a:schemeClr val="tx1"/>
                </a:solidFill>
                <a:latin typeface="Arial" charset="0"/>
              </a:defRPr>
            </a:lvl5pPr>
            <a:lvl6pPr marL="2514600" indent="-228600" algn="ctr" defTabSz="882650" eaLnBrk="0" fontAlgn="base" hangingPunct="0">
              <a:lnSpc>
                <a:spcPct val="90000"/>
              </a:lnSpc>
              <a:spcBef>
                <a:spcPct val="0"/>
              </a:spcBef>
              <a:spcAft>
                <a:spcPct val="0"/>
              </a:spcAft>
              <a:defRPr sz="2400">
                <a:solidFill>
                  <a:schemeClr val="tx1"/>
                </a:solidFill>
                <a:latin typeface="Arial" charset="0"/>
              </a:defRPr>
            </a:lvl6pPr>
            <a:lvl7pPr marL="2971800" indent="-228600" algn="ctr" defTabSz="882650" eaLnBrk="0" fontAlgn="base" hangingPunct="0">
              <a:lnSpc>
                <a:spcPct val="90000"/>
              </a:lnSpc>
              <a:spcBef>
                <a:spcPct val="0"/>
              </a:spcBef>
              <a:spcAft>
                <a:spcPct val="0"/>
              </a:spcAft>
              <a:defRPr sz="2400">
                <a:solidFill>
                  <a:schemeClr val="tx1"/>
                </a:solidFill>
                <a:latin typeface="Arial" charset="0"/>
              </a:defRPr>
            </a:lvl7pPr>
            <a:lvl8pPr marL="3429000" indent="-228600" algn="ctr" defTabSz="882650" eaLnBrk="0" fontAlgn="base" hangingPunct="0">
              <a:lnSpc>
                <a:spcPct val="90000"/>
              </a:lnSpc>
              <a:spcBef>
                <a:spcPct val="0"/>
              </a:spcBef>
              <a:spcAft>
                <a:spcPct val="0"/>
              </a:spcAft>
              <a:defRPr sz="2400">
                <a:solidFill>
                  <a:schemeClr val="tx1"/>
                </a:solidFill>
                <a:latin typeface="Arial" charset="0"/>
              </a:defRPr>
            </a:lvl8pPr>
            <a:lvl9pPr marL="3886200" indent="-228600" algn="ctr" defTabSz="882650" eaLnBrk="0" fontAlgn="base" hangingPunct="0">
              <a:lnSpc>
                <a:spcPct val="90000"/>
              </a:lnSpc>
              <a:spcBef>
                <a:spcPct val="0"/>
              </a:spcBef>
              <a:spcAft>
                <a:spcPct val="0"/>
              </a:spcAft>
              <a:defRPr sz="2400">
                <a:solidFill>
                  <a:schemeClr val="tx1"/>
                </a:solidFill>
                <a:latin typeface="Arial" charset="0"/>
              </a:defRPr>
            </a:lvl9pPr>
          </a:lstStyle>
          <a:p>
            <a:fld id="{04267211-205D-47E8-9F29-7E4C01D43DC3}" type="slidenum">
              <a:rPr lang="en-US" altLang="en-US" sz="800" smtClean="0"/>
              <a:pPr/>
              <a:t>18</a:t>
            </a:fld>
            <a:endParaRPr lang="en-US" altLang="en-US" sz="800" dirty="0"/>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None/>
            </a:pPr>
            <a:r>
              <a:rPr lang="en-US" sz="1200" b="0" dirty="0"/>
              <a:t>12 –</a:t>
            </a:r>
            <a:r>
              <a:rPr lang="en-GB" dirty="0"/>
              <a:t> </a:t>
            </a:r>
            <a:r>
              <a:rPr lang="en-IN" dirty="0"/>
              <a:t>Network Security Infrastructure</a:t>
            </a:r>
            <a:endParaRPr lang="en-US" sz="1200" b="0" dirty="0">
              <a:solidFill>
                <a:srgbClr val="FF0000"/>
              </a:solidFill>
            </a:endParaRPr>
          </a:p>
          <a:p>
            <a:pPr>
              <a:buFontTx/>
              <a:buNone/>
            </a:pPr>
            <a:r>
              <a:rPr lang="en-US" sz="1200" b="0" dirty="0">
                <a:solidFill>
                  <a:srgbClr val="FF0000"/>
                </a:solidFill>
              </a:rPr>
              <a:t>12.1 </a:t>
            </a:r>
            <a:r>
              <a:rPr lang="en-GB" dirty="0"/>
              <a:t>–</a:t>
            </a:r>
            <a:r>
              <a:rPr lang="en-US" sz="1200" b="0" dirty="0">
                <a:solidFill>
                  <a:srgbClr val="FF0000"/>
                </a:solidFill>
              </a:rPr>
              <a:t> </a:t>
            </a:r>
            <a:r>
              <a:rPr lang="en-IN" sz="1200" b="0" dirty="0">
                <a:solidFill>
                  <a:srgbClr val="FF0000"/>
                </a:solidFill>
              </a:rPr>
              <a:t>Network Topologies</a:t>
            </a:r>
            <a:endParaRPr lang="en-GB" b="0" dirty="0">
              <a:solidFill>
                <a:srgbClr val="FF0000"/>
              </a:solidFill>
            </a:endParaRPr>
          </a:p>
          <a:p>
            <a:r>
              <a:rPr lang="en-GB" dirty="0"/>
              <a:t>12.1.7 – </a:t>
            </a:r>
            <a:r>
              <a:rPr lang="en-IN" sz="1200" b="0" i="0" u="none" strike="noStrike" kern="1200" dirty="0">
                <a:solidFill>
                  <a:schemeClr val="tx1"/>
                </a:solidFill>
                <a:effectLst/>
                <a:latin typeface="+mn-lt"/>
                <a:ea typeface="+mn-ea"/>
                <a:cs typeface="+mn-cs"/>
              </a:rPr>
              <a:t>Common Security Architectures</a:t>
            </a:r>
            <a:endParaRPr lang="en-US" altLang="en-US" dirty="0"/>
          </a:p>
        </p:txBody>
      </p:sp>
    </p:spTree>
    <p:extLst>
      <p:ext uri="{BB962C8B-B14F-4D97-AF65-F5344CB8AC3E}">
        <p14:creationId xmlns:p14="http://schemas.microsoft.com/office/powerpoint/2010/main" val="359532962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r>
              <a:rPr lang="en-US" smtClean="0"/>
              <a:t>n.kaliyamurthy@uwtsd.ac.uk</a:t>
            </a:r>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r>
              <a:rPr lang="en-GB" smtClean="0"/>
              <a:t>n.kaliyamurthy@uwtsd.ac.uk</a:t>
            </a:r>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r>
              <a:rPr lang="en-US" smtClean="0"/>
              <a:t>n.kaliyamurthy@uwtsd.ac.uk</a:t>
            </a:r>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r>
              <a:rPr lang="en-GB" smtClean="0"/>
              <a:t>n.kaliyamurthy@uwtsd.ac.uk</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smtClean="0"/>
              <a:t>n.kaliyamurthy@uwtsd.ac.uk</a:t>
            </a:r>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r>
              <a:rPr lang="en-US" smtClean="0"/>
              <a:t>n.kaliyamurthy@uwtsd.ac.uk</a:t>
            </a:r>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r>
              <a:rPr lang="en-US" smtClean="0"/>
              <a:t>n.kaliyamurthy@uwtsd.ac.uk</a:t>
            </a:r>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r>
              <a:rPr lang="en-US" smtClean="0"/>
              <a:t>n.kaliyamurthy@uwtsd.ac.uk</a:t>
            </a:r>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n.kaliyamurthy@uwtsd.ac.uk</a:t>
            </a:r>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smtClean="0"/>
              <a:t>n.kaliyamurthy@uwtsd.ac.uk</a:t>
            </a:r>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smtClean="0"/>
              <a:t>n.kaliyamurthy@uwtsd.ac.uk</a:t>
            </a:r>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r>
              <a:rPr lang="en-US" smtClean="0"/>
              <a:t>n.kaliyamurthy@uwtsd.ac.uk</a:t>
            </a:r>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r>
              <a:rPr lang="en-US" smtClean="0"/>
              <a:t>n.kaliyamurthy@uwtsd.ac.uk</a:t>
            </a:r>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r>
              <a:rPr lang="en-US" smtClean="0"/>
              <a:t>n.kaliyamurthy@uwtsd.ac.uk</a:t>
            </a:r>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uowtsd-my.sharepoint.com/personal/n_kaliyamurthy_uwtsd_ac_uk/Documents/Modules_Handling/Sep%202020/L4%20-%20NECSE/My%20Contents/Official%20Trailer_%20Takedown%20(2000).mp4"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3.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4.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5.xml"/><Relationship Id="rId5" Type="http://schemas.openxmlformats.org/officeDocument/2006/relationships/image" Target="../media/image10.pn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38596" y="1772816"/>
            <a:ext cx="8280920" cy="1470025"/>
          </a:xfrm>
        </p:spPr>
        <p:txBody>
          <a:bodyPr>
            <a:normAutofit/>
          </a:bodyPr>
          <a:lstStyle/>
          <a:p>
            <a:pPr algn="r"/>
            <a:r>
              <a:rPr lang="en-GB" sz="4000" b="1" dirty="0">
                <a:solidFill>
                  <a:schemeClr val="accent2"/>
                </a:solidFill>
              </a:rPr>
              <a:t>Cybersecurity Essentials</a:t>
            </a:r>
            <a:r>
              <a:rPr lang="en-GB" sz="5300" dirty="0">
                <a:solidFill>
                  <a:schemeClr val="bg1"/>
                </a:solidFill>
              </a:rPr>
              <a:t/>
            </a:r>
            <a:br>
              <a:rPr lang="en-GB" sz="5300" dirty="0">
                <a:solidFill>
                  <a:schemeClr val="bg1"/>
                </a:solidFill>
              </a:rPr>
            </a:br>
            <a:r>
              <a:rPr lang="en-GB" sz="2200" i="1" dirty="0">
                <a:solidFill>
                  <a:schemeClr val="bg1"/>
                </a:solidFill>
              </a:rPr>
              <a:t>(ACCA4029)</a:t>
            </a:r>
            <a:br>
              <a:rPr lang="en-GB" sz="2200" i="1" dirty="0">
                <a:solidFill>
                  <a:schemeClr val="bg1"/>
                </a:solidFill>
              </a:rPr>
            </a:br>
            <a:r>
              <a:rPr lang="en-GB" sz="2200" i="1" dirty="0" smtClean="0">
                <a:solidFill>
                  <a:schemeClr val="bg1"/>
                </a:solidFill>
              </a:rPr>
              <a:t>Threats</a:t>
            </a:r>
            <a:r>
              <a:rPr lang="en-GB" sz="2200" i="1" dirty="0" smtClean="0">
                <a:solidFill>
                  <a:schemeClr val="bg1"/>
                </a:solidFill>
              </a:rPr>
              <a:t>, Vulnerabilities, Attacks</a:t>
            </a:r>
            <a:endParaRPr lang="en-GB" i="1" dirty="0">
              <a:solidFill>
                <a:schemeClr val="bg1"/>
              </a:solidFill>
            </a:endParaRPr>
          </a:p>
        </p:txBody>
      </p:sp>
      <p:pic>
        <p:nvPicPr>
          <p:cNvPr id="3" name="Picture 2">
            <a:extLst>
              <a:ext uri="{FF2B5EF4-FFF2-40B4-BE49-F238E27FC236}">
                <a16:creationId xmlns:a16="http://schemas.microsoft.com/office/drawing/2014/main" id="{2FA4A25C-5932-4EB6-9528-F433191E8E1A}"/>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7308304" y="5813249"/>
            <a:ext cx="555759" cy="699398"/>
          </a:xfrm>
          <a:prstGeom prst="rect">
            <a:avLst/>
          </a:prstGeom>
        </p:spPr>
      </p:pic>
      <p:pic>
        <p:nvPicPr>
          <p:cNvPr id="4" name="Picture 3">
            <a:extLst>
              <a:ext uri="{FF2B5EF4-FFF2-40B4-BE49-F238E27FC236}">
                <a16:creationId xmlns:a16="http://schemas.microsoft.com/office/drawing/2014/main" id="{961390BA-6482-4793-8E13-AAF02E89961F}"/>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01480" y="5813249"/>
            <a:ext cx="707013" cy="699398"/>
          </a:xfrm>
          <a:prstGeom prst="rect">
            <a:avLst/>
          </a:prstGeom>
          <a:noFill/>
          <a:ln>
            <a:noFill/>
          </a:ln>
        </p:spPr>
      </p:pic>
      <p:pic>
        <p:nvPicPr>
          <p:cNvPr id="5" name="Picture 4">
            <a:extLst>
              <a:ext uri="{FF2B5EF4-FFF2-40B4-BE49-F238E27FC236}">
                <a16:creationId xmlns:a16="http://schemas.microsoft.com/office/drawing/2014/main" id="{E2059D90-FF17-4043-9C97-7CB2A6EF6DD1}"/>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4139952" y="6245164"/>
            <a:ext cx="1678208" cy="246676"/>
          </a:xfrm>
          <a:prstGeom prst="rect">
            <a:avLst/>
          </a:prstGeom>
          <a:noFill/>
          <a:ln>
            <a:noFill/>
          </a:ln>
        </p:spPr>
      </p:pic>
      <p:pic>
        <p:nvPicPr>
          <p:cNvPr id="1026" name="Picture 2" descr="Image result for tef silver">
            <a:extLst>
              <a:ext uri="{FF2B5EF4-FFF2-40B4-BE49-F238E27FC236}">
                <a16:creationId xmlns:a16="http://schemas.microsoft.com/office/drawing/2014/main" id="{C735C6D0-8C18-4742-B20E-3DEE68681177}"/>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868144" y="5794007"/>
            <a:ext cx="583430" cy="7191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895528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GB" sz="3600" i="1" dirty="0" smtClean="0">
                <a:solidFill>
                  <a:schemeClr val="accent1">
                    <a:lumMod val="50000"/>
                  </a:schemeClr>
                </a:solidFill>
              </a:rPr>
              <a:t>From our previous class… (recap)</a:t>
            </a:r>
            <a:endParaRPr lang="en-GB" sz="3600" i="1" dirty="0">
              <a:solidFill>
                <a:schemeClr val="accent1">
                  <a:lumMod val="50000"/>
                </a:schemeClr>
              </a:solidFill>
            </a:endParaRPr>
          </a:p>
        </p:txBody>
      </p:sp>
      <p:sp>
        <p:nvSpPr>
          <p:cNvPr id="3" name="Content Placeholder 2">
            <a:extLst>
              <a:ext uri="{FF2B5EF4-FFF2-40B4-BE49-F238E27FC236}">
                <a16:creationId xmlns:a16="http://schemas.microsoft.com/office/drawing/2014/main" id="{54A1C25E-7EBF-4A13-B167-E80F199FF570}"/>
              </a:ext>
            </a:extLst>
          </p:cNvPr>
          <p:cNvSpPr>
            <a:spLocks noGrp="1"/>
          </p:cNvSpPr>
          <p:nvPr>
            <p:ph idx="1"/>
          </p:nvPr>
        </p:nvSpPr>
        <p:spPr/>
        <p:txBody>
          <a:bodyPr>
            <a:normAutofit/>
          </a:bodyPr>
          <a:lstStyle/>
          <a:p>
            <a:pPr marL="457200" lvl="1" indent="0">
              <a:buNone/>
            </a:pPr>
            <a:endParaRPr lang="en-GB" i="1" dirty="0" smtClean="0"/>
          </a:p>
          <a:p>
            <a:pPr lvl="1"/>
            <a:endParaRPr lang="en-GB" i="1" dirty="0"/>
          </a:p>
          <a:p>
            <a:pPr marL="0" indent="0">
              <a:buNone/>
            </a:pPr>
            <a:endParaRPr lang="en-GB" dirty="0"/>
          </a:p>
          <a:p>
            <a:endParaRPr lang="en-GB" dirty="0"/>
          </a:p>
        </p:txBody>
      </p:sp>
      <p:sp>
        <p:nvSpPr>
          <p:cNvPr id="6" name="TextBox 5"/>
          <p:cNvSpPr txBox="1"/>
          <p:nvPr/>
        </p:nvSpPr>
        <p:spPr>
          <a:xfrm>
            <a:off x="3373" y="5445224"/>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
        <p:nvSpPr>
          <p:cNvPr id="5" name="Content Placeholder 2">
            <a:extLst>
              <a:ext uri="{FF2B5EF4-FFF2-40B4-BE49-F238E27FC236}">
                <a16:creationId xmlns:a16="http://schemas.microsoft.com/office/drawing/2014/main" id="{54A1C25E-7EBF-4A13-B167-E80F199FF570}"/>
              </a:ext>
            </a:extLst>
          </p:cNvPr>
          <p:cNvSpPr txBox="1">
            <a:spLocks/>
          </p:cNvSpPr>
          <p:nvPr/>
        </p:nvSpPr>
        <p:spPr>
          <a:xfrm>
            <a:off x="440283" y="1436911"/>
            <a:ext cx="8229600" cy="391703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dirty="0"/>
              <a:t>Welcoming to the cyber world…</a:t>
            </a:r>
          </a:p>
          <a:p>
            <a:r>
              <a:rPr lang="cy-GB" dirty="0" err="1"/>
              <a:t>Good</a:t>
            </a:r>
            <a:r>
              <a:rPr lang="cy-GB" dirty="0"/>
              <a:t> </a:t>
            </a:r>
            <a:r>
              <a:rPr lang="cy-GB" dirty="0" err="1"/>
              <a:t>Guys</a:t>
            </a:r>
            <a:r>
              <a:rPr lang="cy-GB" dirty="0"/>
              <a:t> </a:t>
            </a:r>
            <a:r>
              <a:rPr lang="cy-GB" dirty="0" err="1"/>
              <a:t>Vs</a:t>
            </a:r>
            <a:r>
              <a:rPr lang="cy-GB" dirty="0"/>
              <a:t> Bad </a:t>
            </a:r>
            <a:r>
              <a:rPr lang="cy-GB" dirty="0" err="1"/>
              <a:t>Guys</a:t>
            </a:r>
            <a:r>
              <a:rPr lang="cy-GB" dirty="0"/>
              <a:t>...</a:t>
            </a:r>
          </a:p>
          <a:p>
            <a:r>
              <a:rPr lang="cy-GB" dirty="0" err="1"/>
              <a:t>Threats</a:t>
            </a:r>
            <a:r>
              <a:rPr lang="cy-GB" dirty="0"/>
              <a:t>...</a:t>
            </a:r>
          </a:p>
          <a:p>
            <a:r>
              <a:rPr lang="cy-GB" dirty="0" err="1"/>
              <a:t>Mitigating</a:t>
            </a:r>
            <a:r>
              <a:rPr lang="cy-GB" dirty="0"/>
              <a:t> </a:t>
            </a:r>
            <a:r>
              <a:rPr lang="cy-GB" dirty="0" err="1"/>
              <a:t>Threats</a:t>
            </a:r>
            <a:r>
              <a:rPr lang="cy-GB" dirty="0"/>
              <a:t>...</a:t>
            </a:r>
            <a:endParaRPr lang="en-GB" dirty="0"/>
          </a:p>
          <a:p>
            <a:endParaRPr lang="en-GB" dirty="0"/>
          </a:p>
        </p:txBody>
      </p:sp>
    </p:spTree>
    <p:extLst>
      <p:ext uri="{BB962C8B-B14F-4D97-AF65-F5344CB8AC3E}">
        <p14:creationId xmlns:p14="http://schemas.microsoft.com/office/powerpoint/2010/main" val="111740224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GB" sz="3600" i="1" dirty="0" smtClean="0">
                <a:solidFill>
                  <a:schemeClr val="accent1">
                    <a:lumMod val="50000"/>
                  </a:schemeClr>
                </a:solidFill>
              </a:rPr>
              <a:t>From our previous class… (recap)</a:t>
            </a:r>
            <a:endParaRPr lang="en-GB" sz="3600" i="1" dirty="0">
              <a:solidFill>
                <a:schemeClr val="accent1">
                  <a:lumMod val="50000"/>
                </a:schemeClr>
              </a:solidFill>
            </a:endParaRPr>
          </a:p>
        </p:txBody>
      </p:sp>
      <p:sp>
        <p:nvSpPr>
          <p:cNvPr id="3" name="Content Placeholder 2">
            <a:extLst>
              <a:ext uri="{FF2B5EF4-FFF2-40B4-BE49-F238E27FC236}">
                <a16:creationId xmlns:a16="http://schemas.microsoft.com/office/drawing/2014/main" id="{54A1C25E-7EBF-4A13-B167-E80F199FF570}"/>
              </a:ext>
            </a:extLst>
          </p:cNvPr>
          <p:cNvSpPr>
            <a:spLocks noGrp="1"/>
          </p:cNvSpPr>
          <p:nvPr>
            <p:ph idx="1"/>
          </p:nvPr>
        </p:nvSpPr>
        <p:spPr/>
        <p:txBody>
          <a:bodyPr>
            <a:normAutofit/>
          </a:bodyPr>
          <a:lstStyle/>
          <a:p>
            <a:pPr marL="457200" lvl="1" indent="0">
              <a:buNone/>
            </a:pPr>
            <a:endParaRPr lang="en-GB" i="1" dirty="0" smtClean="0"/>
          </a:p>
          <a:p>
            <a:pPr lvl="1"/>
            <a:endParaRPr lang="en-GB" i="1" dirty="0"/>
          </a:p>
          <a:p>
            <a:pPr marL="0" indent="0">
              <a:buNone/>
            </a:pPr>
            <a:endParaRPr lang="en-GB" dirty="0"/>
          </a:p>
          <a:p>
            <a:endParaRPr lang="en-GB" dirty="0"/>
          </a:p>
        </p:txBody>
      </p:sp>
      <p:sp>
        <p:nvSpPr>
          <p:cNvPr id="6" name="TextBox 5"/>
          <p:cNvSpPr txBox="1"/>
          <p:nvPr/>
        </p:nvSpPr>
        <p:spPr>
          <a:xfrm>
            <a:off x="3373" y="5445224"/>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
        <p:nvSpPr>
          <p:cNvPr id="5" name="Content Placeholder 2">
            <a:extLst>
              <a:ext uri="{FF2B5EF4-FFF2-40B4-BE49-F238E27FC236}">
                <a16:creationId xmlns:a16="http://schemas.microsoft.com/office/drawing/2014/main" id="{54A1C25E-7EBF-4A13-B167-E80F199FF570}"/>
              </a:ext>
            </a:extLst>
          </p:cNvPr>
          <p:cNvSpPr txBox="1">
            <a:spLocks/>
          </p:cNvSpPr>
          <p:nvPr/>
        </p:nvSpPr>
        <p:spPr>
          <a:xfrm>
            <a:off x="440283" y="1436911"/>
            <a:ext cx="8229600" cy="3917032"/>
          </a:xfrm>
          <a:prstGeom prst="rect">
            <a:avLst/>
          </a:prstGeom>
        </p:spPr>
        <p:txBody>
          <a:bodyPr vert="horz" lIns="91440" tIns="45720" rIns="91440" bIns="45720" rtlCol="0">
            <a:normAutofit fontScale="55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spcBef>
                <a:spcPts val="600"/>
              </a:spcBef>
            </a:pPr>
            <a:r>
              <a:rPr lang="en-US" sz="3600" dirty="0"/>
              <a:t>The Cybersecurity Cube</a:t>
            </a:r>
            <a:r>
              <a:rPr lang="en-US" dirty="0"/>
              <a:t> </a:t>
            </a:r>
            <a:r>
              <a:rPr lang="en-US" dirty="0" smtClean="0"/>
              <a:t> the </a:t>
            </a:r>
            <a:r>
              <a:rPr lang="en-US" dirty="0"/>
              <a:t>three dimensions of the </a:t>
            </a:r>
            <a:r>
              <a:rPr lang="en-US" dirty="0" err="1"/>
              <a:t>McCumber</a:t>
            </a:r>
            <a:r>
              <a:rPr lang="en-US" dirty="0"/>
              <a:t> Cube.</a:t>
            </a:r>
          </a:p>
          <a:p>
            <a:pPr>
              <a:spcBef>
                <a:spcPts val="600"/>
              </a:spcBef>
            </a:pPr>
            <a:endParaRPr lang="en-US" sz="3600" dirty="0"/>
          </a:p>
          <a:p>
            <a:pPr>
              <a:spcBef>
                <a:spcPts val="600"/>
              </a:spcBef>
            </a:pPr>
            <a:r>
              <a:rPr lang="en-US" sz="4000" dirty="0"/>
              <a:t>CIA TRIAD </a:t>
            </a:r>
            <a:r>
              <a:rPr lang="en-US" dirty="0" smtClean="0"/>
              <a:t>confidentiality</a:t>
            </a:r>
            <a:r>
              <a:rPr lang="en-US" dirty="0"/>
              <a:t>, integrity, and availability.</a:t>
            </a:r>
          </a:p>
          <a:p>
            <a:pPr>
              <a:spcBef>
                <a:spcPts val="600"/>
              </a:spcBef>
            </a:pPr>
            <a:endParaRPr lang="en-US" sz="3600" dirty="0"/>
          </a:p>
          <a:p>
            <a:pPr>
              <a:spcBef>
                <a:spcPts val="600"/>
              </a:spcBef>
            </a:pPr>
            <a:r>
              <a:rPr lang="en-US" sz="4000" dirty="0"/>
              <a:t>States of Data </a:t>
            </a:r>
            <a:r>
              <a:rPr lang="en-US" dirty="0" smtClean="0"/>
              <a:t>the </a:t>
            </a:r>
            <a:r>
              <a:rPr lang="en-US" dirty="0"/>
              <a:t>three states of data.</a:t>
            </a:r>
          </a:p>
          <a:p>
            <a:pPr>
              <a:spcBef>
                <a:spcPts val="600"/>
              </a:spcBef>
            </a:pPr>
            <a:endParaRPr lang="en-US" sz="3600" dirty="0"/>
          </a:p>
          <a:p>
            <a:pPr>
              <a:spcBef>
                <a:spcPts val="600"/>
              </a:spcBef>
            </a:pPr>
            <a:r>
              <a:rPr lang="en-US" sz="4000" dirty="0"/>
              <a:t>Cybersecurity Countermeasures </a:t>
            </a:r>
            <a:r>
              <a:rPr lang="en-US" sz="4000" dirty="0" smtClean="0"/>
              <a:t> </a:t>
            </a:r>
            <a:r>
              <a:rPr lang="en-US" dirty="0" smtClean="0"/>
              <a:t>the </a:t>
            </a:r>
            <a:r>
              <a:rPr lang="en-US" dirty="0"/>
              <a:t>types of cybersecurity countermeasures.</a:t>
            </a:r>
          </a:p>
          <a:p>
            <a:pPr>
              <a:spcBef>
                <a:spcPts val="600"/>
              </a:spcBef>
            </a:pPr>
            <a:endParaRPr lang="en-US" sz="3600" dirty="0"/>
          </a:p>
          <a:p>
            <a:pPr>
              <a:spcBef>
                <a:spcPts val="600"/>
              </a:spcBef>
            </a:pPr>
            <a:r>
              <a:rPr lang="en-US" sz="4000" dirty="0"/>
              <a:t>IT Security Management Framework </a:t>
            </a:r>
            <a:r>
              <a:rPr lang="en-US" sz="4000" dirty="0" smtClean="0"/>
              <a:t> </a:t>
            </a:r>
            <a:r>
              <a:rPr lang="en-US" dirty="0" smtClean="0"/>
              <a:t>the </a:t>
            </a:r>
            <a:r>
              <a:rPr lang="en-US" dirty="0"/>
              <a:t>ISO Cybersecurity Model</a:t>
            </a:r>
            <a:endParaRPr lang="en-CA" sz="2800" dirty="0"/>
          </a:p>
        </p:txBody>
      </p:sp>
    </p:spTree>
    <p:extLst>
      <p:ext uri="{BB962C8B-B14F-4D97-AF65-F5344CB8AC3E}">
        <p14:creationId xmlns:p14="http://schemas.microsoft.com/office/powerpoint/2010/main" val="117011674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GB" sz="3600" dirty="0" smtClean="0">
                <a:solidFill>
                  <a:schemeClr val="accent1">
                    <a:lumMod val="50000"/>
                  </a:schemeClr>
                </a:solidFill>
              </a:rPr>
              <a:t>Chat…</a:t>
            </a:r>
            <a:endParaRPr lang="en-GB" sz="3600" dirty="0">
              <a:solidFill>
                <a:schemeClr val="accent1">
                  <a:lumMod val="50000"/>
                </a:schemeClr>
              </a:solidFill>
            </a:endParaRPr>
          </a:p>
        </p:txBody>
      </p:sp>
      <p:sp>
        <p:nvSpPr>
          <p:cNvPr id="3" name="Content Placeholder 2">
            <a:extLst>
              <a:ext uri="{FF2B5EF4-FFF2-40B4-BE49-F238E27FC236}">
                <a16:creationId xmlns:a16="http://schemas.microsoft.com/office/drawing/2014/main" id="{54A1C25E-7EBF-4A13-B167-E80F199FF570}"/>
              </a:ext>
            </a:extLst>
          </p:cNvPr>
          <p:cNvSpPr>
            <a:spLocks noGrp="1"/>
          </p:cNvSpPr>
          <p:nvPr>
            <p:ph idx="1"/>
          </p:nvPr>
        </p:nvSpPr>
        <p:spPr>
          <a:xfrm>
            <a:off x="457200" y="1268760"/>
            <a:ext cx="8229600" cy="4248473"/>
          </a:xfrm>
        </p:spPr>
        <p:txBody>
          <a:bodyPr>
            <a:normAutofit/>
          </a:bodyPr>
          <a:lstStyle/>
          <a:p>
            <a:pPr marL="0" indent="0" algn="ctr">
              <a:spcBef>
                <a:spcPts val="600"/>
              </a:spcBef>
              <a:buNone/>
            </a:pPr>
            <a:r>
              <a:rPr lang="en-US" sz="2800" b="1" i="1" dirty="0" smtClean="0">
                <a:solidFill>
                  <a:schemeClr val="tx2"/>
                </a:solidFill>
              </a:rPr>
              <a:t>Write on the </a:t>
            </a:r>
            <a:r>
              <a:rPr lang="en-US" sz="2800" b="1" i="1" dirty="0" err="1" smtClean="0">
                <a:solidFill>
                  <a:schemeClr val="tx2"/>
                </a:solidFill>
              </a:rPr>
              <a:t>chatbox</a:t>
            </a:r>
            <a:r>
              <a:rPr lang="en-US" sz="2800" b="1" i="1" dirty="0" smtClean="0">
                <a:solidFill>
                  <a:schemeClr val="tx2"/>
                </a:solidFill>
              </a:rPr>
              <a:t>…</a:t>
            </a:r>
            <a:endParaRPr lang="en-US" sz="2800" b="1" i="1" dirty="0" smtClean="0">
              <a:solidFill>
                <a:schemeClr val="tx2"/>
              </a:solidFill>
            </a:endParaRPr>
          </a:p>
          <a:p>
            <a:pPr marL="0" indent="0" algn="ctr">
              <a:spcBef>
                <a:spcPts val="600"/>
              </a:spcBef>
              <a:buNone/>
            </a:pPr>
            <a:r>
              <a:rPr lang="en-US" sz="2800" b="1" i="1" dirty="0" smtClean="0">
                <a:solidFill>
                  <a:schemeClr val="tx2"/>
                </a:solidFill>
              </a:rPr>
              <a:t>How many of you know about </a:t>
            </a:r>
          </a:p>
          <a:p>
            <a:pPr marL="0" indent="0" algn="ctr">
              <a:spcBef>
                <a:spcPts val="600"/>
              </a:spcBef>
              <a:buNone/>
            </a:pPr>
            <a:r>
              <a:rPr lang="en-US" sz="2800" b="1" i="1" dirty="0">
                <a:solidFill>
                  <a:schemeClr val="tx2"/>
                </a:solidFill>
              </a:rPr>
              <a:t>#</a:t>
            </a:r>
            <a:r>
              <a:rPr lang="en-US" sz="2800" b="1" i="1" dirty="0" err="1">
                <a:solidFill>
                  <a:schemeClr val="tx2"/>
                </a:solidFill>
              </a:rPr>
              <a:t>kevin</a:t>
            </a:r>
            <a:r>
              <a:rPr lang="en-US" sz="2800" b="1" i="1" dirty="0">
                <a:solidFill>
                  <a:schemeClr val="tx2"/>
                </a:solidFill>
              </a:rPr>
              <a:t> </a:t>
            </a:r>
            <a:r>
              <a:rPr lang="en-US" sz="2800" b="1" i="1" dirty="0" err="1">
                <a:solidFill>
                  <a:schemeClr val="tx2"/>
                </a:solidFill>
              </a:rPr>
              <a:t>mitnick</a:t>
            </a:r>
            <a:r>
              <a:rPr lang="en-US" sz="2800" b="1" i="1" dirty="0">
                <a:solidFill>
                  <a:schemeClr val="tx2"/>
                </a:solidFill>
              </a:rPr>
              <a:t> </a:t>
            </a:r>
            <a:endParaRPr lang="en-US" sz="2800" b="1" i="1" dirty="0" smtClean="0">
              <a:solidFill>
                <a:schemeClr val="tx2"/>
              </a:solidFill>
            </a:endParaRPr>
          </a:p>
          <a:p>
            <a:pPr marL="0" indent="0" algn="ctr">
              <a:spcBef>
                <a:spcPts val="600"/>
              </a:spcBef>
              <a:buNone/>
            </a:pPr>
            <a:r>
              <a:rPr lang="en-US" sz="2800" b="1" i="1" dirty="0" smtClean="0">
                <a:solidFill>
                  <a:schemeClr val="tx2"/>
                </a:solidFill>
              </a:rPr>
              <a:t>#have you watched </a:t>
            </a:r>
            <a:r>
              <a:rPr lang="en-US" sz="2800" b="1" i="1" dirty="0" smtClean="0">
                <a:solidFill>
                  <a:schemeClr val="tx2"/>
                </a:solidFill>
                <a:hlinkClick r:id="rId2"/>
              </a:rPr>
              <a:t>takedown</a:t>
            </a:r>
            <a:r>
              <a:rPr lang="en-US" sz="2800" b="1" i="1" dirty="0" smtClean="0">
                <a:solidFill>
                  <a:schemeClr val="tx2"/>
                </a:solidFill>
              </a:rPr>
              <a:t>?</a:t>
            </a:r>
          </a:p>
          <a:p>
            <a:pPr marL="0" indent="0" algn="ctr">
              <a:spcBef>
                <a:spcPts val="600"/>
              </a:spcBef>
              <a:buNone/>
            </a:pPr>
            <a:r>
              <a:rPr lang="en-US" sz="2800" b="1" i="1" dirty="0" smtClean="0">
                <a:solidFill>
                  <a:schemeClr val="tx2"/>
                </a:solidFill>
              </a:rPr>
              <a:t>----</a:t>
            </a:r>
          </a:p>
          <a:p>
            <a:pPr marL="0" indent="0" algn="ctr">
              <a:spcBef>
                <a:spcPts val="600"/>
              </a:spcBef>
              <a:buNone/>
            </a:pPr>
            <a:endParaRPr lang="en-US" sz="2800" b="1" i="1" dirty="0" smtClean="0">
              <a:solidFill>
                <a:schemeClr val="tx2"/>
              </a:solidFill>
            </a:endParaRPr>
          </a:p>
        </p:txBody>
      </p:sp>
      <p:sp>
        <p:nvSpPr>
          <p:cNvPr id="5" name="TextBox 4"/>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Tree>
    <p:extLst>
      <p:ext uri="{BB962C8B-B14F-4D97-AF65-F5344CB8AC3E}">
        <p14:creationId xmlns:p14="http://schemas.microsoft.com/office/powerpoint/2010/main" val="190781236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GB" sz="3600" dirty="0" smtClean="0">
                <a:solidFill>
                  <a:schemeClr val="accent1">
                    <a:lumMod val="50000"/>
                  </a:schemeClr>
                </a:solidFill>
              </a:rPr>
              <a:t>Objectives and Discussions</a:t>
            </a:r>
            <a:endParaRPr lang="en-GB" sz="3600" dirty="0">
              <a:solidFill>
                <a:schemeClr val="accent1">
                  <a:lumMod val="50000"/>
                </a:schemeClr>
              </a:solidFill>
            </a:endParaRPr>
          </a:p>
        </p:txBody>
      </p:sp>
      <p:sp>
        <p:nvSpPr>
          <p:cNvPr id="3" name="Content Placeholder 2">
            <a:extLst>
              <a:ext uri="{FF2B5EF4-FFF2-40B4-BE49-F238E27FC236}">
                <a16:creationId xmlns:a16="http://schemas.microsoft.com/office/drawing/2014/main" id="{54A1C25E-7EBF-4A13-B167-E80F199FF570}"/>
              </a:ext>
            </a:extLst>
          </p:cNvPr>
          <p:cNvSpPr>
            <a:spLocks noGrp="1"/>
          </p:cNvSpPr>
          <p:nvPr>
            <p:ph idx="1"/>
          </p:nvPr>
        </p:nvSpPr>
        <p:spPr>
          <a:xfrm>
            <a:off x="457200" y="1268760"/>
            <a:ext cx="8229600" cy="4248473"/>
          </a:xfrm>
        </p:spPr>
        <p:txBody>
          <a:bodyPr>
            <a:normAutofit/>
          </a:bodyPr>
          <a:lstStyle/>
          <a:p>
            <a:pPr marL="0" indent="0" algn="ctr">
              <a:spcBef>
                <a:spcPts val="600"/>
              </a:spcBef>
              <a:buNone/>
              <a:tabLst>
                <a:tab pos="628650" algn="l"/>
              </a:tabLst>
            </a:pPr>
            <a:r>
              <a:rPr lang="en-US" sz="2800" b="1" i="1" dirty="0" smtClean="0">
                <a:solidFill>
                  <a:schemeClr val="tx2"/>
                </a:solidFill>
              </a:rPr>
              <a:t>Malware </a:t>
            </a:r>
            <a:r>
              <a:rPr lang="en-US" sz="2800" b="1" i="1" dirty="0">
                <a:solidFill>
                  <a:schemeClr val="tx2"/>
                </a:solidFill>
              </a:rPr>
              <a:t>and Malicious </a:t>
            </a:r>
            <a:r>
              <a:rPr lang="en-US" sz="2800" b="1" i="1" dirty="0" smtClean="0">
                <a:solidFill>
                  <a:schemeClr val="tx2"/>
                </a:solidFill>
              </a:rPr>
              <a:t>Code </a:t>
            </a:r>
            <a:r>
              <a:rPr lang="en-US" sz="1800" dirty="0" smtClean="0">
                <a:solidFill>
                  <a:schemeClr val="tx2"/>
                </a:solidFill>
              </a:rPr>
              <a:t>the </a:t>
            </a:r>
            <a:r>
              <a:rPr lang="en-US" sz="1800" dirty="0">
                <a:solidFill>
                  <a:schemeClr val="tx2"/>
                </a:solidFill>
              </a:rPr>
              <a:t>types of malware </a:t>
            </a:r>
            <a:r>
              <a:rPr lang="en-US" sz="1800" dirty="0" smtClean="0">
                <a:solidFill>
                  <a:schemeClr val="tx2"/>
                </a:solidFill>
              </a:rPr>
              <a:t>&amp; malicious </a:t>
            </a:r>
            <a:r>
              <a:rPr lang="en-US" sz="1800" dirty="0">
                <a:solidFill>
                  <a:schemeClr val="tx2"/>
                </a:solidFill>
              </a:rPr>
              <a:t>code</a:t>
            </a:r>
            <a:r>
              <a:rPr lang="en-US" sz="1800" dirty="0" smtClean="0">
                <a:solidFill>
                  <a:schemeClr val="tx2"/>
                </a:solidFill>
              </a:rPr>
              <a:t>.</a:t>
            </a:r>
          </a:p>
          <a:p>
            <a:pPr marL="0" indent="0" algn="ctr">
              <a:spcBef>
                <a:spcPts val="600"/>
              </a:spcBef>
              <a:buNone/>
              <a:tabLst>
                <a:tab pos="628650" algn="l"/>
              </a:tabLst>
            </a:pPr>
            <a:endParaRPr lang="en-US" sz="2800" b="1" i="1" dirty="0" smtClean="0">
              <a:solidFill>
                <a:schemeClr val="tx2"/>
              </a:solidFill>
            </a:endParaRPr>
          </a:p>
          <a:p>
            <a:pPr marL="0" indent="0" algn="ctr">
              <a:spcBef>
                <a:spcPts val="600"/>
              </a:spcBef>
              <a:buNone/>
              <a:tabLst>
                <a:tab pos="628650" algn="l"/>
              </a:tabLst>
            </a:pPr>
            <a:r>
              <a:rPr lang="en-US" sz="2800" b="1" i="1" dirty="0" smtClean="0">
                <a:solidFill>
                  <a:schemeClr val="tx2"/>
                </a:solidFill>
              </a:rPr>
              <a:t>Deception </a:t>
            </a:r>
            <a:r>
              <a:rPr lang="en-US" sz="1800" dirty="0" smtClean="0">
                <a:solidFill>
                  <a:schemeClr val="tx2"/>
                </a:solidFill>
              </a:rPr>
              <a:t>the </a:t>
            </a:r>
            <a:r>
              <a:rPr lang="en-US" sz="1800" dirty="0">
                <a:solidFill>
                  <a:schemeClr val="tx2"/>
                </a:solidFill>
              </a:rPr>
              <a:t>tactics, techniques and procedures used by cyber criminals.</a:t>
            </a:r>
          </a:p>
          <a:p>
            <a:pPr marL="0" indent="0" algn="ctr">
              <a:spcBef>
                <a:spcPts val="600"/>
              </a:spcBef>
              <a:buNone/>
            </a:pPr>
            <a:endParaRPr lang="en-US" sz="2800" b="1" i="1" dirty="0" smtClean="0">
              <a:solidFill>
                <a:schemeClr val="tx2"/>
              </a:solidFill>
            </a:endParaRPr>
          </a:p>
          <a:p>
            <a:pPr marL="0" indent="0" algn="ctr">
              <a:spcBef>
                <a:spcPts val="600"/>
              </a:spcBef>
              <a:buNone/>
            </a:pPr>
            <a:r>
              <a:rPr lang="en-US" sz="2800" b="1" i="1" dirty="0" smtClean="0">
                <a:solidFill>
                  <a:schemeClr val="tx2"/>
                </a:solidFill>
              </a:rPr>
              <a:t>Attacks </a:t>
            </a:r>
            <a:r>
              <a:rPr lang="en-US" sz="1800" dirty="0" smtClean="0">
                <a:solidFill>
                  <a:schemeClr val="tx2"/>
                </a:solidFill>
              </a:rPr>
              <a:t>the </a:t>
            </a:r>
            <a:r>
              <a:rPr lang="en-US" sz="1800" dirty="0">
                <a:solidFill>
                  <a:schemeClr val="tx2"/>
                </a:solidFill>
              </a:rPr>
              <a:t>different methods used in social </a:t>
            </a:r>
            <a:r>
              <a:rPr lang="en-US" sz="1800" dirty="0" smtClean="0">
                <a:solidFill>
                  <a:schemeClr val="tx2"/>
                </a:solidFill>
              </a:rPr>
              <a:t>engineering  and types </a:t>
            </a:r>
            <a:r>
              <a:rPr lang="en-US" sz="1800" dirty="0">
                <a:solidFill>
                  <a:schemeClr val="tx2"/>
                </a:solidFill>
              </a:rPr>
              <a:t>of cyberattacks</a:t>
            </a:r>
            <a:r>
              <a:rPr lang="en-US" sz="1800" dirty="0" smtClean="0">
                <a:solidFill>
                  <a:schemeClr val="tx2"/>
                </a:solidFill>
              </a:rPr>
              <a:t>.</a:t>
            </a:r>
            <a:endParaRPr lang="en-CA" sz="1800" b="1" dirty="0">
              <a:solidFill>
                <a:schemeClr val="tx2"/>
              </a:solidFill>
            </a:endParaRPr>
          </a:p>
          <a:p>
            <a:pPr marL="0" indent="0" algn="ctr">
              <a:spcBef>
                <a:spcPts val="600"/>
              </a:spcBef>
              <a:buNone/>
            </a:pPr>
            <a:endParaRPr lang="en-CA" sz="2000" i="1" dirty="0"/>
          </a:p>
        </p:txBody>
      </p:sp>
      <p:sp>
        <p:nvSpPr>
          <p:cNvPr id="5" name="TextBox 4"/>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Tree>
    <p:extLst>
      <p:ext uri="{BB962C8B-B14F-4D97-AF65-F5344CB8AC3E}">
        <p14:creationId xmlns:p14="http://schemas.microsoft.com/office/powerpoint/2010/main" val="400904336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GB" sz="3600" dirty="0" smtClean="0">
                <a:solidFill>
                  <a:schemeClr val="accent1">
                    <a:lumMod val="50000"/>
                  </a:schemeClr>
                </a:solidFill>
              </a:rPr>
              <a:t>Objectives and Discussions</a:t>
            </a:r>
            <a:endParaRPr lang="en-GB" sz="3600" dirty="0">
              <a:solidFill>
                <a:schemeClr val="accent1">
                  <a:lumMod val="50000"/>
                </a:schemeClr>
              </a:solidFill>
            </a:endParaRPr>
          </a:p>
        </p:txBody>
      </p:sp>
      <p:sp>
        <p:nvSpPr>
          <p:cNvPr id="3" name="Content Placeholder 2">
            <a:extLst>
              <a:ext uri="{FF2B5EF4-FFF2-40B4-BE49-F238E27FC236}">
                <a16:creationId xmlns:a16="http://schemas.microsoft.com/office/drawing/2014/main" id="{54A1C25E-7EBF-4A13-B167-E80F199FF570}"/>
              </a:ext>
            </a:extLst>
          </p:cNvPr>
          <p:cNvSpPr>
            <a:spLocks noGrp="1"/>
          </p:cNvSpPr>
          <p:nvPr>
            <p:ph idx="1"/>
          </p:nvPr>
        </p:nvSpPr>
        <p:spPr/>
        <p:txBody>
          <a:bodyPr>
            <a:normAutofit/>
          </a:bodyPr>
          <a:lstStyle/>
          <a:p>
            <a:endParaRPr lang="en-GB" dirty="0" smtClean="0"/>
          </a:p>
          <a:p>
            <a:r>
              <a:rPr lang="en-GB" sz="2800" i="1" dirty="0" smtClean="0">
                <a:effectLst>
                  <a:outerShdw blurRad="38100" dist="38100" dir="2700000" algn="tl">
                    <a:srgbClr val="000000">
                      <a:alpha val="43137"/>
                    </a:srgbClr>
                  </a:outerShdw>
                </a:effectLst>
              </a:rPr>
              <a:t>Threat, Vulnerabilities and Attack vector</a:t>
            </a:r>
          </a:p>
          <a:p>
            <a:r>
              <a:rPr lang="en-GB" sz="2800" i="1" dirty="0" smtClean="0">
                <a:effectLst>
                  <a:outerShdw blurRad="38100" dist="38100" dir="2700000" algn="tl">
                    <a:srgbClr val="000000">
                      <a:alpha val="43137"/>
                    </a:srgbClr>
                  </a:outerShdw>
                </a:effectLst>
              </a:rPr>
              <a:t>Malwares</a:t>
            </a:r>
          </a:p>
          <a:p>
            <a:r>
              <a:rPr lang="en-GB" sz="2800" i="1" dirty="0" smtClean="0">
                <a:effectLst>
                  <a:outerShdw blurRad="38100" dist="38100" dir="2700000" algn="tl">
                    <a:srgbClr val="000000">
                      <a:alpha val="43137"/>
                    </a:srgbClr>
                  </a:outerShdw>
                </a:effectLst>
              </a:rPr>
              <a:t>Methods</a:t>
            </a:r>
          </a:p>
          <a:p>
            <a:r>
              <a:rPr lang="en-GB" sz="2800" i="1" dirty="0" smtClean="0">
                <a:effectLst>
                  <a:outerShdw blurRad="38100" dist="38100" dir="2700000" algn="tl">
                    <a:srgbClr val="000000">
                      <a:alpha val="43137"/>
                    </a:srgbClr>
                  </a:outerShdw>
                </a:effectLst>
              </a:rPr>
              <a:t>Attacks</a:t>
            </a:r>
            <a:endParaRPr lang="en-GB" sz="2800" i="1" dirty="0" smtClean="0">
              <a:effectLst>
                <a:outerShdw blurRad="38100" dist="38100" dir="2700000" algn="tl">
                  <a:srgbClr val="000000">
                    <a:alpha val="43137"/>
                  </a:srgbClr>
                </a:outerShdw>
              </a:effectLst>
            </a:endParaRPr>
          </a:p>
          <a:p>
            <a:endParaRPr lang="en-GB" dirty="0"/>
          </a:p>
        </p:txBody>
      </p:sp>
      <p:sp>
        <p:nvSpPr>
          <p:cNvPr id="5" name="TextBox 4"/>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Tree>
    <p:extLst>
      <p:ext uri="{BB962C8B-B14F-4D97-AF65-F5344CB8AC3E}">
        <p14:creationId xmlns:p14="http://schemas.microsoft.com/office/powerpoint/2010/main" val="16269672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GB" sz="3600" dirty="0" smtClean="0">
                <a:solidFill>
                  <a:schemeClr val="accent1">
                    <a:lumMod val="50000"/>
                  </a:schemeClr>
                </a:solidFill>
              </a:rPr>
              <a:t>Threats, Vulnerability and Risks</a:t>
            </a:r>
            <a:endParaRPr lang="en-GB" sz="3600" dirty="0">
              <a:solidFill>
                <a:srgbClr val="FF0000"/>
              </a:solidFill>
            </a:endParaRPr>
          </a:p>
        </p:txBody>
      </p:sp>
      <p:sp>
        <p:nvSpPr>
          <p:cNvPr id="5" name="TextBox 4"/>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
        <p:nvSpPr>
          <p:cNvPr id="8" name="Rectangle 7"/>
          <p:cNvSpPr/>
          <p:nvPr/>
        </p:nvSpPr>
        <p:spPr>
          <a:xfrm>
            <a:off x="2339752" y="1404281"/>
            <a:ext cx="6552728" cy="3139321"/>
          </a:xfrm>
          <a:prstGeom prst="rect">
            <a:avLst/>
          </a:prstGeom>
        </p:spPr>
        <p:txBody>
          <a:bodyPr wrap="square">
            <a:spAutoFit/>
          </a:bodyPr>
          <a:lstStyle/>
          <a:p>
            <a:pPr fontAlgn="t"/>
            <a:r>
              <a:rPr lang="en-US" b="1" dirty="0">
                <a:effectLst>
                  <a:outerShdw blurRad="38100" dist="38100" dir="2700000" algn="tl">
                    <a:srgbClr val="000000">
                      <a:alpha val="43137"/>
                    </a:srgbClr>
                  </a:outerShdw>
                </a:effectLst>
              </a:rPr>
              <a:t>A potential danger to an asset such as data or the network itself.</a:t>
            </a:r>
          </a:p>
          <a:p>
            <a:pPr algn="just"/>
            <a:endParaRPr lang="en-US" dirty="0">
              <a:solidFill>
                <a:schemeClr val="dk1"/>
              </a:solidFill>
              <a:effectLst>
                <a:outerShdw blurRad="38100" dist="38100" dir="2700000" algn="tl">
                  <a:srgbClr val="000000">
                    <a:alpha val="43137"/>
                  </a:srgbClr>
                </a:outerShdw>
              </a:effectLst>
            </a:endParaRPr>
          </a:p>
          <a:p>
            <a:pPr fontAlgn="t"/>
            <a:endParaRPr lang="en-GB" dirty="0">
              <a:effectLst>
                <a:outerShdw blurRad="38100" dist="38100" dir="2700000" algn="tl">
                  <a:srgbClr val="000000">
                    <a:alpha val="43137"/>
                  </a:srgbClr>
                </a:outerShdw>
              </a:effectLst>
            </a:endParaRPr>
          </a:p>
          <a:p>
            <a:pPr fontAlgn="t"/>
            <a:r>
              <a:rPr lang="en-US" b="1" dirty="0">
                <a:effectLst>
                  <a:outerShdw blurRad="38100" dist="38100" dir="2700000" algn="tl">
                    <a:srgbClr val="000000">
                      <a:alpha val="43137"/>
                    </a:srgbClr>
                  </a:outerShdw>
                </a:effectLst>
              </a:rPr>
              <a:t>A weakness in a system or its design that could be exploited by a threat</a:t>
            </a:r>
            <a:r>
              <a:rPr lang="en-US" b="1" dirty="0" smtClean="0">
                <a:effectLst>
                  <a:outerShdw blurRad="38100" dist="38100" dir="2700000" algn="tl">
                    <a:srgbClr val="000000">
                      <a:alpha val="43137"/>
                    </a:srgbClr>
                  </a:outerShdw>
                </a:effectLst>
              </a:rPr>
              <a:t>.</a:t>
            </a:r>
          </a:p>
          <a:p>
            <a:pPr fontAlgn="t"/>
            <a:endParaRPr lang="en-GB" b="1" dirty="0">
              <a:effectLst>
                <a:outerShdw blurRad="38100" dist="38100" dir="2700000" algn="tl">
                  <a:srgbClr val="000000">
                    <a:alpha val="43137"/>
                  </a:srgbClr>
                </a:outerShdw>
              </a:effectLst>
            </a:endParaRPr>
          </a:p>
          <a:p>
            <a:pPr fontAlgn="t"/>
            <a:r>
              <a:rPr lang="en-US" b="1" dirty="0">
                <a:effectLst>
                  <a:outerShdw blurRad="38100" dist="38100" dir="2700000" algn="tl">
                    <a:srgbClr val="000000">
                      <a:alpha val="43137"/>
                    </a:srgbClr>
                  </a:outerShdw>
                </a:effectLst>
              </a:rPr>
              <a:t>The likelihood that a particular threat will exploit </a:t>
            </a:r>
            <a:r>
              <a:rPr lang="en-US" b="1" dirty="0" smtClean="0">
                <a:effectLst>
                  <a:outerShdw blurRad="38100" dist="38100" dir="2700000" algn="tl">
                    <a:srgbClr val="000000">
                      <a:alpha val="43137"/>
                    </a:srgbClr>
                  </a:outerShdw>
                </a:effectLst>
              </a:rPr>
              <a:t>a particular </a:t>
            </a:r>
            <a:r>
              <a:rPr lang="en-US" b="1" dirty="0">
                <a:effectLst>
                  <a:outerShdw blurRad="38100" dist="38100" dir="2700000" algn="tl">
                    <a:srgbClr val="000000">
                      <a:alpha val="43137"/>
                    </a:srgbClr>
                  </a:outerShdw>
                </a:effectLst>
              </a:rPr>
              <a:t>vulnerability of an asset and result in an undesirable consequence.</a:t>
            </a:r>
            <a:endParaRPr lang="en-GB" b="1" dirty="0">
              <a:effectLst>
                <a:outerShdw blurRad="38100" dist="38100" dir="2700000" algn="tl">
                  <a:srgbClr val="000000">
                    <a:alpha val="43137"/>
                  </a:srgbClr>
                </a:outerShdw>
              </a:effectLst>
            </a:endParaRPr>
          </a:p>
          <a:p>
            <a:pPr algn="just"/>
            <a:endParaRPr lang="en-US" dirty="0">
              <a:effectLst>
                <a:outerShdw blurRad="38100" dist="38100" dir="2700000" algn="tl">
                  <a:srgbClr val="000000">
                    <a:alpha val="43137"/>
                  </a:srgbClr>
                </a:outerShdw>
              </a:effectLst>
            </a:endParaRPr>
          </a:p>
        </p:txBody>
      </p:sp>
      <p:pic>
        <p:nvPicPr>
          <p:cNvPr id="11"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2777" t="21625" r="59341" b="58747"/>
          <a:stretch/>
        </p:blipFill>
        <p:spPr bwMode="auto">
          <a:xfrm>
            <a:off x="899592" y="1347837"/>
            <a:ext cx="864096" cy="648072"/>
          </a:xfrm>
          <a:prstGeom prst="rect">
            <a:avLst/>
          </a:prstGeom>
          <a:noFill/>
          <a:ln w="3175">
            <a:solidFill>
              <a:schemeClr val="bg1">
                <a:lumMod val="85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0186" t="67084" r="50010" b="19831"/>
          <a:stretch/>
        </p:blipFill>
        <p:spPr bwMode="auto">
          <a:xfrm>
            <a:off x="647564" y="2529826"/>
            <a:ext cx="1440160" cy="432048"/>
          </a:xfrm>
          <a:prstGeom prst="rect">
            <a:avLst/>
          </a:prstGeom>
          <a:noFill/>
          <a:ln w="3175">
            <a:solidFill>
              <a:schemeClr val="bg1">
                <a:lumMod val="85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63402" t="4811" r="20206" b="79923"/>
          <a:stretch/>
        </p:blipFill>
        <p:spPr bwMode="auto">
          <a:xfrm>
            <a:off x="1045078" y="3338819"/>
            <a:ext cx="792088" cy="504056"/>
          </a:xfrm>
          <a:prstGeom prst="rect">
            <a:avLst/>
          </a:prstGeom>
          <a:noFill/>
          <a:ln w="3175">
            <a:solidFill>
              <a:schemeClr val="bg1">
                <a:lumMod val="85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0186" t="6580" r="6357"/>
          <a:stretch/>
        </p:blipFill>
        <p:spPr bwMode="auto">
          <a:xfrm>
            <a:off x="7164288" y="4117059"/>
            <a:ext cx="1821316" cy="1582737"/>
          </a:xfrm>
          <a:prstGeom prst="rect">
            <a:avLst/>
          </a:prstGeom>
          <a:noFill/>
          <a:ln w="3175">
            <a:solidFill>
              <a:schemeClr val="bg1">
                <a:lumMod val="85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0821596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GB" sz="3600" dirty="0" smtClean="0">
                <a:solidFill>
                  <a:schemeClr val="accent1">
                    <a:lumMod val="50000"/>
                  </a:schemeClr>
                </a:solidFill>
              </a:rPr>
              <a:t>Threats, Vulnerability and Risks</a:t>
            </a:r>
            <a:endParaRPr lang="en-GB" sz="3600" dirty="0">
              <a:solidFill>
                <a:srgbClr val="FF0000"/>
              </a:solidFill>
            </a:endParaRPr>
          </a:p>
        </p:txBody>
      </p:sp>
      <p:sp>
        <p:nvSpPr>
          <p:cNvPr id="5" name="TextBox 4"/>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
        <p:nvSpPr>
          <p:cNvPr id="8" name="Rectangle 7"/>
          <p:cNvSpPr/>
          <p:nvPr/>
        </p:nvSpPr>
        <p:spPr>
          <a:xfrm>
            <a:off x="539552" y="2060848"/>
            <a:ext cx="8064896" cy="1754326"/>
          </a:xfrm>
          <a:prstGeom prst="rect">
            <a:avLst/>
          </a:prstGeom>
        </p:spPr>
        <p:txBody>
          <a:bodyPr wrap="square">
            <a:spAutoFit/>
          </a:bodyPr>
          <a:lstStyle/>
          <a:p>
            <a:pPr algn="just" fontAlgn="t"/>
            <a:r>
              <a:rPr lang="en-US" b="1" dirty="0"/>
              <a:t>Attack Surface</a:t>
            </a:r>
            <a:endParaRPr lang="en-GB" dirty="0"/>
          </a:p>
          <a:p>
            <a:pPr algn="just" fontAlgn="ctr"/>
            <a:r>
              <a:rPr lang="en-US" dirty="0"/>
              <a:t>An attack surface is the </a:t>
            </a:r>
            <a:r>
              <a:rPr lang="en-US" b="1" dirty="0"/>
              <a:t>total sum of the vulnerabilities </a:t>
            </a:r>
            <a:r>
              <a:rPr lang="en-US" dirty="0"/>
              <a:t>in a given system that are </a:t>
            </a:r>
            <a:r>
              <a:rPr lang="en-US" b="1" dirty="0"/>
              <a:t>accessible to an attacker</a:t>
            </a:r>
            <a:r>
              <a:rPr lang="en-US" dirty="0"/>
              <a:t>. </a:t>
            </a:r>
            <a:endParaRPr lang="en-US" dirty="0" smtClean="0"/>
          </a:p>
          <a:p>
            <a:pPr algn="just" fontAlgn="ctr"/>
            <a:endParaRPr lang="en-US" dirty="0"/>
          </a:p>
          <a:p>
            <a:pPr algn="just" fontAlgn="ctr"/>
            <a:r>
              <a:rPr lang="en-US" i="1" dirty="0" smtClean="0">
                <a:effectLst>
                  <a:outerShdw blurRad="38100" dist="38100" dir="2700000" algn="tl">
                    <a:srgbClr val="000000">
                      <a:alpha val="43137"/>
                    </a:srgbClr>
                  </a:outerShdw>
                </a:effectLst>
              </a:rPr>
              <a:t>The </a:t>
            </a:r>
            <a:r>
              <a:rPr lang="en-US" i="1" dirty="0">
                <a:effectLst>
                  <a:outerShdw blurRad="38100" dist="38100" dir="2700000" algn="tl">
                    <a:srgbClr val="000000">
                      <a:alpha val="43137"/>
                    </a:srgbClr>
                  </a:outerShdw>
                </a:effectLst>
              </a:rPr>
              <a:t>attack surface describes different points where an attacker could get into a system, and where they could get data out of the system</a:t>
            </a:r>
            <a:r>
              <a:rPr lang="en-US" i="1" dirty="0" smtClean="0">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420902360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GB" sz="3600" dirty="0" smtClean="0">
                <a:solidFill>
                  <a:schemeClr val="accent1">
                    <a:lumMod val="50000"/>
                  </a:schemeClr>
                </a:solidFill>
              </a:rPr>
              <a:t>Threats, Vulnerability and Risks</a:t>
            </a:r>
            <a:endParaRPr lang="en-GB" sz="3600" dirty="0">
              <a:solidFill>
                <a:srgbClr val="FF0000"/>
              </a:solidFill>
            </a:endParaRPr>
          </a:p>
        </p:txBody>
      </p:sp>
      <p:sp>
        <p:nvSpPr>
          <p:cNvPr id="5" name="TextBox 4"/>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
        <p:nvSpPr>
          <p:cNvPr id="8" name="Rectangle 7"/>
          <p:cNvSpPr/>
          <p:nvPr/>
        </p:nvSpPr>
        <p:spPr>
          <a:xfrm>
            <a:off x="611560" y="1556792"/>
            <a:ext cx="8064896" cy="3693319"/>
          </a:xfrm>
          <a:prstGeom prst="rect">
            <a:avLst/>
          </a:prstGeom>
        </p:spPr>
        <p:txBody>
          <a:bodyPr wrap="square">
            <a:spAutoFit/>
          </a:bodyPr>
          <a:lstStyle/>
          <a:p>
            <a:pPr algn="just" fontAlgn="t"/>
            <a:r>
              <a:rPr lang="en-US" b="1" dirty="0"/>
              <a:t>Exploit</a:t>
            </a:r>
            <a:endParaRPr lang="en-GB" b="1" dirty="0"/>
          </a:p>
          <a:p>
            <a:pPr algn="just" fontAlgn="t"/>
            <a:r>
              <a:rPr lang="en-US" dirty="0"/>
              <a:t>The mechanism that is used to </a:t>
            </a:r>
            <a:r>
              <a:rPr lang="en-US" b="1" dirty="0"/>
              <a:t>leverage a vulnerability to compromise an asset</a:t>
            </a:r>
            <a:r>
              <a:rPr lang="en-US" dirty="0"/>
              <a:t>.</a:t>
            </a:r>
          </a:p>
          <a:p>
            <a:pPr algn="just" fontAlgn="t"/>
            <a:endParaRPr lang="en-US" dirty="0"/>
          </a:p>
          <a:p>
            <a:pPr algn="just" fontAlgn="t"/>
            <a:r>
              <a:rPr lang="en-US" dirty="0"/>
              <a:t>Exploits may be </a:t>
            </a:r>
            <a:r>
              <a:rPr lang="en-US" b="1" i="1" dirty="0">
                <a:solidFill>
                  <a:srgbClr val="FF0000"/>
                </a:solidFill>
                <a:effectLst>
                  <a:outerShdw blurRad="38100" dist="38100" dir="2700000" algn="tl">
                    <a:srgbClr val="000000">
                      <a:alpha val="43137"/>
                    </a:srgbClr>
                  </a:outerShdw>
                </a:effectLst>
              </a:rPr>
              <a:t>remote or local</a:t>
            </a:r>
            <a:r>
              <a:rPr lang="en-US" dirty="0"/>
              <a:t>. </a:t>
            </a:r>
          </a:p>
          <a:p>
            <a:pPr algn="just" fontAlgn="t"/>
            <a:endParaRPr lang="en-US" dirty="0"/>
          </a:p>
          <a:p>
            <a:pPr algn="just" fontAlgn="t"/>
            <a:r>
              <a:rPr lang="en-US" dirty="0"/>
              <a:t>A remote exploit is one that works over the network </a:t>
            </a:r>
            <a:r>
              <a:rPr lang="en-US" b="1" dirty="0"/>
              <a:t>without any prior access </a:t>
            </a:r>
            <a:r>
              <a:rPr lang="en-US" dirty="0"/>
              <a:t>to the target system. </a:t>
            </a:r>
          </a:p>
          <a:p>
            <a:pPr algn="just" fontAlgn="t"/>
            <a:endParaRPr lang="en-US" dirty="0"/>
          </a:p>
          <a:p>
            <a:pPr algn="just" fontAlgn="t"/>
            <a:r>
              <a:rPr lang="en-US" dirty="0"/>
              <a:t>In a local exploit, the threat actor has </a:t>
            </a:r>
            <a:r>
              <a:rPr lang="en-US" b="1" dirty="0"/>
              <a:t>some type of user or administrative access to the end system</a:t>
            </a:r>
            <a:r>
              <a:rPr lang="en-US" dirty="0"/>
              <a:t>. </a:t>
            </a:r>
            <a:endParaRPr lang="en-US" dirty="0" smtClean="0"/>
          </a:p>
          <a:p>
            <a:pPr algn="just" fontAlgn="t"/>
            <a:endParaRPr lang="en-US" dirty="0"/>
          </a:p>
          <a:p>
            <a:pPr algn="just" fontAlgn="t"/>
            <a:r>
              <a:rPr lang="en-US" dirty="0" smtClean="0"/>
              <a:t>It </a:t>
            </a:r>
            <a:r>
              <a:rPr lang="en-US" dirty="0"/>
              <a:t>does not necessarily mean that the attacker has physical access to the end system.</a:t>
            </a:r>
            <a:endParaRPr lang="en-GB" dirty="0"/>
          </a:p>
        </p:txBody>
      </p:sp>
    </p:spTree>
    <p:extLst>
      <p:ext uri="{BB962C8B-B14F-4D97-AF65-F5344CB8AC3E}">
        <p14:creationId xmlns:p14="http://schemas.microsoft.com/office/powerpoint/2010/main" val="14376059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a:extLst>
              <a:ext uri="{FF2B5EF4-FFF2-40B4-BE49-F238E27FC236}">
                <a16:creationId xmlns:a16="http://schemas.microsoft.com/office/drawing/2014/main" id="{A7E249FF-01FC-487E-B05D-F7C27AD56CB5}"/>
              </a:ext>
            </a:extLst>
          </p:cNvPr>
          <p:cNvSpPr txBox="1">
            <a:spLocks noChangeArrowheads="1"/>
          </p:cNvSpPr>
          <p:nvPr/>
        </p:nvSpPr>
        <p:spPr bwMode="auto">
          <a:xfrm>
            <a:off x="35496" y="332656"/>
            <a:ext cx="8999935" cy="757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defTabSz="684213" rtl="0" eaLnBrk="1" fontAlgn="base" hangingPunct="1">
              <a:lnSpc>
                <a:spcPct val="100000"/>
              </a:lnSpc>
              <a:spcBef>
                <a:spcPct val="0"/>
              </a:spcBef>
              <a:spcAft>
                <a:spcPct val="0"/>
              </a:spcAft>
              <a:defRPr lang="en-US" sz="2400" kern="1200">
                <a:solidFill>
                  <a:schemeClr val="accent4"/>
                </a:solidFill>
                <a:latin typeface="+mj-lt"/>
                <a:ea typeface="ＭＳ Ｐゴシック" charset="0"/>
                <a:cs typeface="CiscoSans"/>
              </a:defRPr>
            </a:lvl1pPr>
            <a:lvl2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2pPr>
            <a:lvl3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3pPr>
            <a:lvl4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4pPr>
            <a:lvl5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5pPr>
            <a:lvl6pPr marL="4572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6pPr>
            <a:lvl7pPr marL="9144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7pPr>
            <a:lvl8pPr marL="13716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8pPr>
            <a:lvl9pPr marL="18288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9pPr>
          </a:lstStyle>
          <a:p>
            <a:pPr algn="ctr"/>
            <a:r>
              <a:rPr lang="en-IN" sz="3600" dirty="0" smtClean="0">
                <a:solidFill>
                  <a:schemeClr val="accent1">
                    <a:lumMod val="50000"/>
                  </a:schemeClr>
                </a:solidFill>
              </a:rPr>
              <a:t>Malwares</a:t>
            </a:r>
            <a:endParaRPr lang="en-US" altLang="en-US" sz="3600" dirty="0">
              <a:solidFill>
                <a:schemeClr val="accent1">
                  <a:lumMod val="50000"/>
                </a:schemeClr>
              </a:solidFill>
            </a:endParaRPr>
          </a:p>
        </p:txBody>
      </p:sp>
      <p:sp>
        <p:nvSpPr>
          <p:cNvPr id="5" name="Content Placeholder 4"/>
          <p:cNvSpPr>
            <a:spLocks noGrp="1"/>
          </p:cNvSpPr>
          <p:nvPr>
            <p:ph idx="1"/>
          </p:nvPr>
        </p:nvSpPr>
        <p:spPr>
          <a:xfrm>
            <a:off x="420663" y="1177880"/>
            <a:ext cx="8229600" cy="3917032"/>
          </a:xfrm>
        </p:spPr>
        <p:txBody>
          <a:bodyPr>
            <a:normAutofit/>
          </a:bodyPr>
          <a:lstStyle/>
          <a:p>
            <a:pPr marL="0" indent="0" algn="just">
              <a:buNone/>
            </a:pPr>
            <a:r>
              <a:rPr lang="en-US" dirty="0"/>
              <a:t>Malware is a code or software designed to damage, disrupt, steal, or inflict some other ‘bad’ or illegitimate action on data, hosts, or networks</a:t>
            </a:r>
            <a:r>
              <a:rPr lang="en-US" dirty="0" smtClean="0"/>
              <a:t>.</a:t>
            </a:r>
          </a:p>
          <a:p>
            <a:pPr marL="0" indent="0" algn="just">
              <a:buNone/>
            </a:pPr>
            <a:endParaRPr lang="en-US" dirty="0"/>
          </a:p>
          <a:p>
            <a:pPr marL="0" indent="0" algn="just">
              <a:buNone/>
            </a:pPr>
            <a:r>
              <a:rPr lang="en-US" dirty="0"/>
              <a:t>The three most common types of malware are </a:t>
            </a:r>
            <a:r>
              <a:rPr lang="en-US" b="1" i="1" dirty="0"/>
              <a:t>Virus, Worm, and Trojan horse</a:t>
            </a:r>
            <a:r>
              <a:rPr lang="en-US" dirty="0"/>
              <a:t>.</a:t>
            </a:r>
          </a:p>
          <a:p>
            <a:pPr marL="0" indent="0" algn="just">
              <a:buNone/>
            </a:pPr>
            <a:endParaRPr lang="en-US" dirty="0" smtClean="0"/>
          </a:p>
          <a:p>
            <a:pPr marL="0" indent="0" algn="just">
              <a:buNone/>
            </a:pPr>
            <a:endParaRPr lang="en-GB" dirty="0"/>
          </a:p>
        </p:txBody>
      </p:sp>
    </p:spTree>
    <p:custDataLst>
      <p:tags r:id="rId1"/>
    </p:custDataLst>
    <p:extLst>
      <p:ext uri="{BB962C8B-B14F-4D97-AF65-F5344CB8AC3E}">
        <p14:creationId xmlns:p14="http://schemas.microsoft.com/office/powerpoint/2010/main" val="1179888619"/>
      </p:ext>
    </p:extLst>
  </p:cSld>
  <p:clrMapOvr>
    <a:masterClrMapping/>
  </p:clrMapOvr>
  <p:transition spd="slow">
    <p:wip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a:extLst>
              <a:ext uri="{FF2B5EF4-FFF2-40B4-BE49-F238E27FC236}">
                <a16:creationId xmlns:a16="http://schemas.microsoft.com/office/drawing/2014/main" id="{A7E249FF-01FC-487E-B05D-F7C27AD56CB5}"/>
              </a:ext>
            </a:extLst>
          </p:cNvPr>
          <p:cNvSpPr txBox="1">
            <a:spLocks noChangeArrowheads="1"/>
          </p:cNvSpPr>
          <p:nvPr/>
        </p:nvSpPr>
        <p:spPr bwMode="auto">
          <a:xfrm>
            <a:off x="35496" y="332656"/>
            <a:ext cx="8999935" cy="757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defTabSz="684213" rtl="0" eaLnBrk="1" fontAlgn="base" hangingPunct="1">
              <a:lnSpc>
                <a:spcPct val="100000"/>
              </a:lnSpc>
              <a:spcBef>
                <a:spcPct val="0"/>
              </a:spcBef>
              <a:spcAft>
                <a:spcPct val="0"/>
              </a:spcAft>
              <a:defRPr lang="en-US" sz="2400" kern="1200">
                <a:solidFill>
                  <a:schemeClr val="accent4"/>
                </a:solidFill>
                <a:latin typeface="+mj-lt"/>
                <a:ea typeface="ＭＳ Ｐゴシック" charset="0"/>
                <a:cs typeface="CiscoSans"/>
              </a:defRPr>
            </a:lvl1pPr>
            <a:lvl2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2pPr>
            <a:lvl3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3pPr>
            <a:lvl4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4pPr>
            <a:lvl5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5pPr>
            <a:lvl6pPr marL="4572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6pPr>
            <a:lvl7pPr marL="9144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7pPr>
            <a:lvl8pPr marL="13716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8pPr>
            <a:lvl9pPr marL="18288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9pPr>
          </a:lstStyle>
          <a:p>
            <a:pPr algn="ctr"/>
            <a:r>
              <a:rPr lang="en-IN" sz="3600" dirty="0" smtClean="0">
                <a:solidFill>
                  <a:schemeClr val="accent1">
                    <a:lumMod val="50000"/>
                  </a:schemeClr>
                </a:solidFill>
              </a:rPr>
              <a:t>Malwares: Virus</a:t>
            </a:r>
            <a:endParaRPr lang="en-US" altLang="en-US" sz="3600" dirty="0">
              <a:solidFill>
                <a:schemeClr val="accent1">
                  <a:lumMod val="50000"/>
                </a:schemeClr>
              </a:solidFill>
            </a:endParaRPr>
          </a:p>
        </p:txBody>
      </p:sp>
      <p:sp>
        <p:nvSpPr>
          <p:cNvPr id="5" name="Content Placeholder 4"/>
          <p:cNvSpPr>
            <a:spLocks noGrp="1"/>
          </p:cNvSpPr>
          <p:nvPr>
            <p:ph idx="1"/>
          </p:nvPr>
        </p:nvSpPr>
        <p:spPr>
          <a:xfrm>
            <a:off x="420663" y="1177880"/>
            <a:ext cx="8229600" cy="3917032"/>
          </a:xfrm>
        </p:spPr>
        <p:txBody>
          <a:bodyPr>
            <a:normAutofit fontScale="85000" lnSpcReduction="10000"/>
          </a:bodyPr>
          <a:lstStyle/>
          <a:p>
            <a:pPr marL="0" indent="0" algn="just">
              <a:buNone/>
            </a:pPr>
            <a:r>
              <a:rPr lang="en-US" dirty="0"/>
              <a:t>A virus is a type of malware that </a:t>
            </a:r>
            <a:r>
              <a:rPr lang="en-US" b="1" dirty="0">
                <a:solidFill>
                  <a:schemeClr val="tx2"/>
                </a:solidFill>
                <a:effectLst>
                  <a:outerShdw blurRad="38100" dist="38100" dir="2700000" algn="tl">
                    <a:srgbClr val="000000">
                      <a:alpha val="43137"/>
                    </a:srgbClr>
                  </a:outerShdw>
                </a:effectLst>
              </a:rPr>
              <a:t>spreads by inserting a copy of itself into another program</a:t>
            </a:r>
            <a:r>
              <a:rPr lang="en-US" b="1" dirty="0">
                <a:effectLst>
                  <a:outerShdw blurRad="38100" dist="38100" dir="2700000" algn="tl">
                    <a:srgbClr val="000000">
                      <a:alpha val="43137"/>
                    </a:srgbClr>
                  </a:outerShdw>
                </a:effectLst>
              </a:rPr>
              <a:t>.</a:t>
            </a:r>
          </a:p>
          <a:p>
            <a:pPr marL="0" indent="0" algn="just">
              <a:buNone/>
            </a:pPr>
            <a:endParaRPr lang="en-US" dirty="0" smtClean="0"/>
          </a:p>
          <a:p>
            <a:pPr marL="0" indent="0" algn="just">
              <a:buNone/>
            </a:pPr>
            <a:r>
              <a:rPr lang="en-US" dirty="0" smtClean="0"/>
              <a:t>After </a:t>
            </a:r>
            <a:r>
              <a:rPr lang="en-US" dirty="0"/>
              <a:t>the program is run, viruses </a:t>
            </a:r>
            <a:r>
              <a:rPr lang="en-US" b="1" dirty="0">
                <a:solidFill>
                  <a:schemeClr val="tx2"/>
                </a:solidFill>
                <a:effectLst>
                  <a:outerShdw blurRad="38100" dist="38100" dir="2700000" algn="tl">
                    <a:srgbClr val="000000">
                      <a:alpha val="43137"/>
                    </a:srgbClr>
                  </a:outerShdw>
                </a:effectLst>
              </a:rPr>
              <a:t>spread from one computer to another</a:t>
            </a:r>
            <a:r>
              <a:rPr lang="en-US" dirty="0"/>
              <a:t>, thus infecting the computers. </a:t>
            </a:r>
            <a:endParaRPr lang="en-US" dirty="0" smtClean="0"/>
          </a:p>
          <a:p>
            <a:pPr marL="0" indent="0" algn="just">
              <a:buNone/>
            </a:pPr>
            <a:endParaRPr lang="en-US" dirty="0"/>
          </a:p>
          <a:p>
            <a:pPr marL="0" indent="0" algn="just">
              <a:buNone/>
            </a:pPr>
            <a:r>
              <a:rPr lang="en-US" dirty="0" smtClean="0"/>
              <a:t>Most </a:t>
            </a:r>
            <a:r>
              <a:rPr lang="en-US" dirty="0"/>
              <a:t>viruses spread by USB memory drives, CDs, DVDs, network shares, and email. Email viruses are a common type of virus.</a:t>
            </a:r>
          </a:p>
        </p:txBody>
      </p:sp>
    </p:spTree>
    <p:custDataLst>
      <p:tags r:id="rId1"/>
    </p:custDataLst>
    <p:extLst>
      <p:ext uri="{BB962C8B-B14F-4D97-AF65-F5344CB8AC3E}">
        <p14:creationId xmlns:p14="http://schemas.microsoft.com/office/powerpoint/2010/main" val="345800909"/>
      </p:ext>
    </p:extLst>
  </p:cSld>
  <p:clrMapOvr>
    <a:masterClrMapping/>
  </p:clrMapOvr>
  <p:transition spd="slow">
    <p:wip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a:extLst>
              <a:ext uri="{FF2B5EF4-FFF2-40B4-BE49-F238E27FC236}">
                <a16:creationId xmlns:a16="http://schemas.microsoft.com/office/drawing/2014/main" id="{A7E249FF-01FC-487E-B05D-F7C27AD56CB5}"/>
              </a:ext>
            </a:extLst>
          </p:cNvPr>
          <p:cNvSpPr txBox="1">
            <a:spLocks noChangeArrowheads="1"/>
          </p:cNvSpPr>
          <p:nvPr/>
        </p:nvSpPr>
        <p:spPr bwMode="auto">
          <a:xfrm>
            <a:off x="35496" y="332656"/>
            <a:ext cx="8999935" cy="757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defTabSz="684213" rtl="0" eaLnBrk="1" fontAlgn="base" hangingPunct="1">
              <a:lnSpc>
                <a:spcPct val="100000"/>
              </a:lnSpc>
              <a:spcBef>
                <a:spcPct val="0"/>
              </a:spcBef>
              <a:spcAft>
                <a:spcPct val="0"/>
              </a:spcAft>
              <a:defRPr lang="en-US" sz="2400" kern="1200">
                <a:solidFill>
                  <a:schemeClr val="accent4"/>
                </a:solidFill>
                <a:latin typeface="+mj-lt"/>
                <a:ea typeface="ＭＳ Ｐゴシック" charset="0"/>
                <a:cs typeface="CiscoSans"/>
              </a:defRPr>
            </a:lvl1pPr>
            <a:lvl2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2pPr>
            <a:lvl3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3pPr>
            <a:lvl4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4pPr>
            <a:lvl5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5pPr>
            <a:lvl6pPr marL="4572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6pPr>
            <a:lvl7pPr marL="9144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7pPr>
            <a:lvl8pPr marL="13716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8pPr>
            <a:lvl9pPr marL="18288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9pPr>
          </a:lstStyle>
          <a:p>
            <a:pPr algn="ctr"/>
            <a:r>
              <a:rPr lang="en-IN" sz="3600" dirty="0" smtClean="0">
                <a:solidFill>
                  <a:schemeClr val="accent1">
                    <a:lumMod val="50000"/>
                  </a:schemeClr>
                </a:solidFill>
              </a:rPr>
              <a:t>Malwares: Trojans</a:t>
            </a:r>
            <a:endParaRPr lang="en-US" altLang="en-US" sz="3600" dirty="0">
              <a:solidFill>
                <a:schemeClr val="accent1">
                  <a:lumMod val="50000"/>
                </a:schemeClr>
              </a:solidFill>
            </a:endParaRPr>
          </a:p>
        </p:txBody>
      </p:sp>
      <p:sp>
        <p:nvSpPr>
          <p:cNvPr id="5" name="Content Placeholder 4"/>
          <p:cNvSpPr>
            <a:spLocks noGrp="1"/>
          </p:cNvSpPr>
          <p:nvPr>
            <p:ph idx="1"/>
          </p:nvPr>
        </p:nvSpPr>
        <p:spPr>
          <a:xfrm>
            <a:off x="395536" y="1844824"/>
            <a:ext cx="8229600" cy="3917032"/>
          </a:xfrm>
        </p:spPr>
        <p:txBody>
          <a:bodyPr>
            <a:normAutofit fontScale="55000" lnSpcReduction="20000"/>
          </a:bodyPr>
          <a:lstStyle/>
          <a:p>
            <a:pPr marL="0" indent="0" algn="just">
              <a:buNone/>
            </a:pPr>
            <a:r>
              <a:rPr lang="en-US" dirty="0"/>
              <a:t>Trojan horse malware is a </a:t>
            </a:r>
            <a:r>
              <a:rPr lang="en-US" b="1" dirty="0">
                <a:solidFill>
                  <a:schemeClr val="tx2"/>
                </a:solidFill>
                <a:effectLst>
                  <a:outerShdw blurRad="38100" dist="38100" dir="2700000" algn="tl">
                    <a:srgbClr val="000000">
                      <a:alpha val="43137"/>
                    </a:srgbClr>
                  </a:outerShdw>
                </a:effectLst>
              </a:rPr>
              <a:t>software that appears to be legitimate</a:t>
            </a:r>
            <a:r>
              <a:rPr lang="en-US" dirty="0"/>
              <a:t>, but it </a:t>
            </a:r>
            <a:r>
              <a:rPr lang="en-US" b="1" dirty="0">
                <a:solidFill>
                  <a:schemeClr val="tx2"/>
                </a:solidFill>
                <a:effectLst>
                  <a:outerShdw blurRad="38100" dist="38100" dir="2700000" algn="tl">
                    <a:srgbClr val="000000">
                      <a:alpha val="43137"/>
                    </a:srgbClr>
                  </a:outerShdw>
                </a:effectLst>
              </a:rPr>
              <a:t>contains malicious code which exploits the privileges of the user</a:t>
            </a:r>
            <a:r>
              <a:rPr lang="en-US" dirty="0"/>
              <a:t> that runs it</a:t>
            </a:r>
            <a:r>
              <a:rPr lang="en-US" dirty="0" smtClean="0"/>
              <a:t>.</a:t>
            </a:r>
          </a:p>
          <a:p>
            <a:pPr marL="0" indent="0" algn="just">
              <a:buNone/>
            </a:pPr>
            <a:endParaRPr lang="en-US" dirty="0"/>
          </a:p>
          <a:p>
            <a:pPr marL="0" indent="0" algn="just">
              <a:buNone/>
            </a:pPr>
            <a:r>
              <a:rPr lang="en-US" b="1" dirty="0">
                <a:solidFill>
                  <a:srgbClr val="FF0000"/>
                </a:solidFill>
                <a:effectLst>
                  <a:outerShdw blurRad="38100" dist="38100" dir="2700000" algn="tl">
                    <a:srgbClr val="000000">
                      <a:alpha val="43137"/>
                    </a:srgbClr>
                  </a:outerShdw>
                </a:effectLst>
              </a:rPr>
              <a:t>Trojans are found attached to online games.</a:t>
            </a:r>
          </a:p>
          <a:p>
            <a:pPr marL="0" indent="0" algn="just">
              <a:buNone/>
            </a:pPr>
            <a:endParaRPr lang="en-US" dirty="0" smtClean="0"/>
          </a:p>
          <a:p>
            <a:pPr marL="0" indent="0" algn="just">
              <a:buNone/>
            </a:pPr>
            <a:r>
              <a:rPr lang="en-US" dirty="0" smtClean="0"/>
              <a:t>Users </a:t>
            </a:r>
            <a:r>
              <a:rPr lang="en-US" dirty="0"/>
              <a:t>are commonly tricked into loading and executing the Trojan horse on their systems </a:t>
            </a:r>
          </a:p>
          <a:p>
            <a:pPr marL="0" indent="0" algn="just">
              <a:buNone/>
            </a:pPr>
            <a:endParaRPr lang="en-US" dirty="0" smtClean="0"/>
          </a:p>
          <a:p>
            <a:pPr marL="0" indent="0" algn="just">
              <a:buNone/>
            </a:pPr>
            <a:r>
              <a:rPr lang="en-US" dirty="0" smtClean="0"/>
              <a:t>The </a:t>
            </a:r>
            <a:r>
              <a:rPr lang="en-US" dirty="0"/>
              <a:t>Trojan horse concept is flexible. </a:t>
            </a:r>
          </a:p>
          <a:p>
            <a:pPr marL="0" indent="0" algn="just">
              <a:buNone/>
            </a:pPr>
            <a:endParaRPr lang="en-US" dirty="0" smtClean="0"/>
          </a:p>
          <a:p>
            <a:pPr marL="0" indent="0" algn="just">
              <a:buNone/>
            </a:pPr>
            <a:r>
              <a:rPr lang="en-US" dirty="0" smtClean="0"/>
              <a:t>It </a:t>
            </a:r>
            <a:r>
              <a:rPr lang="en-US" dirty="0"/>
              <a:t>can cause immediate damage, provide remote access to the system, or access through a back door.</a:t>
            </a:r>
          </a:p>
          <a:p>
            <a:pPr marL="0" indent="0" algn="just">
              <a:buNone/>
            </a:pPr>
            <a:endParaRPr lang="en-US" dirty="0" smtClean="0"/>
          </a:p>
          <a:p>
            <a:pPr marL="0" indent="0" algn="just">
              <a:buNone/>
            </a:pPr>
            <a:r>
              <a:rPr lang="en-US" dirty="0" smtClean="0"/>
              <a:t>Custom-written </a:t>
            </a:r>
            <a:r>
              <a:rPr lang="en-US" dirty="0"/>
              <a:t>Trojan horses with a specific target are difficult to detect.</a:t>
            </a:r>
          </a:p>
          <a:p>
            <a:pPr marL="0" indent="0" algn="just">
              <a:buNone/>
            </a:pPr>
            <a:endParaRPr lang="en-US" dirty="0"/>
          </a:p>
          <a:p>
            <a:pPr marL="0" indent="0" algn="just">
              <a:buNone/>
            </a:pPr>
            <a:endParaRPr lang="en-US" dirty="0"/>
          </a:p>
        </p:txBody>
      </p:sp>
      <p:pic>
        <p:nvPicPr>
          <p:cNvPr id="4" name="Picture 3">
            <a:extLst>
              <a:ext uri="{FF2B5EF4-FFF2-40B4-BE49-F238E27FC236}">
                <a16:creationId xmlns:a16="http://schemas.microsoft.com/office/drawing/2014/main" id="{89006C4B-8DC9-47E1-BAAB-4AC46F9B7D98}"/>
              </a:ext>
            </a:extLst>
          </p:cNvPr>
          <p:cNvPicPr>
            <a:picLocks noChangeAspect="1"/>
          </p:cNvPicPr>
          <p:nvPr/>
        </p:nvPicPr>
        <p:blipFill rotWithShape="1">
          <a:blip r:embed="rId4"/>
          <a:srcRect l="26004" t="23730" r="24221" b="14849"/>
          <a:stretch/>
        </p:blipFill>
        <p:spPr>
          <a:xfrm>
            <a:off x="6663456" y="44624"/>
            <a:ext cx="2397077" cy="1662972"/>
          </a:xfrm>
          <a:prstGeom prst="rect">
            <a:avLst/>
          </a:prstGeom>
        </p:spPr>
      </p:pic>
    </p:spTree>
    <p:custDataLst>
      <p:tags r:id="rId1"/>
    </p:custDataLst>
    <p:extLst>
      <p:ext uri="{BB962C8B-B14F-4D97-AF65-F5344CB8AC3E}">
        <p14:creationId xmlns:p14="http://schemas.microsoft.com/office/powerpoint/2010/main" val="3998123973"/>
      </p:ext>
    </p:extLst>
  </p:cSld>
  <p:clrMapOvr>
    <a:masterClrMapping/>
  </p:clrMapOvr>
  <p:transition spd="slow">
    <p:wip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a:extLst>
              <a:ext uri="{FF2B5EF4-FFF2-40B4-BE49-F238E27FC236}">
                <a16:creationId xmlns:a16="http://schemas.microsoft.com/office/drawing/2014/main" id="{A7E249FF-01FC-487E-B05D-F7C27AD56CB5}"/>
              </a:ext>
            </a:extLst>
          </p:cNvPr>
          <p:cNvSpPr txBox="1">
            <a:spLocks noChangeArrowheads="1"/>
          </p:cNvSpPr>
          <p:nvPr/>
        </p:nvSpPr>
        <p:spPr bwMode="auto">
          <a:xfrm>
            <a:off x="35496" y="332656"/>
            <a:ext cx="8999935" cy="757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defTabSz="684213" rtl="0" eaLnBrk="1" fontAlgn="base" hangingPunct="1">
              <a:lnSpc>
                <a:spcPct val="100000"/>
              </a:lnSpc>
              <a:spcBef>
                <a:spcPct val="0"/>
              </a:spcBef>
              <a:spcAft>
                <a:spcPct val="0"/>
              </a:spcAft>
              <a:defRPr lang="en-US" sz="2400" kern="1200">
                <a:solidFill>
                  <a:schemeClr val="accent4"/>
                </a:solidFill>
                <a:latin typeface="+mj-lt"/>
                <a:ea typeface="ＭＳ Ｐゴシック" charset="0"/>
                <a:cs typeface="CiscoSans"/>
              </a:defRPr>
            </a:lvl1pPr>
            <a:lvl2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2pPr>
            <a:lvl3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3pPr>
            <a:lvl4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4pPr>
            <a:lvl5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5pPr>
            <a:lvl6pPr marL="4572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6pPr>
            <a:lvl7pPr marL="9144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7pPr>
            <a:lvl8pPr marL="13716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8pPr>
            <a:lvl9pPr marL="18288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9pPr>
          </a:lstStyle>
          <a:p>
            <a:pPr algn="ctr"/>
            <a:r>
              <a:rPr lang="en-IN" sz="3600" dirty="0" smtClean="0">
                <a:solidFill>
                  <a:schemeClr val="accent1">
                    <a:lumMod val="50000"/>
                  </a:schemeClr>
                </a:solidFill>
              </a:rPr>
              <a:t>Malwares: Trojans</a:t>
            </a:r>
            <a:endParaRPr lang="en-US" altLang="en-US" sz="3600" dirty="0">
              <a:solidFill>
                <a:schemeClr val="accent1">
                  <a:lumMod val="50000"/>
                </a:schemeClr>
              </a:solidFill>
            </a:endParaRPr>
          </a:p>
        </p:txBody>
      </p:sp>
      <p:pic>
        <p:nvPicPr>
          <p:cNvPr id="4" name="Picture 3">
            <a:extLst>
              <a:ext uri="{FF2B5EF4-FFF2-40B4-BE49-F238E27FC236}">
                <a16:creationId xmlns:a16="http://schemas.microsoft.com/office/drawing/2014/main" id="{89006C4B-8DC9-47E1-BAAB-4AC46F9B7D98}"/>
              </a:ext>
            </a:extLst>
          </p:cNvPr>
          <p:cNvPicPr>
            <a:picLocks noChangeAspect="1"/>
          </p:cNvPicPr>
          <p:nvPr/>
        </p:nvPicPr>
        <p:blipFill rotWithShape="1">
          <a:blip r:embed="rId4"/>
          <a:srcRect l="26004" t="23730" r="24221" b="14849"/>
          <a:stretch/>
        </p:blipFill>
        <p:spPr>
          <a:xfrm>
            <a:off x="6663456" y="44624"/>
            <a:ext cx="2397077" cy="1662972"/>
          </a:xfrm>
          <a:prstGeom prst="rect">
            <a:avLst/>
          </a:prstGeom>
        </p:spPr>
      </p:pic>
      <p:graphicFrame>
        <p:nvGraphicFramePr>
          <p:cNvPr id="7" name="Content Placeholder 3">
            <a:extLst>
              <a:ext uri="{FF2B5EF4-FFF2-40B4-BE49-F238E27FC236}">
                <a16:creationId xmlns:a16="http://schemas.microsoft.com/office/drawing/2014/main" id="{9465F1DF-436D-409B-B789-5010E363679C}"/>
              </a:ext>
            </a:extLst>
          </p:cNvPr>
          <p:cNvGraphicFramePr>
            <a:graphicFrameLocks/>
          </p:cNvGraphicFramePr>
          <p:nvPr>
            <p:extLst/>
          </p:nvPr>
        </p:nvGraphicFramePr>
        <p:xfrm>
          <a:off x="342921" y="1916832"/>
          <a:ext cx="8385084" cy="3327449"/>
        </p:xfrm>
        <a:graphic>
          <a:graphicData uri="http://schemas.openxmlformats.org/drawingml/2006/table">
            <a:tbl>
              <a:tblPr firstRow="1" bandRow="1">
                <a:tableStyleId>{5C22544A-7EE6-4342-B048-85BDC9FD1C3A}</a:tableStyleId>
              </a:tblPr>
              <a:tblGrid>
                <a:gridCol w="2194121">
                  <a:extLst>
                    <a:ext uri="{9D8B030D-6E8A-4147-A177-3AD203B41FA5}">
                      <a16:colId xmlns:a16="http://schemas.microsoft.com/office/drawing/2014/main" val="3215831619"/>
                    </a:ext>
                  </a:extLst>
                </a:gridCol>
                <a:gridCol w="6190963">
                  <a:extLst>
                    <a:ext uri="{9D8B030D-6E8A-4147-A177-3AD203B41FA5}">
                      <a16:colId xmlns:a16="http://schemas.microsoft.com/office/drawing/2014/main" val="276475465"/>
                    </a:ext>
                  </a:extLst>
                </a:gridCol>
              </a:tblGrid>
              <a:tr h="347375">
                <a:tc>
                  <a:txBody>
                    <a:bodyPr/>
                    <a:lstStyle/>
                    <a:p>
                      <a:pPr algn="ctr" fontAlgn="b"/>
                      <a:r>
                        <a:rPr lang="en-US" sz="1400" b="1" i="0" kern="1200" dirty="0">
                          <a:solidFill>
                            <a:schemeClr val="lt1"/>
                          </a:solidFill>
                          <a:effectLst/>
                          <a:latin typeface="+mn-lt"/>
                          <a:ea typeface="+mn-ea"/>
                          <a:cs typeface="+mn-cs"/>
                        </a:rPr>
                        <a:t>Type of Trojan Horse</a:t>
                      </a:r>
                      <a:endParaRPr lang="en-US" sz="1400" b="1" i="0" u="none" strike="noStrike" dirty="0">
                        <a:solidFill>
                          <a:schemeClr val="bg1"/>
                        </a:solidFill>
                        <a:effectLst/>
                        <a:latin typeface="+mn-lt"/>
                      </a:endParaRPr>
                    </a:p>
                  </a:txBody>
                  <a:tcPr marL="9525" marR="9525" marT="9525" marB="0" anchor="ctr"/>
                </a:tc>
                <a:tc>
                  <a:txBody>
                    <a:bodyPr/>
                    <a:lstStyle/>
                    <a:p>
                      <a:pPr algn="ctr"/>
                      <a:r>
                        <a:rPr lang="en-US" sz="1400" dirty="0">
                          <a:latin typeface="+mn-lt"/>
                        </a:rPr>
                        <a:t>Description</a:t>
                      </a:r>
                    </a:p>
                  </a:txBody>
                  <a:tcPr anchor="ctr"/>
                </a:tc>
                <a:extLst>
                  <a:ext uri="{0D108BD9-81ED-4DB2-BD59-A6C34878D82A}">
                    <a16:rowId xmlns:a16="http://schemas.microsoft.com/office/drawing/2014/main" val="3768427975"/>
                  </a:ext>
                </a:extLst>
              </a:tr>
              <a:tr h="303629">
                <a:tc>
                  <a:txBody>
                    <a:bodyPr/>
                    <a:lstStyle/>
                    <a:p>
                      <a:pPr algn="l" fontAlgn="b"/>
                      <a:r>
                        <a:rPr lang="en-US" sz="1400" b="0" i="0" kern="1200" dirty="0">
                          <a:solidFill>
                            <a:schemeClr val="dk1"/>
                          </a:solidFill>
                          <a:effectLst/>
                          <a:latin typeface="+mn-lt"/>
                          <a:ea typeface="+mn-ea"/>
                          <a:cs typeface="+mn-cs"/>
                        </a:rPr>
                        <a:t>Remote-access</a:t>
                      </a:r>
                    </a:p>
                  </a:txBody>
                  <a:tcPr marL="9525" marR="9525" marT="9525" marB="0" anchor="ctr"/>
                </a:tc>
                <a:tc>
                  <a:txBody>
                    <a:bodyPr/>
                    <a:lstStyle/>
                    <a:p>
                      <a:pPr algn="l"/>
                      <a:r>
                        <a:rPr lang="en-US" sz="1400" b="0" i="0" kern="1200" dirty="0">
                          <a:solidFill>
                            <a:schemeClr val="dk1"/>
                          </a:solidFill>
                          <a:effectLst/>
                          <a:latin typeface="+mn-lt"/>
                          <a:ea typeface="+mn-ea"/>
                          <a:cs typeface="+mn-cs"/>
                        </a:rPr>
                        <a:t>Enables unauthorized remote access.</a:t>
                      </a:r>
                      <a:endParaRPr lang="en-US" sz="1400" dirty="0">
                        <a:latin typeface="+mn-lt"/>
                      </a:endParaRPr>
                    </a:p>
                  </a:txBody>
                  <a:tcPr anchor="ctr"/>
                </a:tc>
                <a:extLst>
                  <a:ext uri="{0D108BD9-81ED-4DB2-BD59-A6C34878D82A}">
                    <a16:rowId xmlns:a16="http://schemas.microsoft.com/office/drawing/2014/main" val="2258594367"/>
                  </a:ext>
                </a:extLst>
              </a:tr>
              <a:tr h="272368">
                <a:tc>
                  <a:txBody>
                    <a:bodyPr/>
                    <a:lstStyle/>
                    <a:p>
                      <a:pPr marL="0" marR="0" lvl="0" indent="0" algn="l" defTabSz="685777" rtl="0" eaLnBrk="1" fontAlgn="b" latinLnBrk="0" hangingPunct="1">
                        <a:lnSpc>
                          <a:spcPct val="100000"/>
                        </a:lnSpc>
                        <a:spcBef>
                          <a:spcPts val="0"/>
                        </a:spcBef>
                        <a:spcAft>
                          <a:spcPts val="0"/>
                        </a:spcAft>
                        <a:buClrTx/>
                        <a:buSzTx/>
                        <a:buFontTx/>
                        <a:buNone/>
                        <a:tabLst/>
                        <a:defRPr/>
                      </a:pPr>
                      <a:r>
                        <a:rPr lang="en-US" sz="1400" b="0" i="0" kern="1200" dirty="0">
                          <a:solidFill>
                            <a:schemeClr val="dk1"/>
                          </a:solidFill>
                          <a:effectLst/>
                          <a:latin typeface="+mn-lt"/>
                          <a:ea typeface="+mn-ea"/>
                          <a:cs typeface="+mn-cs"/>
                        </a:rPr>
                        <a:t>Data-sending</a:t>
                      </a:r>
                    </a:p>
                  </a:txBody>
                  <a:tcPr marL="9525" marR="9525" marT="9525" marB="0" anchor="ctr"/>
                </a:tc>
                <a:tc>
                  <a:txBody>
                    <a:bodyPr/>
                    <a:lstStyle/>
                    <a:p>
                      <a:pPr algn="l"/>
                      <a:r>
                        <a:rPr lang="en-US" sz="1400" b="0" i="0" kern="1200" dirty="0">
                          <a:solidFill>
                            <a:schemeClr val="dk1"/>
                          </a:solidFill>
                          <a:effectLst/>
                          <a:latin typeface="+mn-lt"/>
                          <a:ea typeface="+mn-ea"/>
                          <a:cs typeface="+mn-cs"/>
                        </a:rPr>
                        <a:t>Provides the threat actor with sensitive data, such as passwords.</a:t>
                      </a:r>
                      <a:endParaRPr lang="en-US" sz="1400" dirty="0">
                        <a:latin typeface="+mn-lt"/>
                      </a:endParaRPr>
                    </a:p>
                  </a:txBody>
                  <a:tcPr anchor="ctr"/>
                </a:tc>
                <a:extLst>
                  <a:ext uri="{0D108BD9-81ED-4DB2-BD59-A6C34878D82A}">
                    <a16:rowId xmlns:a16="http://schemas.microsoft.com/office/drawing/2014/main" val="1125566603"/>
                  </a:ext>
                </a:extLst>
              </a:tr>
              <a:tr h="303629">
                <a:tc>
                  <a:txBody>
                    <a:bodyPr/>
                    <a:lstStyle/>
                    <a:p>
                      <a:pPr algn="l" fontAlgn="b"/>
                      <a:r>
                        <a:rPr lang="en-US" sz="1400" b="0" i="0" kern="1200" dirty="0">
                          <a:solidFill>
                            <a:schemeClr val="dk1"/>
                          </a:solidFill>
                          <a:effectLst/>
                          <a:latin typeface="+mn-lt"/>
                          <a:ea typeface="+mn-ea"/>
                          <a:cs typeface="+mn-cs"/>
                        </a:rPr>
                        <a:t>Destructive</a:t>
                      </a:r>
                    </a:p>
                  </a:txBody>
                  <a:tcPr marL="9525" marR="9525" marT="9525" marB="0" anchor="ctr"/>
                </a:tc>
                <a:tc>
                  <a:txBody>
                    <a:bodyPr/>
                    <a:lstStyle/>
                    <a:p>
                      <a:pPr algn="l"/>
                      <a:r>
                        <a:rPr lang="en-US" sz="1400" b="0" i="0" kern="1200" dirty="0">
                          <a:solidFill>
                            <a:schemeClr val="dk1"/>
                          </a:solidFill>
                          <a:effectLst/>
                          <a:latin typeface="+mn-lt"/>
                          <a:ea typeface="+mn-ea"/>
                          <a:cs typeface="+mn-cs"/>
                        </a:rPr>
                        <a:t>Corrupts or deletes files.</a:t>
                      </a:r>
                      <a:endParaRPr lang="en-US" sz="1400" dirty="0">
                        <a:latin typeface="+mn-lt"/>
                      </a:endParaRPr>
                    </a:p>
                  </a:txBody>
                  <a:tcPr anchor="ctr"/>
                </a:tc>
                <a:extLst>
                  <a:ext uri="{0D108BD9-81ED-4DB2-BD59-A6C34878D82A}">
                    <a16:rowId xmlns:a16="http://schemas.microsoft.com/office/drawing/2014/main" val="831502776"/>
                  </a:ext>
                </a:extLst>
              </a:tr>
              <a:tr h="491199">
                <a:tc>
                  <a:txBody>
                    <a:bodyPr/>
                    <a:lstStyle/>
                    <a:p>
                      <a:pPr algn="l" fontAlgn="b"/>
                      <a:r>
                        <a:rPr lang="en-US" sz="1400" b="0" i="0" kern="1200" dirty="0">
                          <a:solidFill>
                            <a:schemeClr val="dk1"/>
                          </a:solidFill>
                          <a:effectLst/>
                          <a:latin typeface="+mn-lt"/>
                          <a:ea typeface="+mn-ea"/>
                          <a:cs typeface="+mn-cs"/>
                        </a:rPr>
                        <a:t>Proxy</a:t>
                      </a:r>
                    </a:p>
                  </a:txBody>
                  <a:tcPr marL="9525" marR="9525" marT="9525" marB="0" anchor="ctr"/>
                </a:tc>
                <a:tc>
                  <a:txBody>
                    <a:bodyPr/>
                    <a:lstStyle/>
                    <a:p>
                      <a:pPr algn="l"/>
                      <a:r>
                        <a:rPr lang="en-US" sz="1400" b="0" i="0" kern="1200" dirty="0">
                          <a:solidFill>
                            <a:schemeClr val="dk1"/>
                          </a:solidFill>
                          <a:effectLst/>
                          <a:latin typeface="+mn-lt"/>
                          <a:ea typeface="+mn-ea"/>
                          <a:cs typeface="+mn-cs"/>
                        </a:rPr>
                        <a:t>Uses the victim's computer as the source device to launch attacks and perform other illegal activities.</a:t>
                      </a:r>
                      <a:endParaRPr lang="en-US" sz="1400" dirty="0">
                        <a:latin typeface="+mn-lt"/>
                      </a:endParaRPr>
                    </a:p>
                  </a:txBody>
                  <a:tcPr anchor="ctr"/>
                </a:tc>
                <a:extLst>
                  <a:ext uri="{0D108BD9-81ED-4DB2-BD59-A6C34878D82A}">
                    <a16:rowId xmlns:a16="http://schemas.microsoft.com/office/drawing/2014/main" val="2267046280"/>
                  </a:ext>
                </a:extLst>
              </a:tr>
              <a:tr h="347375">
                <a:tc>
                  <a:txBody>
                    <a:bodyPr/>
                    <a:lstStyle/>
                    <a:p>
                      <a:pPr algn="l" fontAlgn="b"/>
                      <a:r>
                        <a:rPr lang="en-US" sz="1400" b="0" i="0" kern="1200" dirty="0">
                          <a:solidFill>
                            <a:schemeClr val="dk1"/>
                          </a:solidFill>
                          <a:effectLst/>
                          <a:latin typeface="+mn-lt"/>
                          <a:ea typeface="+mn-ea"/>
                          <a:cs typeface="+mn-cs"/>
                        </a:rPr>
                        <a:t>FTP</a:t>
                      </a:r>
                    </a:p>
                  </a:txBody>
                  <a:tcPr marL="9525" marR="9525" marT="9525" marB="0" anchor="ctr"/>
                </a:tc>
                <a:tc>
                  <a:txBody>
                    <a:bodyPr/>
                    <a:lstStyle/>
                    <a:p>
                      <a:pPr algn="l"/>
                      <a:r>
                        <a:rPr lang="en-US" sz="1400" b="0" i="0" kern="1200" dirty="0">
                          <a:solidFill>
                            <a:schemeClr val="dk1"/>
                          </a:solidFill>
                          <a:effectLst/>
                          <a:latin typeface="+mn-lt"/>
                          <a:ea typeface="+mn-ea"/>
                          <a:cs typeface="+mn-cs"/>
                        </a:rPr>
                        <a:t>Enables unauthorized file transfer services on end devices.</a:t>
                      </a:r>
                      <a:endParaRPr lang="en-US" sz="1400" dirty="0">
                        <a:latin typeface="+mn-lt"/>
                      </a:endParaRPr>
                    </a:p>
                  </a:txBody>
                  <a:tcPr anchor="ctr"/>
                </a:tc>
                <a:extLst>
                  <a:ext uri="{0D108BD9-81ED-4DB2-BD59-A6C34878D82A}">
                    <a16:rowId xmlns:a16="http://schemas.microsoft.com/office/drawing/2014/main" val="1140985899"/>
                  </a:ext>
                </a:extLst>
              </a:tr>
              <a:tr h="289971">
                <a:tc>
                  <a:txBody>
                    <a:bodyPr/>
                    <a:lstStyle/>
                    <a:p>
                      <a:pPr algn="l" fontAlgn="b"/>
                      <a:r>
                        <a:rPr lang="en-US" sz="1400" b="0" i="0" kern="1200" dirty="0">
                          <a:solidFill>
                            <a:schemeClr val="dk1"/>
                          </a:solidFill>
                          <a:effectLst/>
                          <a:latin typeface="+mn-lt"/>
                          <a:ea typeface="+mn-ea"/>
                          <a:cs typeface="+mn-cs"/>
                        </a:rPr>
                        <a:t>Security software disabler</a:t>
                      </a:r>
                    </a:p>
                  </a:txBody>
                  <a:tcPr marL="9525" marR="9525" marT="9525" marB="0" anchor="ctr"/>
                </a:tc>
                <a:tc>
                  <a:txBody>
                    <a:bodyPr/>
                    <a:lstStyle/>
                    <a:p>
                      <a:pPr algn="l"/>
                      <a:r>
                        <a:rPr lang="en-US" sz="1400" b="0" i="0" kern="1200" dirty="0">
                          <a:solidFill>
                            <a:schemeClr val="dk1"/>
                          </a:solidFill>
                          <a:effectLst/>
                          <a:latin typeface="+mn-lt"/>
                          <a:ea typeface="+mn-ea"/>
                          <a:cs typeface="+mn-cs"/>
                        </a:rPr>
                        <a:t>Stops antivirus programs or firewalls from functioning.</a:t>
                      </a:r>
                      <a:endParaRPr lang="en-US" sz="1400" dirty="0">
                        <a:latin typeface="+mn-lt"/>
                      </a:endParaRPr>
                    </a:p>
                  </a:txBody>
                  <a:tcPr anchor="ctr"/>
                </a:tc>
                <a:extLst>
                  <a:ext uri="{0D108BD9-81ED-4DB2-BD59-A6C34878D82A}">
                    <a16:rowId xmlns:a16="http://schemas.microsoft.com/office/drawing/2014/main" val="3027172258"/>
                  </a:ext>
                </a:extLst>
              </a:tr>
              <a:tr h="296985">
                <a:tc>
                  <a:txBody>
                    <a:bodyPr/>
                    <a:lstStyle/>
                    <a:p>
                      <a:pPr algn="l" fontAlgn="b"/>
                      <a:r>
                        <a:rPr lang="en-US" sz="1400" b="0" i="0" kern="1200" dirty="0">
                          <a:solidFill>
                            <a:schemeClr val="dk1"/>
                          </a:solidFill>
                          <a:effectLst/>
                          <a:latin typeface="+mn-lt"/>
                          <a:ea typeface="+mn-ea"/>
                          <a:cs typeface="+mn-cs"/>
                        </a:rPr>
                        <a:t>Denial of Service (DoS)</a:t>
                      </a:r>
                    </a:p>
                  </a:txBody>
                  <a:tcPr marL="9525" marR="9525" marT="9525" marB="0" anchor="ctr"/>
                </a:tc>
                <a:tc>
                  <a:txBody>
                    <a:bodyPr/>
                    <a:lstStyle/>
                    <a:p>
                      <a:pPr algn="l"/>
                      <a:r>
                        <a:rPr lang="en-US" sz="1400" b="0" i="0" kern="1200" dirty="0">
                          <a:solidFill>
                            <a:schemeClr val="dk1"/>
                          </a:solidFill>
                          <a:effectLst/>
                          <a:latin typeface="+mn-lt"/>
                          <a:ea typeface="+mn-ea"/>
                          <a:cs typeface="+mn-cs"/>
                        </a:rPr>
                        <a:t>Slows or halts network activity.</a:t>
                      </a:r>
                      <a:endParaRPr lang="en-US" sz="1400" dirty="0">
                        <a:latin typeface="+mn-lt"/>
                      </a:endParaRPr>
                    </a:p>
                  </a:txBody>
                  <a:tcPr anchor="ctr"/>
                </a:tc>
                <a:extLst>
                  <a:ext uri="{0D108BD9-81ED-4DB2-BD59-A6C34878D82A}">
                    <a16:rowId xmlns:a16="http://schemas.microsoft.com/office/drawing/2014/main" val="3744120384"/>
                  </a:ext>
                </a:extLst>
              </a:tr>
              <a:tr h="590539">
                <a:tc>
                  <a:txBody>
                    <a:bodyPr/>
                    <a:lstStyle/>
                    <a:p>
                      <a:pPr algn="l" fontAlgn="b"/>
                      <a:r>
                        <a:rPr lang="en-US" sz="1400" b="0" i="0" kern="1200" dirty="0">
                          <a:solidFill>
                            <a:schemeClr val="dk1"/>
                          </a:solidFill>
                          <a:effectLst/>
                          <a:latin typeface="+mn-lt"/>
                          <a:ea typeface="+mn-ea"/>
                          <a:cs typeface="+mn-cs"/>
                        </a:rPr>
                        <a:t>Keylogger</a:t>
                      </a:r>
                    </a:p>
                  </a:txBody>
                  <a:tcPr marL="9525" marR="9525" marT="9525" marB="0" anchor="ctr"/>
                </a:tc>
                <a:tc>
                  <a:txBody>
                    <a:bodyPr/>
                    <a:lstStyle/>
                    <a:p>
                      <a:pPr algn="l"/>
                      <a:r>
                        <a:rPr lang="en-US" sz="1400" b="0" i="0" kern="1200" dirty="0">
                          <a:solidFill>
                            <a:schemeClr val="dk1"/>
                          </a:solidFill>
                          <a:effectLst/>
                          <a:latin typeface="+mn-lt"/>
                          <a:ea typeface="+mn-ea"/>
                          <a:cs typeface="+mn-cs"/>
                        </a:rPr>
                        <a:t>Actively attempts to steal confidential information, such as credit card numbers, by recording keystrokes entered into a web form.</a:t>
                      </a:r>
                      <a:endParaRPr lang="en-US" sz="1400" dirty="0">
                        <a:latin typeface="+mn-lt"/>
                      </a:endParaRPr>
                    </a:p>
                  </a:txBody>
                  <a:tcPr anchor="ctr"/>
                </a:tc>
                <a:extLst>
                  <a:ext uri="{0D108BD9-81ED-4DB2-BD59-A6C34878D82A}">
                    <a16:rowId xmlns:a16="http://schemas.microsoft.com/office/drawing/2014/main" val="2028929381"/>
                  </a:ext>
                </a:extLst>
              </a:tr>
            </a:tbl>
          </a:graphicData>
        </a:graphic>
      </p:graphicFrame>
    </p:spTree>
    <p:custDataLst>
      <p:tags r:id="rId1"/>
    </p:custDataLst>
    <p:extLst>
      <p:ext uri="{BB962C8B-B14F-4D97-AF65-F5344CB8AC3E}">
        <p14:creationId xmlns:p14="http://schemas.microsoft.com/office/powerpoint/2010/main" val="592941231"/>
      </p:ext>
    </p:extLst>
  </p:cSld>
  <p:clrMapOvr>
    <a:masterClrMapping/>
  </p:clrMapOvr>
  <p:transition spd="slow">
    <p:wip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a:extLst>
              <a:ext uri="{FF2B5EF4-FFF2-40B4-BE49-F238E27FC236}">
                <a16:creationId xmlns:a16="http://schemas.microsoft.com/office/drawing/2014/main" id="{A7E249FF-01FC-487E-B05D-F7C27AD56CB5}"/>
              </a:ext>
            </a:extLst>
          </p:cNvPr>
          <p:cNvSpPr txBox="1">
            <a:spLocks noChangeArrowheads="1"/>
          </p:cNvSpPr>
          <p:nvPr/>
        </p:nvSpPr>
        <p:spPr bwMode="auto">
          <a:xfrm>
            <a:off x="35496" y="332656"/>
            <a:ext cx="8999935" cy="757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defTabSz="684213" rtl="0" eaLnBrk="1" fontAlgn="base" hangingPunct="1">
              <a:lnSpc>
                <a:spcPct val="100000"/>
              </a:lnSpc>
              <a:spcBef>
                <a:spcPct val="0"/>
              </a:spcBef>
              <a:spcAft>
                <a:spcPct val="0"/>
              </a:spcAft>
              <a:defRPr lang="en-US" sz="2400" kern="1200">
                <a:solidFill>
                  <a:schemeClr val="accent4"/>
                </a:solidFill>
                <a:latin typeface="+mj-lt"/>
                <a:ea typeface="ＭＳ Ｐゴシック" charset="0"/>
                <a:cs typeface="CiscoSans"/>
              </a:defRPr>
            </a:lvl1pPr>
            <a:lvl2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2pPr>
            <a:lvl3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3pPr>
            <a:lvl4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4pPr>
            <a:lvl5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5pPr>
            <a:lvl6pPr marL="4572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6pPr>
            <a:lvl7pPr marL="9144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7pPr>
            <a:lvl8pPr marL="13716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8pPr>
            <a:lvl9pPr marL="18288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9pPr>
          </a:lstStyle>
          <a:p>
            <a:pPr algn="ctr"/>
            <a:r>
              <a:rPr lang="en-IN" sz="3600" dirty="0" smtClean="0">
                <a:solidFill>
                  <a:schemeClr val="accent1">
                    <a:lumMod val="50000"/>
                  </a:schemeClr>
                </a:solidFill>
              </a:rPr>
              <a:t>Malwares: Worms</a:t>
            </a:r>
            <a:endParaRPr lang="en-US" altLang="en-US" sz="3600" dirty="0">
              <a:solidFill>
                <a:schemeClr val="accent1">
                  <a:lumMod val="50000"/>
                </a:schemeClr>
              </a:solidFill>
            </a:endParaRPr>
          </a:p>
        </p:txBody>
      </p:sp>
      <p:pic>
        <p:nvPicPr>
          <p:cNvPr id="5" name="Picture 4"/>
          <p:cNvPicPr>
            <a:picLocks noChangeAspect="1"/>
          </p:cNvPicPr>
          <p:nvPr/>
        </p:nvPicPr>
        <p:blipFill>
          <a:blip r:embed="rId4"/>
          <a:stretch>
            <a:fillRect/>
          </a:stretch>
        </p:blipFill>
        <p:spPr>
          <a:xfrm>
            <a:off x="179512" y="1472875"/>
            <a:ext cx="3598274" cy="3676964"/>
          </a:xfrm>
          <a:prstGeom prst="rect">
            <a:avLst/>
          </a:prstGeom>
        </p:spPr>
      </p:pic>
      <p:pic>
        <p:nvPicPr>
          <p:cNvPr id="8" name="Picture 7"/>
          <p:cNvPicPr>
            <a:picLocks noChangeAspect="1"/>
          </p:cNvPicPr>
          <p:nvPr/>
        </p:nvPicPr>
        <p:blipFill rotWithShape="1">
          <a:blip r:embed="rId5"/>
          <a:srcRect t="12956" b="17900"/>
          <a:stretch/>
        </p:blipFill>
        <p:spPr>
          <a:xfrm>
            <a:off x="6732240" y="260648"/>
            <a:ext cx="2015159" cy="1212227"/>
          </a:xfrm>
          <a:prstGeom prst="rect">
            <a:avLst/>
          </a:prstGeom>
          <a:ln>
            <a:solidFill>
              <a:schemeClr val="bg1">
                <a:lumMod val="85000"/>
              </a:schemeClr>
            </a:solidFill>
          </a:ln>
        </p:spPr>
      </p:pic>
      <p:sp>
        <p:nvSpPr>
          <p:cNvPr id="2" name="Rectangle 1"/>
          <p:cNvSpPr/>
          <p:nvPr/>
        </p:nvSpPr>
        <p:spPr>
          <a:xfrm>
            <a:off x="3995936" y="1472875"/>
            <a:ext cx="4932040" cy="3693319"/>
          </a:xfrm>
          <a:prstGeom prst="rect">
            <a:avLst/>
          </a:prstGeom>
        </p:spPr>
        <p:txBody>
          <a:bodyPr wrap="square">
            <a:spAutoFit/>
          </a:bodyPr>
          <a:lstStyle/>
          <a:p>
            <a:pPr algn="just"/>
            <a:r>
              <a:rPr lang="en-US" b="1" dirty="0" smtClean="0"/>
              <a:t>Enabling </a:t>
            </a:r>
            <a:r>
              <a:rPr lang="en-US" b="1" dirty="0"/>
              <a:t>vulnerability</a:t>
            </a:r>
            <a:r>
              <a:rPr lang="en-US" dirty="0"/>
              <a:t> - A worm installs itself using an exploit mechanism, such as an email attachment, an executable file, or a Trojan horse, on a vulnerable system</a:t>
            </a:r>
            <a:r>
              <a:rPr lang="en-US" dirty="0" smtClean="0"/>
              <a:t>.</a:t>
            </a:r>
          </a:p>
          <a:p>
            <a:pPr algn="just"/>
            <a:endParaRPr lang="en-US" dirty="0"/>
          </a:p>
          <a:p>
            <a:pPr algn="just"/>
            <a:r>
              <a:rPr lang="en-US" b="1" dirty="0"/>
              <a:t>Propagation mechanism</a:t>
            </a:r>
            <a:r>
              <a:rPr lang="en-US" dirty="0"/>
              <a:t> - After gaining access to a device, the worm replicates itself and locates new targets.</a:t>
            </a:r>
          </a:p>
          <a:p>
            <a:pPr algn="just"/>
            <a:endParaRPr lang="en-US" b="1" dirty="0" smtClean="0"/>
          </a:p>
          <a:p>
            <a:pPr algn="just"/>
            <a:r>
              <a:rPr lang="en-US" b="1" dirty="0" smtClean="0"/>
              <a:t>Payload</a:t>
            </a:r>
            <a:r>
              <a:rPr lang="en-US" dirty="0"/>
              <a:t> - Any malicious code that results in some action is a payload. Most often this is used to create a backdoor that allows a threat actor to access the infected host or to create a </a:t>
            </a:r>
            <a:r>
              <a:rPr lang="en-US" dirty="0" err="1"/>
              <a:t>DoS</a:t>
            </a:r>
            <a:r>
              <a:rPr lang="en-US" dirty="0"/>
              <a:t> attack.</a:t>
            </a:r>
          </a:p>
        </p:txBody>
      </p:sp>
    </p:spTree>
    <p:custDataLst>
      <p:tags r:id="rId1"/>
    </p:custDataLst>
    <p:extLst>
      <p:ext uri="{BB962C8B-B14F-4D97-AF65-F5344CB8AC3E}">
        <p14:creationId xmlns:p14="http://schemas.microsoft.com/office/powerpoint/2010/main" val="760701918"/>
      </p:ext>
    </p:extLst>
  </p:cSld>
  <p:clrMapOvr>
    <a:masterClrMapping/>
  </p:clrMapOvr>
  <p:transition spd="slow">
    <p:wip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a:extLst>
              <a:ext uri="{FF2B5EF4-FFF2-40B4-BE49-F238E27FC236}">
                <a16:creationId xmlns:a16="http://schemas.microsoft.com/office/drawing/2014/main" id="{A7E249FF-01FC-487E-B05D-F7C27AD56CB5}"/>
              </a:ext>
            </a:extLst>
          </p:cNvPr>
          <p:cNvSpPr txBox="1">
            <a:spLocks noChangeArrowheads="1"/>
          </p:cNvSpPr>
          <p:nvPr/>
        </p:nvSpPr>
        <p:spPr bwMode="auto">
          <a:xfrm>
            <a:off x="35496" y="332656"/>
            <a:ext cx="8999935" cy="757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defTabSz="684213" rtl="0" eaLnBrk="1" fontAlgn="base" hangingPunct="1">
              <a:lnSpc>
                <a:spcPct val="100000"/>
              </a:lnSpc>
              <a:spcBef>
                <a:spcPct val="0"/>
              </a:spcBef>
              <a:spcAft>
                <a:spcPct val="0"/>
              </a:spcAft>
              <a:defRPr lang="en-US" sz="2400" kern="1200">
                <a:solidFill>
                  <a:schemeClr val="accent4"/>
                </a:solidFill>
                <a:latin typeface="+mj-lt"/>
                <a:ea typeface="ＭＳ Ｐゴシック" charset="0"/>
                <a:cs typeface="CiscoSans"/>
              </a:defRPr>
            </a:lvl1pPr>
            <a:lvl2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2pPr>
            <a:lvl3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3pPr>
            <a:lvl4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4pPr>
            <a:lvl5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5pPr>
            <a:lvl6pPr marL="4572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6pPr>
            <a:lvl7pPr marL="9144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7pPr>
            <a:lvl8pPr marL="13716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8pPr>
            <a:lvl9pPr marL="18288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9pPr>
          </a:lstStyle>
          <a:p>
            <a:pPr algn="ctr"/>
            <a:r>
              <a:rPr lang="en-IN" sz="3600" dirty="0" smtClean="0">
                <a:solidFill>
                  <a:schemeClr val="accent1">
                    <a:lumMod val="50000"/>
                  </a:schemeClr>
                </a:solidFill>
              </a:rPr>
              <a:t>Malwares: Ransomware</a:t>
            </a:r>
            <a:endParaRPr lang="en-US" altLang="en-US" sz="3600" dirty="0">
              <a:solidFill>
                <a:schemeClr val="accent1">
                  <a:lumMod val="50000"/>
                </a:schemeClr>
              </a:solidFill>
            </a:endParaRPr>
          </a:p>
        </p:txBody>
      </p:sp>
      <p:sp>
        <p:nvSpPr>
          <p:cNvPr id="2" name="Rectangle 1"/>
          <p:cNvSpPr/>
          <p:nvPr/>
        </p:nvSpPr>
        <p:spPr>
          <a:xfrm>
            <a:off x="413259" y="1124744"/>
            <a:ext cx="8244408" cy="3785652"/>
          </a:xfrm>
          <a:prstGeom prst="rect">
            <a:avLst/>
          </a:prstGeom>
        </p:spPr>
        <p:txBody>
          <a:bodyPr wrap="square">
            <a:spAutoFit/>
          </a:bodyPr>
          <a:lstStyle/>
          <a:p>
            <a:pPr algn="just"/>
            <a:r>
              <a:rPr lang="en-US" sz="2000" dirty="0"/>
              <a:t>Ransomware is a malware that denies access to the infected computer system or its data. </a:t>
            </a:r>
            <a:endParaRPr lang="en-US" sz="2000" dirty="0" smtClean="0"/>
          </a:p>
          <a:p>
            <a:pPr algn="just"/>
            <a:endParaRPr lang="en-US" sz="2000" dirty="0"/>
          </a:p>
          <a:p>
            <a:pPr algn="just"/>
            <a:r>
              <a:rPr lang="en-US" sz="2000" dirty="0"/>
              <a:t>Ransomware frequently uses an encryption algorithm to encrypt system files and data. </a:t>
            </a:r>
            <a:endParaRPr lang="en-US" sz="2000" dirty="0" smtClean="0"/>
          </a:p>
          <a:p>
            <a:pPr algn="just"/>
            <a:endParaRPr lang="en-US" sz="2000" dirty="0"/>
          </a:p>
          <a:p>
            <a:pPr algn="just"/>
            <a:r>
              <a:rPr lang="en-US" sz="2000" dirty="0"/>
              <a:t>Email and malicious advertising, also known as </a:t>
            </a:r>
            <a:r>
              <a:rPr lang="en-US" sz="2000" dirty="0" err="1"/>
              <a:t>malvertising</a:t>
            </a:r>
            <a:r>
              <a:rPr lang="en-US" sz="2000" dirty="0"/>
              <a:t>, are vectors for ransomware campaigns.</a:t>
            </a:r>
          </a:p>
          <a:p>
            <a:pPr algn="just"/>
            <a:endParaRPr lang="en-US" sz="2000" dirty="0" smtClean="0"/>
          </a:p>
          <a:p>
            <a:pPr algn="just"/>
            <a:r>
              <a:rPr lang="en-US" sz="2000" dirty="0" smtClean="0"/>
              <a:t>Social </a:t>
            </a:r>
            <a:r>
              <a:rPr lang="en-US" sz="2000" dirty="0"/>
              <a:t>engineering is also used, when cybercriminals pretending to be security technicians make random calls at homes and persuade users to connect to a website that downloads ransomware to the user’s computer.</a:t>
            </a:r>
          </a:p>
        </p:txBody>
      </p:sp>
    </p:spTree>
    <p:custDataLst>
      <p:tags r:id="rId1"/>
    </p:custDataLst>
    <p:extLst>
      <p:ext uri="{BB962C8B-B14F-4D97-AF65-F5344CB8AC3E}">
        <p14:creationId xmlns:p14="http://schemas.microsoft.com/office/powerpoint/2010/main" val="391846631"/>
      </p:ext>
    </p:extLst>
  </p:cSld>
  <p:clrMapOvr>
    <a:masterClrMapping/>
  </p:clrMapOvr>
  <p:transition spd="slow">
    <p:wip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a:extLst>
              <a:ext uri="{FF2B5EF4-FFF2-40B4-BE49-F238E27FC236}">
                <a16:creationId xmlns:a16="http://schemas.microsoft.com/office/drawing/2014/main" id="{A7E249FF-01FC-487E-B05D-F7C27AD56CB5}"/>
              </a:ext>
            </a:extLst>
          </p:cNvPr>
          <p:cNvSpPr txBox="1">
            <a:spLocks noChangeArrowheads="1"/>
          </p:cNvSpPr>
          <p:nvPr/>
        </p:nvSpPr>
        <p:spPr bwMode="auto">
          <a:xfrm>
            <a:off x="35496" y="332656"/>
            <a:ext cx="8999935" cy="757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defTabSz="684213" rtl="0" eaLnBrk="1" fontAlgn="base" hangingPunct="1">
              <a:lnSpc>
                <a:spcPct val="100000"/>
              </a:lnSpc>
              <a:spcBef>
                <a:spcPct val="0"/>
              </a:spcBef>
              <a:spcAft>
                <a:spcPct val="0"/>
              </a:spcAft>
              <a:defRPr lang="en-US" sz="2400" kern="1200">
                <a:solidFill>
                  <a:schemeClr val="accent4"/>
                </a:solidFill>
                <a:latin typeface="+mj-lt"/>
                <a:ea typeface="ＭＳ Ｐゴシック" charset="0"/>
                <a:cs typeface="CiscoSans"/>
              </a:defRPr>
            </a:lvl1pPr>
            <a:lvl2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2pPr>
            <a:lvl3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3pPr>
            <a:lvl4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4pPr>
            <a:lvl5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5pPr>
            <a:lvl6pPr marL="4572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6pPr>
            <a:lvl7pPr marL="9144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7pPr>
            <a:lvl8pPr marL="13716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8pPr>
            <a:lvl9pPr marL="18288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9pPr>
          </a:lstStyle>
          <a:p>
            <a:pPr algn="ctr"/>
            <a:r>
              <a:rPr lang="en-IN" sz="3600" dirty="0" smtClean="0">
                <a:solidFill>
                  <a:schemeClr val="accent1">
                    <a:lumMod val="50000"/>
                  </a:schemeClr>
                </a:solidFill>
              </a:rPr>
              <a:t>Malwares</a:t>
            </a:r>
            <a:endParaRPr lang="en-US" altLang="en-US" sz="3600" dirty="0">
              <a:solidFill>
                <a:schemeClr val="accent1">
                  <a:lumMod val="50000"/>
                </a:schemeClr>
              </a:solidFill>
            </a:endParaRPr>
          </a:p>
        </p:txBody>
      </p:sp>
      <p:graphicFrame>
        <p:nvGraphicFramePr>
          <p:cNvPr id="4" name="Content Placeholder 3">
            <a:extLst>
              <a:ext uri="{FF2B5EF4-FFF2-40B4-BE49-F238E27FC236}">
                <a16:creationId xmlns:a16="http://schemas.microsoft.com/office/drawing/2014/main" id="{B4913EEA-B1C5-4174-930D-969D8CF80106}"/>
              </a:ext>
            </a:extLst>
          </p:cNvPr>
          <p:cNvGraphicFramePr>
            <a:graphicFrameLocks/>
          </p:cNvGraphicFramePr>
          <p:nvPr>
            <p:extLst>
              <p:ext uri="{D42A27DB-BD31-4B8C-83A1-F6EECF244321}">
                <p14:modId xmlns:p14="http://schemas.microsoft.com/office/powerpoint/2010/main" val="2608678730"/>
              </p:ext>
            </p:extLst>
          </p:nvPr>
        </p:nvGraphicFramePr>
        <p:xfrm>
          <a:off x="182919" y="1484784"/>
          <a:ext cx="8705088" cy="3535680"/>
        </p:xfrm>
        <a:graphic>
          <a:graphicData uri="http://schemas.openxmlformats.org/drawingml/2006/table">
            <a:tbl>
              <a:tblPr firstRow="1" bandRow="1">
                <a:tableStyleId>{5C22544A-7EE6-4342-B048-85BDC9FD1C3A}</a:tableStyleId>
              </a:tblPr>
              <a:tblGrid>
                <a:gridCol w="1425129">
                  <a:extLst>
                    <a:ext uri="{9D8B030D-6E8A-4147-A177-3AD203B41FA5}">
                      <a16:colId xmlns:a16="http://schemas.microsoft.com/office/drawing/2014/main" val="3215831619"/>
                    </a:ext>
                  </a:extLst>
                </a:gridCol>
                <a:gridCol w="7279959">
                  <a:extLst>
                    <a:ext uri="{9D8B030D-6E8A-4147-A177-3AD203B41FA5}">
                      <a16:colId xmlns:a16="http://schemas.microsoft.com/office/drawing/2014/main" val="276475465"/>
                    </a:ext>
                  </a:extLst>
                </a:gridCol>
              </a:tblGrid>
              <a:tr h="0">
                <a:tc>
                  <a:txBody>
                    <a:bodyPr/>
                    <a:lstStyle/>
                    <a:p>
                      <a:pPr algn="just" fontAlgn="b"/>
                      <a:r>
                        <a:rPr lang="en-US" sz="1400" b="1" i="0" kern="1200" dirty="0">
                          <a:solidFill>
                            <a:schemeClr val="lt1"/>
                          </a:solidFill>
                          <a:effectLst/>
                          <a:latin typeface="+mn-lt"/>
                          <a:ea typeface="+mn-ea"/>
                          <a:cs typeface="+mn-cs"/>
                        </a:rPr>
                        <a:t>Type of Malware</a:t>
                      </a:r>
                      <a:endParaRPr lang="en-US" sz="1400" b="1" i="0" u="none" strike="noStrike" dirty="0">
                        <a:solidFill>
                          <a:schemeClr val="bg1"/>
                        </a:solidFill>
                        <a:effectLst/>
                        <a:latin typeface="+mn-lt"/>
                      </a:endParaRPr>
                    </a:p>
                  </a:txBody>
                  <a:tcPr marL="9525" marR="9525" marT="9525" marB="0" anchor="ctr"/>
                </a:tc>
                <a:tc>
                  <a:txBody>
                    <a:bodyPr/>
                    <a:lstStyle/>
                    <a:p>
                      <a:pPr algn="just"/>
                      <a:r>
                        <a:rPr lang="en-US" sz="1400" dirty="0"/>
                        <a:t>Description</a:t>
                      </a:r>
                    </a:p>
                  </a:txBody>
                  <a:tcPr anchor="ctr"/>
                </a:tc>
                <a:extLst>
                  <a:ext uri="{0D108BD9-81ED-4DB2-BD59-A6C34878D82A}">
                    <a16:rowId xmlns:a16="http://schemas.microsoft.com/office/drawing/2014/main" val="3768427975"/>
                  </a:ext>
                </a:extLst>
              </a:tr>
              <a:tr h="708311">
                <a:tc>
                  <a:txBody>
                    <a:bodyPr/>
                    <a:lstStyle/>
                    <a:p>
                      <a:pPr algn="just" fontAlgn="b"/>
                      <a:r>
                        <a:rPr lang="en-US" sz="1400" b="0" i="0" kern="1200" dirty="0">
                          <a:solidFill>
                            <a:schemeClr val="dk1"/>
                          </a:solidFill>
                          <a:effectLst/>
                          <a:latin typeface="+mn-lt"/>
                          <a:ea typeface="+mn-ea"/>
                          <a:cs typeface="+mn-cs"/>
                        </a:rPr>
                        <a:t>Scareware</a:t>
                      </a:r>
                    </a:p>
                  </a:txBody>
                  <a:tcPr marL="9525" marR="9525" marT="9525" marB="0" anchor="ctr"/>
                </a:tc>
                <a:tc>
                  <a:txBody>
                    <a:bodyPr/>
                    <a:lstStyle/>
                    <a:p>
                      <a:pPr marL="0" marR="0" lvl="0" indent="0" algn="just" defTabSz="685777" rtl="0" eaLnBrk="1" fontAlgn="auto" latinLnBrk="0" hangingPunct="1">
                        <a:lnSpc>
                          <a:spcPct val="100000"/>
                        </a:lnSpc>
                        <a:spcBef>
                          <a:spcPts val="0"/>
                        </a:spcBef>
                        <a:spcAft>
                          <a:spcPts val="0"/>
                        </a:spcAft>
                        <a:buClrTx/>
                        <a:buSzTx/>
                        <a:buFontTx/>
                        <a:buNone/>
                        <a:tabLst/>
                        <a:defRPr/>
                      </a:pPr>
                      <a:r>
                        <a:rPr lang="en-US" sz="1400" b="0" i="0" kern="1200" dirty="0">
                          <a:solidFill>
                            <a:schemeClr val="dk1"/>
                          </a:solidFill>
                          <a:effectLst/>
                          <a:latin typeface="+mn-lt"/>
                          <a:ea typeface="+mn-ea"/>
                          <a:cs typeface="+mn-cs"/>
                        </a:rPr>
                        <a:t>Includes scam software which uses social engineering to shock or induce anxiety by creating the perception of a threat. It is generally directed at an unsuspecting user and attempts to persuade the user to infect a computer by taking action to address the bogus threat.</a:t>
                      </a:r>
                    </a:p>
                  </a:txBody>
                  <a:tcPr anchor="ctr"/>
                </a:tc>
                <a:extLst>
                  <a:ext uri="{0D108BD9-81ED-4DB2-BD59-A6C34878D82A}">
                    <a16:rowId xmlns:a16="http://schemas.microsoft.com/office/drawing/2014/main" val="831502776"/>
                  </a:ext>
                </a:extLst>
              </a:tr>
              <a:tr h="393506">
                <a:tc>
                  <a:txBody>
                    <a:bodyPr/>
                    <a:lstStyle/>
                    <a:p>
                      <a:pPr marL="0" marR="0" lvl="0" indent="0" algn="just" defTabSz="685777" rtl="0" eaLnBrk="1" fontAlgn="b" latinLnBrk="0" hangingPunct="1">
                        <a:lnSpc>
                          <a:spcPct val="100000"/>
                        </a:lnSpc>
                        <a:spcBef>
                          <a:spcPts val="0"/>
                        </a:spcBef>
                        <a:spcAft>
                          <a:spcPts val="0"/>
                        </a:spcAft>
                        <a:buClrTx/>
                        <a:buSzTx/>
                        <a:buFontTx/>
                        <a:buNone/>
                        <a:tabLst/>
                        <a:defRPr/>
                      </a:pPr>
                      <a:r>
                        <a:rPr lang="en-US" sz="1400" b="0" i="0" kern="1200" dirty="0">
                          <a:solidFill>
                            <a:schemeClr val="dk1"/>
                          </a:solidFill>
                          <a:effectLst/>
                          <a:latin typeface="+mn-lt"/>
                          <a:ea typeface="+mn-ea"/>
                          <a:cs typeface="+mn-cs"/>
                        </a:rPr>
                        <a:t>Phishing</a:t>
                      </a:r>
                    </a:p>
                  </a:txBody>
                  <a:tcPr marL="9525" marR="9525" marT="9525" marB="0" anchor="ctr"/>
                </a:tc>
                <a:tc>
                  <a:txBody>
                    <a:bodyPr/>
                    <a:lstStyle/>
                    <a:p>
                      <a:pPr algn="just" fontAlgn="ctr"/>
                      <a:r>
                        <a:rPr lang="en-US" sz="1400" b="0" i="0" kern="1200" dirty="0">
                          <a:solidFill>
                            <a:schemeClr val="dk1"/>
                          </a:solidFill>
                          <a:effectLst/>
                          <a:latin typeface="+mn-lt"/>
                          <a:ea typeface="+mn-ea"/>
                          <a:cs typeface="+mn-cs"/>
                        </a:rPr>
                        <a:t>Attempts to convince people to divulge sensitive information. Examples include receiving an email from their bank asking users to divulge their account and PIN numbers.</a:t>
                      </a:r>
                    </a:p>
                  </a:txBody>
                  <a:tcPr anchor="ctr"/>
                </a:tc>
                <a:extLst>
                  <a:ext uri="{0D108BD9-81ED-4DB2-BD59-A6C34878D82A}">
                    <a16:rowId xmlns:a16="http://schemas.microsoft.com/office/drawing/2014/main" val="2267046280"/>
                  </a:ext>
                </a:extLst>
              </a:tr>
              <a:tr h="393506">
                <a:tc>
                  <a:txBody>
                    <a:bodyPr/>
                    <a:lstStyle/>
                    <a:p>
                      <a:pPr marL="0" marR="0" lvl="0" indent="0" algn="l" defTabSz="685777" rtl="0" eaLnBrk="1" fontAlgn="b" latinLnBrk="0" hangingPunct="1">
                        <a:lnSpc>
                          <a:spcPct val="100000"/>
                        </a:lnSpc>
                        <a:spcBef>
                          <a:spcPts val="0"/>
                        </a:spcBef>
                        <a:spcAft>
                          <a:spcPts val="0"/>
                        </a:spcAft>
                        <a:buClrTx/>
                        <a:buSzTx/>
                        <a:buFontTx/>
                        <a:buNone/>
                        <a:tabLst/>
                        <a:defRPr/>
                      </a:pPr>
                      <a:r>
                        <a:rPr lang="en-US" sz="1400" b="0" i="0" kern="1200" dirty="0" smtClean="0">
                          <a:solidFill>
                            <a:schemeClr val="dk1"/>
                          </a:solidFill>
                          <a:effectLst/>
                          <a:latin typeface="+mn-lt"/>
                          <a:ea typeface="+mn-ea"/>
                          <a:cs typeface="+mn-cs"/>
                        </a:rPr>
                        <a:t>Backdoors and Rootkits</a:t>
                      </a:r>
                      <a:endParaRPr lang="en-US" sz="1400" b="0" i="0" kern="1200" dirty="0">
                        <a:solidFill>
                          <a:schemeClr val="dk1"/>
                        </a:solidFill>
                        <a:effectLst/>
                        <a:latin typeface="+mn-lt"/>
                        <a:ea typeface="+mn-ea"/>
                        <a:cs typeface="+mn-cs"/>
                      </a:endParaRPr>
                    </a:p>
                  </a:txBody>
                  <a:tcPr marL="9525" marR="9525" marT="9525" marB="0" anchor="ctr"/>
                </a:tc>
                <a:tc>
                  <a:txBody>
                    <a:bodyPr/>
                    <a:lstStyle/>
                    <a:p>
                      <a:pPr algn="just" fontAlgn="ctr"/>
                      <a:r>
                        <a:rPr lang="en-US" sz="1400" b="0" i="0" kern="1200" dirty="0">
                          <a:solidFill>
                            <a:schemeClr val="dk1"/>
                          </a:solidFill>
                          <a:effectLst/>
                          <a:latin typeface="+mn-lt"/>
                          <a:ea typeface="+mn-ea"/>
                          <a:cs typeface="+mn-cs"/>
                        </a:rPr>
                        <a:t>Installed on a compromised system. After it is installed, it continues to hide its intrusion and provide privileged access to the threat actor.</a:t>
                      </a:r>
                    </a:p>
                  </a:txBody>
                  <a:tcPr anchor="ctr"/>
                </a:tc>
                <a:extLst>
                  <a:ext uri="{0D108BD9-81ED-4DB2-BD59-A6C34878D82A}">
                    <a16:rowId xmlns:a16="http://schemas.microsoft.com/office/drawing/2014/main" val="1140985899"/>
                  </a:ext>
                </a:extLst>
              </a:tr>
              <a:tr h="393506">
                <a:tc>
                  <a:txBody>
                    <a:bodyPr/>
                    <a:lstStyle/>
                    <a:p>
                      <a:pPr marL="0" marR="0" lvl="0" indent="0" algn="l" defTabSz="685777" rtl="0" eaLnBrk="1" fontAlgn="b" latinLnBrk="0" hangingPunct="1">
                        <a:lnSpc>
                          <a:spcPct val="100000"/>
                        </a:lnSpc>
                        <a:spcBef>
                          <a:spcPts val="0"/>
                        </a:spcBef>
                        <a:spcAft>
                          <a:spcPts val="0"/>
                        </a:spcAft>
                        <a:buClrTx/>
                        <a:buSzTx/>
                        <a:buFontTx/>
                        <a:buNone/>
                        <a:tabLst/>
                        <a:defRPr/>
                      </a:pPr>
                      <a:r>
                        <a:rPr lang="en-US" sz="1400" b="0" i="0" kern="1200" dirty="0" smtClean="0">
                          <a:solidFill>
                            <a:schemeClr val="dk1"/>
                          </a:solidFill>
                          <a:effectLst/>
                          <a:latin typeface="+mn-lt"/>
                          <a:ea typeface="+mn-ea"/>
                          <a:cs typeface="+mn-cs"/>
                        </a:rPr>
                        <a:t>Spam</a:t>
                      </a:r>
                      <a:r>
                        <a:rPr lang="en-US" sz="1400" b="0" i="0" kern="1200" baseline="0" dirty="0" smtClean="0">
                          <a:solidFill>
                            <a:schemeClr val="dk1"/>
                          </a:solidFill>
                          <a:effectLst/>
                          <a:latin typeface="+mn-lt"/>
                          <a:ea typeface="+mn-ea"/>
                          <a:cs typeface="+mn-cs"/>
                        </a:rPr>
                        <a:t> and </a:t>
                      </a:r>
                      <a:r>
                        <a:rPr lang="en-US" sz="1400" b="0" i="0" kern="1200" dirty="0" smtClean="0">
                          <a:solidFill>
                            <a:schemeClr val="dk1"/>
                          </a:solidFill>
                          <a:effectLst/>
                          <a:latin typeface="+mn-lt"/>
                          <a:ea typeface="+mn-ea"/>
                          <a:cs typeface="+mn-cs"/>
                        </a:rPr>
                        <a:t>Spyware</a:t>
                      </a:r>
                      <a:endParaRPr lang="en-US" sz="1400" b="0" i="0" kern="1200" dirty="0">
                        <a:solidFill>
                          <a:schemeClr val="dk1"/>
                        </a:solidFill>
                        <a:effectLst/>
                        <a:latin typeface="+mn-lt"/>
                        <a:ea typeface="+mn-ea"/>
                        <a:cs typeface="+mn-cs"/>
                      </a:endParaRPr>
                    </a:p>
                  </a:txBody>
                  <a:tcPr marL="9525" marR="9525" marT="9525" marB="0" anchor="ctr"/>
                </a:tc>
                <a:tc>
                  <a:txBody>
                    <a:bodyPr/>
                    <a:lstStyle/>
                    <a:p>
                      <a:pPr marL="0" marR="0" lvl="0" indent="0" algn="just" defTabSz="685777" rtl="0" eaLnBrk="1" fontAlgn="auto" latinLnBrk="0" hangingPunct="1">
                        <a:lnSpc>
                          <a:spcPct val="100000"/>
                        </a:lnSpc>
                        <a:spcBef>
                          <a:spcPts val="0"/>
                        </a:spcBef>
                        <a:spcAft>
                          <a:spcPts val="0"/>
                        </a:spcAft>
                        <a:buClrTx/>
                        <a:buSzTx/>
                        <a:buFontTx/>
                        <a:buNone/>
                        <a:tabLst/>
                        <a:defRPr/>
                      </a:pPr>
                      <a:r>
                        <a:rPr lang="en-US" sz="1400" b="0" i="0" kern="1200" dirty="0">
                          <a:solidFill>
                            <a:schemeClr val="dk1"/>
                          </a:solidFill>
                          <a:effectLst/>
                          <a:latin typeface="+mn-lt"/>
                          <a:ea typeface="+mn-ea"/>
                          <a:cs typeface="+mn-cs"/>
                        </a:rPr>
                        <a:t>Used to gather information about a user and send the information to another entity without the user’s consent. Spyware can be a system monitor, Trojan horse, Adware, tracking cookies, and key loggers.</a:t>
                      </a:r>
                    </a:p>
                  </a:txBody>
                  <a:tcPr anchor="ctr"/>
                </a:tc>
                <a:extLst>
                  <a:ext uri="{0D108BD9-81ED-4DB2-BD59-A6C34878D82A}">
                    <a16:rowId xmlns:a16="http://schemas.microsoft.com/office/drawing/2014/main" val="754020288"/>
                  </a:ext>
                </a:extLst>
              </a:tr>
              <a:tr h="393506">
                <a:tc>
                  <a:txBody>
                    <a:bodyPr/>
                    <a:lstStyle/>
                    <a:p>
                      <a:pPr marL="0" marR="0" lvl="0" indent="0" algn="just" defTabSz="685777" rtl="0" eaLnBrk="1" fontAlgn="b" latinLnBrk="0" hangingPunct="1">
                        <a:lnSpc>
                          <a:spcPct val="100000"/>
                        </a:lnSpc>
                        <a:spcBef>
                          <a:spcPts val="0"/>
                        </a:spcBef>
                        <a:spcAft>
                          <a:spcPts val="0"/>
                        </a:spcAft>
                        <a:buClrTx/>
                        <a:buSzTx/>
                        <a:buFontTx/>
                        <a:buNone/>
                        <a:tabLst/>
                        <a:defRPr/>
                      </a:pPr>
                      <a:r>
                        <a:rPr lang="en-US" sz="1400" b="0" i="0" kern="1200" dirty="0" smtClean="0">
                          <a:solidFill>
                            <a:schemeClr val="dk1"/>
                          </a:solidFill>
                          <a:effectLst/>
                          <a:latin typeface="+mn-lt"/>
                          <a:ea typeface="+mn-ea"/>
                          <a:cs typeface="+mn-cs"/>
                        </a:rPr>
                        <a:t>Adware</a:t>
                      </a:r>
                    </a:p>
                  </a:txBody>
                  <a:tcPr marL="9525" marR="9525" marT="9525" marB="0" anchor="ctr"/>
                </a:tc>
                <a:tc>
                  <a:txBody>
                    <a:bodyPr/>
                    <a:lstStyle/>
                    <a:p>
                      <a:pPr marL="0" marR="0" lvl="0" indent="0" algn="just" defTabSz="685777" rtl="0" eaLnBrk="1" fontAlgn="auto" latinLnBrk="0" hangingPunct="1">
                        <a:lnSpc>
                          <a:spcPct val="100000"/>
                        </a:lnSpc>
                        <a:spcBef>
                          <a:spcPts val="0"/>
                        </a:spcBef>
                        <a:spcAft>
                          <a:spcPts val="0"/>
                        </a:spcAft>
                        <a:buClrTx/>
                        <a:buSzTx/>
                        <a:buFontTx/>
                        <a:buNone/>
                        <a:tabLst/>
                        <a:defRPr/>
                      </a:pPr>
                      <a:r>
                        <a:rPr lang="en-US" sz="1400" b="0" i="0" kern="1200" dirty="0">
                          <a:solidFill>
                            <a:schemeClr val="dk1"/>
                          </a:solidFill>
                          <a:effectLst/>
                          <a:latin typeface="+mn-lt"/>
                          <a:ea typeface="+mn-ea"/>
                          <a:cs typeface="+mn-cs"/>
                        </a:rPr>
                        <a:t>Displays annoying pop-ups to generate revenue for its author. The malware may analyze user interests by tracking the websites visited. It can then send pop-up advertising pertinent to those sites.</a:t>
                      </a:r>
                    </a:p>
                  </a:txBody>
                  <a:tcPr anchor="ctr"/>
                </a:tc>
                <a:extLst>
                  <a:ext uri="{0D108BD9-81ED-4DB2-BD59-A6C34878D82A}">
                    <a16:rowId xmlns:a16="http://schemas.microsoft.com/office/drawing/2014/main" val="654386223"/>
                  </a:ext>
                </a:extLst>
              </a:tr>
            </a:tbl>
          </a:graphicData>
        </a:graphic>
      </p:graphicFrame>
    </p:spTree>
    <p:custDataLst>
      <p:tags r:id="rId1"/>
    </p:custDataLst>
    <p:extLst>
      <p:ext uri="{BB962C8B-B14F-4D97-AF65-F5344CB8AC3E}">
        <p14:creationId xmlns:p14="http://schemas.microsoft.com/office/powerpoint/2010/main" val="1918853827"/>
      </p:ext>
    </p:extLst>
  </p:cSld>
  <p:clrMapOvr>
    <a:masterClrMapping/>
  </p:clrMapOvr>
  <p:transition spd="slow">
    <p:wip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a:extLst>
              <a:ext uri="{FF2B5EF4-FFF2-40B4-BE49-F238E27FC236}">
                <a16:creationId xmlns:a16="http://schemas.microsoft.com/office/drawing/2014/main" id="{A7E249FF-01FC-487E-B05D-F7C27AD56CB5}"/>
              </a:ext>
            </a:extLst>
          </p:cNvPr>
          <p:cNvSpPr txBox="1">
            <a:spLocks noChangeArrowheads="1"/>
          </p:cNvSpPr>
          <p:nvPr/>
        </p:nvSpPr>
        <p:spPr bwMode="auto">
          <a:xfrm>
            <a:off x="35496" y="332656"/>
            <a:ext cx="8999935" cy="757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defTabSz="684213" rtl="0" eaLnBrk="1" fontAlgn="base" hangingPunct="1">
              <a:lnSpc>
                <a:spcPct val="100000"/>
              </a:lnSpc>
              <a:spcBef>
                <a:spcPct val="0"/>
              </a:spcBef>
              <a:spcAft>
                <a:spcPct val="0"/>
              </a:spcAft>
              <a:defRPr lang="en-US" sz="2400" kern="1200">
                <a:solidFill>
                  <a:schemeClr val="accent4"/>
                </a:solidFill>
                <a:latin typeface="+mj-lt"/>
                <a:ea typeface="ＭＳ Ｐゴシック" charset="0"/>
                <a:cs typeface="CiscoSans"/>
              </a:defRPr>
            </a:lvl1pPr>
            <a:lvl2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2pPr>
            <a:lvl3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3pPr>
            <a:lvl4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4pPr>
            <a:lvl5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5pPr>
            <a:lvl6pPr marL="4572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6pPr>
            <a:lvl7pPr marL="9144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7pPr>
            <a:lvl8pPr marL="13716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8pPr>
            <a:lvl9pPr marL="18288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9pPr>
          </a:lstStyle>
          <a:p>
            <a:pPr algn="ctr"/>
            <a:r>
              <a:rPr lang="en-IN" sz="3600" dirty="0" smtClean="0">
                <a:solidFill>
                  <a:schemeClr val="accent1">
                    <a:lumMod val="50000"/>
                  </a:schemeClr>
                </a:solidFill>
              </a:rPr>
              <a:t>Malwares</a:t>
            </a:r>
            <a:endParaRPr lang="en-US" altLang="en-US" sz="3600" dirty="0">
              <a:solidFill>
                <a:schemeClr val="accent1">
                  <a:lumMod val="50000"/>
                </a:schemeClr>
              </a:solidFill>
            </a:endParaRPr>
          </a:p>
        </p:txBody>
      </p:sp>
      <p:graphicFrame>
        <p:nvGraphicFramePr>
          <p:cNvPr id="4" name="Content Placeholder 3">
            <a:extLst>
              <a:ext uri="{FF2B5EF4-FFF2-40B4-BE49-F238E27FC236}">
                <a16:creationId xmlns:a16="http://schemas.microsoft.com/office/drawing/2014/main" id="{B4913EEA-B1C5-4174-930D-969D8CF80106}"/>
              </a:ext>
            </a:extLst>
          </p:cNvPr>
          <p:cNvGraphicFramePr>
            <a:graphicFrameLocks/>
          </p:cNvGraphicFramePr>
          <p:nvPr>
            <p:extLst>
              <p:ext uri="{D42A27DB-BD31-4B8C-83A1-F6EECF244321}">
                <p14:modId xmlns:p14="http://schemas.microsoft.com/office/powerpoint/2010/main" val="3913966656"/>
              </p:ext>
            </p:extLst>
          </p:nvPr>
        </p:nvGraphicFramePr>
        <p:xfrm>
          <a:off x="182919" y="1090207"/>
          <a:ext cx="8705088" cy="4480560"/>
        </p:xfrm>
        <a:graphic>
          <a:graphicData uri="http://schemas.openxmlformats.org/drawingml/2006/table">
            <a:tbl>
              <a:tblPr firstRow="1" bandRow="1">
                <a:tableStyleId>{5C22544A-7EE6-4342-B048-85BDC9FD1C3A}</a:tableStyleId>
              </a:tblPr>
              <a:tblGrid>
                <a:gridCol w="1425129">
                  <a:extLst>
                    <a:ext uri="{9D8B030D-6E8A-4147-A177-3AD203B41FA5}">
                      <a16:colId xmlns:a16="http://schemas.microsoft.com/office/drawing/2014/main" val="3215831619"/>
                    </a:ext>
                  </a:extLst>
                </a:gridCol>
                <a:gridCol w="7279959">
                  <a:extLst>
                    <a:ext uri="{9D8B030D-6E8A-4147-A177-3AD203B41FA5}">
                      <a16:colId xmlns:a16="http://schemas.microsoft.com/office/drawing/2014/main" val="276475465"/>
                    </a:ext>
                  </a:extLst>
                </a:gridCol>
              </a:tblGrid>
              <a:tr h="0">
                <a:tc>
                  <a:txBody>
                    <a:bodyPr/>
                    <a:lstStyle/>
                    <a:p>
                      <a:pPr algn="just" fontAlgn="b"/>
                      <a:r>
                        <a:rPr lang="en-US" sz="1400" b="1" i="0" kern="1200" dirty="0">
                          <a:solidFill>
                            <a:schemeClr val="lt1"/>
                          </a:solidFill>
                          <a:effectLst/>
                          <a:latin typeface="+mn-lt"/>
                          <a:ea typeface="+mn-ea"/>
                          <a:cs typeface="+mn-cs"/>
                        </a:rPr>
                        <a:t>Type of Malware</a:t>
                      </a:r>
                      <a:endParaRPr lang="en-US" sz="1400" b="1" i="0" u="none" strike="noStrike" dirty="0">
                        <a:solidFill>
                          <a:schemeClr val="bg1"/>
                        </a:solidFill>
                        <a:effectLst/>
                        <a:latin typeface="+mn-lt"/>
                      </a:endParaRPr>
                    </a:p>
                  </a:txBody>
                  <a:tcPr marL="9525" marR="9525" marT="9525" marB="0" anchor="ctr"/>
                </a:tc>
                <a:tc>
                  <a:txBody>
                    <a:bodyPr/>
                    <a:lstStyle/>
                    <a:p>
                      <a:pPr algn="just"/>
                      <a:r>
                        <a:rPr lang="en-US" sz="1400" dirty="0"/>
                        <a:t>Description</a:t>
                      </a:r>
                    </a:p>
                  </a:txBody>
                  <a:tcPr anchor="ctr"/>
                </a:tc>
                <a:extLst>
                  <a:ext uri="{0D108BD9-81ED-4DB2-BD59-A6C34878D82A}">
                    <a16:rowId xmlns:a16="http://schemas.microsoft.com/office/drawing/2014/main" val="3768427975"/>
                  </a:ext>
                </a:extLst>
              </a:tr>
              <a:tr h="708311">
                <a:tc>
                  <a:txBody>
                    <a:bodyPr/>
                    <a:lstStyle/>
                    <a:p>
                      <a:pPr algn="just" fontAlgn="b"/>
                      <a:r>
                        <a:rPr lang="en-US" sz="1400" dirty="0" smtClean="0"/>
                        <a:t>Vishing </a:t>
                      </a:r>
                      <a:endParaRPr lang="en-US" sz="1400" b="0" i="0" kern="1200" dirty="0">
                        <a:solidFill>
                          <a:schemeClr val="dk1"/>
                        </a:solidFill>
                        <a:effectLst/>
                        <a:latin typeface="+mn-lt"/>
                        <a:ea typeface="+mn-ea"/>
                        <a:cs typeface="+mn-cs"/>
                      </a:endParaRPr>
                    </a:p>
                  </a:txBody>
                  <a:tcPr marL="9525" marR="9525" marT="9525" marB="0" anchor="ctr"/>
                </a:tc>
                <a:tc>
                  <a:txBody>
                    <a:bodyPr/>
                    <a:lstStyle/>
                    <a:p>
                      <a:pPr marL="0" marR="0" lvl="0" indent="0" algn="just" defTabSz="685777" rtl="0" eaLnBrk="1" fontAlgn="auto" latinLnBrk="0" hangingPunct="1">
                        <a:lnSpc>
                          <a:spcPct val="100000"/>
                        </a:lnSpc>
                        <a:spcBef>
                          <a:spcPts val="0"/>
                        </a:spcBef>
                        <a:spcAft>
                          <a:spcPts val="0"/>
                        </a:spcAft>
                        <a:buClrTx/>
                        <a:buSzTx/>
                        <a:buFontTx/>
                        <a:buNone/>
                        <a:tabLst/>
                        <a:defRPr/>
                      </a:pPr>
                      <a:r>
                        <a:rPr lang="en-US" sz="1400" dirty="0" smtClean="0"/>
                        <a:t>Vishing is phishing using voice communication technology. Criminals can spoof calls from legitimate sources using voice over IP (VoIP) technology. Victims may also receive a recorded message that appears legitimate.</a:t>
                      </a:r>
                    </a:p>
                  </a:txBody>
                  <a:tcPr anchor="ctr"/>
                </a:tc>
                <a:extLst>
                  <a:ext uri="{0D108BD9-81ED-4DB2-BD59-A6C34878D82A}">
                    <a16:rowId xmlns:a16="http://schemas.microsoft.com/office/drawing/2014/main" val="831502776"/>
                  </a:ext>
                </a:extLst>
              </a:tr>
              <a:tr h="393506">
                <a:tc>
                  <a:txBody>
                    <a:bodyPr/>
                    <a:lstStyle/>
                    <a:p>
                      <a:pPr marL="0" marR="0" lvl="0" indent="0" algn="just" defTabSz="685777" rtl="0" eaLnBrk="1" fontAlgn="b" latinLnBrk="0" hangingPunct="1">
                        <a:lnSpc>
                          <a:spcPct val="100000"/>
                        </a:lnSpc>
                        <a:spcBef>
                          <a:spcPts val="0"/>
                        </a:spcBef>
                        <a:spcAft>
                          <a:spcPts val="0"/>
                        </a:spcAft>
                        <a:buClrTx/>
                        <a:buSzTx/>
                        <a:buFontTx/>
                        <a:buNone/>
                        <a:tabLst/>
                        <a:defRPr/>
                      </a:pPr>
                      <a:r>
                        <a:rPr lang="en-US" sz="1400" b="0" dirty="0" smtClean="0"/>
                        <a:t>Pharming</a:t>
                      </a:r>
                      <a:endParaRPr lang="en-US" sz="1400" b="0" i="0" kern="1200" dirty="0">
                        <a:solidFill>
                          <a:schemeClr val="dk1"/>
                        </a:solidFill>
                        <a:effectLst/>
                        <a:latin typeface="+mn-lt"/>
                        <a:ea typeface="+mn-ea"/>
                        <a:cs typeface="+mn-cs"/>
                      </a:endParaRPr>
                    </a:p>
                  </a:txBody>
                  <a:tcPr marL="9525" marR="9525" marT="9525" marB="0" anchor="ctr"/>
                </a:tc>
                <a:tc>
                  <a:txBody>
                    <a:bodyPr/>
                    <a:lstStyle/>
                    <a:p>
                      <a:pPr algn="just" fontAlgn="ctr"/>
                      <a:r>
                        <a:rPr lang="en-US" sz="1400" dirty="0" smtClean="0"/>
                        <a:t>Pharming is the impersonation of a legitimate website in an effort to deceive users into entering their credentials</a:t>
                      </a:r>
                      <a:endParaRPr lang="en-US" sz="1400" b="0" i="0" kern="1200" dirty="0">
                        <a:solidFill>
                          <a:schemeClr val="dk1"/>
                        </a:solidFill>
                        <a:effectLst/>
                        <a:latin typeface="+mn-lt"/>
                        <a:ea typeface="+mn-ea"/>
                        <a:cs typeface="+mn-cs"/>
                      </a:endParaRPr>
                    </a:p>
                  </a:txBody>
                  <a:tcPr anchor="ctr"/>
                </a:tc>
                <a:extLst>
                  <a:ext uri="{0D108BD9-81ED-4DB2-BD59-A6C34878D82A}">
                    <a16:rowId xmlns:a16="http://schemas.microsoft.com/office/drawing/2014/main" val="2267046280"/>
                  </a:ext>
                </a:extLst>
              </a:tr>
              <a:tr h="393506">
                <a:tc>
                  <a:txBody>
                    <a:bodyPr/>
                    <a:lstStyle/>
                    <a:p>
                      <a:pPr marL="0" marR="0" lvl="0" indent="0" algn="just" defTabSz="685777" rtl="0" eaLnBrk="1" fontAlgn="b" latinLnBrk="0" hangingPunct="1">
                        <a:lnSpc>
                          <a:spcPct val="100000"/>
                        </a:lnSpc>
                        <a:spcBef>
                          <a:spcPts val="0"/>
                        </a:spcBef>
                        <a:spcAft>
                          <a:spcPts val="0"/>
                        </a:spcAft>
                        <a:buClrTx/>
                        <a:buSzTx/>
                        <a:buFontTx/>
                        <a:buNone/>
                        <a:tabLst/>
                        <a:defRPr/>
                      </a:pPr>
                      <a:r>
                        <a:rPr lang="en-US" sz="1400" dirty="0" smtClean="0"/>
                        <a:t>Whaling </a:t>
                      </a:r>
                      <a:endParaRPr lang="en-US" sz="1400" b="0" i="0" kern="1200" dirty="0">
                        <a:solidFill>
                          <a:schemeClr val="dk1"/>
                        </a:solidFill>
                        <a:effectLst/>
                        <a:latin typeface="+mn-lt"/>
                        <a:ea typeface="+mn-ea"/>
                        <a:cs typeface="+mn-cs"/>
                      </a:endParaRPr>
                    </a:p>
                  </a:txBody>
                  <a:tcPr marL="9525" marR="9525" marT="9525" marB="0" anchor="ctr"/>
                </a:tc>
                <a:tc>
                  <a:txBody>
                    <a:bodyPr/>
                    <a:lstStyle/>
                    <a:p>
                      <a:pPr marL="0" indent="0">
                        <a:buNone/>
                      </a:pPr>
                      <a:r>
                        <a:rPr lang="en-US" sz="1400" dirty="0" smtClean="0"/>
                        <a:t>Whaling is a phishing attack that targets high profile targets within an organization such as senior executives.</a:t>
                      </a:r>
                      <a:endParaRPr lang="en-US" sz="1400" dirty="0"/>
                    </a:p>
                  </a:txBody>
                  <a:tcPr anchor="ctr"/>
                </a:tc>
                <a:extLst>
                  <a:ext uri="{0D108BD9-81ED-4DB2-BD59-A6C34878D82A}">
                    <a16:rowId xmlns:a16="http://schemas.microsoft.com/office/drawing/2014/main" val="1140985899"/>
                  </a:ext>
                </a:extLst>
              </a:tr>
              <a:tr h="393506">
                <a:tc>
                  <a:txBody>
                    <a:bodyPr/>
                    <a:lstStyle/>
                    <a:p>
                      <a:pPr marL="0" marR="0" lvl="0" indent="0" algn="just" defTabSz="685777" rtl="0" eaLnBrk="1" fontAlgn="b" latinLnBrk="0" hangingPunct="1">
                        <a:lnSpc>
                          <a:spcPct val="100000"/>
                        </a:lnSpc>
                        <a:spcBef>
                          <a:spcPts val="0"/>
                        </a:spcBef>
                        <a:spcAft>
                          <a:spcPts val="0"/>
                        </a:spcAft>
                        <a:buClrTx/>
                        <a:buSzTx/>
                        <a:buFontTx/>
                        <a:buNone/>
                        <a:tabLst/>
                        <a:defRPr/>
                      </a:pPr>
                      <a:r>
                        <a:rPr lang="en-US" sz="1400" b="0" i="0" kern="1200" dirty="0" smtClean="0">
                          <a:solidFill>
                            <a:schemeClr val="dk1"/>
                          </a:solidFill>
                          <a:effectLst/>
                          <a:latin typeface="+mn-lt"/>
                          <a:ea typeface="+mn-ea"/>
                          <a:cs typeface="+mn-cs"/>
                        </a:rPr>
                        <a:t>Plugins</a:t>
                      </a:r>
                      <a:endParaRPr lang="en-US" sz="1400" b="0" i="0" kern="1200" dirty="0">
                        <a:solidFill>
                          <a:schemeClr val="dk1"/>
                        </a:solidFill>
                        <a:effectLst/>
                        <a:latin typeface="+mn-lt"/>
                        <a:ea typeface="+mn-ea"/>
                        <a:cs typeface="+mn-cs"/>
                      </a:endParaRPr>
                    </a:p>
                  </a:txBody>
                  <a:tcPr marL="9525" marR="9525" marT="9525" marB="0" anchor="ctr"/>
                </a:tc>
                <a:tc>
                  <a:txBody>
                    <a:bodyPr/>
                    <a:lstStyle/>
                    <a:p>
                      <a:pPr marL="0" indent="0">
                        <a:buNone/>
                      </a:pPr>
                      <a:r>
                        <a:rPr lang="en-US" sz="1400" dirty="0" smtClean="0"/>
                        <a:t>The Flash and Shockwave plugins from Adobe enable the development of interesting graphic and cartoon animations that greatly enhance the look and feel of a web page. Plugins display the content developed using the appropriate software.</a:t>
                      </a:r>
                      <a:endParaRPr lang="en-US" sz="1400" dirty="0"/>
                    </a:p>
                  </a:txBody>
                  <a:tcPr anchor="ctr"/>
                </a:tc>
                <a:extLst>
                  <a:ext uri="{0D108BD9-81ED-4DB2-BD59-A6C34878D82A}">
                    <a16:rowId xmlns:a16="http://schemas.microsoft.com/office/drawing/2014/main" val="754020288"/>
                  </a:ext>
                </a:extLst>
              </a:tr>
              <a:tr h="393506">
                <a:tc>
                  <a:txBody>
                    <a:bodyPr/>
                    <a:lstStyle/>
                    <a:p>
                      <a:pPr marL="0" marR="0" lvl="0" indent="0" algn="just" defTabSz="685777" rtl="0" eaLnBrk="1" fontAlgn="b" latinLnBrk="0" hangingPunct="1">
                        <a:lnSpc>
                          <a:spcPct val="100000"/>
                        </a:lnSpc>
                        <a:spcBef>
                          <a:spcPts val="0"/>
                        </a:spcBef>
                        <a:spcAft>
                          <a:spcPts val="0"/>
                        </a:spcAft>
                        <a:buClrTx/>
                        <a:buSzTx/>
                        <a:buFontTx/>
                        <a:buNone/>
                        <a:tabLst/>
                        <a:defRPr/>
                      </a:pPr>
                      <a:r>
                        <a:rPr lang="en-US" sz="1400" dirty="0" smtClean="0"/>
                        <a:t>SEO poisoning </a:t>
                      </a:r>
                      <a:endParaRPr lang="en-US" sz="1400" b="0" i="0" kern="1200" dirty="0" smtClean="0">
                        <a:solidFill>
                          <a:schemeClr val="dk1"/>
                        </a:solidFill>
                        <a:effectLst/>
                        <a:latin typeface="+mn-lt"/>
                        <a:ea typeface="+mn-ea"/>
                        <a:cs typeface="+mn-cs"/>
                      </a:endParaRPr>
                    </a:p>
                  </a:txBody>
                  <a:tcPr marL="9525" marR="9525" marT="9525" marB="0" anchor="ctr"/>
                </a:tc>
                <a:tc>
                  <a:txBody>
                    <a:bodyPr/>
                    <a:lstStyle/>
                    <a:p>
                      <a:pPr marL="0" marR="0" lvl="0" indent="0" algn="just" defTabSz="685777" rtl="0" eaLnBrk="1" fontAlgn="auto" latinLnBrk="0" hangingPunct="1">
                        <a:lnSpc>
                          <a:spcPct val="100000"/>
                        </a:lnSpc>
                        <a:spcBef>
                          <a:spcPts val="0"/>
                        </a:spcBef>
                        <a:spcAft>
                          <a:spcPts val="0"/>
                        </a:spcAft>
                        <a:buClrTx/>
                        <a:buSzTx/>
                        <a:buFontTx/>
                        <a:buNone/>
                        <a:tabLst/>
                        <a:defRPr/>
                      </a:pPr>
                      <a:r>
                        <a:rPr lang="en-US" sz="1400" dirty="0" smtClean="0"/>
                        <a:t>SEO, short for Search Engine Optimization, is a set of techniques used to improve a website’s ranking by a search engine. While many legitimate companies specialize in optimizing websites to better position them, SEO poisoning uses SEO to make a malicious website appear higher in search results.</a:t>
                      </a:r>
                    </a:p>
                  </a:txBody>
                  <a:tcPr anchor="ctr"/>
                </a:tc>
                <a:extLst>
                  <a:ext uri="{0D108BD9-81ED-4DB2-BD59-A6C34878D82A}">
                    <a16:rowId xmlns:a16="http://schemas.microsoft.com/office/drawing/2014/main" val="654386223"/>
                  </a:ext>
                </a:extLst>
              </a:tr>
              <a:tr h="393506">
                <a:tc>
                  <a:txBody>
                    <a:bodyPr/>
                    <a:lstStyle/>
                    <a:p>
                      <a:pPr marL="0" marR="0" lvl="0" indent="0" algn="just" defTabSz="685777" rtl="0" eaLnBrk="1" fontAlgn="b" latinLnBrk="0" hangingPunct="1">
                        <a:lnSpc>
                          <a:spcPct val="100000"/>
                        </a:lnSpc>
                        <a:spcBef>
                          <a:spcPts val="0"/>
                        </a:spcBef>
                        <a:spcAft>
                          <a:spcPts val="0"/>
                        </a:spcAft>
                        <a:buClrTx/>
                        <a:buSzTx/>
                        <a:buFontTx/>
                        <a:buNone/>
                        <a:tabLst/>
                        <a:defRPr/>
                      </a:pPr>
                      <a:r>
                        <a:rPr lang="en-US" sz="1400" dirty="0" smtClean="0"/>
                        <a:t>Browser hijacker </a:t>
                      </a:r>
                      <a:endParaRPr lang="en-US" sz="1400" b="0" i="0" kern="1200" dirty="0" smtClean="0">
                        <a:solidFill>
                          <a:schemeClr val="dk1"/>
                        </a:solidFill>
                        <a:effectLst/>
                        <a:latin typeface="+mn-lt"/>
                        <a:ea typeface="+mn-ea"/>
                        <a:cs typeface="+mn-cs"/>
                      </a:endParaRPr>
                    </a:p>
                  </a:txBody>
                  <a:tcPr marL="9525" marR="9525" marT="9525" marB="0" anchor="ctr"/>
                </a:tc>
                <a:tc>
                  <a:txBody>
                    <a:bodyPr/>
                    <a:lstStyle/>
                    <a:p>
                      <a:pPr marL="0" marR="0" lvl="0" indent="0" algn="just" defTabSz="685777" rtl="0" eaLnBrk="1" fontAlgn="auto" latinLnBrk="0" hangingPunct="1">
                        <a:lnSpc>
                          <a:spcPct val="100000"/>
                        </a:lnSpc>
                        <a:spcBef>
                          <a:spcPts val="0"/>
                        </a:spcBef>
                        <a:spcAft>
                          <a:spcPts val="0"/>
                        </a:spcAft>
                        <a:buClrTx/>
                        <a:buSzTx/>
                        <a:buFontTx/>
                        <a:buNone/>
                        <a:tabLst/>
                        <a:defRPr/>
                      </a:pPr>
                      <a:r>
                        <a:rPr lang="en-US" sz="1400" dirty="0" smtClean="0"/>
                        <a:t>A browser hijacker is malware that alters a computer's browser settings to redirect the user to websites paid for by the cyber criminals' customers. Browser hijackers usually install without the user's permission and is usually part of a drive-by download. </a:t>
                      </a:r>
                    </a:p>
                  </a:txBody>
                  <a:tcPr anchor="ctr"/>
                </a:tc>
                <a:extLst>
                  <a:ext uri="{0D108BD9-81ED-4DB2-BD59-A6C34878D82A}">
                    <a16:rowId xmlns:a16="http://schemas.microsoft.com/office/drawing/2014/main" val="1701954704"/>
                  </a:ext>
                </a:extLst>
              </a:tr>
            </a:tbl>
          </a:graphicData>
        </a:graphic>
      </p:graphicFrame>
    </p:spTree>
    <p:custDataLst>
      <p:tags r:id="rId1"/>
    </p:custDataLst>
    <p:extLst>
      <p:ext uri="{BB962C8B-B14F-4D97-AF65-F5344CB8AC3E}">
        <p14:creationId xmlns:p14="http://schemas.microsoft.com/office/powerpoint/2010/main" val="189303533"/>
      </p:ext>
    </p:extLst>
  </p:cSld>
  <p:clrMapOvr>
    <a:masterClrMapping/>
  </p:clrMapOvr>
  <p:transition spd="slow">
    <p:wip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a:extLst>
              <a:ext uri="{FF2B5EF4-FFF2-40B4-BE49-F238E27FC236}">
                <a16:creationId xmlns:a16="http://schemas.microsoft.com/office/drawing/2014/main" id="{A7E249FF-01FC-487E-B05D-F7C27AD56CB5}"/>
              </a:ext>
            </a:extLst>
          </p:cNvPr>
          <p:cNvSpPr txBox="1">
            <a:spLocks noChangeArrowheads="1"/>
          </p:cNvSpPr>
          <p:nvPr/>
        </p:nvSpPr>
        <p:spPr bwMode="auto">
          <a:xfrm>
            <a:off x="35496" y="332656"/>
            <a:ext cx="8999935" cy="757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defTabSz="684213" rtl="0" eaLnBrk="1" fontAlgn="base" hangingPunct="1">
              <a:lnSpc>
                <a:spcPct val="100000"/>
              </a:lnSpc>
              <a:spcBef>
                <a:spcPct val="0"/>
              </a:spcBef>
              <a:spcAft>
                <a:spcPct val="0"/>
              </a:spcAft>
              <a:defRPr lang="en-US" sz="2400" kern="1200">
                <a:solidFill>
                  <a:schemeClr val="accent4"/>
                </a:solidFill>
                <a:latin typeface="+mj-lt"/>
                <a:ea typeface="ＭＳ Ｐゴシック" charset="0"/>
                <a:cs typeface="CiscoSans"/>
              </a:defRPr>
            </a:lvl1pPr>
            <a:lvl2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2pPr>
            <a:lvl3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3pPr>
            <a:lvl4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4pPr>
            <a:lvl5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5pPr>
            <a:lvl6pPr marL="4572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6pPr>
            <a:lvl7pPr marL="9144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7pPr>
            <a:lvl8pPr marL="13716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8pPr>
            <a:lvl9pPr marL="18288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9pPr>
          </a:lstStyle>
          <a:p>
            <a:pPr algn="ctr"/>
            <a:r>
              <a:rPr lang="en-IN" sz="3600" dirty="0" smtClean="0">
                <a:solidFill>
                  <a:schemeClr val="accent1">
                    <a:lumMod val="50000"/>
                  </a:schemeClr>
                </a:solidFill>
              </a:rPr>
              <a:t>Malwares: What happens?</a:t>
            </a:r>
            <a:endParaRPr lang="en-US" altLang="en-US" sz="3600" dirty="0">
              <a:solidFill>
                <a:schemeClr val="accent1">
                  <a:lumMod val="50000"/>
                </a:schemeClr>
              </a:solidFill>
            </a:endParaRPr>
          </a:p>
        </p:txBody>
      </p:sp>
      <p:sp>
        <p:nvSpPr>
          <p:cNvPr id="2" name="Rectangle 1"/>
          <p:cNvSpPr/>
          <p:nvPr/>
        </p:nvSpPr>
        <p:spPr>
          <a:xfrm>
            <a:off x="413259" y="1124744"/>
            <a:ext cx="8244408" cy="4376583"/>
          </a:xfrm>
          <a:prstGeom prst="rect">
            <a:avLst/>
          </a:prstGeom>
        </p:spPr>
        <p:txBody>
          <a:bodyPr wrap="square">
            <a:spAutoFit/>
          </a:bodyPr>
          <a:lstStyle/>
          <a:p>
            <a:r>
              <a:rPr lang="en-US" sz="1600" dirty="0"/>
              <a:t>Computers infected with malware often exhibit one or more of the following symptoms:</a:t>
            </a:r>
          </a:p>
          <a:p>
            <a:pPr marL="0" lvl="1">
              <a:lnSpc>
                <a:spcPct val="110000"/>
              </a:lnSpc>
              <a:spcBef>
                <a:spcPts val="0"/>
              </a:spcBef>
              <a:spcAft>
                <a:spcPts val="0"/>
              </a:spcAft>
            </a:pPr>
            <a:endParaRPr lang="en-US" sz="1600" dirty="0" smtClean="0"/>
          </a:p>
          <a:p>
            <a:pPr marL="285750" lvl="1" indent="-285750">
              <a:lnSpc>
                <a:spcPct val="110000"/>
              </a:lnSpc>
              <a:spcBef>
                <a:spcPts val="0"/>
              </a:spcBef>
              <a:spcAft>
                <a:spcPts val="0"/>
              </a:spcAft>
              <a:buFont typeface="Wingdings" panose="05000000000000000000" pitchFamily="2" charset="2"/>
              <a:buChar char="ü"/>
            </a:pPr>
            <a:r>
              <a:rPr lang="en-US" sz="1600" dirty="0" smtClean="0"/>
              <a:t>Appearance </a:t>
            </a:r>
            <a:r>
              <a:rPr lang="en-US" sz="1600" dirty="0"/>
              <a:t>of strange files, programs, or desktop icons</a:t>
            </a:r>
          </a:p>
          <a:p>
            <a:pPr marL="285750" lvl="1" indent="-285750">
              <a:lnSpc>
                <a:spcPct val="110000"/>
              </a:lnSpc>
              <a:spcBef>
                <a:spcPts val="0"/>
              </a:spcBef>
              <a:spcAft>
                <a:spcPts val="0"/>
              </a:spcAft>
              <a:buFont typeface="Wingdings" panose="05000000000000000000" pitchFamily="2" charset="2"/>
              <a:buChar char="ü"/>
            </a:pPr>
            <a:r>
              <a:rPr lang="en-US" sz="1600" dirty="0"/>
              <a:t>Antivirus and firewall programs are turning off or reconfiguring settings</a:t>
            </a:r>
          </a:p>
          <a:p>
            <a:pPr marL="285750" lvl="1" indent="-285750">
              <a:lnSpc>
                <a:spcPct val="110000"/>
              </a:lnSpc>
              <a:spcBef>
                <a:spcPts val="0"/>
              </a:spcBef>
              <a:spcAft>
                <a:spcPts val="0"/>
              </a:spcAft>
              <a:buFont typeface="Wingdings" panose="05000000000000000000" pitchFamily="2" charset="2"/>
              <a:buChar char="ü"/>
            </a:pPr>
            <a:r>
              <a:rPr lang="en-US" sz="1600" dirty="0"/>
              <a:t>Computer screen is freezing or system is crashing</a:t>
            </a:r>
          </a:p>
          <a:p>
            <a:pPr marL="285750" lvl="1" indent="-285750">
              <a:lnSpc>
                <a:spcPct val="110000"/>
              </a:lnSpc>
              <a:spcBef>
                <a:spcPts val="0"/>
              </a:spcBef>
              <a:spcAft>
                <a:spcPts val="0"/>
              </a:spcAft>
              <a:buFont typeface="Wingdings" panose="05000000000000000000" pitchFamily="2" charset="2"/>
              <a:buChar char="ü"/>
            </a:pPr>
            <a:r>
              <a:rPr lang="en-US" sz="1600" dirty="0"/>
              <a:t>Emails are spontaneously being sent without your knowledge to your contact list</a:t>
            </a:r>
          </a:p>
          <a:p>
            <a:pPr marL="285750" lvl="1" indent="-285750">
              <a:lnSpc>
                <a:spcPct val="110000"/>
              </a:lnSpc>
              <a:spcBef>
                <a:spcPts val="0"/>
              </a:spcBef>
              <a:spcAft>
                <a:spcPts val="0"/>
              </a:spcAft>
              <a:buFont typeface="Wingdings" panose="05000000000000000000" pitchFamily="2" charset="2"/>
              <a:buChar char="ü"/>
            </a:pPr>
            <a:r>
              <a:rPr lang="en-US" sz="1600" dirty="0"/>
              <a:t>Files have been modified or deleted</a:t>
            </a:r>
          </a:p>
          <a:p>
            <a:pPr marL="285750" lvl="1" indent="-285750">
              <a:lnSpc>
                <a:spcPct val="110000"/>
              </a:lnSpc>
              <a:spcBef>
                <a:spcPts val="0"/>
              </a:spcBef>
              <a:spcAft>
                <a:spcPts val="0"/>
              </a:spcAft>
              <a:buFont typeface="Wingdings" panose="05000000000000000000" pitchFamily="2" charset="2"/>
              <a:buChar char="ü"/>
            </a:pPr>
            <a:r>
              <a:rPr lang="en-US" sz="1600" dirty="0"/>
              <a:t>Increased CPU and/or memory usage</a:t>
            </a:r>
          </a:p>
          <a:p>
            <a:pPr marL="285750" lvl="1" indent="-285750">
              <a:lnSpc>
                <a:spcPct val="110000"/>
              </a:lnSpc>
              <a:spcBef>
                <a:spcPts val="0"/>
              </a:spcBef>
              <a:spcAft>
                <a:spcPts val="0"/>
              </a:spcAft>
              <a:buFont typeface="Wingdings" panose="05000000000000000000" pitchFamily="2" charset="2"/>
              <a:buChar char="ü"/>
            </a:pPr>
            <a:r>
              <a:rPr lang="en-US" sz="1600" dirty="0"/>
              <a:t>Problems connecting to networks</a:t>
            </a:r>
          </a:p>
          <a:p>
            <a:pPr marL="285750" lvl="1" indent="-285750">
              <a:lnSpc>
                <a:spcPct val="110000"/>
              </a:lnSpc>
              <a:spcBef>
                <a:spcPts val="0"/>
              </a:spcBef>
              <a:spcAft>
                <a:spcPts val="0"/>
              </a:spcAft>
              <a:buFont typeface="Wingdings" panose="05000000000000000000" pitchFamily="2" charset="2"/>
              <a:buChar char="ü"/>
            </a:pPr>
            <a:r>
              <a:rPr lang="en-US" sz="1600" dirty="0"/>
              <a:t>Slow computer or web browser speeds</a:t>
            </a:r>
          </a:p>
          <a:p>
            <a:pPr marL="285750" lvl="1" indent="-285750">
              <a:lnSpc>
                <a:spcPct val="110000"/>
              </a:lnSpc>
              <a:spcBef>
                <a:spcPts val="0"/>
              </a:spcBef>
              <a:spcAft>
                <a:spcPts val="0"/>
              </a:spcAft>
              <a:buFont typeface="Wingdings" panose="05000000000000000000" pitchFamily="2" charset="2"/>
              <a:buChar char="ü"/>
            </a:pPr>
            <a:r>
              <a:rPr lang="en-US" sz="1600" dirty="0"/>
              <a:t>Unknown processes or services running</a:t>
            </a:r>
          </a:p>
          <a:p>
            <a:pPr marL="285750" lvl="1" indent="-285750">
              <a:lnSpc>
                <a:spcPct val="110000"/>
              </a:lnSpc>
              <a:spcBef>
                <a:spcPts val="0"/>
              </a:spcBef>
              <a:spcAft>
                <a:spcPts val="0"/>
              </a:spcAft>
              <a:buFont typeface="Wingdings" panose="05000000000000000000" pitchFamily="2" charset="2"/>
              <a:buChar char="ü"/>
            </a:pPr>
            <a:r>
              <a:rPr lang="en-US" sz="1600" dirty="0"/>
              <a:t>Unknown TCP or UDP ports open</a:t>
            </a:r>
          </a:p>
          <a:p>
            <a:pPr marL="285750" lvl="1" indent="-285750">
              <a:lnSpc>
                <a:spcPct val="110000"/>
              </a:lnSpc>
              <a:spcBef>
                <a:spcPts val="0"/>
              </a:spcBef>
              <a:spcAft>
                <a:spcPts val="0"/>
              </a:spcAft>
              <a:buFont typeface="Wingdings" panose="05000000000000000000" pitchFamily="2" charset="2"/>
              <a:buChar char="ü"/>
            </a:pPr>
            <a:r>
              <a:rPr lang="en-US" sz="1600" dirty="0"/>
              <a:t>Connections are made to hosts on the Internet without user action</a:t>
            </a:r>
          </a:p>
          <a:p>
            <a:pPr marL="285750" lvl="1" indent="-285750">
              <a:lnSpc>
                <a:spcPct val="110000"/>
              </a:lnSpc>
              <a:spcBef>
                <a:spcPts val="0"/>
              </a:spcBef>
              <a:spcAft>
                <a:spcPts val="0"/>
              </a:spcAft>
              <a:buFont typeface="Wingdings" panose="05000000000000000000" pitchFamily="2" charset="2"/>
              <a:buChar char="ü"/>
            </a:pPr>
            <a:r>
              <a:rPr lang="en-US" sz="1600" dirty="0"/>
              <a:t>Strange computer </a:t>
            </a:r>
            <a:r>
              <a:rPr lang="en-US" sz="1600" dirty="0" smtClean="0"/>
              <a:t>behavior</a:t>
            </a:r>
          </a:p>
          <a:p>
            <a:pPr marL="285750" lvl="1" indent="-285750">
              <a:lnSpc>
                <a:spcPct val="110000"/>
              </a:lnSpc>
              <a:spcBef>
                <a:spcPts val="0"/>
              </a:spcBef>
              <a:spcAft>
                <a:spcPts val="0"/>
              </a:spcAft>
              <a:buFont typeface="Wingdings" panose="05000000000000000000" pitchFamily="2" charset="2"/>
              <a:buChar char="ü"/>
            </a:pPr>
            <a:endParaRPr lang="en-US" sz="1600" dirty="0"/>
          </a:p>
          <a:p>
            <a:r>
              <a:rPr lang="en-US" sz="1600" b="1" dirty="0"/>
              <a:t>Note:</a:t>
            </a:r>
            <a:r>
              <a:rPr lang="en-US" sz="1600" dirty="0"/>
              <a:t> Malware behavior is not limited to the above list.</a:t>
            </a:r>
          </a:p>
        </p:txBody>
      </p:sp>
    </p:spTree>
    <p:custDataLst>
      <p:tags r:id="rId1"/>
    </p:custDataLst>
    <p:extLst>
      <p:ext uri="{BB962C8B-B14F-4D97-AF65-F5344CB8AC3E}">
        <p14:creationId xmlns:p14="http://schemas.microsoft.com/office/powerpoint/2010/main" val="366615541"/>
      </p:ext>
    </p:extLst>
  </p:cSld>
  <p:clrMapOvr>
    <a:masterClrMapping/>
  </p:clrMapOvr>
  <p:transition spd="slow">
    <p:wip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US" sz="3600" i="1" dirty="0" smtClean="0">
                <a:solidFill>
                  <a:schemeClr val="tx2"/>
                </a:solidFill>
              </a:rPr>
              <a:t>Deception </a:t>
            </a:r>
            <a:r>
              <a:rPr lang="en-US" sz="2000" i="1" dirty="0" smtClean="0">
                <a:solidFill>
                  <a:schemeClr val="tx2"/>
                </a:solidFill>
              </a:rPr>
              <a:t>“the misleading factor”</a:t>
            </a:r>
            <a:endParaRPr lang="en-GB" sz="2000" dirty="0">
              <a:solidFill>
                <a:schemeClr val="tx2"/>
              </a:solidFill>
            </a:endParaRPr>
          </a:p>
        </p:txBody>
      </p:sp>
      <p:sp>
        <p:nvSpPr>
          <p:cNvPr id="3" name="Content Placeholder 2">
            <a:extLst>
              <a:ext uri="{FF2B5EF4-FFF2-40B4-BE49-F238E27FC236}">
                <a16:creationId xmlns:a16="http://schemas.microsoft.com/office/drawing/2014/main" id="{54A1C25E-7EBF-4A13-B167-E80F199FF570}"/>
              </a:ext>
            </a:extLst>
          </p:cNvPr>
          <p:cNvSpPr>
            <a:spLocks noGrp="1"/>
          </p:cNvSpPr>
          <p:nvPr>
            <p:ph idx="1"/>
          </p:nvPr>
        </p:nvSpPr>
        <p:spPr>
          <a:xfrm>
            <a:off x="215516" y="1340768"/>
            <a:ext cx="8712968" cy="3917032"/>
          </a:xfrm>
        </p:spPr>
        <p:txBody>
          <a:bodyPr>
            <a:noAutofit/>
          </a:bodyPr>
          <a:lstStyle/>
          <a:p>
            <a:pPr marL="0" indent="0" algn="just">
              <a:buNone/>
            </a:pPr>
            <a:r>
              <a:rPr lang="en-US" sz="2000" b="1" dirty="0"/>
              <a:t>Social Engineering </a:t>
            </a:r>
            <a:endParaRPr lang="en-US" sz="2000" b="1" dirty="0" smtClean="0"/>
          </a:p>
          <a:p>
            <a:pPr marL="0" indent="0" algn="just">
              <a:buNone/>
            </a:pPr>
            <a:r>
              <a:rPr lang="en-US" sz="2000" dirty="0" smtClean="0"/>
              <a:t>Social </a:t>
            </a:r>
            <a:r>
              <a:rPr lang="en-US" sz="2000" dirty="0"/>
              <a:t>engineering is a completely non-technical means for a criminal to gather information on a target. Social engineering is an attack that attempts to manipulate individuals into performing actions or divulging confidential information.</a:t>
            </a:r>
          </a:p>
          <a:p>
            <a:pPr marL="0" indent="0" algn="just">
              <a:buNone/>
            </a:pPr>
            <a:endParaRPr lang="en-US" sz="2000" dirty="0"/>
          </a:p>
          <a:p>
            <a:pPr marL="0" indent="0" algn="just">
              <a:buNone/>
            </a:pPr>
            <a:r>
              <a:rPr lang="en-US" sz="2000" dirty="0"/>
              <a:t>Social engineers often rely on people’s willingness to be helpful but also prey on people’s weaknesses. These are some types of social engineering </a:t>
            </a:r>
            <a:r>
              <a:rPr lang="en-US" sz="2000" dirty="0" smtClean="0"/>
              <a:t>attacks</a:t>
            </a:r>
            <a:endParaRPr lang="en-US" sz="2000" dirty="0"/>
          </a:p>
        </p:txBody>
      </p:sp>
      <p:sp>
        <p:nvSpPr>
          <p:cNvPr id="7" name="TextBox 6"/>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Tree>
    <p:extLst>
      <p:ext uri="{BB962C8B-B14F-4D97-AF65-F5344CB8AC3E}">
        <p14:creationId xmlns:p14="http://schemas.microsoft.com/office/powerpoint/2010/main" val="161004896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US" sz="3600" i="1" dirty="0" smtClean="0">
                <a:solidFill>
                  <a:schemeClr val="tx2"/>
                </a:solidFill>
              </a:rPr>
              <a:t>Deception </a:t>
            </a:r>
            <a:r>
              <a:rPr lang="en-US" sz="2000" i="1" dirty="0" smtClean="0">
                <a:solidFill>
                  <a:schemeClr val="tx2"/>
                </a:solidFill>
              </a:rPr>
              <a:t>“the misleading factor”</a:t>
            </a:r>
            <a:endParaRPr lang="en-GB" sz="2000" dirty="0">
              <a:solidFill>
                <a:schemeClr val="tx2"/>
              </a:solidFill>
            </a:endParaRPr>
          </a:p>
        </p:txBody>
      </p:sp>
      <p:sp>
        <p:nvSpPr>
          <p:cNvPr id="3" name="Content Placeholder 2">
            <a:extLst>
              <a:ext uri="{FF2B5EF4-FFF2-40B4-BE49-F238E27FC236}">
                <a16:creationId xmlns:a16="http://schemas.microsoft.com/office/drawing/2014/main" id="{54A1C25E-7EBF-4A13-B167-E80F199FF570}"/>
              </a:ext>
            </a:extLst>
          </p:cNvPr>
          <p:cNvSpPr>
            <a:spLocks noGrp="1"/>
          </p:cNvSpPr>
          <p:nvPr>
            <p:ph idx="1"/>
          </p:nvPr>
        </p:nvSpPr>
        <p:spPr>
          <a:xfrm>
            <a:off x="215516" y="1340768"/>
            <a:ext cx="8712968" cy="3917032"/>
          </a:xfrm>
        </p:spPr>
        <p:txBody>
          <a:bodyPr>
            <a:noAutofit/>
          </a:bodyPr>
          <a:lstStyle/>
          <a:p>
            <a:pPr marL="0" indent="0" algn="just">
              <a:buNone/>
            </a:pPr>
            <a:r>
              <a:rPr lang="en-US" sz="2000" b="1" dirty="0" smtClean="0"/>
              <a:t>Pretexting</a:t>
            </a:r>
            <a:r>
              <a:rPr lang="en-US" sz="2000" dirty="0"/>
              <a:t> </a:t>
            </a:r>
            <a:endParaRPr lang="en-US" sz="2000" dirty="0" smtClean="0"/>
          </a:p>
          <a:p>
            <a:pPr marL="0" indent="0" algn="just">
              <a:buNone/>
            </a:pPr>
            <a:r>
              <a:rPr lang="en-US" sz="2000" dirty="0" smtClean="0"/>
              <a:t>This </a:t>
            </a:r>
            <a:r>
              <a:rPr lang="en-US" sz="2000" dirty="0"/>
              <a:t>is when an attacker calls an individual and lies to them in an attempt to gain access to privileged data. An example involves an attacker who pretends to need personal or financial data in order to confirm the identity of the recipient</a:t>
            </a:r>
            <a:r>
              <a:rPr lang="en-US" sz="2000" dirty="0" smtClean="0"/>
              <a:t>.</a:t>
            </a:r>
          </a:p>
          <a:p>
            <a:pPr marL="0" indent="0" algn="just">
              <a:buNone/>
            </a:pPr>
            <a:endParaRPr lang="en-US" sz="2000" dirty="0"/>
          </a:p>
          <a:p>
            <a:pPr marL="0" indent="0" algn="just">
              <a:buNone/>
            </a:pPr>
            <a:r>
              <a:rPr lang="en-US" sz="2000" b="1" dirty="0"/>
              <a:t>Something for Something (Quid pro quo)</a:t>
            </a:r>
            <a:r>
              <a:rPr lang="en-US" sz="2000" dirty="0"/>
              <a:t> </a:t>
            </a:r>
            <a:endParaRPr lang="en-US" sz="2000" dirty="0" smtClean="0"/>
          </a:p>
          <a:p>
            <a:pPr marL="0" indent="0" algn="just">
              <a:buNone/>
            </a:pPr>
            <a:r>
              <a:rPr lang="en-US" sz="2000" dirty="0" smtClean="0"/>
              <a:t>This </a:t>
            </a:r>
            <a:r>
              <a:rPr lang="en-US" sz="2000" dirty="0"/>
              <a:t>is when an attacker requests personal information from a party in exchange for something, like a gift.</a:t>
            </a:r>
          </a:p>
          <a:p>
            <a:pPr marL="0" indent="0" algn="just">
              <a:buNone/>
            </a:pPr>
            <a:endParaRPr lang="en-US" sz="2000" dirty="0" smtClean="0"/>
          </a:p>
        </p:txBody>
      </p:sp>
      <p:sp>
        <p:nvSpPr>
          <p:cNvPr id="7" name="TextBox 6"/>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Tree>
    <p:extLst>
      <p:ext uri="{BB962C8B-B14F-4D97-AF65-F5344CB8AC3E}">
        <p14:creationId xmlns:p14="http://schemas.microsoft.com/office/powerpoint/2010/main" val="139688907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US" sz="3600" i="1" dirty="0" smtClean="0">
                <a:solidFill>
                  <a:schemeClr val="tx2"/>
                </a:solidFill>
              </a:rPr>
              <a:t>Deception </a:t>
            </a:r>
            <a:r>
              <a:rPr lang="en-US" sz="2000" i="1" dirty="0" smtClean="0">
                <a:solidFill>
                  <a:schemeClr val="tx2"/>
                </a:solidFill>
              </a:rPr>
              <a:t>“the misleading factor”</a:t>
            </a:r>
            <a:endParaRPr lang="en-GB" sz="2000" dirty="0">
              <a:solidFill>
                <a:schemeClr val="tx2"/>
              </a:solidFill>
            </a:endParaRPr>
          </a:p>
        </p:txBody>
      </p:sp>
      <p:sp>
        <p:nvSpPr>
          <p:cNvPr id="3" name="Content Placeholder 2">
            <a:extLst>
              <a:ext uri="{FF2B5EF4-FFF2-40B4-BE49-F238E27FC236}">
                <a16:creationId xmlns:a16="http://schemas.microsoft.com/office/drawing/2014/main" id="{54A1C25E-7EBF-4A13-B167-E80F199FF570}"/>
              </a:ext>
            </a:extLst>
          </p:cNvPr>
          <p:cNvSpPr>
            <a:spLocks noGrp="1"/>
          </p:cNvSpPr>
          <p:nvPr>
            <p:ph idx="1"/>
          </p:nvPr>
        </p:nvSpPr>
        <p:spPr>
          <a:xfrm>
            <a:off x="215516" y="1340768"/>
            <a:ext cx="8712968" cy="3917032"/>
          </a:xfrm>
        </p:spPr>
        <p:txBody>
          <a:bodyPr>
            <a:noAutofit/>
          </a:bodyPr>
          <a:lstStyle/>
          <a:p>
            <a:pPr marL="0" indent="0" algn="just">
              <a:buNone/>
            </a:pPr>
            <a:r>
              <a:rPr lang="en-US" sz="2000" b="1" dirty="0"/>
              <a:t>Shoulder Surfing and Dumpster Diving </a:t>
            </a:r>
            <a:endParaRPr lang="en-US" sz="2000" b="1" dirty="0" smtClean="0"/>
          </a:p>
          <a:p>
            <a:pPr marL="0" indent="0" algn="just">
              <a:buNone/>
            </a:pPr>
            <a:r>
              <a:rPr lang="en-US" sz="2000" dirty="0" smtClean="0"/>
              <a:t>refers </a:t>
            </a:r>
            <a:r>
              <a:rPr lang="en-US" sz="2000" dirty="0"/>
              <a:t>to picking up PINs, access codes or credit card numbers. An attacker can be in close proximity to his victim or the attacker can use binoculars or closed circuit cameras to shoulder surf. </a:t>
            </a:r>
          </a:p>
          <a:p>
            <a:pPr marL="0" indent="0" algn="just">
              <a:buNone/>
            </a:pPr>
            <a:endParaRPr lang="en-US" sz="2000" b="1" dirty="0" smtClean="0"/>
          </a:p>
          <a:p>
            <a:pPr marL="0" indent="0" algn="just">
              <a:buNone/>
            </a:pPr>
            <a:r>
              <a:rPr lang="en-US" sz="2000" b="1" dirty="0" smtClean="0"/>
              <a:t>Impersonation </a:t>
            </a:r>
            <a:r>
              <a:rPr lang="en-US" sz="2000" b="1" dirty="0"/>
              <a:t>and Hoaxes </a:t>
            </a:r>
            <a:endParaRPr lang="en-US" sz="2000" b="1" dirty="0" smtClean="0"/>
          </a:p>
          <a:p>
            <a:pPr marL="0" indent="0" algn="just">
              <a:buNone/>
            </a:pPr>
            <a:r>
              <a:rPr lang="en-US" sz="2000" dirty="0" smtClean="0"/>
              <a:t>Impersonation </a:t>
            </a:r>
            <a:r>
              <a:rPr lang="en-US" sz="2000" dirty="0"/>
              <a:t>is the action of pretending to be someone else. For example, a recent phone scam targeted taxpayers. A criminal, posing as an IRS employee, told the victims that they owed money to the IRS. </a:t>
            </a:r>
          </a:p>
        </p:txBody>
      </p:sp>
      <p:sp>
        <p:nvSpPr>
          <p:cNvPr id="7" name="TextBox 6"/>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Tree>
    <p:extLst>
      <p:ext uri="{BB962C8B-B14F-4D97-AF65-F5344CB8AC3E}">
        <p14:creationId xmlns:p14="http://schemas.microsoft.com/office/powerpoint/2010/main" val="394020396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US" sz="3600" i="1" dirty="0" smtClean="0">
                <a:solidFill>
                  <a:schemeClr val="tx2"/>
                </a:solidFill>
              </a:rPr>
              <a:t>Deception </a:t>
            </a:r>
            <a:r>
              <a:rPr lang="en-US" sz="2000" i="1" dirty="0" smtClean="0">
                <a:solidFill>
                  <a:schemeClr val="tx2"/>
                </a:solidFill>
              </a:rPr>
              <a:t>“the misleading factor”</a:t>
            </a:r>
            <a:endParaRPr lang="en-GB" sz="2000" dirty="0">
              <a:solidFill>
                <a:schemeClr val="tx2"/>
              </a:solidFill>
            </a:endParaRPr>
          </a:p>
        </p:txBody>
      </p:sp>
      <p:sp>
        <p:nvSpPr>
          <p:cNvPr id="3" name="Content Placeholder 2">
            <a:extLst>
              <a:ext uri="{FF2B5EF4-FFF2-40B4-BE49-F238E27FC236}">
                <a16:creationId xmlns:a16="http://schemas.microsoft.com/office/drawing/2014/main" id="{54A1C25E-7EBF-4A13-B167-E80F199FF570}"/>
              </a:ext>
            </a:extLst>
          </p:cNvPr>
          <p:cNvSpPr>
            <a:spLocks noGrp="1"/>
          </p:cNvSpPr>
          <p:nvPr>
            <p:ph idx="1"/>
          </p:nvPr>
        </p:nvSpPr>
        <p:spPr>
          <a:xfrm>
            <a:off x="215516" y="1340768"/>
            <a:ext cx="8712968" cy="3917032"/>
          </a:xfrm>
        </p:spPr>
        <p:txBody>
          <a:bodyPr>
            <a:noAutofit/>
          </a:bodyPr>
          <a:lstStyle/>
          <a:p>
            <a:pPr marL="0" indent="0" algn="just">
              <a:buNone/>
            </a:pPr>
            <a:r>
              <a:rPr lang="en-US" sz="2000" b="1" dirty="0" smtClean="0"/>
              <a:t>Piggybacking </a:t>
            </a:r>
            <a:r>
              <a:rPr lang="en-US" sz="2000" b="1" dirty="0"/>
              <a:t>and Tailgating </a:t>
            </a:r>
            <a:endParaRPr lang="en-US" sz="2000" b="1" dirty="0" smtClean="0"/>
          </a:p>
          <a:p>
            <a:pPr marL="0" indent="0" algn="just">
              <a:buNone/>
            </a:pPr>
            <a:r>
              <a:rPr lang="en-US" sz="2000" dirty="0" smtClean="0"/>
              <a:t>Piggybacking </a:t>
            </a:r>
            <a:r>
              <a:rPr lang="en-US" sz="2000" dirty="0"/>
              <a:t>occurs when a criminal tags along with an authorized person to gain entry into a secure location or a restricted area. Tailgating is another term that describes the same practice.</a:t>
            </a:r>
          </a:p>
          <a:p>
            <a:pPr marL="0" indent="0" algn="just">
              <a:buNone/>
            </a:pPr>
            <a:endParaRPr lang="en-US" sz="2000" b="1" dirty="0" smtClean="0"/>
          </a:p>
          <a:p>
            <a:pPr marL="0" indent="0" algn="just">
              <a:buNone/>
            </a:pPr>
            <a:r>
              <a:rPr lang="en-US" sz="2000" b="1" dirty="0" smtClean="0"/>
              <a:t>Online</a:t>
            </a:r>
            <a:r>
              <a:rPr lang="en-US" sz="2000" b="1" dirty="0"/>
              <a:t>, Email, and Web-based Trickery </a:t>
            </a:r>
            <a:endParaRPr lang="en-US" sz="2000" b="1" dirty="0" smtClean="0"/>
          </a:p>
          <a:p>
            <a:pPr marL="0" indent="0" algn="just">
              <a:buNone/>
            </a:pPr>
            <a:r>
              <a:rPr lang="en-US" sz="2000" dirty="0" smtClean="0"/>
              <a:t>Forwarding </a:t>
            </a:r>
            <a:r>
              <a:rPr lang="en-US" sz="2000" dirty="0"/>
              <a:t>hoax emails and other jokes, funny movies, and non-work-related emails at work may violate the company's acceptable use policy and result in disciplinary actions. </a:t>
            </a:r>
          </a:p>
          <a:p>
            <a:pPr marL="0" indent="0" algn="just">
              <a:buNone/>
            </a:pPr>
            <a:endParaRPr lang="en-US" sz="2000" dirty="0"/>
          </a:p>
          <a:p>
            <a:pPr marL="0" indent="0" algn="just">
              <a:buNone/>
            </a:pPr>
            <a:endParaRPr lang="en-US" sz="2000" dirty="0" smtClean="0"/>
          </a:p>
        </p:txBody>
      </p:sp>
      <p:sp>
        <p:nvSpPr>
          <p:cNvPr id="7" name="TextBox 6"/>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Tree>
    <p:extLst>
      <p:ext uri="{BB962C8B-B14F-4D97-AF65-F5344CB8AC3E}">
        <p14:creationId xmlns:p14="http://schemas.microsoft.com/office/powerpoint/2010/main" val="217333360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US" sz="3600" i="1" dirty="0" smtClean="0">
                <a:solidFill>
                  <a:schemeClr val="tx2"/>
                </a:solidFill>
              </a:rPr>
              <a:t>Deception </a:t>
            </a:r>
            <a:r>
              <a:rPr lang="en-US" sz="2000" i="1" dirty="0" smtClean="0">
                <a:solidFill>
                  <a:schemeClr val="tx2"/>
                </a:solidFill>
              </a:rPr>
              <a:t>“the misleading factor”</a:t>
            </a:r>
            <a:endParaRPr lang="en-GB" sz="2000" dirty="0">
              <a:solidFill>
                <a:schemeClr val="tx2"/>
              </a:solidFill>
            </a:endParaRPr>
          </a:p>
        </p:txBody>
      </p:sp>
      <p:sp>
        <p:nvSpPr>
          <p:cNvPr id="7" name="TextBox 6"/>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pic>
        <p:nvPicPr>
          <p:cNvPr id="6" name="Picture 5"/>
          <p:cNvPicPr>
            <a:picLocks noChangeAspect="1"/>
          </p:cNvPicPr>
          <p:nvPr/>
        </p:nvPicPr>
        <p:blipFill>
          <a:blip r:embed="rId2"/>
          <a:stretch>
            <a:fillRect/>
          </a:stretch>
        </p:blipFill>
        <p:spPr>
          <a:xfrm>
            <a:off x="2051720" y="1196752"/>
            <a:ext cx="4454103" cy="4320480"/>
          </a:xfrm>
          <a:prstGeom prst="rect">
            <a:avLst/>
          </a:prstGeom>
          <a:ln>
            <a:solidFill>
              <a:schemeClr val="bg1">
                <a:lumMod val="85000"/>
              </a:schemeClr>
            </a:solidFill>
          </a:ln>
        </p:spPr>
      </p:pic>
    </p:spTree>
    <p:extLst>
      <p:ext uri="{BB962C8B-B14F-4D97-AF65-F5344CB8AC3E}">
        <p14:creationId xmlns:p14="http://schemas.microsoft.com/office/powerpoint/2010/main" val="72209049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US" sz="3600" i="1" dirty="0" smtClean="0">
                <a:solidFill>
                  <a:schemeClr val="tx2"/>
                </a:solidFill>
              </a:rPr>
              <a:t>Attacks</a:t>
            </a:r>
            <a:endParaRPr lang="en-GB" sz="2000" dirty="0">
              <a:solidFill>
                <a:schemeClr val="tx2"/>
              </a:solidFill>
            </a:endParaRPr>
          </a:p>
        </p:txBody>
      </p:sp>
      <p:sp>
        <p:nvSpPr>
          <p:cNvPr id="3" name="Content Placeholder 2">
            <a:extLst>
              <a:ext uri="{FF2B5EF4-FFF2-40B4-BE49-F238E27FC236}">
                <a16:creationId xmlns:a16="http://schemas.microsoft.com/office/drawing/2014/main" id="{54A1C25E-7EBF-4A13-B167-E80F199FF570}"/>
              </a:ext>
            </a:extLst>
          </p:cNvPr>
          <p:cNvSpPr>
            <a:spLocks noGrp="1"/>
          </p:cNvSpPr>
          <p:nvPr>
            <p:ph idx="1"/>
          </p:nvPr>
        </p:nvSpPr>
        <p:spPr>
          <a:xfrm>
            <a:off x="215516" y="1340768"/>
            <a:ext cx="8712968" cy="3917032"/>
          </a:xfrm>
        </p:spPr>
        <p:txBody>
          <a:bodyPr>
            <a:noAutofit/>
          </a:bodyPr>
          <a:lstStyle/>
          <a:p>
            <a:pPr marL="0" indent="0" algn="just">
              <a:buNone/>
            </a:pPr>
            <a:r>
              <a:rPr lang="en-US" sz="2000" b="1" dirty="0"/>
              <a:t>Denial-of-Service (</a:t>
            </a:r>
            <a:r>
              <a:rPr lang="en-US" sz="2000" b="1" dirty="0" err="1"/>
              <a:t>DoS</a:t>
            </a:r>
            <a:r>
              <a:rPr lang="en-US" sz="2000" b="1" dirty="0"/>
              <a:t>) Attacks </a:t>
            </a:r>
            <a:endParaRPr lang="en-US" sz="2000" b="1" dirty="0" smtClean="0"/>
          </a:p>
          <a:p>
            <a:pPr marL="0" indent="0" algn="just">
              <a:buNone/>
            </a:pPr>
            <a:r>
              <a:rPr lang="en-US" sz="2000" dirty="0" smtClean="0"/>
              <a:t>A </a:t>
            </a:r>
            <a:r>
              <a:rPr lang="en-US" sz="2000" dirty="0" err="1"/>
              <a:t>DoS</a:t>
            </a:r>
            <a:r>
              <a:rPr lang="en-US" sz="2000" dirty="0"/>
              <a:t> attack results in some sort of interruption of network services to users, devices, or applications. </a:t>
            </a:r>
            <a:r>
              <a:rPr lang="en-US" sz="2000" dirty="0" err="1"/>
              <a:t>DoS</a:t>
            </a:r>
            <a:r>
              <a:rPr lang="en-US" sz="2000" dirty="0"/>
              <a:t> attacks are a major risk because they can easily interrupt communication and cause significant loss of time and money. These attacks are relatively simple to conduct, even by an unskilled attacker.</a:t>
            </a:r>
          </a:p>
          <a:p>
            <a:pPr marL="0" indent="0" algn="just">
              <a:buNone/>
            </a:pPr>
            <a:endParaRPr lang="en-US" sz="2000" b="1" dirty="0" smtClean="0"/>
          </a:p>
          <a:p>
            <a:pPr marL="0" indent="0" algn="just">
              <a:buNone/>
            </a:pPr>
            <a:r>
              <a:rPr lang="en-US" sz="2000" b="1" dirty="0" smtClean="0"/>
              <a:t>Sniffing </a:t>
            </a:r>
          </a:p>
          <a:p>
            <a:pPr marL="0" indent="0" algn="just">
              <a:buNone/>
            </a:pPr>
            <a:r>
              <a:rPr lang="en-US" sz="2000" dirty="0" smtClean="0"/>
              <a:t>Sniffing </a:t>
            </a:r>
            <a:r>
              <a:rPr lang="en-US" sz="2000" dirty="0"/>
              <a:t>is similar to eavesdropping on someone. It occurs when attackers examine all network traffic as it passes through their NIC, independent of whether or not the traffic is addressed to them or not. Criminals accomplish network sniffing with a software application, hardware device, or a combination of the two. </a:t>
            </a:r>
          </a:p>
        </p:txBody>
      </p:sp>
      <p:sp>
        <p:nvSpPr>
          <p:cNvPr id="7" name="TextBox 6"/>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Tree>
    <p:extLst>
      <p:ext uri="{BB962C8B-B14F-4D97-AF65-F5344CB8AC3E}">
        <p14:creationId xmlns:p14="http://schemas.microsoft.com/office/powerpoint/2010/main" val="381078711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US" sz="3600" i="1" dirty="0" smtClean="0">
                <a:solidFill>
                  <a:schemeClr val="tx2"/>
                </a:solidFill>
              </a:rPr>
              <a:t>Attacks</a:t>
            </a:r>
            <a:endParaRPr lang="en-GB" sz="2000" dirty="0">
              <a:solidFill>
                <a:schemeClr val="tx2"/>
              </a:solidFill>
            </a:endParaRPr>
          </a:p>
        </p:txBody>
      </p:sp>
      <p:sp>
        <p:nvSpPr>
          <p:cNvPr id="3" name="Content Placeholder 2">
            <a:extLst>
              <a:ext uri="{FF2B5EF4-FFF2-40B4-BE49-F238E27FC236}">
                <a16:creationId xmlns:a16="http://schemas.microsoft.com/office/drawing/2014/main" id="{54A1C25E-7EBF-4A13-B167-E80F199FF570}"/>
              </a:ext>
            </a:extLst>
          </p:cNvPr>
          <p:cNvSpPr>
            <a:spLocks noGrp="1"/>
          </p:cNvSpPr>
          <p:nvPr>
            <p:ph idx="1"/>
          </p:nvPr>
        </p:nvSpPr>
        <p:spPr>
          <a:xfrm>
            <a:off x="215516" y="1340768"/>
            <a:ext cx="8712968" cy="3917032"/>
          </a:xfrm>
        </p:spPr>
        <p:txBody>
          <a:bodyPr>
            <a:noAutofit/>
          </a:bodyPr>
          <a:lstStyle/>
          <a:p>
            <a:pPr marL="0" indent="0" algn="just">
              <a:buNone/>
            </a:pPr>
            <a:r>
              <a:rPr lang="en-US" sz="2000" b="1" dirty="0" smtClean="0"/>
              <a:t>Spoofing </a:t>
            </a:r>
          </a:p>
          <a:p>
            <a:pPr marL="0" indent="0" algn="just">
              <a:buNone/>
            </a:pPr>
            <a:r>
              <a:rPr lang="en-US" sz="2000" dirty="0" smtClean="0"/>
              <a:t>Spoofing </a:t>
            </a:r>
            <a:r>
              <a:rPr lang="en-US" sz="2000" dirty="0"/>
              <a:t>is an impersonation attack, and it takes advantage of a trusted relationship between two systems. If two systems accept the authentication accomplished by each other, an individual logged onto one system might not go through an authentication process again to access the other system. </a:t>
            </a:r>
            <a:endParaRPr lang="en-US" sz="2000" dirty="0" smtClean="0"/>
          </a:p>
          <a:p>
            <a:pPr marL="0" indent="0" algn="just">
              <a:buNone/>
            </a:pPr>
            <a:endParaRPr lang="en-US" sz="2000" b="1" dirty="0" smtClean="0"/>
          </a:p>
          <a:p>
            <a:pPr marL="0" indent="0" algn="just">
              <a:buNone/>
            </a:pPr>
            <a:r>
              <a:rPr lang="en-US" sz="2000" b="1" dirty="0" smtClean="0"/>
              <a:t>Man-in-the-middle </a:t>
            </a:r>
          </a:p>
          <a:p>
            <a:pPr marL="0" indent="0" algn="just">
              <a:buNone/>
            </a:pPr>
            <a:r>
              <a:rPr lang="en-US" sz="2000" dirty="0" smtClean="0"/>
              <a:t>A </a:t>
            </a:r>
            <a:r>
              <a:rPr lang="en-US" sz="2000" dirty="0"/>
              <a:t>criminal performs a man-in-the-middle (</a:t>
            </a:r>
            <a:r>
              <a:rPr lang="en-US" sz="2000" dirty="0" err="1"/>
              <a:t>MitM</a:t>
            </a:r>
            <a:r>
              <a:rPr lang="en-US" sz="2000" dirty="0"/>
              <a:t>) attack by intercepting communications between computers to steal information crossing the network. The criminal can also choose to manipulate messages and relay false information between hosts since the hosts are unaware that a modification to the messages occurred. </a:t>
            </a:r>
            <a:r>
              <a:rPr lang="en-US" sz="2000" dirty="0" err="1"/>
              <a:t>MitM</a:t>
            </a:r>
            <a:r>
              <a:rPr lang="en-US" sz="2000" dirty="0"/>
              <a:t> allows the criminal to take control over a device without the user’s knowledge</a:t>
            </a:r>
            <a:r>
              <a:rPr lang="en-US" sz="2000" dirty="0" smtClean="0"/>
              <a:t>.</a:t>
            </a:r>
            <a:endParaRPr lang="en-US" sz="2000" dirty="0"/>
          </a:p>
        </p:txBody>
      </p:sp>
      <p:sp>
        <p:nvSpPr>
          <p:cNvPr id="7" name="TextBox 6"/>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Tree>
    <p:extLst>
      <p:ext uri="{BB962C8B-B14F-4D97-AF65-F5344CB8AC3E}">
        <p14:creationId xmlns:p14="http://schemas.microsoft.com/office/powerpoint/2010/main" val="28121742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US" sz="3600" i="1" dirty="0" smtClean="0">
                <a:solidFill>
                  <a:schemeClr val="tx2"/>
                </a:solidFill>
              </a:rPr>
              <a:t>Attacks</a:t>
            </a:r>
            <a:endParaRPr lang="en-GB" sz="2000" dirty="0">
              <a:solidFill>
                <a:schemeClr val="tx2"/>
              </a:solidFill>
            </a:endParaRPr>
          </a:p>
        </p:txBody>
      </p:sp>
      <p:sp>
        <p:nvSpPr>
          <p:cNvPr id="3" name="Content Placeholder 2">
            <a:extLst>
              <a:ext uri="{FF2B5EF4-FFF2-40B4-BE49-F238E27FC236}">
                <a16:creationId xmlns:a16="http://schemas.microsoft.com/office/drawing/2014/main" id="{54A1C25E-7EBF-4A13-B167-E80F199FF570}"/>
              </a:ext>
            </a:extLst>
          </p:cNvPr>
          <p:cNvSpPr>
            <a:spLocks noGrp="1"/>
          </p:cNvSpPr>
          <p:nvPr>
            <p:ph idx="1"/>
          </p:nvPr>
        </p:nvSpPr>
        <p:spPr>
          <a:xfrm>
            <a:off x="215516" y="1196752"/>
            <a:ext cx="8712968" cy="3917032"/>
          </a:xfrm>
        </p:spPr>
        <p:txBody>
          <a:bodyPr>
            <a:noAutofit/>
          </a:bodyPr>
          <a:lstStyle/>
          <a:p>
            <a:pPr marL="0" indent="0" algn="just">
              <a:buNone/>
            </a:pPr>
            <a:r>
              <a:rPr lang="en-US" sz="2000" b="1" dirty="0" smtClean="0"/>
              <a:t>Zero-Day Attacks</a:t>
            </a:r>
          </a:p>
          <a:p>
            <a:pPr marL="0" indent="0" algn="just">
              <a:buNone/>
            </a:pPr>
            <a:r>
              <a:rPr lang="en-US" sz="2000" dirty="0" smtClean="0"/>
              <a:t>A </a:t>
            </a:r>
            <a:r>
              <a:rPr lang="en-US" sz="2000" dirty="0"/>
              <a:t>zero-day attack, sometimes referred to as a zero-day threat, is a computer attack that tries to exploit software vulnerabilities that are unknown or undisclosed by the software vendor. The term zero hour describes the moment when someone discovers the exploit. </a:t>
            </a:r>
          </a:p>
          <a:p>
            <a:pPr marL="0" indent="0" algn="just">
              <a:buNone/>
            </a:pPr>
            <a:endParaRPr lang="en-US" sz="2000" b="1" dirty="0" smtClean="0"/>
          </a:p>
          <a:p>
            <a:pPr marL="0" indent="0" algn="just">
              <a:buNone/>
            </a:pPr>
            <a:r>
              <a:rPr lang="en-US" sz="2000" b="1" dirty="0" smtClean="0"/>
              <a:t>Keyboard </a:t>
            </a:r>
            <a:r>
              <a:rPr lang="en-US" sz="2000" b="1" dirty="0"/>
              <a:t>Logging </a:t>
            </a:r>
            <a:endParaRPr lang="en-US" sz="2000" b="1" dirty="0" smtClean="0"/>
          </a:p>
          <a:p>
            <a:pPr marL="0" indent="0" algn="just">
              <a:buNone/>
            </a:pPr>
            <a:r>
              <a:rPr lang="en-US" sz="2000" dirty="0" smtClean="0"/>
              <a:t>Keyboard </a:t>
            </a:r>
            <a:r>
              <a:rPr lang="en-US" sz="2000" dirty="0"/>
              <a:t>logging is a software program that records or logs the keystrokes of the user of the system. Criminals can implement keystroke loggers through software installed on a computer system or through hardware physically attached to a computer. The criminal configures the key logger software to email the log file. The keystrokes captured in the log file can reveal usernames, passwords, websites visited, and other sensitive information.</a:t>
            </a:r>
          </a:p>
          <a:p>
            <a:pPr marL="0" indent="0" algn="just">
              <a:buNone/>
            </a:pPr>
            <a:endParaRPr lang="en-US" sz="2000" dirty="0"/>
          </a:p>
          <a:p>
            <a:pPr marL="0" indent="0" algn="just">
              <a:buNone/>
            </a:pPr>
            <a:endParaRPr lang="en-US" sz="2000" dirty="0"/>
          </a:p>
          <a:p>
            <a:pPr marL="0" indent="0" algn="just">
              <a:buNone/>
            </a:pPr>
            <a:endParaRPr lang="en-US" sz="2000" dirty="0"/>
          </a:p>
          <a:p>
            <a:pPr marL="0" indent="0" algn="just">
              <a:buNone/>
            </a:pPr>
            <a:endParaRPr lang="en-US" sz="2000" dirty="0"/>
          </a:p>
          <a:p>
            <a:pPr marL="0" indent="0" algn="just">
              <a:buNone/>
            </a:pPr>
            <a:endParaRPr lang="en-US" sz="2000" dirty="0"/>
          </a:p>
          <a:p>
            <a:pPr marL="0" indent="0" algn="just">
              <a:buNone/>
            </a:pPr>
            <a:endParaRPr lang="en-US" sz="2000" dirty="0"/>
          </a:p>
        </p:txBody>
      </p:sp>
      <p:sp>
        <p:nvSpPr>
          <p:cNvPr id="7" name="TextBox 6"/>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Tree>
    <p:extLst>
      <p:ext uri="{BB962C8B-B14F-4D97-AF65-F5344CB8AC3E}">
        <p14:creationId xmlns:p14="http://schemas.microsoft.com/office/powerpoint/2010/main" val="356464029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US" sz="3600" i="1" dirty="0" smtClean="0">
                <a:solidFill>
                  <a:schemeClr val="tx2"/>
                </a:solidFill>
              </a:rPr>
              <a:t>Attacks</a:t>
            </a:r>
            <a:endParaRPr lang="en-GB" sz="2000" dirty="0">
              <a:solidFill>
                <a:schemeClr val="tx2"/>
              </a:solidFill>
            </a:endParaRPr>
          </a:p>
        </p:txBody>
      </p:sp>
      <p:sp>
        <p:nvSpPr>
          <p:cNvPr id="7" name="TextBox 6"/>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graphicFrame>
        <p:nvGraphicFramePr>
          <p:cNvPr id="6" name="Content Placeholder 3">
            <a:extLst>
              <a:ext uri="{FF2B5EF4-FFF2-40B4-BE49-F238E27FC236}">
                <a16:creationId xmlns:a16="http://schemas.microsoft.com/office/drawing/2014/main" id="{9A70EC95-B845-413E-83FB-EC771B560157}"/>
              </a:ext>
            </a:extLst>
          </p:cNvPr>
          <p:cNvGraphicFramePr>
            <a:graphicFrameLocks/>
          </p:cNvGraphicFramePr>
          <p:nvPr>
            <p:extLst>
              <p:ext uri="{D42A27DB-BD31-4B8C-83A1-F6EECF244321}">
                <p14:modId xmlns:p14="http://schemas.microsoft.com/office/powerpoint/2010/main" val="923521232"/>
              </p:ext>
            </p:extLst>
          </p:nvPr>
        </p:nvGraphicFramePr>
        <p:xfrm>
          <a:off x="611560" y="1196752"/>
          <a:ext cx="8136904" cy="4128501"/>
        </p:xfrm>
        <a:graphic>
          <a:graphicData uri="http://schemas.openxmlformats.org/drawingml/2006/table">
            <a:tbl>
              <a:tblPr firstRow="1" bandRow="1">
                <a:tableStyleId>{5C22544A-7EE6-4342-B048-85BDC9FD1C3A}</a:tableStyleId>
              </a:tblPr>
              <a:tblGrid>
                <a:gridCol w="1584176">
                  <a:extLst>
                    <a:ext uri="{9D8B030D-6E8A-4147-A177-3AD203B41FA5}">
                      <a16:colId xmlns:a16="http://schemas.microsoft.com/office/drawing/2014/main" val="3215831619"/>
                    </a:ext>
                  </a:extLst>
                </a:gridCol>
                <a:gridCol w="6552728">
                  <a:extLst>
                    <a:ext uri="{9D8B030D-6E8A-4147-A177-3AD203B41FA5}">
                      <a16:colId xmlns:a16="http://schemas.microsoft.com/office/drawing/2014/main" val="276475465"/>
                    </a:ext>
                  </a:extLst>
                </a:gridCol>
              </a:tblGrid>
              <a:tr h="403272">
                <a:tc>
                  <a:txBody>
                    <a:bodyPr/>
                    <a:lstStyle/>
                    <a:p>
                      <a:pPr algn="ctr" fontAlgn="b"/>
                      <a:r>
                        <a:rPr lang="en-US" sz="1400" b="1" kern="1200" dirty="0">
                          <a:solidFill>
                            <a:schemeClr val="lt1"/>
                          </a:solidFill>
                          <a:latin typeface="+mn-lt"/>
                          <a:ea typeface="+mn-ea"/>
                          <a:cs typeface="+mn-cs"/>
                        </a:rPr>
                        <a:t>Component</a:t>
                      </a:r>
                    </a:p>
                  </a:txBody>
                  <a:tcPr marL="9525" marR="9525" marT="9525" marB="0" anchor="ctr"/>
                </a:tc>
                <a:tc>
                  <a:txBody>
                    <a:bodyPr/>
                    <a:lstStyle/>
                    <a:p>
                      <a:pPr algn="ctr"/>
                      <a:r>
                        <a:rPr lang="en-US" sz="1400" dirty="0"/>
                        <a:t>Description</a:t>
                      </a:r>
                    </a:p>
                  </a:txBody>
                  <a:tcPr anchor="ctr"/>
                </a:tc>
                <a:extLst>
                  <a:ext uri="{0D108BD9-81ED-4DB2-BD59-A6C34878D82A}">
                    <a16:rowId xmlns:a16="http://schemas.microsoft.com/office/drawing/2014/main" val="3768427975"/>
                  </a:ext>
                </a:extLst>
              </a:tr>
              <a:tr h="685563">
                <a:tc>
                  <a:txBody>
                    <a:bodyPr/>
                    <a:lstStyle/>
                    <a:p>
                      <a:pPr algn="l" fontAlgn="b"/>
                      <a:r>
                        <a:rPr lang="en-US" sz="1400" b="0" i="0" kern="1200" dirty="0">
                          <a:solidFill>
                            <a:schemeClr val="dk1"/>
                          </a:solidFill>
                          <a:effectLst/>
                          <a:latin typeface="+mn-lt"/>
                          <a:ea typeface="+mn-ea"/>
                          <a:cs typeface="+mn-cs"/>
                        </a:rPr>
                        <a:t>zombies</a:t>
                      </a:r>
                    </a:p>
                  </a:txBody>
                  <a:tcPr marL="9525" marR="9525" marT="9525" marB="0" anchor="ctr"/>
                </a:tc>
                <a:tc>
                  <a:txBody>
                    <a:bodyPr/>
                    <a:lstStyle/>
                    <a:p>
                      <a:pPr algn="l"/>
                      <a:r>
                        <a:rPr lang="en-US" sz="1400" b="0" i="0" kern="1200" dirty="0">
                          <a:solidFill>
                            <a:schemeClr val="dk1"/>
                          </a:solidFill>
                          <a:effectLst/>
                          <a:latin typeface="+mn-lt"/>
                          <a:ea typeface="+mn-ea"/>
                          <a:cs typeface="+mn-cs"/>
                        </a:rPr>
                        <a:t>A group of compromised hosts. These hosts run malicious code. </a:t>
                      </a:r>
                    </a:p>
                  </a:txBody>
                  <a:tcPr anchor="ctr"/>
                </a:tc>
                <a:extLst>
                  <a:ext uri="{0D108BD9-81ED-4DB2-BD59-A6C34878D82A}">
                    <a16:rowId xmlns:a16="http://schemas.microsoft.com/office/drawing/2014/main" val="2258594367"/>
                  </a:ext>
                </a:extLst>
              </a:tr>
              <a:tr h="690604">
                <a:tc>
                  <a:txBody>
                    <a:bodyPr/>
                    <a:lstStyle/>
                    <a:p>
                      <a:pPr lvl="0" fontAlgn="ctr"/>
                      <a:r>
                        <a:rPr lang="en-US" sz="1400" b="0" i="0" kern="1200" dirty="0">
                          <a:solidFill>
                            <a:schemeClr val="dk1"/>
                          </a:solidFill>
                          <a:effectLst/>
                          <a:latin typeface="+mn-lt"/>
                          <a:ea typeface="+mn-ea"/>
                          <a:cs typeface="+mn-cs"/>
                        </a:rPr>
                        <a:t>bots</a:t>
                      </a:r>
                    </a:p>
                  </a:txBody>
                  <a:tcPr marL="47625" marR="47625" marT="47625" marB="47625" anchor="ctr"/>
                </a:tc>
                <a:tc>
                  <a:txBody>
                    <a:bodyPr/>
                    <a:lstStyle/>
                    <a:p>
                      <a:pPr fontAlgn="ctr"/>
                      <a:r>
                        <a:rPr lang="en-US" sz="1400" b="0" i="0" kern="1200" dirty="0">
                          <a:solidFill>
                            <a:schemeClr val="dk1"/>
                          </a:solidFill>
                          <a:effectLst/>
                          <a:latin typeface="+mn-lt"/>
                          <a:ea typeface="+mn-ea"/>
                          <a:cs typeface="+mn-cs"/>
                        </a:rPr>
                        <a:t>Bots are malware that is designed to infect a host and communicate with a handler system. </a:t>
                      </a:r>
                    </a:p>
                  </a:txBody>
                  <a:tcPr marL="47625" marR="47625" marT="47625" marB="47625" anchor="ctr"/>
                </a:tc>
                <a:extLst>
                  <a:ext uri="{0D108BD9-81ED-4DB2-BD59-A6C34878D82A}">
                    <a16:rowId xmlns:a16="http://schemas.microsoft.com/office/drawing/2014/main" val="1125566603"/>
                  </a:ext>
                </a:extLst>
              </a:tr>
              <a:tr h="972895">
                <a:tc>
                  <a:txBody>
                    <a:bodyPr/>
                    <a:lstStyle/>
                    <a:p>
                      <a:pPr algn="l" fontAlgn="b"/>
                      <a:r>
                        <a:rPr lang="en-US" sz="1400" b="0" i="0" kern="1200" dirty="0" err="1">
                          <a:solidFill>
                            <a:schemeClr val="dk1"/>
                          </a:solidFill>
                          <a:effectLst/>
                          <a:latin typeface="+mn-lt"/>
                          <a:ea typeface="+mn-ea"/>
                          <a:cs typeface="+mn-cs"/>
                        </a:rPr>
                        <a:t>botnet</a:t>
                      </a:r>
                      <a:endParaRPr lang="en-US" sz="1400" b="0" i="0" kern="1200" dirty="0">
                        <a:solidFill>
                          <a:schemeClr val="dk1"/>
                        </a:solidFill>
                        <a:effectLst/>
                        <a:latin typeface="+mn-lt"/>
                        <a:ea typeface="+mn-ea"/>
                        <a:cs typeface="+mn-cs"/>
                      </a:endParaRPr>
                    </a:p>
                  </a:txBody>
                  <a:tcPr marL="9525" marR="9525" marT="9525" marB="0" anchor="ctr"/>
                </a:tc>
                <a:tc>
                  <a:txBody>
                    <a:bodyPr/>
                    <a:lstStyle/>
                    <a:p>
                      <a:pPr fontAlgn="ctr"/>
                      <a:r>
                        <a:rPr lang="en-US" sz="1400" b="0" i="0" kern="1200" dirty="0">
                          <a:solidFill>
                            <a:schemeClr val="dk1"/>
                          </a:solidFill>
                          <a:effectLst/>
                          <a:latin typeface="+mn-lt"/>
                          <a:ea typeface="+mn-ea"/>
                          <a:cs typeface="+mn-cs"/>
                        </a:rPr>
                        <a:t>A group of zombies that have been infected using self-propagating malware and are controlled by handlers.</a:t>
                      </a:r>
                    </a:p>
                  </a:txBody>
                  <a:tcPr marL="47625" marR="47625" marT="47625" marB="47625" anchor="ctr"/>
                </a:tc>
                <a:extLst>
                  <a:ext uri="{0D108BD9-81ED-4DB2-BD59-A6C34878D82A}">
                    <a16:rowId xmlns:a16="http://schemas.microsoft.com/office/drawing/2014/main" val="831502776"/>
                  </a:ext>
                </a:extLst>
              </a:tr>
              <a:tr h="690604">
                <a:tc>
                  <a:txBody>
                    <a:bodyPr/>
                    <a:lstStyle/>
                    <a:p>
                      <a:pPr algn="l" fontAlgn="b"/>
                      <a:r>
                        <a:rPr lang="en-US" sz="1400" b="0" i="0" kern="1200" dirty="0">
                          <a:solidFill>
                            <a:schemeClr val="dk1"/>
                          </a:solidFill>
                          <a:effectLst/>
                          <a:latin typeface="+mn-lt"/>
                          <a:ea typeface="+mn-ea"/>
                          <a:cs typeface="+mn-cs"/>
                        </a:rPr>
                        <a:t>handlers</a:t>
                      </a:r>
                    </a:p>
                  </a:txBody>
                  <a:tcPr marL="9525" marR="9525" marT="9525" marB="0" anchor="ctr"/>
                </a:tc>
                <a:tc>
                  <a:txBody>
                    <a:bodyPr/>
                    <a:lstStyle/>
                    <a:p>
                      <a:pPr fontAlgn="ctr"/>
                      <a:r>
                        <a:rPr lang="en-US" sz="1400" b="0" i="0" kern="1200" dirty="0">
                          <a:solidFill>
                            <a:schemeClr val="dk1"/>
                          </a:solidFill>
                          <a:effectLst/>
                          <a:latin typeface="+mn-lt"/>
                          <a:ea typeface="+mn-ea"/>
                          <a:cs typeface="+mn-cs"/>
                        </a:rPr>
                        <a:t>A master command-and-control (</a:t>
                      </a:r>
                      <a:r>
                        <a:rPr lang="en-US" sz="1400" b="0" i="0" kern="1200" dirty="0" err="1">
                          <a:solidFill>
                            <a:schemeClr val="dk1"/>
                          </a:solidFill>
                          <a:effectLst/>
                          <a:latin typeface="+mn-lt"/>
                          <a:ea typeface="+mn-ea"/>
                          <a:cs typeface="+mn-cs"/>
                        </a:rPr>
                        <a:t>CnC</a:t>
                      </a:r>
                      <a:r>
                        <a:rPr lang="en-US" sz="1400" b="0" i="0" kern="1200" dirty="0">
                          <a:solidFill>
                            <a:schemeClr val="dk1"/>
                          </a:solidFill>
                          <a:effectLst/>
                          <a:latin typeface="+mn-lt"/>
                          <a:ea typeface="+mn-ea"/>
                          <a:cs typeface="+mn-cs"/>
                        </a:rPr>
                        <a:t> or C2) server controlling groups of zombies. </a:t>
                      </a:r>
                    </a:p>
                  </a:txBody>
                  <a:tcPr marL="47625" marR="47625" marT="47625" marB="47625" anchor="ctr"/>
                </a:tc>
                <a:extLst>
                  <a:ext uri="{0D108BD9-81ED-4DB2-BD59-A6C34878D82A}">
                    <a16:rowId xmlns:a16="http://schemas.microsoft.com/office/drawing/2014/main" val="2267046280"/>
                  </a:ext>
                </a:extLst>
              </a:tr>
              <a:tr h="685563">
                <a:tc>
                  <a:txBody>
                    <a:bodyPr/>
                    <a:lstStyle/>
                    <a:p>
                      <a:pPr algn="l" fontAlgn="b"/>
                      <a:r>
                        <a:rPr lang="en-US" sz="1400" b="0" i="0" kern="1200" dirty="0" err="1">
                          <a:solidFill>
                            <a:schemeClr val="dk1"/>
                          </a:solidFill>
                          <a:effectLst/>
                          <a:latin typeface="+mn-lt"/>
                          <a:ea typeface="+mn-ea"/>
                          <a:cs typeface="+mn-cs"/>
                        </a:rPr>
                        <a:t>botmaster</a:t>
                      </a:r>
                      <a:endParaRPr lang="en-US" sz="1400" b="0" i="0" kern="1200" dirty="0">
                        <a:solidFill>
                          <a:schemeClr val="dk1"/>
                        </a:solidFill>
                        <a:effectLst/>
                        <a:latin typeface="+mn-lt"/>
                        <a:ea typeface="+mn-ea"/>
                        <a:cs typeface="+mn-cs"/>
                      </a:endParaRPr>
                    </a:p>
                  </a:txBody>
                  <a:tcPr marL="9525" marR="9525" marT="9525" marB="0" anchor="ctr"/>
                </a:tc>
                <a:tc>
                  <a:txBody>
                    <a:bodyPr/>
                    <a:lstStyle/>
                    <a:p>
                      <a:pPr algn="l"/>
                      <a:r>
                        <a:rPr lang="en-US" sz="1400" b="0" i="0" kern="1200" dirty="0">
                          <a:solidFill>
                            <a:schemeClr val="dk1"/>
                          </a:solidFill>
                          <a:effectLst/>
                          <a:latin typeface="+mn-lt"/>
                          <a:ea typeface="+mn-ea"/>
                          <a:cs typeface="+mn-cs"/>
                        </a:rPr>
                        <a:t>Enables unauthorized file transfer services on end devices.</a:t>
                      </a:r>
                    </a:p>
                  </a:txBody>
                  <a:tcPr anchor="ctr"/>
                </a:tc>
                <a:extLst>
                  <a:ext uri="{0D108BD9-81ED-4DB2-BD59-A6C34878D82A}">
                    <a16:rowId xmlns:a16="http://schemas.microsoft.com/office/drawing/2014/main" val="1140985899"/>
                  </a:ext>
                </a:extLst>
              </a:tr>
            </a:tbl>
          </a:graphicData>
        </a:graphic>
      </p:graphicFrame>
    </p:spTree>
    <p:extLst>
      <p:ext uri="{BB962C8B-B14F-4D97-AF65-F5344CB8AC3E}">
        <p14:creationId xmlns:p14="http://schemas.microsoft.com/office/powerpoint/2010/main" val="265068011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US" sz="3600" i="1" dirty="0" smtClean="0">
                <a:solidFill>
                  <a:schemeClr val="tx2"/>
                </a:solidFill>
              </a:rPr>
              <a:t>Attacks (Mobile)</a:t>
            </a:r>
            <a:endParaRPr lang="en-GB" sz="2000" dirty="0">
              <a:solidFill>
                <a:schemeClr val="tx2"/>
              </a:solidFill>
            </a:endParaRPr>
          </a:p>
        </p:txBody>
      </p:sp>
      <p:sp>
        <p:nvSpPr>
          <p:cNvPr id="3" name="Content Placeholder 2">
            <a:extLst>
              <a:ext uri="{FF2B5EF4-FFF2-40B4-BE49-F238E27FC236}">
                <a16:creationId xmlns:a16="http://schemas.microsoft.com/office/drawing/2014/main" id="{54A1C25E-7EBF-4A13-B167-E80F199FF570}"/>
              </a:ext>
            </a:extLst>
          </p:cNvPr>
          <p:cNvSpPr>
            <a:spLocks noGrp="1"/>
          </p:cNvSpPr>
          <p:nvPr>
            <p:ph idx="1"/>
          </p:nvPr>
        </p:nvSpPr>
        <p:spPr>
          <a:xfrm>
            <a:off x="215516" y="1196752"/>
            <a:ext cx="8712968" cy="3917032"/>
          </a:xfrm>
        </p:spPr>
        <p:txBody>
          <a:bodyPr>
            <a:noAutofit/>
          </a:bodyPr>
          <a:lstStyle/>
          <a:p>
            <a:pPr marL="0" indent="0" algn="just">
              <a:buNone/>
            </a:pPr>
            <a:r>
              <a:rPr lang="en-US" sz="2000" b="1" dirty="0" err="1" smtClean="0"/>
              <a:t>Grayware</a:t>
            </a:r>
            <a:r>
              <a:rPr lang="en-US" sz="2000" dirty="0" smtClean="0"/>
              <a:t> </a:t>
            </a:r>
            <a:r>
              <a:rPr lang="en-US" sz="2000" dirty="0"/>
              <a:t>includes applications that behave in an annoying or undesirable manner. </a:t>
            </a:r>
            <a:r>
              <a:rPr lang="en-US" sz="2000" dirty="0" err="1"/>
              <a:t>Grayware</a:t>
            </a:r>
            <a:r>
              <a:rPr lang="en-US" sz="2000" dirty="0"/>
              <a:t> may not have recognizable malware concealed within, but it still may pose a risk to the user. </a:t>
            </a:r>
            <a:r>
              <a:rPr lang="en-US" sz="2000" dirty="0" err="1"/>
              <a:t>Grayware</a:t>
            </a:r>
            <a:r>
              <a:rPr lang="en-US" sz="2000" dirty="0"/>
              <a:t> is becoming a problem area in mobile security with the popularity of smartphones. </a:t>
            </a:r>
            <a:endParaRPr lang="en-US" sz="2000" dirty="0" smtClean="0"/>
          </a:p>
          <a:p>
            <a:pPr marL="0" indent="0" algn="just">
              <a:buNone/>
            </a:pPr>
            <a:endParaRPr lang="en-US" sz="2000" dirty="0"/>
          </a:p>
          <a:p>
            <a:pPr marL="0" indent="0" algn="just">
              <a:buNone/>
            </a:pPr>
            <a:r>
              <a:rPr lang="en-US" sz="2000" b="1" dirty="0" err="1"/>
              <a:t>SMiShing</a:t>
            </a:r>
            <a:r>
              <a:rPr lang="en-US" sz="2000" dirty="0"/>
              <a:t> is short for SMS phishing. It uses Short Message Service (SMS) to send fake text messages. The criminals trick the user into visiting a website or calling a phone number. Unsuspecting victims may then provide sensitive information such as credit card information. Visiting a website might result in the user unknowingly downloading malware that infects the device.</a:t>
            </a:r>
          </a:p>
        </p:txBody>
      </p:sp>
      <p:sp>
        <p:nvSpPr>
          <p:cNvPr id="7" name="TextBox 6"/>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Tree>
    <p:extLst>
      <p:ext uri="{BB962C8B-B14F-4D97-AF65-F5344CB8AC3E}">
        <p14:creationId xmlns:p14="http://schemas.microsoft.com/office/powerpoint/2010/main" val="228507986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US" sz="3600" i="1" dirty="0" smtClean="0">
                <a:solidFill>
                  <a:schemeClr val="tx2"/>
                </a:solidFill>
              </a:rPr>
              <a:t>Attacks (Mobile)</a:t>
            </a:r>
            <a:endParaRPr lang="en-GB" sz="2000" dirty="0">
              <a:solidFill>
                <a:schemeClr val="tx2"/>
              </a:solidFill>
            </a:endParaRPr>
          </a:p>
        </p:txBody>
      </p:sp>
      <p:sp>
        <p:nvSpPr>
          <p:cNvPr id="3" name="Content Placeholder 2">
            <a:extLst>
              <a:ext uri="{FF2B5EF4-FFF2-40B4-BE49-F238E27FC236}">
                <a16:creationId xmlns:a16="http://schemas.microsoft.com/office/drawing/2014/main" id="{54A1C25E-7EBF-4A13-B167-E80F199FF570}"/>
              </a:ext>
            </a:extLst>
          </p:cNvPr>
          <p:cNvSpPr>
            <a:spLocks noGrp="1"/>
          </p:cNvSpPr>
          <p:nvPr>
            <p:ph idx="1"/>
          </p:nvPr>
        </p:nvSpPr>
        <p:spPr>
          <a:xfrm>
            <a:off x="215516" y="1196752"/>
            <a:ext cx="8712968" cy="3917032"/>
          </a:xfrm>
        </p:spPr>
        <p:txBody>
          <a:bodyPr>
            <a:noAutofit/>
          </a:bodyPr>
          <a:lstStyle/>
          <a:p>
            <a:pPr marL="0" indent="0" algn="just">
              <a:buNone/>
            </a:pPr>
            <a:r>
              <a:rPr lang="en-US" sz="2000" b="1" dirty="0"/>
              <a:t>Rogue Access Points </a:t>
            </a:r>
            <a:endParaRPr lang="en-US" sz="2000" b="1" dirty="0" smtClean="0"/>
          </a:p>
          <a:p>
            <a:pPr marL="0" indent="0" algn="just">
              <a:buNone/>
            </a:pPr>
            <a:r>
              <a:rPr lang="en-US" sz="2000" dirty="0" smtClean="0"/>
              <a:t>A </a:t>
            </a:r>
            <a:r>
              <a:rPr lang="en-US" sz="2000" dirty="0"/>
              <a:t>rogue access point is a wireless access point installed on a secure network without explicit authorization. A rogue access point can be set up in two ways. </a:t>
            </a:r>
          </a:p>
          <a:p>
            <a:pPr marL="0" indent="0" algn="just">
              <a:buNone/>
            </a:pPr>
            <a:endParaRPr lang="en-US" sz="2000" b="1" dirty="0" smtClean="0"/>
          </a:p>
          <a:p>
            <a:pPr marL="0" indent="0" algn="just">
              <a:buNone/>
            </a:pPr>
            <a:r>
              <a:rPr lang="en-US" sz="2000" b="1" dirty="0" smtClean="0"/>
              <a:t>RF </a:t>
            </a:r>
            <a:r>
              <a:rPr lang="en-US" sz="2000" b="1" dirty="0"/>
              <a:t>Jamming </a:t>
            </a:r>
            <a:endParaRPr lang="en-US" sz="2000" b="1" dirty="0" smtClean="0"/>
          </a:p>
          <a:p>
            <a:pPr marL="0" indent="0" algn="just">
              <a:buNone/>
            </a:pPr>
            <a:r>
              <a:rPr lang="en-US" sz="2000" dirty="0" smtClean="0"/>
              <a:t>Wireless </a:t>
            </a:r>
            <a:r>
              <a:rPr lang="en-US" sz="2000" dirty="0"/>
              <a:t>signals are susceptible to electromagnetic interference (EMI), radio-frequency interference (RFI), and may even be susceptible to lightning strikes or noise from fluorescent lights. Wireless signals are also susceptible to deliberate jamming. Radio frequency (RF) jamming disrupts the transmission of a radio or satellite station so that the signal does not reach the receiving station</a:t>
            </a:r>
            <a:r>
              <a:rPr lang="en-US" sz="2000" dirty="0" smtClean="0"/>
              <a:t>.</a:t>
            </a:r>
            <a:endParaRPr lang="en-US" sz="2000" dirty="0"/>
          </a:p>
        </p:txBody>
      </p:sp>
      <p:sp>
        <p:nvSpPr>
          <p:cNvPr id="7" name="TextBox 6"/>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Tree>
    <p:extLst>
      <p:ext uri="{BB962C8B-B14F-4D97-AF65-F5344CB8AC3E}">
        <p14:creationId xmlns:p14="http://schemas.microsoft.com/office/powerpoint/2010/main" val="109105282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US" sz="3600" i="1" dirty="0" smtClean="0">
                <a:solidFill>
                  <a:schemeClr val="tx2"/>
                </a:solidFill>
              </a:rPr>
              <a:t>Attacks (Mobile)</a:t>
            </a:r>
            <a:endParaRPr lang="en-GB" sz="2000" dirty="0">
              <a:solidFill>
                <a:schemeClr val="tx2"/>
              </a:solidFill>
            </a:endParaRPr>
          </a:p>
        </p:txBody>
      </p:sp>
      <p:sp>
        <p:nvSpPr>
          <p:cNvPr id="3" name="Content Placeholder 2">
            <a:extLst>
              <a:ext uri="{FF2B5EF4-FFF2-40B4-BE49-F238E27FC236}">
                <a16:creationId xmlns:a16="http://schemas.microsoft.com/office/drawing/2014/main" id="{54A1C25E-7EBF-4A13-B167-E80F199FF570}"/>
              </a:ext>
            </a:extLst>
          </p:cNvPr>
          <p:cNvSpPr>
            <a:spLocks noGrp="1"/>
          </p:cNvSpPr>
          <p:nvPr>
            <p:ph idx="1"/>
          </p:nvPr>
        </p:nvSpPr>
        <p:spPr>
          <a:xfrm>
            <a:off x="215516" y="1196752"/>
            <a:ext cx="8712968" cy="3917032"/>
          </a:xfrm>
        </p:spPr>
        <p:txBody>
          <a:bodyPr>
            <a:noAutofit/>
          </a:bodyPr>
          <a:lstStyle/>
          <a:p>
            <a:pPr marL="0" indent="0" algn="just">
              <a:buNone/>
            </a:pPr>
            <a:r>
              <a:rPr lang="en-US" sz="2000" b="1" dirty="0" err="1"/>
              <a:t>Bluejacking</a:t>
            </a:r>
            <a:r>
              <a:rPr lang="en-US" sz="2000" b="1" dirty="0"/>
              <a:t> and </a:t>
            </a:r>
            <a:r>
              <a:rPr lang="en-US" sz="2000" b="1" dirty="0" err="1"/>
              <a:t>Bluesnarfing</a:t>
            </a:r>
            <a:r>
              <a:rPr lang="en-US" sz="2000" b="1" dirty="0"/>
              <a:t> </a:t>
            </a:r>
            <a:endParaRPr lang="en-US" sz="2000" b="1" dirty="0" smtClean="0"/>
          </a:p>
          <a:p>
            <a:pPr marL="0" indent="0" algn="just">
              <a:buNone/>
            </a:pPr>
            <a:r>
              <a:rPr lang="en-US" sz="2000" dirty="0" err="1" smtClean="0"/>
              <a:t>Bluejacking</a:t>
            </a:r>
            <a:r>
              <a:rPr lang="en-US" sz="2000" dirty="0" smtClean="0"/>
              <a:t> </a:t>
            </a:r>
            <a:r>
              <a:rPr lang="en-US" sz="2000" dirty="0"/>
              <a:t>is the term used for sending unauthorized messages to another Bluetooth device. </a:t>
            </a:r>
            <a:r>
              <a:rPr lang="en-US" sz="2000" dirty="0" err="1"/>
              <a:t>Bluesnarfing</a:t>
            </a:r>
            <a:r>
              <a:rPr lang="en-US" sz="2000" dirty="0"/>
              <a:t> occurs when the attacker copies the victim's information from his device. This information can include emails and contact lists.</a:t>
            </a:r>
          </a:p>
          <a:p>
            <a:pPr marL="0" indent="0" algn="just">
              <a:buNone/>
            </a:pPr>
            <a:endParaRPr lang="en-US" sz="2000" dirty="0"/>
          </a:p>
        </p:txBody>
      </p:sp>
      <p:sp>
        <p:nvSpPr>
          <p:cNvPr id="7" name="TextBox 6"/>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Tree>
    <p:extLst>
      <p:ext uri="{BB962C8B-B14F-4D97-AF65-F5344CB8AC3E}">
        <p14:creationId xmlns:p14="http://schemas.microsoft.com/office/powerpoint/2010/main" val="111308680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US" sz="3600" i="1" dirty="0" smtClean="0">
                <a:solidFill>
                  <a:schemeClr val="tx2"/>
                </a:solidFill>
              </a:rPr>
              <a:t>Attacks (Mobile)</a:t>
            </a:r>
            <a:endParaRPr lang="en-GB" sz="2000" dirty="0">
              <a:solidFill>
                <a:schemeClr val="tx2"/>
              </a:solidFill>
            </a:endParaRPr>
          </a:p>
        </p:txBody>
      </p:sp>
      <p:sp>
        <p:nvSpPr>
          <p:cNvPr id="3" name="Content Placeholder 2">
            <a:extLst>
              <a:ext uri="{FF2B5EF4-FFF2-40B4-BE49-F238E27FC236}">
                <a16:creationId xmlns:a16="http://schemas.microsoft.com/office/drawing/2014/main" id="{54A1C25E-7EBF-4A13-B167-E80F199FF570}"/>
              </a:ext>
            </a:extLst>
          </p:cNvPr>
          <p:cNvSpPr>
            <a:spLocks noGrp="1"/>
          </p:cNvSpPr>
          <p:nvPr>
            <p:ph idx="1"/>
          </p:nvPr>
        </p:nvSpPr>
        <p:spPr>
          <a:xfrm>
            <a:off x="215516" y="1196752"/>
            <a:ext cx="8712968" cy="3917032"/>
          </a:xfrm>
        </p:spPr>
        <p:txBody>
          <a:bodyPr>
            <a:noAutofit/>
          </a:bodyPr>
          <a:lstStyle/>
          <a:p>
            <a:pPr marL="0" indent="0" algn="just">
              <a:buNone/>
            </a:pPr>
            <a:r>
              <a:rPr lang="en-US" sz="2000" b="1" dirty="0"/>
              <a:t>Wired Equivalent Privacy (WEP)</a:t>
            </a:r>
            <a:r>
              <a:rPr lang="en-US" sz="2000" dirty="0"/>
              <a:t> is a security protocol that attempted to provide a wireless local area network (WLAN) with the same level of security as a wired LAN. Since physical security measures help to protect a wired LAN, WEP seeks to provide similar protection for data transmitted over the WLAN with encryption.</a:t>
            </a:r>
          </a:p>
          <a:p>
            <a:pPr algn="just"/>
            <a:r>
              <a:rPr lang="en-US" sz="2000" dirty="0"/>
              <a:t>WEP uses a key for encryption. </a:t>
            </a:r>
          </a:p>
          <a:p>
            <a:pPr algn="just"/>
            <a:r>
              <a:rPr lang="en-US" sz="2000" dirty="0"/>
              <a:t>There is no provision for key management with WEP, so the number of people sharing the key will continually grow. </a:t>
            </a:r>
          </a:p>
        </p:txBody>
      </p:sp>
      <p:sp>
        <p:nvSpPr>
          <p:cNvPr id="7" name="TextBox 6"/>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Tree>
    <p:extLst>
      <p:ext uri="{BB962C8B-B14F-4D97-AF65-F5344CB8AC3E}">
        <p14:creationId xmlns:p14="http://schemas.microsoft.com/office/powerpoint/2010/main" val="405102135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US" sz="3600" i="1" dirty="0" smtClean="0">
                <a:solidFill>
                  <a:schemeClr val="tx2"/>
                </a:solidFill>
              </a:rPr>
              <a:t>Attacks (Mobile)</a:t>
            </a:r>
            <a:endParaRPr lang="en-GB" sz="2000" dirty="0">
              <a:solidFill>
                <a:schemeClr val="tx2"/>
              </a:solidFill>
            </a:endParaRPr>
          </a:p>
        </p:txBody>
      </p:sp>
      <p:sp>
        <p:nvSpPr>
          <p:cNvPr id="3" name="Content Placeholder 2">
            <a:extLst>
              <a:ext uri="{FF2B5EF4-FFF2-40B4-BE49-F238E27FC236}">
                <a16:creationId xmlns:a16="http://schemas.microsoft.com/office/drawing/2014/main" id="{54A1C25E-7EBF-4A13-B167-E80F199FF570}"/>
              </a:ext>
            </a:extLst>
          </p:cNvPr>
          <p:cNvSpPr>
            <a:spLocks noGrp="1"/>
          </p:cNvSpPr>
          <p:nvPr>
            <p:ph idx="1"/>
          </p:nvPr>
        </p:nvSpPr>
        <p:spPr>
          <a:xfrm>
            <a:off x="215516" y="1196752"/>
            <a:ext cx="8712968" cy="3917032"/>
          </a:xfrm>
        </p:spPr>
        <p:txBody>
          <a:bodyPr>
            <a:noAutofit/>
          </a:bodyPr>
          <a:lstStyle/>
          <a:p>
            <a:pPr marL="0" indent="0" algn="just">
              <a:buNone/>
            </a:pPr>
            <a:r>
              <a:rPr lang="en-US" sz="2000" b="1" dirty="0" smtClean="0"/>
              <a:t>Wi-Fi </a:t>
            </a:r>
            <a:r>
              <a:rPr lang="en-US" sz="2000" b="1" dirty="0"/>
              <a:t>Protected Access (WPA) and then WPA2 </a:t>
            </a:r>
            <a:r>
              <a:rPr lang="en-US" sz="2000" dirty="0"/>
              <a:t>came out as improved protocols to replace WEP. WPA2 does not have the same encryption problems because an attacker cannot recover the key by observing traffic. </a:t>
            </a:r>
          </a:p>
          <a:p>
            <a:pPr algn="just"/>
            <a:r>
              <a:rPr lang="en-US" sz="2000" dirty="0"/>
              <a:t>WPA2 is susceptible to attack because cyber criminals can analyze the packets going between the access point and a legitimate user. </a:t>
            </a:r>
          </a:p>
          <a:p>
            <a:pPr algn="just"/>
            <a:r>
              <a:rPr lang="en-US" sz="2000" dirty="0"/>
              <a:t>Cyber criminals use a packet sniffer and then run attacks offline on the passphrase.</a:t>
            </a:r>
          </a:p>
        </p:txBody>
      </p:sp>
      <p:sp>
        <p:nvSpPr>
          <p:cNvPr id="7" name="TextBox 6"/>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Tree>
    <p:extLst>
      <p:ext uri="{BB962C8B-B14F-4D97-AF65-F5344CB8AC3E}">
        <p14:creationId xmlns:p14="http://schemas.microsoft.com/office/powerpoint/2010/main" val="83256860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US" sz="3600" i="1" dirty="0" smtClean="0">
                <a:solidFill>
                  <a:schemeClr val="tx2"/>
                </a:solidFill>
              </a:rPr>
              <a:t>Attacks (Application)</a:t>
            </a:r>
            <a:endParaRPr lang="en-GB" sz="2000" dirty="0">
              <a:solidFill>
                <a:schemeClr val="tx2"/>
              </a:solidFill>
            </a:endParaRPr>
          </a:p>
        </p:txBody>
      </p:sp>
      <p:sp>
        <p:nvSpPr>
          <p:cNvPr id="3" name="Content Placeholder 2">
            <a:extLst>
              <a:ext uri="{FF2B5EF4-FFF2-40B4-BE49-F238E27FC236}">
                <a16:creationId xmlns:a16="http://schemas.microsoft.com/office/drawing/2014/main" id="{54A1C25E-7EBF-4A13-B167-E80F199FF570}"/>
              </a:ext>
            </a:extLst>
          </p:cNvPr>
          <p:cNvSpPr>
            <a:spLocks noGrp="1"/>
          </p:cNvSpPr>
          <p:nvPr>
            <p:ph idx="1"/>
          </p:nvPr>
        </p:nvSpPr>
        <p:spPr>
          <a:xfrm>
            <a:off x="215516" y="1196752"/>
            <a:ext cx="8712968" cy="3917032"/>
          </a:xfrm>
        </p:spPr>
        <p:txBody>
          <a:bodyPr>
            <a:noAutofit/>
          </a:bodyPr>
          <a:lstStyle/>
          <a:p>
            <a:pPr marL="0" indent="0" algn="just">
              <a:buNone/>
            </a:pPr>
            <a:r>
              <a:rPr lang="en-US" sz="2000" b="1" dirty="0"/>
              <a:t>Cross-site scripting (XSS) - </a:t>
            </a:r>
            <a:r>
              <a:rPr lang="en-US" sz="2000" dirty="0"/>
              <a:t>is a vulnerability found in web applications. XSS allows criminals to inject scripts into the web pages viewed by users. This script can contain malicious code. Cross-site scripting has three participants: the criminal, the victim, and the website. The cyber-criminal does not target a victim directly. The criminal exploits vulnerability within a website or web application. Criminals inject client-side scripts into web pages viewed by users, the victims. </a:t>
            </a:r>
          </a:p>
        </p:txBody>
      </p:sp>
      <p:sp>
        <p:nvSpPr>
          <p:cNvPr id="7" name="TextBox 6"/>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Tree>
    <p:extLst>
      <p:ext uri="{BB962C8B-B14F-4D97-AF65-F5344CB8AC3E}">
        <p14:creationId xmlns:p14="http://schemas.microsoft.com/office/powerpoint/2010/main" val="141950500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US" sz="3600" i="1" dirty="0" smtClean="0">
                <a:solidFill>
                  <a:schemeClr val="tx2"/>
                </a:solidFill>
              </a:rPr>
              <a:t>Attacks (Application)</a:t>
            </a:r>
            <a:endParaRPr lang="en-GB" sz="2000" dirty="0">
              <a:solidFill>
                <a:schemeClr val="tx2"/>
              </a:solidFill>
            </a:endParaRPr>
          </a:p>
        </p:txBody>
      </p:sp>
      <p:sp>
        <p:nvSpPr>
          <p:cNvPr id="3" name="Content Placeholder 2">
            <a:extLst>
              <a:ext uri="{FF2B5EF4-FFF2-40B4-BE49-F238E27FC236}">
                <a16:creationId xmlns:a16="http://schemas.microsoft.com/office/drawing/2014/main" id="{54A1C25E-7EBF-4A13-B167-E80F199FF570}"/>
              </a:ext>
            </a:extLst>
          </p:cNvPr>
          <p:cNvSpPr>
            <a:spLocks noGrp="1"/>
          </p:cNvSpPr>
          <p:nvPr>
            <p:ph idx="1"/>
          </p:nvPr>
        </p:nvSpPr>
        <p:spPr>
          <a:xfrm>
            <a:off x="215516" y="1196752"/>
            <a:ext cx="8712968" cy="3917032"/>
          </a:xfrm>
        </p:spPr>
        <p:txBody>
          <a:bodyPr>
            <a:noAutofit/>
          </a:bodyPr>
          <a:lstStyle/>
          <a:p>
            <a:pPr marL="0" indent="0" algn="just">
              <a:buNone/>
            </a:pPr>
            <a:r>
              <a:rPr lang="en-US" sz="2000" b="1" dirty="0" smtClean="0"/>
              <a:t>Code </a:t>
            </a:r>
            <a:r>
              <a:rPr lang="en-US" sz="2000" b="1" dirty="0"/>
              <a:t>Injections Attacks - </a:t>
            </a:r>
            <a:r>
              <a:rPr lang="en-US" sz="2000" dirty="0"/>
              <a:t>One way to store data at a website is to use a database. There are several different types of databases such as a Structured Query Language (SQL) database or an Extensible Markup Language (XML) database. Both XML and SQL injection attacks exploit weaknesses in the program such as not validating database queries properly.</a:t>
            </a:r>
          </a:p>
          <a:p>
            <a:pPr marL="0" indent="0" algn="just">
              <a:buNone/>
            </a:pPr>
            <a:endParaRPr lang="en-US" sz="2000" b="1" dirty="0" smtClean="0"/>
          </a:p>
          <a:p>
            <a:pPr marL="0" indent="0" algn="just">
              <a:buNone/>
            </a:pPr>
            <a:r>
              <a:rPr lang="en-US" sz="2000" b="1" dirty="0" smtClean="0"/>
              <a:t>Buffer </a:t>
            </a:r>
            <a:r>
              <a:rPr lang="en-US" sz="2000" b="1" dirty="0"/>
              <a:t>Overflow - </a:t>
            </a:r>
            <a:r>
              <a:rPr lang="en-US" sz="2000" dirty="0"/>
              <a:t>A buffer overflow occurs when data goes beyond the limits of a buffer. Buffers are memory areas allocated to an application. By changing data beyond the boundaries of a buffer, the application accesses memory allocated to other processes. This can lead to a system crash, data compromise, or provide escalation of privileges.</a:t>
            </a:r>
          </a:p>
          <a:p>
            <a:pPr marL="0" indent="0" algn="just">
              <a:buNone/>
            </a:pPr>
            <a:endParaRPr lang="en-US" sz="2000" dirty="0"/>
          </a:p>
        </p:txBody>
      </p:sp>
      <p:sp>
        <p:nvSpPr>
          <p:cNvPr id="7" name="TextBox 6"/>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Tree>
    <p:extLst>
      <p:ext uri="{BB962C8B-B14F-4D97-AF65-F5344CB8AC3E}">
        <p14:creationId xmlns:p14="http://schemas.microsoft.com/office/powerpoint/2010/main" val="59955379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US" sz="3600" i="1" dirty="0" smtClean="0">
                <a:solidFill>
                  <a:schemeClr val="tx2"/>
                </a:solidFill>
              </a:rPr>
              <a:t>Defend yourselves!!!</a:t>
            </a:r>
            <a:endParaRPr lang="en-GB" sz="2000" dirty="0">
              <a:solidFill>
                <a:schemeClr val="tx2"/>
              </a:solidFill>
            </a:endParaRPr>
          </a:p>
        </p:txBody>
      </p:sp>
      <p:sp>
        <p:nvSpPr>
          <p:cNvPr id="3" name="Content Placeholder 2">
            <a:extLst>
              <a:ext uri="{FF2B5EF4-FFF2-40B4-BE49-F238E27FC236}">
                <a16:creationId xmlns:a16="http://schemas.microsoft.com/office/drawing/2014/main" id="{54A1C25E-7EBF-4A13-B167-E80F199FF570}"/>
              </a:ext>
            </a:extLst>
          </p:cNvPr>
          <p:cNvSpPr>
            <a:spLocks noGrp="1"/>
          </p:cNvSpPr>
          <p:nvPr>
            <p:ph idx="1"/>
          </p:nvPr>
        </p:nvSpPr>
        <p:spPr>
          <a:xfrm>
            <a:off x="215516" y="1196752"/>
            <a:ext cx="8712968" cy="3917032"/>
          </a:xfrm>
        </p:spPr>
        <p:txBody>
          <a:bodyPr>
            <a:noAutofit/>
          </a:bodyPr>
          <a:lstStyle/>
          <a:p>
            <a:pPr marL="0" indent="0" algn="just">
              <a:buNone/>
            </a:pPr>
            <a:r>
              <a:rPr lang="en-US" sz="2000" b="1" dirty="0"/>
              <a:t>Defending Against Wireless and Mobile Device Attacks</a:t>
            </a:r>
          </a:p>
          <a:p>
            <a:pPr algn="just"/>
            <a:r>
              <a:rPr lang="en-US" sz="2000" b="1" dirty="0" smtClean="0"/>
              <a:t>Most </a:t>
            </a:r>
            <a:r>
              <a:rPr lang="en-US" sz="2000" b="1" dirty="0"/>
              <a:t>WLAN products use default </a:t>
            </a:r>
            <a:r>
              <a:rPr lang="en-US" sz="2000" b="1" dirty="0" smtClean="0"/>
              <a:t>settings</a:t>
            </a:r>
            <a:endParaRPr lang="en-US" sz="2000" dirty="0"/>
          </a:p>
          <a:p>
            <a:pPr algn="just"/>
            <a:r>
              <a:rPr lang="en-US" sz="2000" b="1" dirty="0"/>
              <a:t>Restrict access point </a:t>
            </a:r>
            <a:r>
              <a:rPr lang="en-US" sz="2000" b="1" dirty="0" smtClean="0"/>
              <a:t>placement</a:t>
            </a:r>
            <a:endParaRPr lang="en-US" sz="2000" dirty="0"/>
          </a:p>
          <a:p>
            <a:pPr algn="just"/>
            <a:r>
              <a:rPr lang="en-US" sz="2000" b="1" dirty="0"/>
              <a:t>WLAN tools such as </a:t>
            </a:r>
            <a:r>
              <a:rPr lang="en-US" sz="2000" b="1" dirty="0" err="1"/>
              <a:t>NetStumbler</a:t>
            </a:r>
            <a:r>
              <a:rPr lang="en-US" sz="2000" b="1" dirty="0"/>
              <a:t> </a:t>
            </a:r>
            <a:r>
              <a:rPr lang="en-US" sz="2000" dirty="0"/>
              <a:t>may discover rogue access points or unauthorized workstations. Develop a guest policy to address the need when legitimate guests need to connect to the Internet while visiting. </a:t>
            </a:r>
            <a:endParaRPr lang="en-US" sz="2000" dirty="0" smtClean="0"/>
          </a:p>
        </p:txBody>
      </p:sp>
      <p:sp>
        <p:nvSpPr>
          <p:cNvPr id="7" name="TextBox 6"/>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Tree>
    <p:extLst>
      <p:ext uri="{BB962C8B-B14F-4D97-AF65-F5344CB8AC3E}">
        <p14:creationId xmlns:p14="http://schemas.microsoft.com/office/powerpoint/2010/main" val="366893522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US" sz="3600" i="1" dirty="0" smtClean="0">
                <a:solidFill>
                  <a:schemeClr val="tx2"/>
                </a:solidFill>
              </a:rPr>
              <a:t>Defend yourselves!!!</a:t>
            </a:r>
            <a:endParaRPr lang="en-GB" sz="2000" dirty="0">
              <a:solidFill>
                <a:schemeClr val="tx2"/>
              </a:solidFill>
            </a:endParaRPr>
          </a:p>
        </p:txBody>
      </p:sp>
      <p:sp>
        <p:nvSpPr>
          <p:cNvPr id="3" name="Content Placeholder 2">
            <a:extLst>
              <a:ext uri="{FF2B5EF4-FFF2-40B4-BE49-F238E27FC236}">
                <a16:creationId xmlns:a16="http://schemas.microsoft.com/office/drawing/2014/main" id="{54A1C25E-7EBF-4A13-B167-E80F199FF570}"/>
              </a:ext>
            </a:extLst>
          </p:cNvPr>
          <p:cNvSpPr>
            <a:spLocks noGrp="1"/>
          </p:cNvSpPr>
          <p:nvPr>
            <p:ph idx="1"/>
          </p:nvPr>
        </p:nvSpPr>
        <p:spPr>
          <a:xfrm>
            <a:off x="215516" y="1196752"/>
            <a:ext cx="8712968" cy="3917032"/>
          </a:xfrm>
        </p:spPr>
        <p:txBody>
          <a:bodyPr>
            <a:noAutofit/>
          </a:bodyPr>
          <a:lstStyle/>
          <a:p>
            <a:pPr marL="0" indent="0" algn="just">
              <a:buNone/>
            </a:pPr>
            <a:r>
              <a:rPr lang="en-US" sz="2000" b="1" dirty="0" smtClean="0"/>
              <a:t>Defending </a:t>
            </a:r>
            <a:r>
              <a:rPr lang="en-US" sz="2000" b="1" dirty="0"/>
              <a:t>Against Application Attacks</a:t>
            </a:r>
          </a:p>
          <a:p>
            <a:pPr algn="just"/>
            <a:r>
              <a:rPr lang="en-US" sz="2000" b="1" dirty="0" smtClean="0"/>
              <a:t>write </a:t>
            </a:r>
            <a:r>
              <a:rPr lang="en-US" sz="2000" b="1" dirty="0"/>
              <a:t>solid code</a:t>
            </a:r>
            <a:r>
              <a:rPr lang="en-US" sz="2000" dirty="0"/>
              <a:t>. </a:t>
            </a:r>
          </a:p>
          <a:p>
            <a:pPr algn="just"/>
            <a:r>
              <a:rPr lang="en-US" sz="2000" dirty="0"/>
              <a:t>Regardless of the language used, or the source of outside input, </a:t>
            </a:r>
            <a:r>
              <a:rPr lang="en-US" sz="2000" b="1" dirty="0"/>
              <a:t>prudent programming practice is to treat </a:t>
            </a:r>
            <a:r>
              <a:rPr lang="en-US" sz="2000" dirty="0"/>
              <a:t>all input from outside a function as hostile. </a:t>
            </a:r>
          </a:p>
          <a:p>
            <a:pPr algn="just"/>
            <a:r>
              <a:rPr lang="en-US" sz="2000" b="1" dirty="0"/>
              <a:t>Validate all inputs </a:t>
            </a:r>
            <a:r>
              <a:rPr lang="en-US" sz="2000" dirty="0"/>
              <a:t>as if they were hostile.</a:t>
            </a:r>
          </a:p>
          <a:p>
            <a:pPr algn="just"/>
            <a:r>
              <a:rPr lang="en-US" sz="2000" dirty="0"/>
              <a:t>Keep all software including operating systems and applications </a:t>
            </a:r>
            <a:r>
              <a:rPr lang="en-US" sz="2000" b="1" dirty="0"/>
              <a:t>up to date</a:t>
            </a:r>
            <a:r>
              <a:rPr lang="en-US" sz="2000" dirty="0"/>
              <a:t>, and do not ignore update prompts. </a:t>
            </a:r>
          </a:p>
          <a:p>
            <a:pPr algn="just"/>
            <a:r>
              <a:rPr lang="en-US" sz="2000" dirty="0"/>
              <a:t>Not all programs update automatically, so at the very least, always select the </a:t>
            </a:r>
            <a:r>
              <a:rPr lang="en-US" sz="2000" b="1" dirty="0"/>
              <a:t>manual update </a:t>
            </a:r>
            <a:r>
              <a:rPr lang="en-US" sz="2000" dirty="0"/>
              <a:t>option. </a:t>
            </a:r>
          </a:p>
          <a:p>
            <a:pPr marL="0" indent="0" algn="just">
              <a:buNone/>
            </a:pPr>
            <a:endParaRPr lang="en-US" sz="2000" dirty="0"/>
          </a:p>
        </p:txBody>
      </p:sp>
      <p:sp>
        <p:nvSpPr>
          <p:cNvPr id="7" name="TextBox 6"/>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Tree>
    <p:extLst>
      <p:ext uri="{BB962C8B-B14F-4D97-AF65-F5344CB8AC3E}">
        <p14:creationId xmlns:p14="http://schemas.microsoft.com/office/powerpoint/2010/main" val="147600967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1C8677D-6AC9-5B4C-BD0E-9950912632F1}"/>
              </a:ext>
            </a:extLst>
          </p:cNvPr>
          <p:cNvPicPr>
            <a:picLocks noChangeAspect="1"/>
          </p:cNvPicPr>
          <p:nvPr/>
        </p:nvPicPr>
        <p:blipFill rotWithShape="1">
          <a:blip r:embed="rId2"/>
          <a:srcRect t="36457" b="32695"/>
          <a:stretch/>
        </p:blipFill>
        <p:spPr>
          <a:xfrm>
            <a:off x="35496" y="548680"/>
            <a:ext cx="9001000" cy="1584176"/>
          </a:xfrm>
          <a:prstGeom prst="rect">
            <a:avLst/>
          </a:prstGeom>
        </p:spPr>
      </p:pic>
      <p:sp>
        <p:nvSpPr>
          <p:cNvPr id="6" name="TextBox 5"/>
          <p:cNvSpPr txBox="1"/>
          <p:nvPr/>
        </p:nvSpPr>
        <p:spPr>
          <a:xfrm>
            <a:off x="1691680" y="2852936"/>
            <a:ext cx="6336704" cy="646331"/>
          </a:xfrm>
          <a:prstGeom prst="rect">
            <a:avLst/>
          </a:prstGeom>
          <a:noFill/>
        </p:spPr>
        <p:txBody>
          <a:bodyPr wrap="square" rtlCol="0">
            <a:spAutoFit/>
          </a:bodyPr>
          <a:lstStyle/>
          <a:p>
            <a:pPr algn="just"/>
            <a:r>
              <a:rPr lang="en-US" b="1" kern="0" baseline="-25000" dirty="0" smtClean="0"/>
              <a:t>Contents/ References/ Images used in this Presentation:</a:t>
            </a:r>
            <a:endParaRPr lang="en-US" b="1" kern="0" baseline="-25000" dirty="0"/>
          </a:p>
          <a:p>
            <a:pPr algn="just"/>
            <a:r>
              <a:rPr lang="en-US" kern="0" baseline="-25000" dirty="0" smtClean="0"/>
              <a:t>Contents &amp; Selective Images : </a:t>
            </a:r>
            <a:r>
              <a:rPr lang="en-US" b="1" kern="0" baseline="-25000" dirty="0" smtClean="0"/>
              <a:t>Cisco Networking Academy </a:t>
            </a:r>
            <a:r>
              <a:rPr lang="en-US" b="1" kern="0" baseline="-25000" dirty="0"/>
              <a:t>Course </a:t>
            </a:r>
            <a:r>
              <a:rPr lang="en-US" kern="0" baseline="-25000" dirty="0"/>
              <a:t>– Network </a:t>
            </a:r>
            <a:r>
              <a:rPr lang="en-US" kern="0" baseline="-25000" dirty="0" smtClean="0"/>
              <a:t>Essentials | Selective images from </a:t>
            </a:r>
            <a:r>
              <a:rPr lang="en-US" b="1" kern="0" baseline="-25000" dirty="0" smtClean="0"/>
              <a:t>Bing Internet Search </a:t>
            </a:r>
            <a:r>
              <a:rPr lang="en-US" kern="0" baseline="-25000" dirty="0" smtClean="0"/>
              <a:t>|</a:t>
            </a:r>
          </a:p>
        </p:txBody>
      </p:sp>
      <p:pic>
        <p:nvPicPr>
          <p:cNvPr id="7" name="Picture 6" descr="CNA_largo-onwhite"/>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691680" y="4553049"/>
            <a:ext cx="6097588"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7983207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4A1C25E-7EBF-4A13-B167-E80F199FF570}"/>
              </a:ext>
            </a:extLst>
          </p:cNvPr>
          <p:cNvSpPr>
            <a:spLocks noGrp="1"/>
          </p:cNvSpPr>
          <p:nvPr>
            <p:ph idx="1"/>
          </p:nvPr>
        </p:nvSpPr>
        <p:spPr>
          <a:xfrm>
            <a:off x="457200" y="1417638"/>
            <a:ext cx="8075240" cy="3917032"/>
          </a:xfrm>
        </p:spPr>
        <p:txBody>
          <a:bodyPr>
            <a:normAutofit/>
          </a:bodyPr>
          <a:lstStyle/>
          <a:p>
            <a:pPr marL="0" indent="0" algn="just">
              <a:buNone/>
            </a:pPr>
            <a:r>
              <a:rPr lang="en-US" sz="2200" dirty="0" smtClean="0"/>
              <a:t>Further References:</a:t>
            </a:r>
          </a:p>
          <a:p>
            <a:pPr algn="just">
              <a:buFont typeface="Wingdings" panose="05000000000000000000" pitchFamily="2" charset="2"/>
              <a:buChar char="ü"/>
            </a:pPr>
            <a:r>
              <a:rPr lang="en-US" sz="2200" dirty="0"/>
              <a:t>http://www.whoishostingthis.com/blog/2015/06/01/8-worst-viruses</a:t>
            </a:r>
            <a:r>
              <a:rPr lang="en-US" sz="2200" dirty="0" smtClean="0"/>
              <a:t>/</a:t>
            </a:r>
            <a:endParaRPr lang="en-US" sz="2200" dirty="0"/>
          </a:p>
          <a:p>
            <a:pPr algn="just">
              <a:buFont typeface="Wingdings" panose="05000000000000000000" pitchFamily="2" charset="2"/>
              <a:buChar char="ü"/>
            </a:pPr>
            <a:r>
              <a:rPr lang="en-US" sz="2200" dirty="0"/>
              <a:t>http://www.howtogeek.com/228828/7-ways-to-secure-your-web-browser-against-attacks</a:t>
            </a:r>
            <a:r>
              <a:rPr lang="en-US" sz="2200" dirty="0" smtClean="0"/>
              <a:t>/</a:t>
            </a:r>
            <a:endParaRPr lang="en-US" sz="2200" dirty="0"/>
          </a:p>
          <a:p>
            <a:pPr algn="just">
              <a:buFont typeface="Wingdings" panose="05000000000000000000" pitchFamily="2" charset="2"/>
              <a:buChar char="ü"/>
            </a:pPr>
            <a:r>
              <a:rPr lang="en-US" sz="2200" dirty="0"/>
              <a:t>https://</a:t>
            </a:r>
            <a:r>
              <a:rPr lang="en-US" sz="2200" dirty="0" smtClean="0"/>
              <a:t>www.consumer.ftc.gov/scam-alerts</a:t>
            </a:r>
            <a:endParaRPr lang="en-US" sz="2200" dirty="0"/>
          </a:p>
          <a:p>
            <a:pPr algn="just">
              <a:buFont typeface="Wingdings" panose="05000000000000000000" pitchFamily="2" charset="2"/>
              <a:buChar char="ü"/>
            </a:pPr>
            <a:r>
              <a:rPr lang="en-US" sz="2200" dirty="0"/>
              <a:t>https://</a:t>
            </a:r>
            <a:r>
              <a:rPr lang="en-US" sz="2200" dirty="0" smtClean="0"/>
              <a:t>www.consumer.ftc.gov/articles/0038-spam</a:t>
            </a:r>
            <a:endParaRPr lang="en-US" sz="2200" dirty="0"/>
          </a:p>
          <a:p>
            <a:pPr algn="just">
              <a:buFont typeface="Wingdings" panose="05000000000000000000" pitchFamily="2" charset="2"/>
              <a:buChar char="ü"/>
            </a:pPr>
            <a:r>
              <a:rPr lang="en-US" sz="2200" dirty="0"/>
              <a:t>http://</a:t>
            </a:r>
            <a:r>
              <a:rPr lang="en-US" sz="2200" dirty="0" smtClean="0"/>
              <a:t>www.exterminate-it.com/malpedia/ransomware-category</a:t>
            </a:r>
          </a:p>
          <a:p>
            <a:pPr algn="just">
              <a:buFont typeface="Wingdings" panose="05000000000000000000" pitchFamily="2" charset="2"/>
              <a:buChar char="ü"/>
            </a:pPr>
            <a:r>
              <a:rPr lang="en-US" sz="2200" dirty="0" smtClean="0"/>
              <a:t>http</a:t>
            </a:r>
            <a:r>
              <a:rPr lang="en-US" sz="2200" dirty="0"/>
              <a:t>://</a:t>
            </a:r>
            <a:r>
              <a:rPr lang="en-US" sz="2200" dirty="0" smtClean="0"/>
              <a:t>www.informit.com/articles/article.aspx?p=1350956</a:t>
            </a:r>
          </a:p>
          <a:p>
            <a:pPr algn="just">
              <a:buFont typeface="Wingdings" panose="05000000000000000000" pitchFamily="2" charset="2"/>
              <a:buChar char="ü"/>
            </a:pPr>
            <a:endParaRPr lang="en-US" sz="2200" dirty="0" smtClean="0"/>
          </a:p>
          <a:p>
            <a:pPr algn="just">
              <a:buFont typeface="Wingdings" panose="05000000000000000000" pitchFamily="2" charset="2"/>
              <a:buChar char="ü"/>
            </a:pPr>
            <a:endParaRPr lang="en-US" sz="2200" dirty="0" smtClean="0"/>
          </a:p>
          <a:p>
            <a:pPr marL="0" indent="0" algn="just">
              <a:buNone/>
            </a:pPr>
            <a:endParaRPr lang="en-US" sz="2200" dirty="0" smtClean="0"/>
          </a:p>
        </p:txBody>
      </p:sp>
    </p:spTree>
    <p:extLst>
      <p:ext uri="{BB962C8B-B14F-4D97-AF65-F5344CB8AC3E}">
        <p14:creationId xmlns:p14="http://schemas.microsoft.com/office/powerpoint/2010/main" val="2613831008"/>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6E7CA236AE83B4C8AACB9AE9F32993B" ma:contentTypeVersion="12" ma:contentTypeDescription="Create a new document." ma:contentTypeScope="" ma:versionID="306ca519e0234e55f0db5327c9abd10d">
  <xsd:schema xmlns:xsd="http://www.w3.org/2001/XMLSchema" xmlns:xs="http://www.w3.org/2001/XMLSchema" xmlns:p="http://schemas.microsoft.com/office/2006/metadata/properties" xmlns:ns3="9902240c-f584-4322-946e-7b0be23bca91" xmlns:ns4="d2ec016d-25cf-4c07-aa6b-c53e267faa6f" targetNamespace="http://schemas.microsoft.com/office/2006/metadata/properties" ma:root="true" ma:fieldsID="aab3a6059c4a725442d881e109f899a3" ns3:_="" ns4:_="">
    <xsd:import namespace="9902240c-f584-4322-946e-7b0be23bca91"/>
    <xsd:import namespace="d2ec016d-25cf-4c07-aa6b-c53e267faa6f"/>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902240c-f584-4322-946e-7b0be23bca9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2ec016d-25cf-4c07-aa6b-c53e267faa6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096AEF0-AA4C-48CB-8EF3-EB81F34C815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902240c-f584-4322-946e-7b0be23bca91"/>
    <ds:schemaRef ds:uri="d2ec016d-25cf-4c07-aa6b-c53e267faa6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3.xml><?xml version="1.0" encoding="utf-8"?>
<ds:datastoreItem xmlns:ds="http://schemas.openxmlformats.org/officeDocument/2006/customXml" ds:itemID="{65FC5585-51CA-4C4C-9028-AEC8FAD67B8B}">
  <ds:schemaRefs>
    <ds:schemaRef ds:uri="http://purl.org/dc/terms/"/>
    <ds:schemaRef ds:uri="http://schemas.microsoft.com/office/2006/documentManagement/types"/>
    <ds:schemaRef ds:uri="http://purl.org/dc/dcmitype/"/>
    <ds:schemaRef ds:uri="d2ec016d-25cf-4c07-aa6b-c53e267faa6f"/>
    <ds:schemaRef ds:uri="http://purl.org/dc/elements/1.1/"/>
    <ds:schemaRef ds:uri="http://schemas.microsoft.com/office/2006/metadata/properties"/>
    <ds:schemaRef ds:uri="http://schemas.microsoft.com/office/infopath/2007/PartnerControls"/>
    <ds:schemaRef ds:uri="http://schemas.openxmlformats.org/package/2006/metadata/core-properties"/>
    <ds:schemaRef ds:uri="9902240c-f584-4322-946e-7b0be23bca91"/>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1530</TotalTime>
  <Words>3250</Words>
  <Application>Microsoft Office PowerPoint</Application>
  <PresentationFormat>On-screen Show (4:3)</PresentationFormat>
  <Paragraphs>331</Paragraphs>
  <Slides>38</Slides>
  <Notes>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38</vt:i4>
      </vt:variant>
    </vt:vector>
  </HeadingPairs>
  <TitlesOfParts>
    <vt:vector size="45" baseType="lpstr">
      <vt:lpstr>Arial</vt:lpstr>
      <vt:lpstr>ＭＳ Ｐゴシック</vt:lpstr>
      <vt:lpstr>Calibri</vt:lpstr>
      <vt:lpstr>Wingdings</vt:lpstr>
      <vt:lpstr>Myriad Pro</vt:lpstr>
      <vt:lpstr>CiscoSans</vt:lpstr>
      <vt:lpstr>20140311PresentationUWTSDTemplate</vt:lpstr>
      <vt:lpstr>Cybersecurity Essentials (ACCA4029) Threats, Vulnerabilities, Attacks</vt:lpstr>
      <vt:lpstr>From our previous class… (recap)</vt:lpstr>
      <vt:lpstr>From our previous class… (recap)</vt:lpstr>
      <vt:lpstr>Chat…</vt:lpstr>
      <vt:lpstr>Objectives and Discussions</vt:lpstr>
      <vt:lpstr>Objectives and Discussions</vt:lpstr>
      <vt:lpstr>Threats, Vulnerability and Risks</vt:lpstr>
      <vt:lpstr>Threats, Vulnerability and Risks</vt:lpstr>
      <vt:lpstr>Threats, Vulnerability and Risks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Deception “the misleading factor”</vt:lpstr>
      <vt:lpstr>Deception “the misleading factor”</vt:lpstr>
      <vt:lpstr>Deception “the misleading factor”</vt:lpstr>
      <vt:lpstr>Deception “the misleading factor”</vt:lpstr>
      <vt:lpstr>Deception “the misleading factor”</vt:lpstr>
      <vt:lpstr>Attacks</vt:lpstr>
      <vt:lpstr>Attacks</vt:lpstr>
      <vt:lpstr>Attacks</vt:lpstr>
      <vt:lpstr>Attacks</vt:lpstr>
      <vt:lpstr>Attacks (Mobile)</vt:lpstr>
      <vt:lpstr>Attacks (Mobile)</vt:lpstr>
      <vt:lpstr>Attacks (Mobile)</vt:lpstr>
      <vt:lpstr>Attacks (Mobile)</vt:lpstr>
      <vt:lpstr>Attacks (Mobile)</vt:lpstr>
      <vt:lpstr>Attacks (Application)</vt:lpstr>
      <vt:lpstr>Attacks (Application)</vt:lpstr>
      <vt:lpstr>Defend yourselves!!!</vt:lpstr>
      <vt:lpstr>Defend yourselves!!!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Computer Networks and Cybersecurity Applied Computing Wales Institute of Science and Art (WISA)</dc:title>
  <dc:creator>Kapilan Radhakrishnan</dc:creator>
  <cp:lastModifiedBy>Nitheesh Kaliyamurthy</cp:lastModifiedBy>
  <cp:revision>89</cp:revision>
  <dcterms:created xsi:type="dcterms:W3CDTF">2020-09-20T20:16:38Z</dcterms:created>
  <dcterms:modified xsi:type="dcterms:W3CDTF">2021-02-09T14:18:00Z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0x01010056E7CA236AE83B4C8AACB9AE9F32993B</vt:lpwstr>
  </property>
</Properties>
</file>