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1"/>
  </p:sldMasterIdLst>
  <p:sldIdLst>
    <p:sldId id="256" r:id="rId2"/>
    <p:sldId id="257" r:id="rId3"/>
    <p:sldId id="258" r:id="rId4"/>
    <p:sldId id="259" r:id="rId5"/>
    <p:sldId id="260" r:id="rId6"/>
    <p:sldId id="261" r:id="rId7"/>
    <p:sldId id="262" r:id="rId8"/>
    <p:sldId id="266" r:id="rId9"/>
    <p:sldId id="263" r:id="rId10"/>
    <p:sldId id="265"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38B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616C5C-9051-0B45-B5A6-FCAAE99E90F1}" v="3" dt="2024-03-04T19:00:59.6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90"/>
    <p:restoredTop sz="96012"/>
  </p:normalViewPr>
  <p:slideViewPr>
    <p:cSldViewPr snapToGrid="0">
      <p:cViewPr>
        <p:scale>
          <a:sx n="110" d="100"/>
          <a:sy n="110" d="100"/>
        </p:scale>
        <p:origin x="14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ey Stephens (2306714)" userId="64325c6e-37ca-49f7-bab0-a895c98ebd1a" providerId="ADAL" clId="{50616C5C-9051-0B45-B5A6-FCAAE99E90F1}"/>
    <pc:docChg chg="undo custSel modSld">
      <pc:chgData name="Charley Stephens (2306714)" userId="64325c6e-37ca-49f7-bab0-a895c98ebd1a" providerId="ADAL" clId="{50616C5C-9051-0B45-B5A6-FCAAE99E90F1}" dt="2024-03-04T20:39:52.857" v="306"/>
      <pc:docMkLst>
        <pc:docMk/>
      </pc:docMkLst>
      <pc:sldChg chg="modSp mod">
        <pc:chgData name="Charley Stephens (2306714)" userId="64325c6e-37ca-49f7-bab0-a895c98ebd1a" providerId="ADAL" clId="{50616C5C-9051-0B45-B5A6-FCAAE99E90F1}" dt="2024-03-04T20:34:38.257" v="290"/>
        <pc:sldMkLst>
          <pc:docMk/>
          <pc:sldMk cId="1394310636" sldId="257"/>
        </pc:sldMkLst>
        <pc:spChg chg="mod">
          <ac:chgData name="Charley Stephens (2306714)" userId="64325c6e-37ca-49f7-bab0-a895c98ebd1a" providerId="ADAL" clId="{50616C5C-9051-0B45-B5A6-FCAAE99E90F1}" dt="2024-03-04T20:34:38.257" v="290"/>
          <ac:spMkLst>
            <pc:docMk/>
            <pc:sldMk cId="1394310636" sldId="257"/>
            <ac:spMk id="8" creationId="{46CDEAA5-A51F-DDEB-2CF8-16DEE7FF82D9}"/>
          </ac:spMkLst>
        </pc:spChg>
      </pc:sldChg>
      <pc:sldChg chg="modSp mod">
        <pc:chgData name="Charley Stephens (2306714)" userId="64325c6e-37ca-49f7-bab0-a895c98ebd1a" providerId="ADAL" clId="{50616C5C-9051-0B45-B5A6-FCAAE99E90F1}" dt="2024-03-04T20:38:40.724" v="304"/>
        <pc:sldMkLst>
          <pc:docMk/>
          <pc:sldMk cId="2940212183" sldId="258"/>
        </pc:sldMkLst>
        <pc:spChg chg="mod">
          <ac:chgData name="Charley Stephens (2306714)" userId="64325c6e-37ca-49f7-bab0-a895c98ebd1a" providerId="ADAL" clId="{50616C5C-9051-0B45-B5A6-FCAAE99E90F1}" dt="2024-03-04T20:38:40.724" v="304"/>
          <ac:spMkLst>
            <pc:docMk/>
            <pc:sldMk cId="2940212183" sldId="258"/>
            <ac:spMk id="3" creationId="{EA7038EF-CA87-6DB5-5A50-D4F31F09C324}"/>
          </ac:spMkLst>
        </pc:spChg>
      </pc:sldChg>
      <pc:sldChg chg="modSp mod">
        <pc:chgData name="Charley Stephens (2306714)" userId="64325c6e-37ca-49f7-bab0-a895c98ebd1a" providerId="ADAL" clId="{50616C5C-9051-0B45-B5A6-FCAAE99E90F1}" dt="2024-03-04T20:39:52.857" v="306"/>
        <pc:sldMkLst>
          <pc:docMk/>
          <pc:sldMk cId="2693635411" sldId="259"/>
        </pc:sldMkLst>
        <pc:spChg chg="mod">
          <ac:chgData name="Charley Stephens (2306714)" userId="64325c6e-37ca-49f7-bab0-a895c98ebd1a" providerId="ADAL" clId="{50616C5C-9051-0B45-B5A6-FCAAE99E90F1}" dt="2024-03-04T20:39:52.857" v="306"/>
          <ac:spMkLst>
            <pc:docMk/>
            <pc:sldMk cId="2693635411" sldId="259"/>
            <ac:spMk id="3" creationId="{3DB6E735-7A8A-1F4C-9438-A16224B6E37B}"/>
          </ac:spMkLst>
        </pc:spChg>
      </pc:sldChg>
      <pc:sldChg chg="modSp mod">
        <pc:chgData name="Charley Stephens (2306714)" userId="64325c6e-37ca-49f7-bab0-a895c98ebd1a" providerId="ADAL" clId="{50616C5C-9051-0B45-B5A6-FCAAE99E90F1}" dt="2024-03-04T20:17:50.567" v="188"/>
        <pc:sldMkLst>
          <pc:docMk/>
          <pc:sldMk cId="3685414024" sldId="260"/>
        </pc:sldMkLst>
        <pc:spChg chg="mod">
          <ac:chgData name="Charley Stephens (2306714)" userId="64325c6e-37ca-49f7-bab0-a895c98ebd1a" providerId="ADAL" clId="{50616C5C-9051-0B45-B5A6-FCAAE99E90F1}" dt="2024-03-04T20:17:50.567" v="188"/>
          <ac:spMkLst>
            <pc:docMk/>
            <pc:sldMk cId="3685414024" sldId="260"/>
            <ac:spMk id="3" creationId="{71C660E2-F043-62FD-A658-7951B8BAC8CE}"/>
          </ac:spMkLst>
        </pc:spChg>
      </pc:sldChg>
      <pc:sldChg chg="modSp mod">
        <pc:chgData name="Charley Stephens (2306714)" userId="64325c6e-37ca-49f7-bab0-a895c98ebd1a" providerId="ADAL" clId="{50616C5C-9051-0B45-B5A6-FCAAE99E90F1}" dt="2024-03-04T20:33:55.250" v="289"/>
        <pc:sldMkLst>
          <pc:docMk/>
          <pc:sldMk cId="1686687032" sldId="261"/>
        </pc:sldMkLst>
        <pc:spChg chg="mod">
          <ac:chgData name="Charley Stephens (2306714)" userId="64325c6e-37ca-49f7-bab0-a895c98ebd1a" providerId="ADAL" clId="{50616C5C-9051-0B45-B5A6-FCAAE99E90F1}" dt="2024-03-04T20:33:55.250" v="289"/>
          <ac:spMkLst>
            <pc:docMk/>
            <pc:sldMk cId="1686687032" sldId="261"/>
            <ac:spMk id="3" creationId="{170B6E5C-7FBC-F51A-50CB-95B4A4169970}"/>
          </ac:spMkLst>
        </pc:spChg>
      </pc:sldChg>
      <pc:sldChg chg="modSp mod">
        <pc:chgData name="Charley Stephens (2306714)" userId="64325c6e-37ca-49f7-bab0-a895c98ebd1a" providerId="ADAL" clId="{50616C5C-9051-0B45-B5A6-FCAAE99E90F1}" dt="2024-03-04T19:25:31.474" v="98" actId="20577"/>
        <pc:sldMkLst>
          <pc:docMk/>
          <pc:sldMk cId="1089462217" sldId="263"/>
        </pc:sldMkLst>
        <pc:spChg chg="mod">
          <ac:chgData name="Charley Stephens (2306714)" userId="64325c6e-37ca-49f7-bab0-a895c98ebd1a" providerId="ADAL" clId="{50616C5C-9051-0B45-B5A6-FCAAE99E90F1}" dt="2024-03-04T19:25:31.474" v="98" actId="20577"/>
          <ac:spMkLst>
            <pc:docMk/>
            <pc:sldMk cId="1089462217" sldId="263"/>
            <ac:spMk id="3" creationId="{B942DB51-F710-C87B-1425-0682451C114F}"/>
          </ac:spMkLst>
        </pc:spChg>
      </pc:sldChg>
      <pc:sldChg chg="modSp mod">
        <pc:chgData name="Charley Stephens (2306714)" userId="64325c6e-37ca-49f7-bab0-a895c98ebd1a" providerId="ADAL" clId="{50616C5C-9051-0B45-B5A6-FCAAE99E90F1}" dt="2024-03-04T19:02:23.628" v="45" actId="20577"/>
        <pc:sldMkLst>
          <pc:docMk/>
          <pc:sldMk cId="744003210" sldId="264"/>
        </pc:sldMkLst>
        <pc:spChg chg="mod">
          <ac:chgData name="Charley Stephens (2306714)" userId="64325c6e-37ca-49f7-bab0-a895c98ebd1a" providerId="ADAL" clId="{50616C5C-9051-0B45-B5A6-FCAAE99E90F1}" dt="2024-03-04T19:02:23.628" v="45" actId="20577"/>
          <ac:spMkLst>
            <pc:docMk/>
            <pc:sldMk cId="744003210" sldId="264"/>
            <ac:spMk id="3" creationId="{CD58B35C-F4BD-8FAB-ADF2-9E3A112B439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176965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811219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395760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093147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68338"/>
            <a:ext cx="10515600" cy="10842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8800"/>
            <a:ext cx="5157787"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743199"/>
            <a:ext cx="5157787" cy="34464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8800"/>
            <a:ext cx="5183188"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743199"/>
            <a:ext cx="5183188" cy="3446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665683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760424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597966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819640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106848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57723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761999"/>
            <a:ext cx="2628900" cy="54149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761999"/>
            <a:ext cx="7734300" cy="54149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AA70F276-1833-4A75-9C1D-A56E2295A68D}" type="datetimeFigureOut">
              <a:rPr lang="en-US" smtClean="0"/>
              <a:t>3/4/24</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24681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AA70F276-1833-4A75-9C1D-A56E2295A68D}" type="datetimeFigureOut">
              <a:rPr lang="en-US" smtClean="0"/>
              <a:pPr/>
              <a:t>3/4/24</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endParaRPr lang="en-US">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2971676815"/>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verywellmind.com/preoperational-stage-of-cognitive-development-2795461" TargetMode="External"/><Relationship Id="rId2" Type="http://schemas.openxmlformats.org/officeDocument/2006/relationships/hyperlink" Target="https://www.verywellmind.com/sensorimotor-stage-of-cognitive-development-2795462" TargetMode="External"/><Relationship Id="rId1" Type="http://schemas.openxmlformats.org/officeDocument/2006/relationships/slideLayout" Target="../slideLayouts/slideLayout2.xml"/><Relationship Id="rId4" Type="http://schemas.openxmlformats.org/officeDocument/2006/relationships/hyperlink" Target="https://www.verywellmind.com/formal-operational-stage-of-cognitive-development-2795459"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verywellmind.com/jean-piaget-biography-1896-1980-2795549" TargetMode="External"/><Relationship Id="rId2" Type="http://schemas.openxmlformats.org/officeDocument/2006/relationships/hyperlink" Target="https://playlearnthrive.com/stages-of-play-jean-piagets-theory/" TargetMode="External"/><Relationship Id="rId1" Type="http://schemas.openxmlformats.org/officeDocument/2006/relationships/slideLayout" Target="../slideLayouts/slideLayout2.xml"/><Relationship Id="rId4" Type="http://schemas.openxmlformats.org/officeDocument/2006/relationships/hyperlink" Target="https://www.simplypsychology.org/piaget.html#Applications-to-Edu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0334BF-0422-4A9A-BE46-AEB8C348B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98F2823-0279-49D8-928D-754B22253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E45E95-311C-41C7-A882-6E43F08068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B7299D5D-ECC5-41EB-B830-C3A35FB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537516"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88C91735-5EFE-44D1-8CC6-FDF0D11B6F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33F926C-2613-475D-AEE4-CD7D87D3BA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06058A-C078-AF1A-6135-7B1B82B4D67B}"/>
              </a:ext>
            </a:extLst>
          </p:cNvPr>
          <p:cNvSpPr>
            <a:spLocks noGrp="1"/>
          </p:cNvSpPr>
          <p:nvPr>
            <p:ph type="ctrTitle"/>
          </p:nvPr>
        </p:nvSpPr>
        <p:spPr>
          <a:xfrm>
            <a:off x="838200" y="1122363"/>
            <a:ext cx="6105525" cy="2387600"/>
          </a:xfrm>
        </p:spPr>
        <p:txBody>
          <a:bodyPr>
            <a:normAutofit/>
          </a:bodyPr>
          <a:lstStyle/>
          <a:p>
            <a:pPr algn="l"/>
            <a:r>
              <a:rPr lang="en-US" sz="5400" dirty="0">
                <a:solidFill>
                  <a:srgbClr val="FFFFFF"/>
                </a:solidFill>
                <a:latin typeface="+mn-lt"/>
              </a:rPr>
              <a:t>Charley Stephens (2306714)</a:t>
            </a:r>
            <a:endParaRPr lang="en-US" dirty="0">
              <a:solidFill>
                <a:srgbClr val="FFFFFF"/>
              </a:solidFill>
            </a:endParaRPr>
          </a:p>
        </p:txBody>
      </p:sp>
      <p:sp>
        <p:nvSpPr>
          <p:cNvPr id="3" name="Subtitle 2">
            <a:extLst>
              <a:ext uri="{FF2B5EF4-FFF2-40B4-BE49-F238E27FC236}">
                <a16:creationId xmlns:a16="http://schemas.microsoft.com/office/drawing/2014/main" id="{192E749D-7E49-175F-D62C-B3366E6B1D67}"/>
              </a:ext>
            </a:extLst>
          </p:cNvPr>
          <p:cNvSpPr>
            <a:spLocks noGrp="1"/>
          </p:cNvSpPr>
          <p:nvPr>
            <p:ph type="subTitle" idx="1"/>
          </p:nvPr>
        </p:nvSpPr>
        <p:spPr>
          <a:xfrm>
            <a:off x="838200" y="3602038"/>
            <a:ext cx="6105525" cy="1655762"/>
          </a:xfrm>
        </p:spPr>
        <p:txBody>
          <a:bodyPr>
            <a:normAutofit/>
          </a:bodyPr>
          <a:lstStyle/>
          <a:p>
            <a:pPr algn="l"/>
            <a:r>
              <a:rPr lang="en-GB" sz="1800" b="1" dirty="0">
                <a:solidFill>
                  <a:srgbClr val="FFFFFF"/>
                </a:solidFill>
                <a:effectLst/>
                <a:ea typeface="Times New Roman" panose="02020603050405020304" pitchFamily="18" charset="0"/>
              </a:rPr>
              <a:t>Demonstrate how learning theories can support effective teaching and learning</a:t>
            </a:r>
            <a:r>
              <a:rPr lang="en-GB" sz="1800" b="1" dirty="0">
                <a:solidFill>
                  <a:srgbClr val="FFFFFF"/>
                </a:solidFill>
                <a:effectLst/>
                <a:latin typeface="Arial" panose="020B0604020202020204" pitchFamily="34" charset="0"/>
                <a:ea typeface="Times New Roman" panose="02020603050405020304" pitchFamily="18" charset="0"/>
              </a:rPr>
              <a:t>.</a:t>
            </a:r>
            <a:endParaRPr lang="en-GB" sz="1800" dirty="0">
              <a:solidFill>
                <a:srgbClr val="FFFFFF"/>
              </a:solidFill>
              <a:effectLst/>
              <a:latin typeface="Times New Roman" panose="02020603050405020304" pitchFamily="18" charset="0"/>
              <a:ea typeface="Times New Roman" panose="02020603050405020304" pitchFamily="18" charset="0"/>
            </a:endParaRPr>
          </a:p>
          <a:p>
            <a:pPr algn="l"/>
            <a:endParaRPr lang="en-US" sz="2200" dirty="0">
              <a:solidFill>
                <a:srgbClr val="FFFFFF"/>
              </a:solidFill>
            </a:endParaRPr>
          </a:p>
        </p:txBody>
      </p:sp>
      <p:sp>
        <p:nvSpPr>
          <p:cNvPr id="21" name="Rectangle 20">
            <a:extLst>
              <a:ext uri="{FF2B5EF4-FFF2-40B4-BE49-F238E27FC236}">
                <a16:creationId xmlns:a16="http://schemas.microsoft.com/office/drawing/2014/main" id="{1FD32A06-E9FE-4F5A-88A6-84905A72C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5675" y="0"/>
            <a:ext cx="4883277" cy="6858000"/>
          </a:xfrm>
          <a:prstGeom prst="rect">
            <a:avLst/>
          </a:prstGeom>
          <a:gradFill flip="none" rotWithShape="1">
            <a:gsLst>
              <a:gs pos="0">
                <a:schemeClr val="accent2"/>
              </a:gs>
              <a:gs pos="100000">
                <a:schemeClr val="accent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smoke background">
            <a:extLst>
              <a:ext uri="{FF2B5EF4-FFF2-40B4-BE49-F238E27FC236}">
                <a16:creationId xmlns:a16="http://schemas.microsoft.com/office/drawing/2014/main" id="{4FA4E4B8-8B0C-8D29-A2D7-06DBB01861F3}"/>
              </a:ext>
            </a:extLst>
          </p:cNvPr>
          <p:cNvPicPr>
            <a:picLocks noChangeAspect="1"/>
          </p:cNvPicPr>
          <p:nvPr/>
        </p:nvPicPr>
        <p:blipFill rotWithShape="1">
          <a:blip r:embed="rId2">
            <a:alphaModFix amt="60000"/>
          </a:blip>
          <a:srcRect l="22903" r="29745"/>
          <a:stretch/>
        </p:blipFill>
        <p:spPr>
          <a:xfrm>
            <a:off x="7305675" y="-3319"/>
            <a:ext cx="4883278" cy="6858000"/>
          </a:xfrm>
          <a:prstGeom prst="rect">
            <a:avLst/>
          </a:prstGeom>
        </p:spPr>
      </p:pic>
    </p:spTree>
    <p:extLst>
      <p:ext uri="{BB962C8B-B14F-4D97-AF65-F5344CB8AC3E}">
        <p14:creationId xmlns:p14="http://schemas.microsoft.com/office/powerpoint/2010/main" val="598757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0B299-FB18-26FC-B950-C5CA28733245}"/>
              </a:ext>
            </a:extLst>
          </p:cNvPr>
          <p:cNvSpPr>
            <a:spLocks noGrp="1"/>
          </p:cNvSpPr>
          <p:nvPr>
            <p:ph type="title"/>
          </p:nvPr>
        </p:nvSpPr>
        <p:spPr>
          <a:xfrm>
            <a:off x="4826000" y="1489074"/>
            <a:ext cx="4902200" cy="1325563"/>
          </a:xfrm>
        </p:spPr>
        <p:txBody>
          <a:bodyPr>
            <a:normAutofit/>
          </a:bodyPr>
          <a:lstStyle/>
          <a:p>
            <a:r>
              <a:rPr lang="en-US" sz="4400" b="1" dirty="0">
                <a:latin typeface="Posterama" panose="020B0504020200020000" pitchFamily="34" charset="0"/>
                <a:cs typeface="Posterama" panose="020B0504020200020000" pitchFamily="34" charset="0"/>
              </a:rPr>
              <a:t>Jean Piaget </a:t>
            </a:r>
          </a:p>
        </p:txBody>
      </p:sp>
      <p:pic>
        <p:nvPicPr>
          <p:cNvPr id="7" name="Content Placeholder 6" descr="A person in a suit and tie holding a pipe&#10;&#10;Description automatically generated">
            <a:extLst>
              <a:ext uri="{FF2B5EF4-FFF2-40B4-BE49-F238E27FC236}">
                <a16:creationId xmlns:a16="http://schemas.microsoft.com/office/drawing/2014/main" id="{CE823A2D-8B73-468F-A365-5773EE287BB7}"/>
              </a:ext>
            </a:extLst>
          </p:cNvPr>
          <p:cNvPicPr>
            <a:picLocks noGrp="1" noChangeAspect="1"/>
          </p:cNvPicPr>
          <p:nvPr>
            <p:ph idx="1"/>
          </p:nvPr>
        </p:nvPicPr>
        <p:blipFill>
          <a:blip r:embed="rId2"/>
          <a:stretch>
            <a:fillRect/>
          </a:stretch>
        </p:blipFill>
        <p:spPr>
          <a:xfrm>
            <a:off x="0" y="0"/>
            <a:ext cx="3998913" cy="3998913"/>
          </a:xfrm>
        </p:spPr>
      </p:pic>
      <p:sp>
        <p:nvSpPr>
          <p:cNvPr id="8" name="TextBox 7">
            <a:extLst>
              <a:ext uri="{FF2B5EF4-FFF2-40B4-BE49-F238E27FC236}">
                <a16:creationId xmlns:a16="http://schemas.microsoft.com/office/drawing/2014/main" id="{46CDEAA5-A51F-DDEB-2CF8-16DEE7FF82D9}"/>
              </a:ext>
            </a:extLst>
          </p:cNvPr>
          <p:cNvSpPr txBox="1"/>
          <p:nvPr/>
        </p:nvSpPr>
        <p:spPr>
          <a:xfrm>
            <a:off x="5435600" y="2522536"/>
            <a:ext cx="4660900" cy="4062651"/>
          </a:xfrm>
          <a:prstGeom prst="rect">
            <a:avLst/>
          </a:prstGeom>
          <a:noFill/>
        </p:spPr>
        <p:txBody>
          <a:bodyPr wrap="square" rtlCol="0">
            <a:spAutoFit/>
          </a:bodyPr>
          <a:lstStyle/>
          <a:p>
            <a:r>
              <a:rPr lang="en-US" sz="2000" b="1" dirty="0"/>
              <a:t>Swiss scientist and genetic epistemologist</a:t>
            </a:r>
          </a:p>
          <a:p>
            <a:r>
              <a:rPr lang="en-US" sz="2000" b="1" dirty="0"/>
              <a:t>Born 1896 in Switzerland </a:t>
            </a:r>
          </a:p>
          <a:p>
            <a:r>
              <a:rPr lang="en-US" sz="2000" b="1" dirty="0"/>
              <a:t>Major educational psychology</a:t>
            </a:r>
          </a:p>
          <a:p>
            <a:r>
              <a:rPr lang="en-US" sz="2000" b="1" dirty="0"/>
              <a:t>Alfred Binet Laboratory School</a:t>
            </a:r>
          </a:p>
          <a:p>
            <a:r>
              <a:rPr lang="en-US" sz="2000" b="1" dirty="0"/>
              <a:t>Work past 30 years</a:t>
            </a:r>
          </a:p>
          <a:p>
            <a:r>
              <a:rPr lang="en-US" sz="2000" b="1" dirty="0"/>
              <a:t>One of the first to study</a:t>
            </a:r>
          </a:p>
          <a:p>
            <a:r>
              <a:rPr lang="en-GB" sz="2000" b="1" i="0" u="none" strike="noStrike" dirty="0">
                <a:solidFill>
                  <a:schemeClr val="tx1">
                    <a:lumMod val="95000"/>
                    <a:lumOff val="5000"/>
                  </a:schemeClr>
                </a:solidFill>
                <a:effectLst/>
              </a:rPr>
              <a:t>In 1955, Piaget established the International Centre for Genetic Epistemology. He died in 1980 and was buried in Geneva. </a:t>
            </a:r>
            <a:r>
              <a:rPr lang="en-GB" sz="1800" b="1" i="0" u="none" strike="noStrike" dirty="0">
                <a:solidFill>
                  <a:srgbClr val="000000"/>
                </a:solidFill>
                <a:effectLst/>
              </a:rPr>
              <a:t>(Mooney, 2013) </a:t>
            </a:r>
            <a:endParaRPr lang="en-GB" sz="2000" b="1" i="0" u="none" strike="noStrike" dirty="0">
              <a:solidFill>
                <a:schemeClr val="tx1">
                  <a:lumMod val="95000"/>
                  <a:lumOff val="5000"/>
                </a:schemeClr>
              </a:solidFill>
              <a:effectLst/>
            </a:endParaRPr>
          </a:p>
          <a:p>
            <a:endParaRPr lang="en-GB" sz="2000" b="1" i="0" u="none" strike="noStrike" dirty="0">
              <a:solidFill>
                <a:schemeClr val="tx1">
                  <a:lumMod val="95000"/>
                  <a:lumOff val="5000"/>
                </a:schemeClr>
              </a:solidFill>
              <a:effectLst/>
            </a:endParaRPr>
          </a:p>
        </p:txBody>
      </p:sp>
    </p:spTree>
    <p:extLst>
      <p:ext uri="{BB962C8B-B14F-4D97-AF65-F5344CB8AC3E}">
        <p14:creationId xmlns:p14="http://schemas.microsoft.com/office/powerpoint/2010/main" val="1394310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7A3E3-94FF-B7A9-E6C0-530EF2073C22}"/>
              </a:ext>
            </a:extLst>
          </p:cNvPr>
          <p:cNvSpPr>
            <a:spLocks noGrp="1"/>
          </p:cNvSpPr>
          <p:nvPr>
            <p:ph type="title"/>
          </p:nvPr>
        </p:nvSpPr>
        <p:spPr/>
        <p:txBody>
          <a:bodyPr/>
          <a:lstStyle/>
          <a:p>
            <a:r>
              <a:rPr lang="en-US" b="1" dirty="0"/>
              <a:t>What is Jean Piaget?</a:t>
            </a:r>
          </a:p>
        </p:txBody>
      </p:sp>
      <p:sp>
        <p:nvSpPr>
          <p:cNvPr id="3" name="Content Placeholder 2">
            <a:extLst>
              <a:ext uri="{FF2B5EF4-FFF2-40B4-BE49-F238E27FC236}">
                <a16:creationId xmlns:a16="http://schemas.microsoft.com/office/drawing/2014/main" id="{EA7038EF-CA87-6DB5-5A50-D4F31F09C324}"/>
              </a:ext>
            </a:extLst>
          </p:cNvPr>
          <p:cNvSpPr>
            <a:spLocks noGrp="1"/>
          </p:cNvSpPr>
          <p:nvPr>
            <p:ph idx="1"/>
          </p:nvPr>
        </p:nvSpPr>
        <p:spPr/>
        <p:txBody>
          <a:bodyPr>
            <a:normAutofit lnSpcReduction="10000"/>
          </a:bodyPr>
          <a:lstStyle/>
          <a:p>
            <a:pPr marL="342900" indent="-342900">
              <a:buFont typeface="Arial" panose="020B0604020202020204" pitchFamily="34" charset="0"/>
              <a:buChar char="•"/>
            </a:pPr>
            <a:r>
              <a:rPr lang="en-GB" sz="1800" b="1" i="0" strike="noStrike" dirty="0">
                <a:solidFill>
                  <a:srgbClr val="212121"/>
                </a:solidFill>
                <a:effectLst/>
              </a:rPr>
              <a:t>A 2002 American Psychological Society poll of 1,725 people Member, Some people rank Piaget as the second-most important psychologist of the twentieth century. Additionally, Piaget is known for possessing invented Constructivist theory, which argues that</a:t>
            </a:r>
            <a:r>
              <a:rPr lang="en-GB" sz="1800" b="1" dirty="0">
                <a:solidFill>
                  <a:srgbClr val="212121"/>
                </a:solidFill>
              </a:rPr>
              <a:t> children actively expand their knowledge of the world by combining their ideas and experiences. </a:t>
            </a:r>
            <a:r>
              <a:rPr lang="en-GB" sz="1800" b="1" i="0" u="none" strike="noStrike" dirty="0">
                <a:solidFill>
                  <a:srgbClr val="000000"/>
                </a:solidFill>
                <a:effectLst/>
              </a:rPr>
              <a:t>(Cherry, 2022)</a:t>
            </a:r>
            <a:endParaRPr lang="en-GB" sz="1800" b="1" dirty="0">
              <a:solidFill>
                <a:srgbClr val="212121"/>
              </a:solidFill>
            </a:endParaRPr>
          </a:p>
          <a:p>
            <a:pPr marL="342900" indent="-342900">
              <a:buFont typeface="Arial" panose="020B0604020202020204" pitchFamily="34" charset="0"/>
              <a:buChar char="•"/>
            </a:pPr>
            <a:r>
              <a:rPr lang="en-GB" sz="1800" b="1" i="0" u="none" strike="noStrike" dirty="0">
                <a:solidFill>
                  <a:srgbClr val="212121"/>
                </a:solidFill>
                <a:effectLst/>
              </a:rPr>
              <a:t>Piaget persisted in his studies of the natural sciences, earning his doctorate in 1918 graduated in zoology from the University of Neuchâtel.   Piaget's observations of his own children served as the basis for many of his subsequent theories. </a:t>
            </a:r>
            <a:r>
              <a:rPr lang="en-GB" sz="1800" b="1" i="0" u="none" strike="noStrike" dirty="0">
                <a:solidFill>
                  <a:srgbClr val="000000"/>
                </a:solidFill>
                <a:effectLst/>
              </a:rPr>
              <a:t>(Cherry, 2022)</a:t>
            </a:r>
          </a:p>
          <a:p>
            <a:pPr marL="342900" indent="-342900">
              <a:buFont typeface="Arial" panose="020B0604020202020204" pitchFamily="34" charset="0"/>
              <a:buChar char="•"/>
            </a:pPr>
            <a:r>
              <a:rPr lang="en-GB" sz="1800" b="1" i="0" u="none" strike="noStrike" dirty="0">
                <a:solidFill>
                  <a:srgbClr val="212121"/>
                </a:solidFill>
                <a:effectLst/>
              </a:rPr>
              <a:t>He worked in the scientific sciences for the majority of his early career, but in the 1920s he began to concentrate more on his goal of becoming a psychologist.</a:t>
            </a:r>
            <a:r>
              <a:rPr lang="en-GB" sz="1800" b="1" i="0" u="none" strike="noStrike" dirty="0">
                <a:solidFill>
                  <a:srgbClr val="000000"/>
                </a:solidFill>
                <a:effectLst/>
              </a:rPr>
              <a:t>(Cherry, 2022)</a:t>
            </a:r>
          </a:p>
          <a:p>
            <a:pPr marL="342900" indent="-342900">
              <a:buFont typeface="Arial" panose="020B0604020202020204" pitchFamily="34" charset="0"/>
              <a:buChar char="•"/>
            </a:pPr>
            <a:r>
              <a:rPr lang="en-GB" sz="1800" b="1" i="0" u="none" strike="noStrike" dirty="0">
                <a:solidFill>
                  <a:srgbClr val="000000"/>
                </a:solidFill>
                <a:effectLst/>
              </a:rPr>
              <a:t>The interplay of intrinsic factors (nature) and external factors (nurture) leads to cognitive development.</a:t>
            </a:r>
          </a:p>
        </p:txBody>
      </p:sp>
    </p:spTree>
    <p:extLst>
      <p:ext uri="{BB962C8B-B14F-4D97-AF65-F5344CB8AC3E}">
        <p14:creationId xmlns:p14="http://schemas.microsoft.com/office/powerpoint/2010/main" val="2940212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B97D6-277E-D619-A626-1D4EBB511FB2}"/>
              </a:ext>
            </a:extLst>
          </p:cNvPr>
          <p:cNvSpPr>
            <a:spLocks noGrp="1"/>
          </p:cNvSpPr>
          <p:nvPr>
            <p:ph type="title"/>
          </p:nvPr>
        </p:nvSpPr>
        <p:spPr/>
        <p:txBody>
          <a:bodyPr/>
          <a:lstStyle/>
          <a:p>
            <a:r>
              <a:rPr lang="en-US" dirty="0"/>
              <a:t>Influence on education</a:t>
            </a:r>
          </a:p>
        </p:txBody>
      </p:sp>
      <p:sp>
        <p:nvSpPr>
          <p:cNvPr id="3" name="Content Placeholder 2">
            <a:extLst>
              <a:ext uri="{FF2B5EF4-FFF2-40B4-BE49-F238E27FC236}">
                <a16:creationId xmlns:a16="http://schemas.microsoft.com/office/drawing/2014/main" id="{3DB6E735-7A8A-1F4C-9438-A16224B6E37B}"/>
              </a:ext>
            </a:extLst>
          </p:cNvPr>
          <p:cNvSpPr>
            <a:spLocks noGrp="1"/>
          </p:cNvSpPr>
          <p:nvPr>
            <p:ph idx="1"/>
          </p:nvPr>
        </p:nvSpPr>
        <p:spPr/>
        <p:txBody>
          <a:bodyPr>
            <a:normAutofit fontScale="77500" lnSpcReduction="20000"/>
          </a:bodyPr>
          <a:lstStyle/>
          <a:p>
            <a:pPr marL="342900" indent="-342900" algn="l" fontAlgn="base">
              <a:buFont typeface="Arial" panose="020B0604020202020204" pitchFamily="34" charset="0"/>
              <a:buChar char="•"/>
            </a:pPr>
            <a:r>
              <a:rPr lang="en-GB" sz="2300" b="1" i="0" u="none" strike="noStrike" dirty="0">
                <a:solidFill>
                  <a:srgbClr val="212121"/>
                </a:solidFill>
                <a:effectLst/>
              </a:rPr>
              <a:t>Piaget's theories still have an effect on instruction. He endorsed the subsequent concepts, which are still </a:t>
            </a:r>
            <a:r>
              <a:rPr lang="en-GB" sz="2300" b="1" i="0" u="none" strike="noStrike">
                <a:solidFill>
                  <a:srgbClr val="212121"/>
                </a:solidFill>
                <a:effectLst/>
              </a:rPr>
              <a:t>widely utilised in educational </a:t>
            </a:r>
            <a:r>
              <a:rPr lang="en-GB" sz="2300" b="1" i="0" u="none" strike="noStrike" dirty="0">
                <a:solidFill>
                  <a:srgbClr val="212121"/>
                </a:solidFill>
                <a:effectLst/>
              </a:rPr>
              <a:t>settings:</a:t>
            </a:r>
          </a:p>
          <a:p>
            <a:pPr algn="l" fontAlgn="base">
              <a:buFont typeface="Arial" panose="020B0604020202020204" pitchFamily="34" charset="0"/>
              <a:buChar char="•"/>
            </a:pPr>
            <a:r>
              <a:rPr lang="en-GB" sz="2300" b="1" i="0" u="none" strike="noStrike" dirty="0">
                <a:solidFill>
                  <a:srgbClr val="212121"/>
                </a:solidFill>
                <a:effectLst/>
              </a:rPr>
              <a:t>Learning through discovery: this approach highlights the notion that kids ought to be allowed the liberty to investigate and find out new things on their own. Courses in dance, music, and art should also be offered in a learning atmosphere.</a:t>
            </a:r>
            <a:r>
              <a:rPr lang="en-GB" sz="2300" b="1" i="0" u="none" strike="noStrike" dirty="0">
                <a:solidFill>
                  <a:srgbClr val="000000"/>
                </a:solidFill>
                <a:effectLst/>
              </a:rPr>
              <a:t>(Cherry, 2022)</a:t>
            </a:r>
            <a:endParaRPr lang="en-GB" sz="2300" b="1" i="0" u="none" strike="noStrike" dirty="0">
              <a:solidFill>
                <a:srgbClr val="212121"/>
              </a:solidFill>
              <a:effectLst/>
            </a:endParaRPr>
          </a:p>
          <a:p>
            <a:pPr algn="l" fontAlgn="base">
              <a:buFont typeface="Arial" panose="020B0604020202020204" pitchFamily="34" charset="0"/>
              <a:buChar char="•"/>
            </a:pPr>
            <a:r>
              <a:rPr lang="en-GB" sz="2300" b="1" i="0" u="none" strike="noStrike" dirty="0">
                <a:solidFill>
                  <a:srgbClr val="212121"/>
                </a:solidFill>
                <a:effectLst/>
              </a:rPr>
              <a:t>Problem-solving: According to Piaget, teachers should observe how students arrive at the right solution while also guiding them through problem-solving exercises. </a:t>
            </a:r>
            <a:r>
              <a:rPr lang="en-GB" sz="2300" b="1" i="0" u="none" strike="noStrike" dirty="0">
                <a:solidFill>
                  <a:srgbClr val="000000"/>
                </a:solidFill>
                <a:effectLst/>
              </a:rPr>
              <a:t>(Cherry, 2022)</a:t>
            </a:r>
            <a:endParaRPr lang="en-GB" sz="2300" b="1" i="0" u="none" strike="noStrike" dirty="0">
              <a:solidFill>
                <a:srgbClr val="212121"/>
              </a:solidFill>
              <a:effectLst/>
            </a:endParaRPr>
          </a:p>
          <a:p>
            <a:pPr algn="l" fontAlgn="base">
              <a:buFont typeface="Arial" panose="020B0604020202020204" pitchFamily="34" charset="0"/>
              <a:buChar char="•"/>
            </a:pPr>
            <a:r>
              <a:rPr lang="en-GB" sz="2300" b="1" i="0" u="none" strike="noStrike" dirty="0">
                <a:solidFill>
                  <a:srgbClr val="212121"/>
                </a:solidFill>
                <a:effectLst/>
              </a:rPr>
              <a:t>Stage-based education: According to Piaget, it's critical that the learning environment corresponds with the stage of cognitive development that each kid is in, as each child develops cognitively at a distinct rate and moves through the stages at their own pace. </a:t>
            </a:r>
            <a:r>
              <a:rPr lang="en-GB" sz="2300" b="1" i="0" u="none" strike="noStrike" dirty="0">
                <a:solidFill>
                  <a:srgbClr val="000000"/>
                </a:solidFill>
                <a:effectLst/>
              </a:rPr>
              <a:t>(Cherry, 2022)</a:t>
            </a:r>
            <a:endParaRPr lang="en-GB" sz="2300" b="1" i="0" u="none" strike="noStrike" dirty="0">
              <a:solidFill>
                <a:srgbClr val="212121"/>
              </a:solidFill>
              <a:effectLst/>
            </a:endParaRPr>
          </a:p>
          <a:p>
            <a:endParaRPr lang="en-US" dirty="0"/>
          </a:p>
        </p:txBody>
      </p:sp>
    </p:spTree>
    <p:extLst>
      <p:ext uri="{BB962C8B-B14F-4D97-AF65-F5344CB8AC3E}">
        <p14:creationId xmlns:p14="http://schemas.microsoft.com/office/powerpoint/2010/main" val="2693635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6FC7C-D22A-B90E-C51C-B96B9F8C3CF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1C660E2-F043-62FD-A658-7951B8BAC8CE}"/>
              </a:ext>
            </a:extLst>
          </p:cNvPr>
          <p:cNvSpPr>
            <a:spLocks noGrp="1"/>
          </p:cNvSpPr>
          <p:nvPr>
            <p:ph idx="1"/>
          </p:nvPr>
        </p:nvSpPr>
        <p:spPr/>
        <p:txBody>
          <a:bodyPr>
            <a:normAutofit/>
          </a:bodyPr>
          <a:lstStyle/>
          <a:p>
            <a:r>
              <a:rPr lang="en-GB" sz="2000" b="1" dirty="0">
                <a:solidFill>
                  <a:srgbClr val="212121"/>
                </a:solidFill>
              </a:rPr>
              <a:t>According to Piaget's thesis, children actively participate in their own cognitive development.</a:t>
            </a:r>
          </a:p>
          <a:p>
            <a:r>
              <a:rPr lang="en-GB" sz="2000" b="1" dirty="0">
                <a:solidFill>
                  <a:srgbClr val="212121"/>
                </a:solidFill>
              </a:rPr>
              <a:t>Piaget has some of the credit for the 1960s change as well as for the comparatively enjoyable and cost-free school days.</a:t>
            </a:r>
            <a:r>
              <a:rPr lang="en-GB" sz="2000" b="1" i="0" u="none" strike="noStrike" dirty="0">
                <a:solidFill>
                  <a:srgbClr val="000000"/>
                </a:solidFill>
                <a:effectLst/>
              </a:rPr>
              <a:t>(McLeod, 2022)</a:t>
            </a:r>
            <a:endParaRPr lang="en-GB" sz="2400" b="1" dirty="0">
              <a:solidFill>
                <a:srgbClr val="212121"/>
              </a:solidFill>
            </a:endParaRPr>
          </a:p>
          <a:p>
            <a:r>
              <a:rPr lang="en-GB" sz="2000" b="1" i="0" u="none" strike="noStrike" dirty="0">
                <a:solidFill>
                  <a:srgbClr val="212121"/>
                </a:solidFill>
                <a:effectLst/>
              </a:rPr>
              <a:t>Piaget observed the development by using his own three children as a starting point but much of his observation work was not scientific research. </a:t>
            </a:r>
            <a:r>
              <a:rPr lang="en-GB" sz="1800" b="1" i="0" u="none" strike="noStrike" dirty="0">
                <a:solidFill>
                  <a:srgbClr val="000000"/>
                </a:solidFill>
                <a:effectLst/>
              </a:rPr>
              <a:t>(Mooney, 2013)</a:t>
            </a:r>
          </a:p>
          <a:p>
            <a:r>
              <a:rPr lang="en-US" sz="2000" b="1" dirty="0">
                <a:solidFill>
                  <a:srgbClr val="000000"/>
                </a:solidFill>
              </a:rPr>
              <a:t>Piaget believed that children intellectual is based partly on physical development </a:t>
            </a:r>
            <a:r>
              <a:rPr lang="en-GB" sz="1800" b="1" i="0" u="none" strike="noStrike" dirty="0">
                <a:solidFill>
                  <a:srgbClr val="000000"/>
                </a:solidFill>
                <a:effectLst/>
              </a:rPr>
              <a:t>(Mooney, 2013)</a:t>
            </a:r>
          </a:p>
          <a:p>
            <a:endParaRPr lang="en-GB" sz="2000" b="1" i="0" u="none" strike="noStrike" dirty="0">
              <a:solidFill>
                <a:srgbClr val="212121"/>
              </a:solidFill>
              <a:effectLst/>
            </a:endParaRPr>
          </a:p>
          <a:p>
            <a:endParaRPr lang="en-GB" sz="2000" b="1" dirty="0">
              <a:solidFill>
                <a:srgbClr val="212121"/>
              </a:solidFill>
            </a:endParaRPr>
          </a:p>
          <a:p>
            <a:endParaRPr lang="en-GB" sz="2000" b="1" i="0" u="none" strike="noStrike" dirty="0">
              <a:solidFill>
                <a:srgbClr val="212121"/>
              </a:solidFill>
              <a:effectLst/>
            </a:endParaRPr>
          </a:p>
        </p:txBody>
      </p:sp>
    </p:spTree>
    <p:extLst>
      <p:ext uri="{BB962C8B-B14F-4D97-AF65-F5344CB8AC3E}">
        <p14:creationId xmlns:p14="http://schemas.microsoft.com/office/powerpoint/2010/main" val="3685414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A0440-3955-C505-3F8A-8FAF67B95682}"/>
              </a:ext>
            </a:extLst>
          </p:cNvPr>
          <p:cNvSpPr>
            <a:spLocks noGrp="1"/>
          </p:cNvSpPr>
          <p:nvPr>
            <p:ph type="title"/>
          </p:nvPr>
        </p:nvSpPr>
        <p:spPr/>
        <p:txBody>
          <a:bodyPr/>
          <a:lstStyle/>
          <a:p>
            <a:r>
              <a:rPr lang="en-US" dirty="0"/>
              <a:t>Piaget’s stages of development</a:t>
            </a:r>
          </a:p>
        </p:txBody>
      </p:sp>
      <p:sp>
        <p:nvSpPr>
          <p:cNvPr id="3" name="Content Placeholder 2">
            <a:extLst>
              <a:ext uri="{FF2B5EF4-FFF2-40B4-BE49-F238E27FC236}">
                <a16:creationId xmlns:a16="http://schemas.microsoft.com/office/drawing/2014/main" id="{170B6E5C-7FBC-F51A-50CB-95B4A4169970}"/>
              </a:ext>
            </a:extLst>
          </p:cNvPr>
          <p:cNvSpPr>
            <a:spLocks noGrp="1"/>
          </p:cNvSpPr>
          <p:nvPr>
            <p:ph idx="1"/>
          </p:nvPr>
        </p:nvSpPr>
        <p:spPr/>
        <p:txBody>
          <a:bodyPr>
            <a:normAutofit fontScale="77500" lnSpcReduction="20000"/>
          </a:bodyPr>
          <a:lstStyle/>
          <a:p>
            <a:pPr algn="l" fontAlgn="base">
              <a:buFont typeface="Arial" panose="020B0604020202020204" pitchFamily="34" charset="0"/>
              <a:buChar char="•"/>
            </a:pPr>
            <a:r>
              <a:rPr lang="en-GB" sz="2300" b="1" i="0" strike="noStrike" dirty="0">
                <a:solidFill>
                  <a:srgbClr val="642F6F"/>
                </a:solidFill>
                <a:effectLst/>
                <a:hlinkClick r:id="rId2"/>
              </a:rPr>
              <a:t> Sensorimotor stage</a:t>
            </a:r>
            <a:r>
              <a:rPr lang="en-GB" sz="2300" b="1" i="0" strike="noStrike" dirty="0">
                <a:solidFill>
                  <a:srgbClr val="212121"/>
                </a:solidFill>
                <a:effectLst/>
              </a:rPr>
              <a:t>: </a:t>
            </a:r>
            <a:r>
              <a:rPr lang="en-GB" sz="2300" b="1" i="0" u="none" strike="noStrike" dirty="0">
                <a:solidFill>
                  <a:srgbClr val="212121"/>
                </a:solidFill>
                <a:effectLst/>
              </a:rPr>
              <a:t>A person goes through their first stage of development from birth to about age two. During this developmental stage, children primarily learn about the world through their senses and their movements. (Cherry, 2022)</a:t>
            </a:r>
          </a:p>
          <a:p>
            <a:pPr fontAlgn="base">
              <a:buFont typeface="Arial" panose="020B0604020202020204" pitchFamily="34" charset="0"/>
              <a:buChar char="•"/>
            </a:pPr>
            <a:r>
              <a:rPr lang="en-GB" sz="2300" b="1" i="0" strike="noStrike" dirty="0">
                <a:solidFill>
                  <a:srgbClr val="642F6F"/>
                </a:solidFill>
                <a:effectLst/>
                <a:hlinkClick r:id="rId3"/>
              </a:rPr>
              <a:t>Preoperational stage</a:t>
            </a:r>
            <a:r>
              <a:rPr lang="en-GB" sz="2300" b="1" i="0" u="none" strike="noStrike" dirty="0">
                <a:solidFill>
                  <a:srgbClr val="212121"/>
                </a:solidFill>
                <a:effectLst/>
              </a:rPr>
              <a:t>: The emergence of symbolic play and the growth of language characterise the second developmental stage, which spans the ages of two to seven. (Cherry, 2022)</a:t>
            </a:r>
          </a:p>
          <a:p>
            <a:pPr fontAlgn="base">
              <a:buFont typeface="Arial" panose="020B0604020202020204" pitchFamily="34" charset="0"/>
              <a:buChar char="•"/>
            </a:pPr>
            <a:r>
              <a:rPr lang="en-GB" sz="2300" b="1" i="0" u="sng" strike="noStrike" dirty="0">
                <a:solidFill>
                  <a:srgbClr val="3138B7"/>
                </a:solidFill>
                <a:effectLst/>
                <a:hlinkClick r:id="rId2">
                  <a:extLst>
                    <a:ext uri="{A12FA001-AC4F-418D-AE19-62706E023703}">
                      <ahyp:hlinkClr xmlns:ahyp="http://schemas.microsoft.com/office/drawing/2018/hyperlinkcolor" val="tx"/>
                    </a:ext>
                  </a:extLst>
                </a:hlinkClick>
              </a:rPr>
              <a:t>S</a:t>
            </a:r>
            <a:r>
              <a:rPr lang="en-GB" sz="2300" b="1" i="0" u="sng" strike="noStrike" dirty="0">
                <a:solidFill>
                  <a:srgbClr val="3138B7"/>
                </a:solidFill>
                <a:effectLst/>
              </a:rPr>
              <a:t>tage of concrete operation: </a:t>
            </a:r>
            <a:r>
              <a:rPr lang="en-GB" sz="2300" b="1" i="0" strike="noStrike" dirty="0">
                <a:solidFill>
                  <a:srgbClr val="000000"/>
                </a:solidFill>
                <a:effectLst/>
              </a:rPr>
              <a:t>from age 7 to </a:t>
            </a:r>
            <a:r>
              <a:rPr lang="en-GB" sz="2300" b="1" i="0" u="none" strike="noStrike" dirty="0">
                <a:solidFill>
                  <a:srgbClr val="212121"/>
                </a:solidFill>
                <a:effectLst/>
              </a:rPr>
              <a:t>age 11, there is a third stage of cognitive development. Children start to reason rationally at this age, but they still struggle with abstract and theoretical ideas. (Cherry, 2022)</a:t>
            </a:r>
          </a:p>
          <a:p>
            <a:pPr fontAlgn="base">
              <a:buFont typeface="Arial" panose="020B0604020202020204" pitchFamily="34" charset="0"/>
              <a:buChar char="•"/>
            </a:pPr>
            <a:r>
              <a:rPr lang="en-GB" sz="2300" b="1" i="0" u="sng" strike="noStrike" dirty="0">
                <a:solidFill>
                  <a:srgbClr val="642F6F"/>
                </a:solidFill>
                <a:effectLst/>
                <a:hlinkClick r:id="rId4"/>
              </a:rPr>
              <a:t>Formal operational stage</a:t>
            </a:r>
            <a:r>
              <a:rPr lang="en-GB" sz="2300" b="1" i="0" u="none" strike="noStrike" dirty="0">
                <a:solidFill>
                  <a:srgbClr val="212121"/>
                </a:solidFill>
                <a:effectLst/>
              </a:rPr>
              <a:t>: From twelve years of age to adulthood, children go through the fourth and final stage of cognitive development, they greatly enhance their capacity for deductive and abstract thought at this time.. (Cherry, 2022)</a:t>
            </a:r>
          </a:p>
        </p:txBody>
      </p:sp>
    </p:spTree>
    <p:extLst>
      <p:ext uri="{BB962C8B-B14F-4D97-AF65-F5344CB8AC3E}">
        <p14:creationId xmlns:p14="http://schemas.microsoft.com/office/powerpoint/2010/main" val="1686687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BD2C5-E6A7-2915-1301-9DA6BE752F0C}"/>
              </a:ext>
            </a:extLst>
          </p:cNvPr>
          <p:cNvSpPr>
            <a:spLocks noGrp="1"/>
          </p:cNvSpPr>
          <p:nvPr>
            <p:ph type="title"/>
          </p:nvPr>
        </p:nvSpPr>
        <p:spPr>
          <a:xfrm>
            <a:off x="6096000" y="3197426"/>
            <a:ext cx="5232400" cy="2254652"/>
          </a:xfrm>
        </p:spPr>
        <p:txBody>
          <a:bodyPr>
            <a:normAutofit fontScale="90000"/>
          </a:bodyPr>
          <a:lstStyle/>
          <a:p>
            <a:r>
              <a:rPr lang="en-US" sz="2200" b="1" dirty="0">
                <a:latin typeface="+mn-lt"/>
              </a:rPr>
              <a:t>By the end of sensorimotor object permanence occurs</a:t>
            </a:r>
            <a:br>
              <a:rPr lang="en-US" sz="2200" b="1" dirty="0">
                <a:latin typeface="+mn-lt"/>
              </a:rPr>
            </a:br>
            <a:r>
              <a:rPr lang="en-US" sz="2200" b="1" dirty="0">
                <a:latin typeface="+mn-lt"/>
              </a:rPr>
              <a:t>Preoperational- children are eco centric</a:t>
            </a:r>
            <a:br>
              <a:rPr lang="en-US" sz="2200" b="1" dirty="0">
                <a:latin typeface="+mn-lt"/>
              </a:rPr>
            </a:br>
            <a:r>
              <a:rPr lang="en-US" sz="2200" b="1" dirty="0">
                <a:latin typeface="+mn-lt"/>
              </a:rPr>
              <a:t>Concrete operational- think logically about objects and events</a:t>
            </a:r>
            <a:br>
              <a:rPr lang="en-US" sz="2200" b="1" dirty="0">
                <a:latin typeface="+mn-lt"/>
              </a:rPr>
            </a:br>
            <a:r>
              <a:rPr lang="en-US" sz="2200" b="1" dirty="0">
                <a:latin typeface="+mn-lt"/>
              </a:rPr>
              <a:t>Formal operational- child’s ability to think abstractly.  </a:t>
            </a:r>
            <a:endParaRPr lang="en-US" b="1" dirty="0">
              <a:latin typeface="+mn-lt"/>
            </a:endParaRPr>
          </a:p>
        </p:txBody>
      </p:sp>
      <p:pic>
        <p:nvPicPr>
          <p:cNvPr id="4" name="Content Placeholder 7" descr="A chart with text overlay&#10;&#10;Description automatically generated">
            <a:extLst>
              <a:ext uri="{FF2B5EF4-FFF2-40B4-BE49-F238E27FC236}">
                <a16:creationId xmlns:a16="http://schemas.microsoft.com/office/drawing/2014/main" id="{A3486623-215A-6AED-C560-F654561A183A}"/>
              </a:ext>
            </a:extLst>
          </p:cNvPr>
          <p:cNvPicPr>
            <a:picLocks noGrp="1" noChangeAspect="1"/>
          </p:cNvPicPr>
          <p:nvPr>
            <p:ph sz="half" idx="1"/>
          </p:nvPr>
        </p:nvPicPr>
        <p:blipFill>
          <a:blip r:embed="rId2"/>
          <a:stretch>
            <a:fillRect/>
          </a:stretch>
        </p:blipFill>
        <p:spPr>
          <a:xfrm>
            <a:off x="505097" y="542521"/>
            <a:ext cx="5438503" cy="3782231"/>
          </a:xfrm>
        </p:spPr>
      </p:pic>
      <p:sp>
        <p:nvSpPr>
          <p:cNvPr id="5" name="TextBox 4">
            <a:extLst>
              <a:ext uri="{FF2B5EF4-FFF2-40B4-BE49-F238E27FC236}">
                <a16:creationId xmlns:a16="http://schemas.microsoft.com/office/drawing/2014/main" id="{6E9F467F-5C1E-ED97-5835-6319F5189E35}"/>
              </a:ext>
            </a:extLst>
          </p:cNvPr>
          <p:cNvSpPr txBox="1"/>
          <p:nvPr/>
        </p:nvSpPr>
        <p:spPr>
          <a:xfrm>
            <a:off x="749300" y="4197752"/>
            <a:ext cx="2730500" cy="369332"/>
          </a:xfrm>
          <a:prstGeom prst="rect">
            <a:avLst/>
          </a:prstGeom>
          <a:noFill/>
        </p:spPr>
        <p:txBody>
          <a:bodyPr wrap="square" rtlCol="0">
            <a:spAutoFit/>
          </a:bodyPr>
          <a:lstStyle/>
          <a:p>
            <a:r>
              <a:rPr lang="en-GB" sz="1800" b="1" i="0" u="none" strike="noStrike" dirty="0">
                <a:solidFill>
                  <a:srgbClr val="000000"/>
                </a:solidFill>
                <a:effectLst/>
              </a:rPr>
              <a:t>(McLeod, 2022)</a:t>
            </a:r>
            <a:endParaRPr lang="en-US" b="1" dirty="0"/>
          </a:p>
        </p:txBody>
      </p:sp>
    </p:spTree>
    <p:extLst>
      <p:ext uri="{BB962C8B-B14F-4D97-AF65-F5344CB8AC3E}">
        <p14:creationId xmlns:p14="http://schemas.microsoft.com/office/powerpoint/2010/main" val="1354153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CAE009-8382-EC60-69F8-E1583AF80110}"/>
              </a:ext>
            </a:extLst>
          </p:cNvPr>
          <p:cNvSpPr>
            <a:spLocks noGrp="1"/>
          </p:cNvSpPr>
          <p:nvPr>
            <p:ph idx="1"/>
          </p:nvPr>
        </p:nvSpPr>
        <p:spPr>
          <a:xfrm>
            <a:off x="498566" y="1607157"/>
            <a:ext cx="7172234" cy="3998306"/>
          </a:xfrm>
        </p:spPr>
        <p:txBody>
          <a:bodyPr/>
          <a:lstStyle/>
          <a:p>
            <a:r>
              <a:rPr lang="en-US" b="1" dirty="0">
                <a:solidFill>
                  <a:srgbClr val="000000"/>
                </a:solidFill>
              </a:rPr>
              <a:t>Piaget says that children learn through play this is because children need learning environment, curriculum and lessons which provide opportunities for hand on experiences.</a:t>
            </a:r>
          </a:p>
          <a:p>
            <a:endParaRPr lang="en-US" dirty="0"/>
          </a:p>
        </p:txBody>
      </p:sp>
      <p:pic>
        <p:nvPicPr>
          <p:cNvPr id="4" name="Content Placeholder 5" descr="A child playing with toys&#10;&#10;Description automatically generated">
            <a:extLst>
              <a:ext uri="{FF2B5EF4-FFF2-40B4-BE49-F238E27FC236}">
                <a16:creationId xmlns:a16="http://schemas.microsoft.com/office/drawing/2014/main" id="{467C5A6F-0F46-2E76-DD60-16F6F328CA5A}"/>
              </a:ext>
            </a:extLst>
          </p:cNvPr>
          <p:cNvPicPr>
            <a:picLocks noChangeAspect="1"/>
          </p:cNvPicPr>
          <p:nvPr/>
        </p:nvPicPr>
        <p:blipFill>
          <a:blip r:embed="rId2"/>
          <a:stretch>
            <a:fillRect/>
          </a:stretch>
        </p:blipFill>
        <p:spPr>
          <a:xfrm>
            <a:off x="7670800" y="454250"/>
            <a:ext cx="4022634" cy="6026420"/>
          </a:xfrm>
          <a:prstGeom prst="rect">
            <a:avLst/>
          </a:prstGeom>
        </p:spPr>
      </p:pic>
    </p:spTree>
    <p:extLst>
      <p:ext uri="{BB962C8B-B14F-4D97-AF65-F5344CB8AC3E}">
        <p14:creationId xmlns:p14="http://schemas.microsoft.com/office/powerpoint/2010/main" val="3224430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83C33-F2BA-D76B-CEDD-623A96C0E6EA}"/>
              </a:ext>
            </a:extLst>
          </p:cNvPr>
          <p:cNvSpPr>
            <a:spLocks noGrp="1"/>
          </p:cNvSpPr>
          <p:nvPr>
            <p:ph type="title"/>
          </p:nvPr>
        </p:nvSpPr>
        <p:spPr/>
        <p:txBody>
          <a:bodyPr/>
          <a:lstStyle/>
          <a:p>
            <a:r>
              <a:rPr lang="en-US" dirty="0"/>
              <a:t>Planning learning experiences </a:t>
            </a:r>
          </a:p>
        </p:txBody>
      </p:sp>
      <p:sp>
        <p:nvSpPr>
          <p:cNvPr id="3" name="Content Placeholder 2">
            <a:extLst>
              <a:ext uri="{FF2B5EF4-FFF2-40B4-BE49-F238E27FC236}">
                <a16:creationId xmlns:a16="http://schemas.microsoft.com/office/drawing/2014/main" id="{B942DB51-F710-C87B-1425-0682451C114F}"/>
              </a:ext>
            </a:extLst>
          </p:cNvPr>
          <p:cNvSpPr>
            <a:spLocks noGrp="1"/>
          </p:cNvSpPr>
          <p:nvPr>
            <p:ph idx="1"/>
          </p:nvPr>
        </p:nvSpPr>
        <p:spPr/>
        <p:txBody>
          <a:bodyPr>
            <a:normAutofit/>
          </a:bodyPr>
          <a:lstStyle/>
          <a:p>
            <a:r>
              <a:rPr lang="en-US" sz="2400" b="1" dirty="0">
                <a:solidFill>
                  <a:srgbClr val="000000"/>
                </a:solidFill>
              </a:rPr>
              <a:t>In line with Piaget's theory a curriculum that aids kids in gaining concepts and logical progressions is essential to support their cognitive development. Piaget makes the argument that specific knowledge can only be learned by children at different stages in the development of cognition. Piaget believed that when pupils actively interact with the content they are being taught, learning takes place. Because of this, educators need to make sure that pupils engage fully in the lessons they are learning and fully understand.</a:t>
            </a:r>
          </a:p>
          <a:p>
            <a:endParaRPr lang="en-US" dirty="0"/>
          </a:p>
        </p:txBody>
      </p:sp>
    </p:spTree>
    <p:extLst>
      <p:ext uri="{BB962C8B-B14F-4D97-AF65-F5344CB8AC3E}">
        <p14:creationId xmlns:p14="http://schemas.microsoft.com/office/powerpoint/2010/main" val="1089462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C06401-C126-1E45-59B9-93C918230361}"/>
              </a:ext>
            </a:extLst>
          </p:cNvPr>
          <p:cNvSpPr>
            <a:spLocks noGrp="1"/>
          </p:cNvSpPr>
          <p:nvPr>
            <p:ph idx="1"/>
          </p:nvPr>
        </p:nvSpPr>
        <p:spPr/>
        <p:txBody>
          <a:bodyPr/>
          <a:lstStyle/>
          <a:p>
            <a:pPr marL="228600" indent="0">
              <a:buNone/>
            </a:pPr>
            <a:r>
              <a:rPr lang="en-US" b="1" dirty="0">
                <a:solidFill>
                  <a:srgbClr val="000000"/>
                </a:solidFill>
              </a:rPr>
              <a:t>when working in the early years setting children would have a lollipop stick with their face on and every morning when they came in the would express how they were feeling and were given the opportunity to explain why they felt happy, excited or sad.</a:t>
            </a:r>
          </a:p>
        </p:txBody>
      </p:sp>
    </p:spTree>
    <p:extLst>
      <p:ext uri="{BB962C8B-B14F-4D97-AF65-F5344CB8AC3E}">
        <p14:creationId xmlns:p14="http://schemas.microsoft.com/office/powerpoint/2010/main" val="294031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A81FC-B209-38C3-D9C7-8869143F37A2}"/>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CD58B35C-F4BD-8FAB-ADF2-9E3A112B4398}"/>
              </a:ext>
            </a:extLst>
          </p:cNvPr>
          <p:cNvSpPr>
            <a:spLocks noGrp="1"/>
          </p:cNvSpPr>
          <p:nvPr>
            <p:ph idx="1"/>
          </p:nvPr>
        </p:nvSpPr>
        <p:spPr/>
        <p:txBody>
          <a:bodyPr/>
          <a:lstStyle/>
          <a:p>
            <a:pPr algn="l"/>
            <a:r>
              <a:rPr lang="en-GB" sz="1800" b="0" i="0" u="none" strike="noStrike" dirty="0">
                <a:solidFill>
                  <a:srgbClr val="000000"/>
                </a:solidFill>
                <a:effectLst/>
                <a:latin typeface="Times New Roman" panose="02020603050405020304" pitchFamily="18" charset="0"/>
              </a:rPr>
              <a:t>Gallo, A. (2021). </a:t>
            </a:r>
            <a:r>
              <a:rPr lang="en-GB" sz="1800" b="0" i="1" u="none" strike="noStrike" dirty="0">
                <a:solidFill>
                  <a:srgbClr val="000000"/>
                </a:solidFill>
                <a:effectLst/>
                <a:latin typeface="Times New Roman" panose="02020603050405020304" pitchFamily="18" charset="0"/>
              </a:rPr>
              <a:t>What are the stages of play? Jean Piaget’s Theory of Play!</a:t>
            </a:r>
            <a:r>
              <a:rPr lang="en-GB" sz="1800" b="0" i="0" u="none" strike="noStrike" dirty="0">
                <a:solidFill>
                  <a:srgbClr val="000000"/>
                </a:solidFill>
                <a:effectLst/>
                <a:latin typeface="Times New Roman" panose="02020603050405020304" pitchFamily="18" charset="0"/>
              </a:rPr>
              <a:t> [online] Play. Learn. Thrive. Available at: </a:t>
            </a:r>
            <a:r>
              <a:rPr lang="en-GB" sz="1800" b="0" i="0" u="none" strike="noStrike" dirty="0">
                <a:solidFill>
                  <a:srgbClr val="000000"/>
                </a:solidFill>
                <a:effectLst/>
                <a:latin typeface="Times New Roman" panose="02020603050405020304" pitchFamily="18" charset="0"/>
                <a:hlinkClick r:id="rId2"/>
              </a:rPr>
              <a:t>https://playlearnthrive.com/stages-of-play-jean-piagets-theory/</a:t>
            </a:r>
            <a:r>
              <a:rPr lang="en-GB" sz="1800" b="0" i="0" u="none" strike="noStrike" dirty="0">
                <a:solidFill>
                  <a:srgbClr val="000000"/>
                </a:solidFill>
                <a:effectLst/>
                <a:latin typeface="Times New Roman" panose="02020603050405020304" pitchFamily="18" charset="0"/>
              </a:rPr>
              <a:t>.</a:t>
            </a:r>
          </a:p>
          <a:p>
            <a:pPr algn="l"/>
            <a:r>
              <a:rPr lang="en-GB" sz="1800" b="0" i="0" u="none" strike="noStrike" dirty="0">
                <a:solidFill>
                  <a:srgbClr val="000000"/>
                </a:solidFill>
                <a:effectLst/>
                <a:latin typeface="Times New Roman" panose="02020603050405020304" pitchFamily="18" charset="0"/>
              </a:rPr>
              <a:t>Cherry, K. (2022). </a:t>
            </a:r>
            <a:r>
              <a:rPr lang="en-GB" sz="1800" b="0" i="1" u="none" strike="noStrike" dirty="0">
                <a:solidFill>
                  <a:srgbClr val="000000"/>
                </a:solidFill>
                <a:effectLst/>
                <a:latin typeface="Times New Roman" panose="02020603050405020304" pitchFamily="18" charset="0"/>
              </a:rPr>
              <a:t>Jean Piaget Biography (1896-1980)</a:t>
            </a:r>
            <a:r>
              <a:rPr lang="en-GB" sz="1800" b="0" i="0" u="none" strike="noStrike" dirty="0">
                <a:solidFill>
                  <a:srgbClr val="000000"/>
                </a:solidFill>
                <a:effectLst/>
                <a:latin typeface="Times New Roman" panose="02020603050405020304" pitchFamily="18" charset="0"/>
              </a:rPr>
              <a:t>. [online] </a:t>
            </a:r>
            <a:r>
              <a:rPr lang="en-GB" sz="1800" b="0" i="0" u="none" strike="noStrike" dirty="0" err="1">
                <a:solidFill>
                  <a:srgbClr val="000000"/>
                </a:solidFill>
                <a:effectLst/>
                <a:latin typeface="Times New Roman" panose="02020603050405020304" pitchFamily="18" charset="0"/>
              </a:rPr>
              <a:t>Verywell</a:t>
            </a:r>
            <a:r>
              <a:rPr lang="en-GB" sz="1800" b="0" i="0" u="none" strike="noStrike" dirty="0">
                <a:solidFill>
                  <a:srgbClr val="000000"/>
                </a:solidFill>
                <a:effectLst/>
                <a:latin typeface="Times New Roman" panose="02020603050405020304" pitchFamily="18" charset="0"/>
              </a:rPr>
              <a:t> Mind. Available at: </a:t>
            </a:r>
            <a:r>
              <a:rPr lang="en-GB" sz="1800" b="0" i="0" u="none" strike="noStrike" dirty="0">
                <a:solidFill>
                  <a:srgbClr val="000000"/>
                </a:solidFill>
                <a:effectLst/>
                <a:latin typeface="Times New Roman" panose="02020603050405020304" pitchFamily="18" charset="0"/>
                <a:hlinkClick r:id="rId3"/>
              </a:rPr>
              <a:t>https://www.verywellmind.com/jean-piaget-biography-1896-1980-2795549</a:t>
            </a:r>
            <a:r>
              <a:rPr lang="en-GB" sz="1800" b="0" i="0" u="none" strike="noStrike" dirty="0">
                <a:solidFill>
                  <a:srgbClr val="000000"/>
                </a:solidFill>
                <a:effectLst/>
                <a:latin typeface="Times New Roman" panose="02020603050405020304" pitchFamily="18" charset="0"/>
              </a:rPr>
              <a:t>.</a:t>
            </a:r>
          </a:p>
          <a:p>
            <a:pPr algn="l"/>
            <a:r>
              <a:rPr lang="en-GB" sz="1800" b="0" i="0" u="none" strike="noStrike" dirty="0">
                <a:solidFill>
                  <a:srgbClr val="000000"/>
                </a:solidFill>
                <a:effectLst/>
                <a:latin typeface="Times New Roman" panose="02020603050405020304" pitchFamily="18" charset="0"/>
              </a:rPr>
              <a:t>McLeod, S. (2022). </a:t>
            </a:r>
            <a:r>
              <a:rPr lang="en-GB" sz="1800" b="0" i="1" u="none" strike="noStrike" dirty="0">
                <a:solidFill>
                  <a:srgbClr val="000000"/>
                </a:solidFill>
                <a:effectLst/>
                <a:latin typeface="Times New Roman" panose="02020603050405020304" pitchFamily="18" charset="0"/>
              </a:rPr>
              <a:t>Jean Piaget’s theory of cognitive development: 4 stages</a:t>
            </a:r>
            <a:r>
              <a:rPr lang="en-GB" sz="1800" b="0" i="0" u="none" strike="noStrike" dirty="0">
                <a:solidFill>
                  <a:srgbClr val="000000"/>
                </a:solidFill>
                <a:effectLst/>
                <a:latin typeface="Times New Roman" panose="02020603050405020304" pitchFamily="18" charset="0"/>
              </a:rPr>
              <a:t>. [online] </a:t>
            </a:r>
            <a:r>
              <a:rPr lang="en-GB" sz="1800" b="0" i="0" u="none" strike="noStrike" dirty="0" err="1">
                <a:solidFill>
                  <a:srgbClr val="000000"/>
                </a:solidFill>
                <a:effectLst/>
                <a:latin typeface="Times New Roman" panose="02020603050405020304" pitchFamily="18" charset="0"/>
              </a:rPr>
              <a:t>Simplypsychology</a:t>
            </a:r>
            <a:r>
              <a:rPr lang="en-GB" sz="1800" b="0" i="0" u="none" strike="noStrike" dirty="0">
                <a:solidFill>
                  <a:srgbClr val="000000"/>
                </a:solidFill>
                <a:effectLst/>
                <a:latin typeface="Times New Roman" panose="02020603050405020304" pitchFamily="18" charset="0"/>
              </a:rPr>
              <a:t>. Available at: </a:t>
            </a:r>
            <a:r>
              <a:rPr lang="en-GB" sz="1800" b="0" i="0" u="none" strike="noStrike" dirty="0">
                <a:solidFill>
                  <a:srgbClr val="000000"/>
                </a:solidFill>
                <a:effectLst/>
                <a:latin typeface="Times New Roman" panose="02020603050405020304" pitchFamily="18" charset="0"/>
                <a:hlinkClick r:id="rId4"/>
              </a:rPr>
              <a:t>https://www.simplypsychology.org/piaget.html#Applications-to-Education</a:t>
            </a:r>
            <a:r>
              <a:rPr lang="en-GB" sz="1800" b="0" i="0" u="none" strike="noStrike" dirty="0">
                <a:solidFill>
                  <a:srgbClr val="000000"/>
                </a:solidFill>
                <a:effectLst/>
                <a:latin typeface="Times New Roman" panose="02020603050405020304" pitchFamily="18" charset="0"/>
              </a:rPr>
              <a:t> [Accessed 24 Jan. 2024].</a:t>
            </a:r>
          </a:p>
          <a:p>
            <a:pPr algn="l"/>
            <a:r>
              <a:rPr lang="en-GB" sz="1800" b="0" i="0" u="none" strike="noStrike" dirty="0">
                <a:solidFill>
                  <a:srgbClr val="000000"/>
                </a:solidFill>
                <a:effectLst/>
                <a:latin typeface="Times New Roman" panose="02020603050405020304" pitchFamily="18" charset="0"/>
              </a:rPr>
              <a:t>Mooney, C.G. (2013). </a:t>
            </a:r>
            <a:r>
              <a:rPr lang="en-GB" sz="1800" b="0" i="1" u="none" strike="noStrike" dirty="0">
                <a:solidFill>
                  <a:srgbClr val="000000"/>
                </a:solidFill>
                <a:effectLst/>
                <a:latin typeface="Times New Roman" panose="02020603050405020304" pitchFamily="18" charset="0"/>
              </a:rPr>
              <a:t>Theories of Childhood : An Introduction to Dewey, Montessori, Erikson, Piaget, and Vygotsky</a:t>
            </a:r>
            <a:r>
              <a:rPr lang="en-GB" sz="1800" b="0" i="0" u="none" strike="noStrike" dirty="0">
                <a:solidFill>
                  <a:srgbClr val="000000"/>
                </a:solidFill>
                <a:effectLst/>
                <a:latin typeface="Times New Roman" panose="02020603050405020304" pitchFamily="18" charset="0"/>
              </a:rPr>
              <a:t>. 2nd ed. St. Paul, MN: </a:t>
            </a:r>
            <a:r>
              <a:rPr lang="en-GB" sz="1800" b="0" i="0" u="none" strike="noStrike" dirty="0" err="1">
                <a:solidFill>
                  <a:srgbClr val="000000"/>
                </a:solidFill>
                <a:effectLst/>
                <a:latin typeface="Times New Roman" panose="02020603050405020304" pitchFamily="18" charset="0"/>
              </a:rPr>
              <a:t>Redleaf</a:t>
            </a:r>
            <a:r>
              <a:rPr lang="en-GB" sz="1800" b="0" i="0" u="none" strike="noStrike" dirty="0">
                <a:solidFill>
                  <a:srgbClr val="000000"/>
                </a:solidFill>
                <a:effectLst/>
                <a:latin typeface="Times New Roman" panose="02020603050405020304" pitchFamily="18" charset="0"/>
              </a:rPr>
              <a:t> Press. P.62.</a:t>
            </a:r>
          </a:p>
          <a:p>
            <a:endParaRPr lang="en-US" dirty="0"/>
          </a:p>
        </p:txBody>
      </p:sp>
    </p:spTree>
    <p:extLst>
      <p:ext uri="{BB962C8B-B14F-4D97-AF65-F5344CB8AC3E}">
        <p14:creationId xmlns:p14="http://schemas.microsoft.com/office/powerpoint/2010/main" val="744003210"/>
      </p:ext>
    </p:extLst>
  </p:cSld>
  <p:clrMapOvr>
    <a:masterClrMapping/>
  </p:clrMapOvr>
</p:sld>
</file>

<file path=ppt/theme/theme1.xml><?xml version="1.0" encoding="utf-8"?>
<a:theme xmlns:a="http://schemas.openxmlformats.org/drawingml/2006/main" name="LuminousVTI">
  <a:themeElements>
    <a:clrScheme name="AnalogousFromDarkSeedLeftStep">
      <a:dk1>
        <a:srgbClr val="000000"/>
      </a:dk1>
      <a:lt1>
        <a:srgbClr val="FFFFFF"/>
      </a:lt1>
      <a:dk2>
        <a:srgbClr val="301B2D"/>
      </a:dk2>
      <a:lt2>
        <a:srgbClr val="F0F3F2"/>
      </a:lt2>
      <a:accent1>
        <a:srgbClr val="E72983"/>
      </a:accent1>
      <a:accent2>
        <a:srgbClr val="D517C0"/>
      </a:accent2>
      <a:accent3>
        <a:srgbClr val="AD29E7"/>
      </a:accent3>
      <a:accent4>
        <a:srgbClr val="5725D7"/>
      </a:accent4>
      <a:accent5>
        <a:srgbClr val="2944E7"/>
      </a:accent5>
      <a:accent6>
        <a:srgbClr val="1781D5"/>
      </a:accent6>
      <a:hlink>
        <a:srgbClr val="433FBF"/>
      </a:hlink>
      <a:folHlink>
        <a:srgbClr val="7F7F7F"/>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docProps/app.xml><?xml version="1.0" encoding="utf-8"?>
<Properties xmlns="http://schemas.openxmlformats.org/officeDocument/2006/extended-properties" xmlns:vt="http://schemas.openxmlformats.org/officeDocument/2006/docPropsVTypes">
  <TotalTime>469</TotalTime>
  <Words>1006</Words>
  <Application>Microsoft Macintosh PowerPoint</Application>
  <PresentationFormat>Widescreen</PresentationFormat>
  <Paragraphs>41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Avenir Next LT Pro</vt:lpstr>
      <vt:lpstr>Posterama</vt:lpstr>
      <vt:lpstr>Sabon Next LT</vt:lpstr>
      <vt:lpstr>Times New Roman</vt:lpstr>
      <vt:lpstr>Wingdings</vt:lpstr>
      <vt:lpstr>LuminousVTI</vt:lpstr>
      <vt:lpstr>Charley Stephens (2306714)</vt:lpstr>
      <vt:lpstr>Jean Piaget </vt:lpstr>
      <vt:lpstr>What is Jean Piaget?</vt:lpstr>
      <vt:lpstr>Influence on education</vt:lpstr>
      <vt:lpstr>PowerPoint Presentation</vt:lpstr>
      <vt:lpstr>Piaget’s stages of development</vt:lpstr>
      <vt:lpstr>By the end of sensorimotor object permanence occurs Preoperational- children are eco centric Concrete operational- think logically about objects and events Formal operational- child’s ability to think abstractly.  </vt:lpstr>
      <vt:lpstr>PowerPoint Presentation</vt:lpstr>
      <vt:lpstr>Planning learning experiences </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Charley Stephens (2306714)</dc:title>
  <dc:creator>Charley Stephens (2306714)</dc:creator>
  <cp:lastModifiedBy>Charley Stephens (2306714)</cp:lastModifiedBy>
  <cp:revision>1</cp:revision>
  <dcterms:created xsi:type="dcterms:W3CDTF">2024-03-03T18:42:29Z</dcterms:created>
  <dcterms:modified xsi:type="dcterms:W3CDTF">2024-03-04T20:40:02Z</dcterms:modified>
</cp:coreProperties>
</file>