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1"/>
  </p:notesMasterIdLst>
  <p:sldIdLst>
    <p:sldId id="257" r:id="rId5"/>
    <p:sldId id="297" r:id="rId6"/>
    <p:sldId id="298" r:id="rId7"/>
    <p:sldId id="299" r:id="rId8"/>
    <p:sldId id="300" r:id="rId9"/>
    <p:sldId id="264" r:id="rId10"/>
    <p:sldId id="304" r:id="rId11"/>
    <p:sldId id="326" r:id="rId12"/>
    <p:sldId id="327" r:id="rId13"/>
    <p:sldId id="328" r:id="rId14"/>
    <p:sldId id="303" r:id="rId15"/>
    <p:sldId id="302" r:id="rId16"/>
    <p:sldId id="301" r:id="rId17"/>
    <p:sldId id="296" r:id="rId18"/>
    <p:sldId id="323" r:id="rId19"/>
    <p:sldId id="324" r:id="rId20"/>
    <p:sldId id="325" r:id="rId21"/>
    <p:sldId id="266" r:id="rId22"/>
    <p:sldId id="309" r:id="rId23"/>
    <p:sldId id="271" r:id="rId24"/>
    <p:sldId id="311" r:id="rId25"/>
    <p:sldId id="310" r:id="rId26"/>
    <p:sldId id="329" r:id="rId27"/>
    <p:sldId id="312" r:id="rId28"/>
    <p:sldId id="313" r:id="rId29"/>
    <p:sldId id="314" r:id="rId30"/>
    <p:sldId id="315" r:id="rId31"/>
    <p:sldId id="316" r:id="rId32"/>
    <p:sldId id="318" r:id="rId33"/>
    <p:sldId id="317" r:id="rId34"/>
    <p:sldId id="319" r:id="rId35"/>
    <p:sldId id="320" r:id="rId36"/>
    <p:sldId id="321" r:id="rId37"/>
    <p:sldId id="322" r:id="rId38"/>
    <p:sldId id="293" r:id="rId39"/>
    <p:sldId id="29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CCB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A2B70-22D8-4C02-8F31-DB15C56D7106}"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33BF9-ACA6-4D1E-9C8A-6AEC41612C41}" type="slidenum">
              <a:rPr lang="en-GB" smtClean="0"/>
              <a:t>‹#›</a:t>
            </a:fld>
            <a:endParaRPr lang="en-GB"/>
          </a:p>
        </p:txBody>
      </p:sp>
    </p:spTree>
    <p:extLst>
      <p:ext uri="{BB962C8B-B14F-4D97-AF65-F5344CB8AC3E}">
        <p14:creationId xmlns:p14="http://schemas.microsoft.com/office/powerpoint/2010/main" val="299226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539320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676A6A-6154-4828-82E1-BA5CE6F63C02}" type="slidenum">
              <a:rPr lang="en-GB" smtClean="0"/>
              <a:pPr/>
              <a:t>34</a:t>
            </a:fld>
            <a:endParaRPr lang="en-GB"/>
          </a:p>
        </p:txBody>
      </p:sp>
    </p:spTree>
    <p:extLst>
      <p:ext uri="{BB962C8B-B14F-4D97-AF65-F5344CB8AC3E}">
        <p14:creationId xmlns:p14="http://schemas.microsoft.com/office/powerpoint/2010/main" val="473615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6EF4CEC-268F-4968-BC81-06882B67752E}"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6EF4CEC-268F-4968-BC81-06882B67752E}"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D6EF4CEC-268F-4968-BC81-06882B67752E}" type="datetimeFigureOut">
              <a:rPr lang="en-GB" smtClean="0"/>
              <a:t>24/02/2025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24/02/2025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24/02/2025</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EF4CEC-268F-4968-BC81-06882B67752E}"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alpha val="62000"/>
          </a:schemeClr>
        </a:soli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24/02/2025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teachearlyyears.com/enabling-environments/view/outdoor-experiences"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freeimageslive.co.uk/free_stock_image/drawing-pencil-jpg"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owl.excelsior.edu/writing-process/prewriting-strategies/prewriting-strategies-asking-defining-questions/"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bing.com/videos/search?q=dewey&amp;ru=%2fvideos%2fsearch%3fq%3ddewey%26qs%3dn%26form%3dQBVDMH%26%3d%2525eManage%2520Your%2520Search%2520History%2525E%26sp%3d-1%26pq%3ddewey%26sc%3d8-5%26sk%3d%26cvid%3d49A345326845471D9D3CEE6AC68133F8&amp;view=detail&amp;mid=4491E72AA79E4DC4BB284491E72AA79E4DC4BB28&amp;rvsmid=1CA10BE595FBF3AE581E1CA10BE595FBF3AE581E&amp;FORM=VDRVRV" TargetMode="External"/><Relationship Id="rId1" Type="http://schemas.openxmlformats.org/officeDocument/2006/relationships/slideLayout" Target="../slideLayouts/slideLayout4.xml"/><Relationship Id="rId4" Type="http://schemas.openxmlformats.org/officeDocument/2006/relationships/hyperlink" Target="http://clipartix.com/cooking-clipart-image-1209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clipartpanda.com/categories/discussion-clipart"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hyperlink" Target="https://hwb.gov.wales/cwricwlwm-i-gymru" TargetMode="External"/><Relationship Id="rId1" Type="http://schemas.openxmlformats.org/officeDocument/2006/relationships/slideLayout" Target="../slideLayouts/slideLayout4.xml"/><Relationship Id="rId5" Type="http://schemas.openxmlformats.org/officeDocument/2006/relationships/hyperlink" Target="https://www.standoutbooks.com/mind-map/" TargetMode="Externa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4.xml"/><Relationship Id="rId6" Type="http://schemas.openxmlformats.org/officeDocument/2006/relationships/hyperlink" Target="https://www.pinterest.com/craftyhes/medieval-times/" TargetMode="External"/><Relationship Id="rId5" Type="http://schemas.openxmlformats.org/officeDocument/2006/relationships/image" Target="../media/image19.jpeg"/><Relationship Id="rId4" Type="http://schemas.openxmlformats.org/officeDocument/2006/relationships/hyperlink" Target="https://papercraftcommunity.com/diy-coastal-beach-crafts-for-kid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folly-farm.co.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 Id="rId4" Type="http://schemas.openxmlformats.org/officeDocument/2006/relationships/hyperlink" Target="https://laineylovehearts.blogspot.com/2020/12/worm-clipart-download-worm-clipart-that.html"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gov.wales/dcells/publications/publications/guidanceandinformation/outofclassroomlearning/outofclassroomlearningw.pdf?lang=cy" TargetMode="External"/><Relationship Id="rId7" Type="http://schemas.openxmlformats.org/officeDocument/2006/relationships/hyperlink" Target="http://wales.gov.uk/topics/educationandskills/earlyyearshome/foundation-phase/?lang=enhttp://wales.gov.uk/topics/educationandskills/earlyyearshome/foundation-phase/?lang=en" TargetMode="External"/><Relationship Id="rId2" Type="http://schemas.openxmlformats.org/officeDocument/2006/relationships/hyperlink" Target="https://www.outdoor-learning-research.org/Research/What-is-Outdoor-Learning" TargetMode="External"/><Relationship Id="rId1" Type="http://schemas.openxmlformats.org/officeDocument/2006/relationships/slideLayout" Target="../slideLayouts/slideLayout2.xml"/><Relationship Id="rId6" Type="http://schemas.openxmlformats.org/officeDocument/2006/relationships/hyperlink" Target="http://gov.wales/docs/dcells/publications/140519-independent-stocktake-of-the-foundation-phase-in-wales-cy.pdf" TargetMode="External"/><Relationship Id="rId5" Type="http://schemas.openxmlformats.org/officeDocument/2006/relationships/hyperlink" Target="http://dera.ioe.ac.uk/20340/1/140519-independent-stocktake-of-the-foundation-phase-in-wales-en.pdf" TargetMode="External"/><Relationship Id="rId4" Type="http://schemas.openxmlformats.org/officeDocument/2006/relationships/hyperlink" Target="http://gov.wales/dcells/publications/publications/guidanceandinformation/outofclassroomlearning/outofclassroomlearninge.pdf?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8800" y="2404531"/>
            <a:ext cx="8944186" cy="1646302"/>
          </a:xfrm>
        </p:spPr>
        <p:txBody>
          <a:bodyPr>
            <a:normAutofit fontScale="90000"/>
          </a:bodyPr>
          <a:lstStyle/>
          <a:p>
            <a:r>
              <a:rPr lang="en-GB" dirty="0" err="1"/>
              <a:t>Amgylcheddau</a:t>
            </a:r>
            <a:r>
              <a:rPr lang="en-GB" dirty="0"/>
              <a:t> </a:t>
            </a:r>
            <a:r>
              <a:rPr lang="en-GB" dirty="0" err="1"/>
              <a:t>Dysgu</a:t>
            </a:r>
            <a:r>
              <a:rPr lang="en-GB" dirty="0"/>
              <a:t> Amgen</a:t>
            </a:r>
            <a:br>
              <a:rPr lang="en-GB" dirty="0"/>
            </a:br>
            <a:r>
              <a:rPr lang="en-GB" dirty="0"/>
              <a:t>Alternative Learning Environments</a:t>
            </a:r>
            <a:br>
              <a:rPr lang="en-GB" dirty="0"/>
            </a:br>
            <a:r>
              <a:rPr lang="en-GB" dirty="0"/>
              <a:t> </a:t>
            </a:r>
          </a:p>
        </p:txBody>
      </p:sp>
      <p:sp>
        <p:nvSpPr>
          <p:cNvPr id="3" name="Subtitle 2"/>
          <p:cNvSpPr>
            <a:spLocks noGrp="1"/>
          </p:cNvSpPr>
          <p:nvPr>
            <p:ph type="subTitle" idx="1"/>
          </p:nvPr>
        </p:nvSpPr>
        <p:spPr/>
        <p:txBody>
          <a:bodyPr>
            <a:normAutofit fontScale="85000" lnSpcReduction="20000"/>
          </a:bodyPr>
          <a:lstStyle/>
          <a:p>
            <a:r>
              <a:rPr lang="en-GB" sz="2400" b="1" dirty="0"/>
              <a:t>ECES5014C</a:t>
            </a:r>
          </a:p>
          <a:p>
            <a:r>
              <a:rPr lang="en-GB" sz="2400" b="1" dirty="0"/>
              <a:t>Dysgu </a:t>
            </a:r>
            <a:r>
              <a:rPr lang="en-GB" sz="2400" b="1" dirty="0" err="1"/>
              <a:t>yn</a:t>
            </a:r>
            <a:r>
              <a:rPr lang="en-GB" sz="2400" b="1" dirty="0"/>
              <a:t> yr </a:t>
            </a:r>
            <a:r>
              <a:rPr lang="en-GB" sz="2400" b="1" dirty="0" err="1"/>
              <a:t>Awyr</a:t>
            </a:r>
            <a:r>
              <a:rPr lang="en-GB" sz="2400" b="1" dirty="0"/>
              <a:t> </a:t>
            </a:r>
            <a:r>
              <a:rPr lang="en-GB" sz="2400" b="1" dirty="0" err="1"/>
              <a:t>Agored</a:t>
            </a:r>
            <a:endParaRPr lang="en-GB" sz="2400" b="1" dirty="0"/>
          </a:p>
          <a:p>
            <a:r>
              <a:rPr lang="en-GB" sz="2400" dirty="0"/>
              <a:t>Outdoor Learning</a:t>
            </a:r>
          </a:p>
        </p:txBody>
      </p:sp>
      <p:pic>
        <p:nvPicPr>
          <p:cNvPr id="9" name="Picture 8" descr="A picture containing person, child, child, little&#10;&#10;Description automatically generated">
            <a:extLst>
              <a:ext uri="{FF2B5EF4-FFF2-40B4-BE49-F238E27FC236}">
                <a16:creationId xmlns:a16="http://schemas.microsoft.com/office/drawing/2014/main" id="{3980329D-E300-40B1-9B3A-6C39C931125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70376" y="3733101"/>
            <a:ext cx="2895242" cy="2136964"/>
          </a:xfrm>
          <a:prstGeom prst="rect">
            <a:avLst/>
          </a:prstGeom>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B717C-DB6D-46CE-BEB1-D6F20A7F117C}"/>
              </a:ext>
            </a:extLst>
          </p:cNvPr>
          <p:cNvSpPr>
            <a:spLocks noGrp="1"/>
          </p:cNvSpPr>
          <p:nvPr>
            <p:ph type="title"/>
          </p:nvPr>
        </p:nvSpPr>
        <p:spPr>
          <a:xfrm>
            <a:off x="1132151" y="714236"/>
            <a:ext cx="7451939" cy="4601183"/>
          </a:xfrm>
        </p:spPr>
        <p:txBody>
          <a:bodyPr>
            <a:normAutofit/>
          </a:bodyPr>
          <a:lstStyle/>
          <a:p>
            <a:r>
              <a:rPr lang="cy-GB"/>
              <a:t>Deilliannau Dysgu’r Modiwl</a:t>
            </a:r>
            <a:br>
              <a:rPr lang="en-GB"/>
            </a:br>
            <a:r>
              <a:rPr lang="en-GB"/>
              <a:t>Module Learning Outcomes</a:t>
            </a:r>
          </a:p>
        </p:txBody>
      </p:sp>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a:xfrm>
            <a:off x="736057" y="2680706"/>
            <a:ext cx="4184035" cy="3880772"/>
          </a:xfrm>
        </p:spPr>
        <p:txBody>
          <a:bodyPr>
            <a:normAutofit/>
          </a:bodyPr>
          <a:lstStyle/>
          <a:p>
            <a:r>
              <a:rPr lang="cy-GB" b="1">
                <a:ea typeface="+mn-lt"/>
                <a:cs typeface="+mn-lt"/>
              </a:rPr>
              <a:t>Ar ôl cwblhau’r modwl hwn yn llwyddiannus, dylai’r myfyriwr allu:</a:t>
            </a:r>
          </a:p>
          <a:p>
            <a:pPr algn="just"/>
            <a:r>
              <a:rPr lang="cy-GB">
                <a:ea typeface="+mn-lt"/>
                <a:cs typeface="+mn-lt"/>
              </a:rPr>
              <a:t>Mynd i’r afael â nodau, cysyniadau, gwerthoedd a chyd-destunau sylfaenol dysgu drwy brofiadau a bod â gwybodaeth eang a chytbwys ohonynt. </a:t>
            </a:r>
          </a:p>
          <a:p>
            <a:endParaRPr lang="en-GB"/>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a:xfrm>
            <a:off x="5321779" y="2680705"/>
            <a:ext cx="4184034" cy="3880773"/>
          </a:xfrm>
        </p:spPr>
        <p:txBody>
          <a:bodyPr>
            <a:normAutofit/>
          </a:bodyPr>
          <a:lstStyle/>
          <a:p>
            <a:r>
              <a:rPr lang="en-GB" b="1">
                <a:ea typeface="+mn-lt"/>
                <a:cs typeface="+mn-lt"/>
              </a:rPr>
              <a:t>Upon the successful completion of this module, the student should be able to:</a:t>
            </a:r>
          </a:p>
          <a:p>
            <a:pPr algn="just"/>
            <a:r>
              <a:rPr lang="en-GB">
                <a:ea typeface="+mn-lt"/>
                <a:cs typeface="+mn-lt"/>
              </a:rPr>
              <a:t>Engage with and have a broad and balanced knowledge of the fundamental aims, concepts, values and contexts of experiential learning. </a:t>
            </a:r>
          </a:p>
          <a:p>
            <a:endParaRPr lang="en-GB"/>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33880" y="602460"/>
            <a:ext cx="1711523" cy="1309687"/>
          </a:xfrm>
          <a:prstGeom prst="rect">
            <a:avLst/>
          </a:prstGeom>
        </p:spPr>
      </p:pic>
    </p:spTree>
    <p:extLst>
      <p:ext uri="{BB962C8B-B14F-4D97-AF65-F5344CB8AC3E}">
        <p14:creationId xmlns:p14="http://schemas.microsoft.com/office/powerpoint/2010/main" val="3053522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B717C-DB6D-46CE-BEB1-D6F20A7F117C}"/>
              </a:ext>
            </a:extLst>
          </p:cNvPr>
          <p:cNvSpPr>
            <a:spLocks noGrp="1"/>
          </p:cNvSpPr>
          <p:nvPr>
            <p:ph type="title"/>
          </p:nvPr>
        </p:nvSpPr>
        <p:spPr>
          <a:xfrm>
            <a:off x="936210" y="884800"/>
            <a:ext cx="7013477" cy="4601183"/>
          </a:xfrm>
        </p:spPr>
        <p:txBody>
          <a:bodyPr>
            <a:normAutofit/>
          </a:bodyPr>
          <a:lstStyle/>
          <a:p>
            <a:r>
              <a:rPr lang="cy-GB"/>
              <a:t>Deilliannau Dysgu’r Modiwl</a:t>
            </a:r>
            <a:br>
              <a:rPr lang="en-GB"/>
            </a:br>
            <a:r>
              <a:rPr lang="en-GB"/>
              <a:t>Module Learning Outcomes</a:t>
            </a:r>
          </a:p>
        </p:txBody>
      </p:sp>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a:xfrm>
            <a:off x="936210" y="3116933"/>
            <a:ext cx="4184035" cy="3880772"/>
          </a:xfrm>
        </p:spPr>
        <p:txBody>
          <a:bodyPr>
            <a:normAutofit/>
          </a:bodyPr>
          <a:lstStyle/>
          <a:p>
            <a:r>
              <a:rPr lang="cy-GB" b="1">
                <a:ea typeface="+mn-lt"/>
                <a:cs typeface="+mn-lt"/>
              </a:rPr>
              <a:t>Ar ôl cwblhau’r modwl hwn yn llwyddiannus, dylai’r myfyriwr allu:</a:t>
            </a:r>
          </a:p>
          <a:p>
            <a:pPr algn="just"/>
            <a:r>
              <a:rPr lang="cy-GB">
                <a:ea typeface="+mn-lt"/>
                <a:cs typeface="+mn-lt"/>
              </a:rPr>
              <a:t>Adfyfyrio ar rôl a statws dysgu yn yr awyr agored a dysgu drwy brofiadau o fewn polisi ac arfer addysgol.</a:t>
            </a:r>
          </a:p>
          <a:p>
            <a:endParaRPr lang="en-GB"/>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a:xfrm>
            <a:off x="5366806" y="3116933"/>
            <a:ext cx="4184034" cy="3880773"/>
          </a:xfrm>
        </p:spPr>
        <p:txBody>
          <a:bodyPr>
            <a:normAutofit/>
          </a:bodyPr>
          <a:lstStyle/>
          <a:p>
            <a:r>
              <a:rPr lang="en-GB" b="1">
                <a:ea typeface="+mn-lt"/>
                <a:cs typeface="+mn-lt"/>
              </a:rPr>
              <a:t>Upon the successful completion of this module, the student should be able to:</a:t>
            </a:r>
          </a:p>
          <a:p>
            <a:pPr algn="just"/>
            <a:r>
              <a:rPr lang="en-GB">
                <a:ea typeface="+mn-lt"/>
                <a:cs typeface="+mn-lt"/>
              </a:rPr>
              <a:t>Reflect upon the role and status of outdoor learning and experiential learning within educational policy and practice.</a:t>
            </a:r>
          </a:p>
          <a:p>
            <a:endParaRPr lang="en-GB"/>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62481" y="816638"/>
            <a:ext cx="1711523" cy="1309687"/>
          </a:xfrm>
          <a:prstGeom prst="rect">
            <a:avLst/>
          </a:prstGeom>
        </p:spPr>
      </p:pic>
    </p:spTree>
    <p:extLst>
      <p:ext uri="{BB962C8B-B14F-4D97-AF65-F5344CB8AC3E}">
        <p14:creationId xmlns:p14="http://schemas.microsoft.com/office/powerpoint/2010/main" val="2683752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B717C-DB6D-46CE-BEB1-D6F20A7F117C}"/>
              </a:ext>
            </a:extLst>
          </p:cNvPr>
          <p:cNvSpPr>
            <a:spLocks noGrp="1"/>
          </p:cNvSpPr>
          <p:nvPr>
            <p:ph type="title"/>
          </p:nvPr>
        </p:nvSpPr>
        <p:spPr>
          <a:xfrm>
            <a:off x="802305" y="948574"/>
            <a:ext cx="7358021" cy="4601183"/>
          </a:xfrm>
        </p:spPr>
        <p:txBody>
          <a:bodyPr>
            <a:normAutofit/>
          </a:bodyPr>
          <a:lstStyle/>
          <a:p>
            <a:r>
              <a:rPr lang="cy-GB"/>
              <a:t>Deilliannau Dysgu’r Modiwl </a:t>
            </a:r>
            <a:br>
              <a:rPr lang="en-GB"/>
            </a:br>
            <a:r>
              <a:rPr lang="en-GB"/>
              <a:t>Module Learning Outcomes</a:t>
            </a:r>
          </a:p>
        </p:txBody>
      </p:sp>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a:xfrm>
            <a:off x="802305" y="2998624"/>
            <a:ext cx="4184035" cy="3880772"/>
          </a:xfrm>
        </p:spPr>
        <p:txBody>
          <a:bodyPr>
            <a:normAutofit/>
          </a:bodyPr>
          <a:lstStyle/>
          <a:p>
            <a:r>
              <a:rPr lang="cy-GB" b="1">
                <a:ea typeface="+mn-lt"/>
                <a:cs typeface="+mn-lt"/>
              </a:rPr>
              <a:t>Ar ôl cwblhau’r modwl hwn yn llwyddiannus, dylai’r myfyriwr allu:</a:t>
            </a:r>
          </a:p>
          <a:p>
            <a:pPr algn="just"/>
            <a:r>
              <a:rPr lang="cy-GB">
                <a:ea typeface="+mn-lt"/>
                <a:cs typeface="+mn-lt"/>
              </a:rPr>
              <a:t>Datblygu dulliau dychmygus ac arloesol o ymdrin ag addysg, y cwricwlwm, asesu, yr ystafell ddosbarth a deunyddiau dysgu ac addysgu eraill.</a:t>
            </a:r>
          </a:p>
          <a:p>
            <a:endParaRPr lang="en-GB"/>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a:xfrm>
            <a:off x="5358418" y="2998624"/>
            <a:ext cx="4184034" cy="3880773"/>
          </a:xfrm>
        </p:spPr>
        <p:txBody>
          <a:bodyPr>
            <a:normAutofit/>
          </a:bodyPr>
          <a:lstStyle/>
          <a:p>
            <a:r>
              <a:rPr lang="en-GB" b="1">
                <a:ea typeface="+mn-lt"/>
                <a:cs typeface="+mn-lt"/>
              </a:rPr>
              <a:t>Upon the successful completion of this module, the student should be able to:</a:t>
            </a:r>
          </a:p>
          <a:p>
            <a:pPr algn="just"/>
            <a:r>
              <a:rPr lang="en-GB">
                <a:ea typeface="+mn-lt"/>
                <a:cs typeface="+mn-lt"/>
              </a:rPr>
              <a:t>Develop imaginative and innovative approaches to schooling, curriculum, assessment, the classroom and other learning and teaching materials.</a:t>
            </a:r>
          </a:p>
          <a:p>
            <a:endParaRPr lang="en-GB"/>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9259" y="1014140"/>
            <a:ext cx="1711523" cy="1309687"/>
          </a:xfrm>
          <a:prstGeom prst="rect">
            <a:avLst/>
          </a:prstGeom>
        </p:spPr>
      </p:pic>
    </p:spTree>
    <p:extLst>
      <p:ext uri="{BB962C8B-B14F-4D97-AF65-F5344CB8AC3E}">
        <p14:creationId xmlns:p14="http://schemas.microsoft.com/office/powerpoint/2010/main" val="3331561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C5BB6-43CA-4D05-802D-46603A11AE77}"/>
              </a:ext>
            </a:extLst>
          </p:cNvPr>
          <p:cNvSpPr>
            <a:spLocks noGrp="1"/>
          </p:cNvSpPr>
          <p:nvPr>
            <p:ph type="title"/>
          </p:nvPr>
        </p:nvSpPr>
        <p:spPr>
          <a:xfrm>
            <a:off x="2769351" y="622929"/>
            <a:ext cx="7743802" cy="4601183"/>
          </a:xfrm>
        </p:spPr>
        <p:txBody>
          <a:bodyPr/>
          <a:lstStyle/>
          <a:p>
            <a:r>
              <a:rPr lang="cy-GB"/>
              <a:t>Asesiad / </a:t>
            </a:r>
            <a:r>
              <a:rPr lang="en-GB"/>
              <a:t>Assessment</a:t>
            </a:r>
          </a:p>
        </p:txBody>
      </p:sp>
      <p:sp>
        <p:nvSpPr>
          <p:cNvPr id="3" name="Content Placeholder 2">
            <a:extLst>
              <a:ext uri="{FF2B5EF4-FFF2-40B4-BE49-F238E27FC236}">
                <a16:creationId xmlns:a16="http://schemas.microsoft.com/office/drawing/2014/main" id="{04BD2FBF-7AE0-4664-8E33-084B23C80761}"/>
              </a:ext>
            </a:extLst>
          </p:cNvPr>
          <p:cNvSpPr>
            <a:spLocks noGrp="1"/>
          </p:cNvSpPr>
          <p:nvPr>
            <p:ph sz="half" idx="1"/>
          </p:nvPr>
        </p:nvSpPr>
        <p:spPr>
          <a:xfrm>
            <a:off x="677334" y="1749528"/>
            <a:ext cx="4184035" cy="3880772"/>
          </a:xfrm>
        </p:spPr>
        <p:txBody>
          <a:bodyPr vert="horz" lIns="91440" tIns="45720" rIns="91440" bIns="45720" rtlCol="0" anchor="t">
            <a:normAutofit/>
          </a:bodyPr>
          <a:lstStyle/>
          <a:p>
            <a:r>
              <a:rPr lang="cy-GB" b="1">
                <a:ea typeface="+mn-lt"/>
                <a:cs typeface="+mn-lt"/>
              </a:rPr>
              <a:t>Gwerthuswch yn feirniadol hyd at 6 gweithgaredd gwahanol i ddatblygu dysgu mewn amgylcheddau amgen.  </a:t>
            </a:r>
            <a:r>
              <a:rPr lang="cy-GB" b="1" dirty="0">
                <a:ea typeface="+mn-lt"/>
                <a:cs typeface="+mn-lt"/>
              </a:rPr>
              <a:t>Dylech gefnogi eich dadleuon ag ystod amrywiol o syniadau, </a:t>
            </a:r>
            <a:r>
              <a:rPr lang="cy-GB" b="1" dirty="0" err="1">
                <a:ea typeface="+mn-lt"/>
                <a:cs typeface="+mn-lt"/>
              </a:rPr>
              <a:t>damcanaiethau</a:t>
            </a:r>
            <a:r>
              <a:rPr lang="cy-GB" b="1" dirty="0">
                <a:ea typeface="+mn-lt"/>
                <a:cs typeface="+mn-lt"/>
              </a:rPr>
              <a:t> ac ymarferion addysgol.  </a:t>
            </a:r>
          </a:p>
          <a:p>
            <a:endParaRPr lang="cy-GB" dirty="0">
              <a:ea typeface="+mn-lt"/>
              <a:cs typeface="+mn-lt"/>
            </a:endParaRPr>
          </a:p>
          <a:p>
            <a:r>
              <a:rPr lang="cy-GB" dirty="0">
                <a:effectLst/>
                <a:latin typeface="+mj-lt"/>
                <a:ea typeface="Times New Roman" panose="02020603050405020304" pitchFamily="18" charset="0"/>
              </a:rPr>
              <a:t>Sicrhewch eich bod yn cynnwys trafodaethau ynghylch cysyniadau, gwerthoedd, a chyd-destunau</a:t>
            </a:r>
            <a:endParaRPr lang="cy-GB" sz="2400" dirty="0">
              <a:latin typeface="+mj-lt"/>
            </a:endParaRPr>
          </a:p>
        </p:txBody>
      </p:sp>
      <p:sp>
        <p:nvSpPr>
          <p:cNvPr id="4" name="Content Placeholder 3">
            <a:extLst>
              <a:ext uri="{FF2B5EF4-FFF2-40B4-BE49-F238E27FC236}">
                <a16:creationId xmlns:a16="http://schemas.microsoft.com/office/drawing/2014/main" id="{5D1A0A3A-CD59-4BA1-A201-B2240B6FF11B}"/>
              </a:ext>
            </a:extLst>
          </p:cNvPr>
          <p:cNvSpPr>
            <a:spLocks noGrp="1"/>
          </p:cNvSpPr>
          <p:nvPr>
            <p:ph sz="half" idx="2"/>
          </p:nvPr>
        </p:nvSpPr>
        <p:spPr>
          <a:xfrm>
            <a:off x="5173503" y="1749528"/>
            <a:ext cx="4184034" cy="3880773"/>
          </a:xfrm>
        </p:spPr>
        <p:txBody>
          <a:bodyPr vert="horz" lIns="91440" tIns="45720" rIns="91440" bIns="45720" rtlCol="0" anchor="t">
            <a:normAutofit/>
          </a:bodyPr>
          <a:lstStyle/>
          <a:p>
            <a:r>
              <a:rPr lang="en-GB" b="1" dirty="0">
                <a:ea typeface="+mn-lt"/>
                <a:cs typeface="+mn-lt"/>
              </a:rPr>
              <a:t>Critically evaluate up to 6 different activities to develop learning in alternative environments. Support your arguments with a diverse range of alternative education ideas, theories and practices. </a:t>
            </a:r>
            <a:r>
              <a:rPr lang="en-GB" dirty="0">
                <a:ea typeface="+mn-lt"/>
                <a:cs typeface="+mn-lt"/>
              </a:rPr>
              <a:t> </a:t>
            </a:r>
          </a:p>
          <a:p>
            <a:endParaRPr lang="en-GB" dirty="0">
              <a:ea typeface="+mn-lt"/>
              <a:cs typeface="+mn-lt"/>
            </a:endParaRPr>
          </a:p>
          <a:p>
            <a:r>
              <a:rPr lang="en-GB" dirty="0">
                <a:ea typeface="+mn-lt"/>
                <a:cs typeface="+mn-lt"/>
              </a:rPr>
              <a:t>Ensure you include discussions around concepts, values, and contexts</a:t>
            </a:r>
          </a:p>
          <a:p>
            <a:endParaRPr lang="en-GB" dirty="0"/>
          </a:p>
        </p:txBody>
      </p:sp>
      <p:pic>
        <p:nvPicPr>
          <p:cNvPr id="6" name="Picture 5" descr="A close-up of a pencil&#10;&#10;Description automatically generated with low confidence">
            <a:extLst>
              <a:ext uri="{FF2B5EF4-FFF2-40B4-BE49-F238E27FC236}">
                <a16:creationId xmlns:a16="http://schemas.microsoft.com/office/drawing/2014/main" id="{6574E375-DDEB-4A5C-A73D-DC38E0A6DCE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10909" y="5417821"/>
            <a:ext cx="4876800" cy="1001807"/>
          </a:xfrm>
          <a:prstGeom prst="rect">
            <a:avLst/>
          </a:prstGeom>
        </p:spPr>
      </p:pic>
    </p:spTree>
    <p:extLst>
      <p:ext uri="{BB962C8B-B14F-4D97-AF65-F5344CB8AC3E}">
        <p14:creationId xmlns:p14="http://schemas.microsoft.com/office/powerpoint/2010/main" val="1772293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31301" y="643156"/>
            <a:ext cx="8596668" cy="1320800"/>
          </a:xfrm>
        </p:spPr>
        <p:txBody>
          <a:bodyPr/>
          <a:lstStyle/>
          <a:p>
            <a:r>
              <a:rPr lang="en-GB" altLang="en-US"/>
              <a:t>  Heddiw  / Today</a:t>
            </a:r>
          </a:p>
        </p:txBody>
      </p:sp>
      <p:sp>
        <p:nvSpPr>
          <p:cNvPr id="17411" name="Rectangle 3"/>
          <p:cNvSpPr>
            <a:spLocks noGrp="1" noChangeArrowheads="1"/>
          </p:cNvSpPr>
          <p:nvPr>
            <p:ph sz="half" idx="1"/>
          </p:nvPr>
        </p:nvSpPr>
        <p:spPr/>
        <p:txBody>
          <a:bodyPr>
            <a:normAutofit/>
          </a:bodyPr>
          <a:lstStyle/>
          <a:p>
            <a:pPr marL="342900" marR="0" lvl="0" indent="-342900" algn="l" defTabSz="457200" rtl="0" eaLnBrk="1" fontAlgn="auto" latinLnBrk="0" hangingPunct="1">
              <a:lnSpc>
                <a:spcPct val="100000"/>
              </a:lnSpc>
              <a:spcBef>
                <a:spcPts val="1000"/>
              </a:spcBef>
              <a:spcAft>
                <a:spcPts val="0"/>
              </a:spcAft>
              <a:buClr>
                <a:srgbClr val="E78712"/>
              </a:buClr>
              <a:buSzTx/>
              <a:buFont typeface="Wingdings 3" charset="2"/>
              <a:buChar char=""/>
              <a:tabLst/>
              <a:defRPr/>
            </a:pPr>
            <a:r>
              <a:rPr kumimoji="0" lang="cy-GB" sz="1800" b="0" i="0" u="none" strike="noStrike" kern="1200" cap="none" spc="0" normalizeH="0" baseline="0">
                <a:ln>
                  <a:noFill/>
                </a:ln>
                <a:solidFill>
                  <a:prstClr val="black">
                    <a:lumMod val="75000"/>
                    <a:lumOff val="25000"/>
                  </a:prstClr>
                </a:solidFill>
                <a:effectLst/>
                <a:uLnTx/>
                <a:uFillTx/>
                <a:latin typeface="Century Gothic" panose="020B0502020202020204"/>
                <a:ea typeface="+mn-ea"/>
                <a:cs typeface="+mn-cs"/>
              </a:rPr>
              <a:t>Ar ddiwedd y sesiwn hon byddwch yn gallu: </a:t>
            </a:r>
          </a:p>
          <a:p>
            <a:pPr lvl="1" indent="-342900">
              <a:buClr>
                <a:srgbClr val="E78712"/>
              </a:buClr>
              <a:buSzTx/>
              <a:buFont typeface="Wingdings 3" charset="2"/>
              <a:buChar char=""/>
              <a:defRPr/>
            </a:pPr>
            <a:r>
              <a:rPr lang="cy-GB">
                <a:solidFill>
                  <a:prstClr val="black">
                    <a:lumMod val="75000"/>
                    <a:lumOff val="25000"/>
                  </a:prstClr>
                </a:solidFill>
                <a:latin typeface="Century Gothic" panose="020B0502020202020204"/>
              </a:rPr>
              <a:t>Diffinio dysgu drwy brofiad</a:t>
            </a:r>
            <a:endParaRPr kumimoji="0" lang="cy-GB" b="0" i="0" u="none" strike="noStrike" kern="1200" cap="none" spc="0" normalizeH="0" baseline="0">
              <a:ln>
                <a:noFill/>
              </a:ln>
              <a:solidFill>
                <a:prstClr val="black">
                  <a:lumMod val="75000"/>
                  <a:lumOff val="25000"/>
                </a:prstClr>
              </a:solidFill>
              <a:effectLst/>
              <a:uLnTx/>
              <a:uFillTx/>
              <a:latin typeface="Century Gothic" panose="020B0502020202020204"/>
              <a:ea typeface="+mn-ea"/>
              <a:cs typeface="+mn-cs"/>
            </a:endParaRPr>
          </a:p>
          <a:p>
            <a:pPr marL="742950" marR="0" lvl="1" indent="-285750" algn="l" defTabSz="457200" rtl="0" eaLnBrk="1" fontAlgn="auto" latinLnBrk="0" hangingPunct="1">
              <a:lnSpc>
                <a:spcPct val="100000"/>
              </a:lnSpc>
              <a:spcBef>
                <a:spcPts val="1000"/>
              </a:spcBef>
              <a:spcAft>
                <a:spcPts val="0"/>
              </a:spcAft>
              <a:buClr>
                <a:srgbClr val="E78712"/>
              </a:buClr>
              <a:buSzTx/>
              <a:buFont typeface="Wingdings 3" charset="2"/>
              <a:buChar char=""/>
              <a:tabLst/>
              <a:defRPr/>
            </a:pPr>
            <a:r>
              <a:rPr kumimoji="0" lang="cy-GB" sz="1600" b="0" i="0" u="none" strike="noStrike" kern="1200" cap="none" spc="0" normalizeH="0" baseline="0">
                <a:ln>
                  <a:noFill/>
                </a:ln>
                <a:solidFill>
                  <a:prstClr val="black">
                    <a:lumMod val="75000"/>
                    <a:lumOff val="25000"/>
                  </a:prstClr>
                </a:solidFill>
                <a:effectLst/>
                <a:uLnTx/>
                <a:uFillTx/>
                <a:latin typeface="Century Gothic" panose="020B0502020202020204"/>
                <a:ea typeface="+mn-ea"/>
                <a:cs typeface="+mn-cs"/>
              </a:rPr>
              <a:t>Dynodi sut gall dysgu awyr agored gefnogi’r cwricwlwm cenedlaethol cyfredol a’r  cwricwlwm rhagoriaeth.</a:t>
            </a:r>
          </a:p>
          <a:p>
            <a:pPr marL="742950" marR="0" lvl="1" indent="-285750" algn="l" defTabSz="457200" rtl="0" eaLnBrk="1" fontAlgn="auto" latinLnBrk="0" hangingPunct="1">
              <a:lnSpc>
                <a:spcPct val="100000"/>
              </a:lnSpc>
              <a:spcBef>
                <a:spcPts val="1000"/>
              </a:spcBef>
              <a:spcAft>
                <a:spcPts val="0"/>
              </a:spcAft>
              <a:buClr>
                <a:srgbClr val="E78712"/>
              </a:buClr>
              <a:buSzTx/>
              <a:buFont typeface="Wingdings 3" charset="2"/>
              <a:buChar char=""/>
              <a:tabLst/>
              <a:defRPr/>
            </a:pPr>
            <a:r>
              <a:rPr kumimoji="0" lang="cy-GB" sz="1600" b="0" i="0" u="none" strike="noStrike" kern="1200" cap="none" spc="0" normalizeH="0" baseline="0">
                <a:ln>
                  <a:noFill/>
                </a:ln>
                <a:solidFill>
                  <a:prstClr val="black">
                    <a:lumMod val="75000"/>
                    <a:lumOff val="25000"/>
                  </a:prstClr>
                </a:solidFill>
                <a:effectLst/>
                <a:uLnTx/>
                <a:uFillTx/>
                <a:latin typeface="Century Gothic" panose="020B0502020202020204"/>
                <a:ea typeface="+mn-ea"/>
                <a:cs typeface="+mn-cs"/>
              </a:rPr>
              <a:t>Gwerthuso’n feirniadol fuddion dysgu awyr agored yn natblygiad disgybl</a:t>
            </a:r>
          </a:p>
        </p:txBody>
      </p:sp>
      <p:sp>
        <p:nvSpPr>
          <p:cNvPr id="2" name="Content Placeholder 1"/>
          <p:cNvSpPr>
            <a:spLocks noGrp="1"/>
          </p:cNvSpPr>
          <p:nvPr>
            <p:ph sz="half" idx="2"/>
          </p:nvPr>
        </p:nvSpPr>
        <p:spPr/>
        <p:txBody>
          <a:bodyPr>
            <a:normAutofit/>
          </a:bodyPr>
          <a:lstStyle/>
          <a:p>
            <a:r>
              <a:rPr lang="en-GB"/>
              <a:t>At the end of this session you will be able to: </a:t>
            </a:r>
          </a:p>
          <a:p>
            <a:pPr lvl="1"/>
            <a:r>
              <a:rPr lang="en-GB"/>
              <a:t>Define experiential learning</a:t>
            </a:r>
          </a:p>
          <a:p>
            <a:pPr lvl="1"/>
            <a:r>
              <a:rPr lang="en-GB"/>
              <a:t>Identify how outdoor learning can support the both the current national curriculum and the curriculum for excellence.</a:t>
            </a:r>
          </a:p>
          <a:p>
            <a:pPr lvl="1"/>
            <a:r>
              <a:rPr lang="en-GB"/>
              <a:t>Critically evaluate the benefits of outdoor learning in a pupils development</a:t>
            </a:r>
          </a:p>
        </p:txBody>
      </p:sp>
    </p:spTree>
    <p:extLst>
      <p:ext uri="{BB962C8B-B14F-4D97-AF65-F5344CB8AC3E}">
        <p14:creationId xmlns:p14="http://schemas.microsoft.com/office/powerpoint/2010/main" val="2567901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9"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50" name="Straight Connector 49">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2"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5C15083-D376-4E75-A71C-FC525F5024F2}"/>
              </a:ext>
            </a:extLst>
          </p:cNvPr>
          <p:cNvSpPr>
            <a:spLocks noGrp="1"/>
          </p:cNvSpPr>
          <p:nvPr>
            <p:ph type="title"/>
          </p:nvPr>
        </p:nvSpPr>
        <p:spPr>
          <a:xfrm>
            <a:off x="5024592" y="1808419"/>
            <a:ext cx="4299666" cy="3249131"/>
          </a:xfrm>
        </p:spPr>
        <p:txBody>
          <a:bodyPr vert="horz" lIns="91440" tIns="45720" rIns="91440" bIns="45720" rtlCol="0" anchor="b">
            <a:normAutofit fontScale="90000"/>
          </a:bodyPr>
          <a:lstStyle/>
          <a:p>
            <a:pPr>
              <a:lnSpc>
                <a:spcPct val="90000"/>
              </a:lnSpc>
            </a:pPr>
            <a:r>
              <a:rPr lang="en-US" sz="3400"/>
              <a:t>Beth </a:t>
            </a:r>
            <a:r>
              <a:rPr lang="en-US" sz="3400" err="1"/>
              <a:t>ydych</a:t>
            </a:r>
            <a:r>
              <a:rPr lang="en-US" sz="3400"/>
              <a:t> </a:t>
            </a:r>
            <a:r>
              <a:rPr lang="en-US" sz="3400" err="1"/>
              <a:t>chi’n</a:t>
            </a:r>
            <a:r>
              <a:rPr lang="en-US" sz="3400"/>
              <a:t> </a:t>
            </a:r>
            <a:r>
              <a:rPr lang="en-US" sz="3400" err="1"/>
              <a:t>ei</a:t>
            </a:r>
            <a:r>
              <a:rPr lang="en-US" sz="3400"/>
              <a:t> </a:t>
            </a:r>
            <a:r>
              <a:rPr lang="en-US" sz="3400" err="1"/>
              <a:t>wybod</a:t>
            </a:r>
            <a:r>
              <a:rPr lang="en-US" sz="3400"/>
              <a:t> am </a:t>
            </a:r>
            <a:r>
              <a:rPr lang="en-US" sz="3400" err="1"/>
              <a:t>ddysgu</a:t>
            </a:r>
            <a:r>
              <a:rPr lang="en-US" sz="3400"/>
              <a:t> </a:t>
            </a:r>
            <a:r>
              <a:rPr lang="en-US" sz="3400" err="1"/>
              <a:t>yn</a:t>
            </a:r>
            <a:r>
              <a:rPr lang="en-US" sz="3400"/>
              <a:t> </a:t>
            </a:r>
            <a:r>
              <a:rPr lang="en-US" sz="3400" err="1"/>
              <a:t>yr</a:t>
            </a:r>
            <a:r>
              <a:rPr lang="en-US" sz="3400"/>
              <a:t> </a:t>
            </a:r>
            <a:r>
              <a:rPr lang="en-US" sz="3400" err="1"/>
              <a:t>awyr</a:t>
            </a:r>
            <a:r>
              <a:rPr lang="en-US" sz="3400"/>
              <a:t> </a:t>
            </a:r>
            <a:r>
              <a:rPr lang="en-US" sz="3400" err="1"/>
              <a:t>agored</a:t>
            </a:r>
            <a:r>
              <a:rPr lang="en-US" sz="3400"/>
              <a:t>?</a:t>
            </a:r>
            <a:br>
              <a:rPr lang="en-US" sz="3400"/>
            </a:br>
            <a:br>
              <a:rPr lang="en-US" sz="3400"/>
            </a:br>
            <a:r>
              <a:rPr lang="en-US" sz="3400"/>
              <a:t>What do you know about outdoor learning?</a:t>
            </a:r>
          </a:p>
        </p:txBody>
      </p:sp>
      <p:sp>
        <p:nvSpPr>
          <p:cNvPr id="60" name="Isosceles Triangle 59">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Content Placeholder 5" descr="A picture containing chart&#10;&#10;Description automatically generated">
            <a:extLst>
              <a:ext uri="{FF2B5EF4-FFF2-40B4-BE49-F238E27FC236}">
                <a16:creationId xmlns:a16="http://schemas.microsoft.com/office/drawing/2014/main" id="{961089C6-FC22-4FE3-A93B-13AB8A16D293}"/>
              </a:ext>
            </a:extLst>
          </p:cNvPr>
          <p:cNvPicPr>
            <a:picLocks noGrp="1" noChangeAspect="1"/>
          </p:cNvPicPr>
          <p:nvPr>
            <p:ph sz="half" idx="1"/>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601" r="22888" b="-2"/>
          <a:stretch/>
        </p:blipFill>
        <p:spPr>
          <a:xfrm>
            <a:off x="1243832" y="1265315"/>
            <a:ext cx="3410464" cy="4335340"/>
          </a:xfrm>
          <a:prstGeom prst="rect">
            <a:avLst/>
          </a:prstGeom>
        </p:spPr>
      </p:pic>
    </p:spTree>
    <p:extLst>
      <p:ext uri="{BB962C8B-B14F-4D97-AF65-F5344CB8AC3E}">
        <p14:creationId xmlns:p14="http://schemas.microsoft.com/office/powerpoint/2010/main" val="4294090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3E8A3-5092-44DB-B10B-784C11CF2800}"/>
              </a:ext>
            </a:extLst>
          </p:cNvPr>
          <p:cNvSpPr>
            <a:spLocks noGrp="1"/>
          </p:cNvSpPr>
          <p:nvPr>
            <p:ph type="title"/>
          </p:nvPr>
        </p:nvSpPr>
        <p:spPr>
          <a:xfrm>
            <a:off x="207549" y="839789"/>
            <a:ext cx="9547321" cy="1320800"/>
          </a:xfrm>
        </p:spPr>
        <p:txBody>
          <a:bodyPr/>
          <a:lstStyle/>
          <a:p>
            <a:r>
              <a:rPr lang="en-GB" err="1"/>
              <a:t>Dysgu</a:t>
            </a:r>
            <a:r>
              <a:rPr lang="en-GB"/>
              <a:t> </a:t>
            </a:r>
            <a:r>
              <a:rPr lang="en-GB" err="1"/>
              <a:t>yn</a:t>
            </a:r>
            <a:r>
              <a:rPr lang="en-GB"/>
              <a:t> </a:t>
            </a:r>
            <a:r>
              <a:rPr lang="en-GB" err="1"/>
              <a:t>yr</a:t>
            </a:r>
            <a:r>
              <a:rPr lang="en-GB"/>
              <a:t> </a:t>
            </a:r>
            <a:r>
              <a:rPr lang="en-GB" err="1"/>
              <a:t>Awyr</a:t>
            </a:r>
            <a:r>
              <a:rPr lang="en-GB"/>
              <a:t> </a:t>
            </a:r>
            <a:r>
              <a:rPr lang="en-GB" err="1"/>
              <a:t>Agored</a:t>
            </a:r>
            <a:r>
              <a:rPr lang="en-GB"/>
              <a:t> / Outdoor Learning</a:t>
            </a:r>
          </a:p>
        </p:txBody>
      </p:sp>
      <p:sp>
        <p:nvSpPr>
          <p:cNvPr id="3" name="Content Placeholder 2">
            <a:extLst>
              <a:ext uri="{FF2B5EF4-FFF2-40B4-BE49-F238E27FC236}">
                <a16:creationId xmlns:a16="http://schemas.microsoft.com/office/drawing/2014/main" id="{17FFA5B3-F464-43F1-B116-2C1E7BA728F5}"/>
              </a:ext>
            </a:extLst>
          </p:cNvPr>
          <p:cNvSpPr>
            <a:spLocks noGrp="1"/>
          </p:cNvSpPr>
          <p:nvPr>
            <p:ph sz="half" idx="1"/>
          </p:nvPr>
        </p:nvSpPr>
        <p:spPr>
          <a:xfrm>
            <a:off x="677334" y="1957493"/>
            <a:ext cx="4184035" cy="4083868"/>
          </a:xfrm>
        </p:spPr>
        <p:txBody>
          <a:bodyPr>
            <a:normAutofit fontScale="92500" lnSpcReduction="20000"/>
          </a:bodyPr>
          <a:lstStyle/>
          <a:p>
            <a:r>
              <a:rPr lang="en-GB"/>
              <a:t>Mae </a:t>
            </a:r>
            <a:r>
              <a:rPr lang="en-GB" err="1"/>
              <a:t>Dysgu</a:t>
            </a:r>
            <a:r>
              <a:rPr lang="en-GB"/>
              <a:t> </a:t>
            </a:r>
            <a:r>
              <a:rPr lang="en-GB" err="1"/>
              <a:t>yn</a:t>
            </a:r>
            <a:r>
              <a:rPr lang="en-GB"/>
              <a:t> </a:t>
            </a:r>
            <a:r>
              <a:rPr lang="en-GB" err="1"/>
              <a:t>yr</a:t>
            </a:r>
            <a:r>
              <a:rPr lang="en-GB"/>
              <a:t> </a:t>
            </a:r>
            <a:r>
              <a:rPr lang="en-GB" err="1"/>
              <a:t>Awyr</a:t>
            </a:r>
            <a:r>
              <a:rPr lang="en-GB"/>
              <a:t> </a:t>
            </a:r>
            <a:r>
              <a:rPr lang="en-GB" err="1"/>
              <a:t>Agored</a:t>
            </a:r>
            <a:r>
              <a:rPr lang="en-GB"/>
              <a:t> </a:t>
            </a:r>
            <a:r>
              <a:rPr lang="en-GB" err="1"/>
              <a:t>yn</a:t>
            </a:r>
            <a:r>
              <a:rPr lang="en-GB"/>
              <a:t> </a:t>
            </a:r>
            <a:r>
              <a:rPr lang="en-GB" err="1"/>
              <a:t>derm</a:t>
            </a:r>
            <a:r>
              <a:rPr lang="en-GB"/>
              <a:t> </a:t>
            </a:r>
            <a:r>
              <a:rPr lang="en-GB" err="1"/>
              <a:t>eang</a:t>
            </a:r>
            <a:r>
              <a:rPr lang="en-GB"/>
              <a:t> </a:t>
            </a:r>
            <a:r>
              <a:rPr lang="en-GB" err="1"/>
              <a:t>sy'n</a:t>
            </a:r>
            <a:r>
              <a:rPr lang="en-GB"/>
              <a:t> </a:t>
            </a:r>
            <a:r>
              <a:rPr lang="en-GB" err="1"/>
              <a:t>cynnwys</a:t>
            </a:r>
            <a:r>
              <a:rPr lang="en-GB"/>
              <a:t>: </a:t>
            </a:r>
            <a:r>
              <a:rPr lang="en-GB" err="1"/>
              <a:t>chwarae</a:t>
            </a:r>
            <a:r>
              <a:rPr lang="en-GB"/>
              <a:t> </a:t>
            </a:r>
            <a:r>
              <a:rPr lang="en-GB" err="1"/>
              <a:t>yn</a:t>
            </a:r>
            <a:r>
              <a:rPr lang="en-GB"/>
              <a:t> </a:t>
            </a:r>
            <a:r>
              <a:rPr lang="en-GB" err="1"/>
              <a:t>yr</a:t>
            </a:r>
            <a:r>
              <a:rPr lang="en-GB"/>
              <a:t> </a:t>
            </a:r>
            <a:r>
              <a:rPr lang="en-GB" err="1"/>
              <a:t>awyr</a:t>
            </a:r>
            <a:r>
              <a:rPr lang="en-GB"/>
              <a:t> </a:t>
            </a:r>
            <a:r>
              <a:rPr lang="en-GB" err="1"/>
              <a:t>agored</a:t>
            </a:r>
            <a:r>
              <a:rPr lang="en-GB"/>
              <a:t> </a:t>
            </a:r>
            <a:r>
              <a:rPr lang="en-GB" err="1"/>
              <a:t>yn</a:t>
            </a:r>
            <a:r>
              <a:rPr lang="en-GB"/>
              <a:t> y </a:t>
            </a:r>
            <a:r>
              <a:rPr lang="en-GB" err="1"/>
              <a:t>blynyddoedd</a:t>
            </a:r>
            <a:r>
              <a:rPr lang="en-GB"/>
              <a:t> </a:t>
            </a:r>
            <a:r>
              <a:rPr lang="en-GB" err="1"/>
              <a:t>cynnar</a:t>
            </a:r>
            <a:r>
              <a:rPr lang="en-GB"/>
              <a:t>, </a:t>
            </a:r>
            <a:r>
              <a:rPr lang="en-GB" err="1"/>
              <a:t>prosiectau</a:t>
            </a:r>
            <a:r>
              <a:rPr lang="en-GB"/>
              <a:t> </a:t>
            </a:r>
            <a:r>
              <a:rPr lang="en-GB" err="1"/>
              <a:t>tir</a:t>
            </a:r>
            <a:r>
              <a:rPr lang="en-GB"/>
              <a:t> </a:t>
            </a:r>
            <a:r>
              <a:rPr lang="en-GB" err="1"/>
              <a:t>ysgol</a:t>
            </a:r>
            <a:r>
              <a:rPr lang="en-GB"/>
              <a:t>, </a:t>
            </a:r>
            <a:r>
              <a:rPr lang="en-GB" err="1"/>
              <a:t>addysg</a:t>
            </a:r>
            <a:r>
              <a:rPr lang="en-GB"/>
              <a:t> </a:t>
            </a:r>
            <a:r>
              <a:rPr lang="en-GB" err="1"/>
              <a:t>amgylcheddol</a:t>
            </a:r>
            <a:r>
              <a:rPr lang="en-GB"/>
              <a:t>, </a:t>
            </a:r>
            <a:r>
              <a:rPr lang="en-GB" err="1"/>
              <a:t>gweithgareddau</a:t>
            </a:r>
            <a:r>
              <a:rPr lang="en-GB"/>
              <a:t> </a:t>
            </a:r>
            <a:r>
              <a:rPr lang="en-GB" err="1"/>
              <a:t>hamdden</a:t>
            </a:r>
            <a:r>
              <a:rPr lang="en-GB"/>
              <a:t> ac </a:t>
            </a:r>
            <a:r>
              <a:rPr lang="en-GB" err="1"/>
              <a:t>antur</a:t>
            </a:r>
            <a:r>
              <a:rPr lang="en-GB"/>
              <a:t>, </a:t>
            </a:r>
            <a:r>
              <a:rPr lang="en-GB" err="1"/>
              <a:t>rhaglenni</a:t>
            </a:r>
            <a:r>
              <a:rPr lang="en-GB"/>
              <a:t> </a:t>
            </a:r>
            <a:r>
              <a:rPr lang="en-GB" err="1"/>
              <a:t>datblygiad</a:t>
            </a:r>
            <a:r>
              <a:rPr lang="en-GB"/>
              <a:t> </a:t>
            </a:r>
            <a:r>
              <a:rPr lang="en-GB" err="1"/>
              <a:t>personol</a:t>
            </a:r>
            <a:r>
              <a:rPr lang="en-GB"/>
              <a:t> a </a:t>
            </a:r>
            <a:r>
              <a:rPr lang="en-GB" err="1"/>
              <a:t>chymdeithasol</a:t>
            </a:r>
            <a:r>
              <a:rPr lang="en-GB"/>
              <a:t>, </a:t>
            </a:r>
            <a:r>
              <a:rPr lang="en-GB" err="1"/>
              <a:t>teithiau</a:t>
            </a:r>
            <a:r>
              <a:rPr lang="en-GB"/>
              <a:t>, </a:t>
            </a:r>
            <a:r>
              <a:rPr lang="en-GB" err="1"/>
              <a:t>adeiladu</a:t>
            </a:r>
            <a:r>
              <a:rPr lang="en-GB"/>
              <a:t> </a:t>
            </a:r>
            <a:r>
              <a:rPr lang="en-GB" err="1"/>
              <a:t>tîm</a:t>
            </a:r>
            <a:r>
              <a:rPr lang="en-GB"/>
              <a:t>, </a:t>
            </a:r>
            <a:r>
              <a:rPr lang="en-GB" err="1"/>
              <a:t>hyfforddiant</a:t>
            </a:r>
            <a:r>
              <a:rPr lang="en-GB"/>
              <a:t> </a:t>
            </a:r>
            <a:r>
              <a:rPr lang="en-GB" err="1"/>
              <a:t>arweinyddiaeth</a:t>
            </a:r>
            <a:r>
              <a:rPr lang="en-GB"/>
              <a:t>, </a:t>
            </a:r>
            <a:r>
              <a:rPr lang="en-GB" err="1"/>
              <a:t>datblygu</a:t>
            </a:r>
            <a:r>
              <a:rPr lang="en-GB"/>
              <a:t> </a:t>
            </a:r>
            <a:r>
              <a:rPr lang="en-GB" err="1"/>
              <a:t>rheolaeth</a:t>
            </a:r>
            <a:r>
              <a:rPr lang="en-GB"/>
              <a:t>, </a:t>
            </a:r>
            <a:r>
              <a:rPr lang="en-GB" err="1"/>
              <a:t>addysg</a:t>
            </a:r>
            <a:r>
              <a:rPr lang="en-GB"/>
              <a:t> </a:t>
            </a:r>
            <a:r>
              <a:rPr lang="en-GB" err="1"/>
              <a:t>ar</a:t>
            </a:r>
            <a:r>
              <a:rPr lang="en-GB"/>
              <a:t> </a:t>
            </a:r>
            <a:r>
              <a:rPr lang="en-GB" err="1"/>
              <a:t>gyfer</a:t>
            </a:r>
            <a:r>
              <a:rPr lang="en-GB"/>
              <a:t> </a:t>
            </a:r>
            <a:r>
              <a:rPr lang="en-GB" err="1"/>
              <a:t>cynaliadwyedd</a:t>
            </a:r>
            <a:r>
              <a:rPr lang="en-GB"/>
              <a:t>, </a:t>
            </a:r>
            <a:r>
              <a:rPr lang="en-GB" err="1"/>
              <a:t>therapi</a:t>
            </a:r>
            <a:r>
              <a:rPr lang="en-GB"/>
              <a:t> </a:t>
            </a:r>
            <a:r>
              <a:rPr lang="en-GB" err="1"/>
              <a:t>antur</a:t>
            </a:r>
            <a:r>
              <a:rPr lang="en-GB"/>
              <a:t> ... a </a:t>
            </a:r>
            <a:r>
              <a:rPr lang="en-GB" err="1"/>
              <a:t>mwy</a:t>
            </a:r>
            <a:r>
              <a:rPr lang="en-GB"/>
              <a:t>. </a:t>
            </a:r>
            <a:r>
              <a:rPr lang="en-GB" err="1"/>
              <a:t>Nid</a:t>
            </a:r>
            <a:r>
              <a:rPr lang="en-GB"/>
              <a:t> </a:t>
            </a:r>
            <a:r>
              <a:rPr lang="en-GB" err="1"/>
              <a:t>oes</a:t>
            </a:r>
            <a:r>
              <a:rPr lang="en-GB"/>
              <a:t> </a:t>
            </a:r>
            <a:r>
              <a:rPr lang="en-GB" err="1"/>
              <a:t>gan</a:t>
            </a:r>
            <a:r>
              <a:rPr lang="en-GB"/>
              <a:t> </a:t>
            </a:r>
            <a:r>
              <a:rPr lang="en-GB" err="1"/>
              <a:t>Ddysgu</a:t>
            </a:r>
            <a:r>
              <a:rPr lang="en-GB"/>
              <a:t> </a:t>
            </a:r>
            <a:r>
              <a:rPr lang="en-GB" err="1"/>
              <a:t>Yn</a:t>
            </a:r>
            <a:r>
              <a:rPr lang="en-GB"/>
              <a:t> </a:t>
            </a:r>
            <a:r>
              <a:rPr lang="en-GB" err="1"/>
              <a:t>yr</a:t>
            </a:r>
            <a:r>
              <a:rPr lang="en-GB"/>
              <a:t> </a:t>
            </a:r>
            <a:r>
              <a:rPr lang="en-GB" err="1"/>
              <a:t>Awyr</a:t>
            </a:r>
            <a:r>
              <a:rPr lang="en-GB"/>
              <a:t> </a:t>
            </a:r>
            <a:r>
              <a:rPr lang="en-GB" err="1"/>
              <a:t>Agored</a:t>
            </a:r>
            <a:r>
              <a:rPr lang="en-GB"/>
              <a:t> </a:t>
            </a:r>
            <a:r>
              <a:rPr lang="en-GB" err="1"/>
              <a:t>ffin</a:t>
            </a:r>
            <a:r>
              <a:rPr lang="en-GB"/>
              <a:t> </a:t>
            </a:r>
            <a:r>
              <a:rPr lang="en-GB" err="1"/>
              <a:t>wedi'i</a:t>
            </a:r>
            <a:r>
              <a:rPr lang="en-GB"/>
              <a:t> </a:t>
            </a:r>
            <a:r>
              <a:rPr lang="en-GB" err="1"/>
              <a:t>diffinio'n</a:t>
            </a:r>
            <a:r>
              <a:rPr lang="en-GB"/>
              <a:t> </a:t>
            </a:r>
            <a:r>
              <a:rPr lang="en-GB" err="1"/>
              <a:t>glir</a:t>
            </a:r>
            <a:r>
              <a:rPr lang="en-GB"/>
              <a:t> </a:t>
            </a:r>
            <a:r>
              <a:rPr lang="en-GB" err="1"/>
              <a:t>ond</a:t>
            </a:r>
            <a:r>
              <a:rPr lang="en-GB"/>
              <a:t> </a:t>
            </a:r>
            <a:r>
              <a:rPr lang="en-GB" err="1"/>
              <a:t>mae</a:t>
            </a:r>
            <a:r>
              <a:rPr lang="en-GB"/>
              <a:t> </a:t>
            </a:r>
            <a:r>
              <a:rPr lang="en-GB" err="1"/>
              <a:t>ganddi</a:t>
            </a:r>
            <a:r>
              <a:rPr lang="en-GB"/>
              <a:t> </a:t>
            </a:r>
            <a:r>
              <a:rPr lang="en-GB" err="1"/>
              <a:t>graidd</a:t>
            </a:r>
            <a:r>
              <a:rPr lang="en-GB"/>
              <a:t> </a:t>
            </a:r>
            <a:r>
              <a:rPr lang="en-GB" err="1"/>
              <a:t>cyffredin</a:t>
            </a:r>
            <a:r>
              <a:rPr lang="en-GB"/>
              <a:t>...</a:t>
            </a:r>
          </a:p>
          <a:p>
            <a:r>
              <a:rPr lang="en-GB"/>
              <a:t>Mae </a:t>
            </a:r>
            <a:r>
              <a:rPr lang="en-GB" err="1"/>
              <a:t>pob</a:t>
            </a:r>
            <a:r>
              <a:rPr lang="en-GB"/>
              <a:t> math o </a:t>
            </a:r>
            <a:r>
              <a:rPr lang="en-GB" err="1"/>
              <a:t>Ddysgu</a:t>
            </a:r>
            <a:r>
              <a:rPr lang="en-GB"/>
              <a:t> </a:t>
            </a:r>
            <a:r>
              <a:rPr lang="en-GB" err="1"/>
              <a:t>yn</a:t>
            </a:r>
            <a:r>
              <a:rPr lang="en-GB"/>
              <a:t> </a:t>
            </a:r>
            <a:r>
              <a:rPr lang="en-GB" err="1"/>
              <a:t>yr</a:t>
            </a:r>
            <a:r>
              <a:rPr lang="en-GB"/>
              <a:t> </a:t>
            </a:r>
            <a:r>
              <a:rPr lang="en-GB" err="1"/>
              <a:t>Awyr</a:t>
            </a:r>
            <a:r>
              <a:rPr lang="en-GB"/>
              <a:t> </a:t>
            </a:r>
            <a:r>
              <a:rPr lang="en-GB" err="1"/>
              <a:t>Agored</a:t>
            </a:r>
            <a:r>
              <a:rPr lang="en-GB"/>
              <a:t> </a:t>
            </a:r>
            <a:r>
              <a:rPr lang="en-GB" err="1"/>
              <a:t>yn</a:t>
            </a:r>
            <a:r>
              <a:rPr lang="en-GB"/>
              <a:t> </a:t>
            </a:r>
            <a:r>
              <a:rPr lang="en-GB" err="1"/>
              <a:t>gwerthfawrogi</a:t>
            </a:r>
            <a:r>
              <a:rPr lang="en-GB"/>
              <a:t> </a:t>
            </a:r>
            <a:r>
              <a:rPr lang="en-GB" err="1"/>
              <a:t>profiad</a:t>
            </a:r>
            <a:r>
              <a:rPr lang="en-GB"/>
              <a:t> </a:t>
            </a:r>
            <a:r>
              <a:rPr lang="en-GB" err="1"/>
              <a:t>uniongyrchol</a:t>
            </a:r>
            <a:r>
              <a:rPr lang="en-GB"/>
              <a:t>....</a:t>
            </a:r>
          </a:p>
          <a:p>
            <a:r>
              <a:rPr lang="en-GB"/>
              <a:t>Greenaway (2005)</a:t>
            </a:r>
          </a:p>
          <a:p>
            <a:endParaRPr lang="en-GB"/>
          </a:p>
          <a:p>
            <a:endParaRPr lang="en-GB"/>
          </a:p>
          <a:p>
            <a:endParaRPr lang="en-GB"/>
          </a:p>
        </p:txBody>
      </p:sp>
      <p:sp>
        <p:nvSpPr>
          <p:cNvPr id="4" name="Content Placeholder 3">
            <a:extLst>
              <a:ext uri="{FF2B5EF4-FFF2-40B4-BE49-F238E27FC236}">
                <a16:creationId xmlns:a16="http://schemas.microsoft.com/office/drawing/2014/main" id="{BC0396A2-C0FD-4229-845F-F2367570820D}"/>
              </a:ext>
            </a:extLst>
          </p:cNvPr>
          <p:cNvSpPr>
            <a:spLocks noGrp="1"/>
          </p:cNvSpPr>
          <p:nvPr>
            <p:ph sz="half" idx="2"/>
          </p:nvPr>
        </p:nvSpPr>
        <p:spPr>
          <a:xfrm>
            <a:off x="5331154" y="1632374"/>
            <a:ext cx="4184034" cy="4151602"/>
          </a:xfrm>
        </p:spPr>
        <p:txBody>
          <a:bodyPr>
            <a:normAutofit fontScale="92500" lnSpcReduction="20000"/>
          </a:bodyPr>
          <a:lstStyle/>
          <a:p>
            <a:endParaRPr lang="en-GB"/>
          </a:p>
          <a:p>
            <a:pPr algn="just"/>
            <a:r>
              <a:rPr lang="en-GB" b="0" i="0" u="none" strike="noStrike">
                <a:solidFill>
                  <a:srgbClr val="292929"/>
                </a:solidFill>
                <a:effectLst/>
                <a:latin typeface="Tahoma" panose="020B0604030504040204" pitchFamily="34" charset="0"/>
              </a:rPr>
              <a:t>Outdoor Learning is a broad term that includes: outdoor play in the early years, school grounds projects, environmental education, recreational and adventure activities, personal and social development programmes, expeditions, team building, leadership training, management development, education for sustainability, adventure therapy … and more. Outdoor Learning does not have a clearly defined boundary but it does have a common core…</a:t>
            </a:r>
          </a:p>
          <a:p>
            <a:pPr algn="just"/>
            <a:r>
              <a:rPr lang="en-GB" b="0" i="0" u="none" strike="noStrike">
                <a:solidFill>
                  <a:srgbClr val="292929"/>
                </a:solidFill>
                <a:effectLst/>
                <a:latin typeface="Tahoma" panose="020B0604030504040204" pitchFamily="34" charset="0"/>
              </a:rPr>
              <a:t>All forms of Outdoor Learning value direct experience….</a:t>
            </a:r>
            <a:endParaRPr lang="en-GB"/>
          </a:p>
          <a:p>
            <a:r>
              <a:rPr lang="en-GB"/>
              <a:t>Greenaway (2005)</a:t>
            </a:r>
          </a:p>
        </p:txBody>
      </p:sp>
    </p:spTree>
    <p:extLst>
      <p:ext uri="{BB962C8B-B14F-4D97-AF65-F5344CB8AC3E}">
        <p14:creationId xmlns:p14="http://schemas.microsoft.com/office/powerpoint/2010/main" val="1657373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3E8A3-5092-44DB-B10B-784C11CF2800}"/>
              </a:ext>
            </a:extLst>
          </p:cNvPr>
          <p:cNvSpPr>
            <a:spLocks noGrp="1"/>
          </p:cNvSpPr>
          <p:nvPr>
            <p:ph type="title"/>
          </p:nvPr>
        </p:nvSpPr>
        <p:spPr>
          <a:xfrm>
            <a:off x="677333" y="609600"/>
            <a:ext cx="9547321" cy="1320800"/>
          </a:xfrm>
        </p:spPr>
        <p:txBody>
          <a:bodyPr/>
          <a:lstStyle/>
          <a:p>
            <a:r>
              <a:rPr lang="en-GB" err="1"/>
              <a:t>Dysgu</a:t>
            </a:r>
            <a:r>
              <a:rPr lang="en-GB"/>
              <a:t> </a:t>
            </a:r>
            <a:r>
              <a:rPr lang="en-GB" err="1"/>
              <a:t>drwy</a:t>
            </a:r>
            <a:r>
              <a:rPr lang="en-GB"/>
              <a:t> </a:t>
            </a:r>
            <a:r>
              <a:rPr lang="en-GB" err="1"/>
              <a:t>Brofiad</a:t>
            </a:r>
            <a:r>
              <a:rPr lang="en-GB"/>
              <a:t> / Experiential Learning</a:t>
            </a:r>
          </a:p>
        </p:txBody>
      </p:sp>
      <p:sp>
        <p:nvSpPr>
          <p:cNvPr id="4" name="Content Placeholder 3">
            <a:extLst>
              <a:ext uri="{FF2B5EF4-FFF2-40B4-BE49-F238E27FC236}">
                <a16:creationId xmlns:a16="http://schemas.microsoft.com/office/drawing/2014/main" id="{BC0396A2-C0FD-4229-845F-F2367570820D}"/>
              </a:ext>
            </a:extLst>
          </p:cNvPr>
          <p:cNvSpPr>
            <a:spLocks noGrp="1"/>
          </p:cNvSpPr>
          <p:nvPr>
            <p:ph sz="half" idx="2"/>
          </p:nvPr>
        </p:nvSpPr>
        <p:spPr>
          <a:xfrm>
            <a:off x="5611395" y="1334398"/>
            <a:ext cx="4184034" cy="3880773"/>
          </a:xfrm>
        </p:spPr>
        <p:txBody>
          <a:bodyPr/>
          <a:lstStyle/>
          <a:p>
            <a:pPr marL="0" indent="0">
              <a:buNone/>
            </a:pPr>
            <a:endParaRPr lang="en-GB"/>
          </a:p>
          <a:p>
            <a:pPr marL="0" indent="0">
              <a:buNone/>
            </a:pPr>
            <a:r>
              <a:rPr lang="en-GB"/>
              <a:t> </a:t>
            </a:r>
          </a:p>
          <a:p>
            <a:pPr marL="0" indent="0">
              <a:buNone/>
            </a:pPr>
            <a:r>
              <a:rPr lang="en-GB"/>
              <a:t>“Experiential learning exists when a personally responsible participant cognitively, affectively, and behaviourally processes knowledge, skills, and/or attitudes in a learning situation characterized by a high level of active involvement.”</a:t>
            </a:r>
          </a:p>
          <a:p>
            <a:pPr marL="0" indent="0">
              <a:buNone/>
            </a:pPr>
            <a:r>
              <a:rPr lang="en-GB"/>
              <a:t>(Hoover &amp; Whitehead, 1975)</a:t>
            </a:r>
          </a:p>
        </p:txBody>
      </p:sp>
      <p:sp>
        <p:nvSpPr>
          <p:cNvPr id="5" name="TextBox 4">
            <a:extLst>
              <a:ext uri="{FF2B5EF4-FFF2-40B4-BE49-F238E27FC236}">
                <a16:creationId xmlns:a16="http://schemas.microsoft.com/office/drawing/2014/main" id="{3BC087A1-C5C1-4E7C-9224-F03241688193}"/>
              </a:ext>
            </a:extLst>
          </p:cNvPr>
          <p:cNvSpPr txBox="1"/>
          <p:nvPr/>
        </p:nvSpPr>
        <p:spPr>
          <a:xfrm>
            <a:off x="1731217" y="4661313"/>
            <a:ext cx="4476307" cy="923330"/>
          </a:xfrm>
          <a:prstGeom prst="rect">
            <a:avLst/>
          </a:prstGeom>
          <a:noFill/>
        </p:spPr>
        <p:txBody>
          <a:bodyPr wrap="square" rtlCol="0">
            <a:spAutoFit/>
          </a:bodyPr>
          <a:lstStyle/>
          <a:p>
            <a:r>
              <a:rPr lang="en-GB" b="1" i="1">
                <a:solidFill>
                  <a:schemeClr val="accent1">
                    <a:lumMod val="75000"/>
                  </a:schemeClr>
                </a:solidFill>
              </a:rPr>
              <a:t>I HEAR AND I FORGET </a:t>
            </a:r>
          </a:p>
          <a:p>
            <a:r>
              <a:rPr lang="en-GB" b="1" i="1">
                <a:solidFill>
                  <a:schemeClr val="accent1">
                    <a:lumMod val="75000"/>
                  </a:schemeClr>
                </a:solidFill>
              </a:rPr>
              <a:t>I SEE AND I REMEMBER </a:t>
            </a:r>
          </a:p>
          <a:p>
            <a:r>
              <a:rPr lang="en-GB" b="1" i="1">
                <a:solidFill>
                  <a:schemeClr val="accent1">
                    <a:lumMod val="75000"/>
                  </a:schemeClr>
                </a:solidFill>
              </a:rPr>
              <a:t>I DO AND I UNDERSTAND. </a:t>
            </a:r>
          </a:p>
        </p:txBody>
      </p:sp>
      <p:sp>
        <p:nvSpPr>
          <p:cNvPr id="7" name="Content Placeholder 6">
            <a:extLst>
              <a:ext uri="{FF2B5EF4-FFF2-40B4-BE49-F238E27FC236}">
                <a16:creationId xmlns:a16="http://schemas.microsoft.com/office/drawing/2014/main" id="{C88BF9C7-06E4-479E-81D8-D3538ADCAF38}"/>
              </a:ext>
            </a:extLst>
          </p:cNvPr>
          <p:cNvSpPr>
            <a:spLocks noGrp="1"/>
          </p:cNvSpPr>
          <p:nvPr>
            <p:ph sz="half" idx="1"/>
          </p:nvPr>
        </p:nvSpPr>
        <p:spPr>
          <a:xfrm>
            <a:off x="998135" y="2487160"/>
            <a:ext cx="4184035" cy="3880772"/>
          </a:xfrm>
        </p:spPr>
        <p:txBody>
          <a:bodyPr/>
          <a:lstStyle/>
          <a:p>
            <a:r>
              <a:rPr lang="en-GB"/>
              <a:t>“learning by doing”</a:t>
            </a:r>
          </a:p>
          <a:p>
            <a:r>
              <a:rPr lang="en-GB"/>
              <a:t>(Dewey &amp; Dewey, 1915)</a:t>
            </a:r>
          </a:p>
        </p:txBody>
      </p:sp>
    </p:spTree>
    <p:extLst>
      <p:ext uri="{BB962C8B-B14F-4D97-AF65-F5344CB8AC3E}">
        <p14:creationId xmlns:p14="http://schemas.microsoft.com/office/powerpoint/2010/main" val="2675588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67FCA-3BDB-427B-AC5F-7DFE5E74F2EE}"/>
              </a:ext>
            </a:extLst>
          </p:cNvPr>
          <p:cNvSpPr>
            <a:spLocks noGrp="1"/>
          </p:cNvSpPr>
          <p:nvPr>
            <p:ph type="title"/>
          </p:nvPr>
        </p:nvSpPr>
        <p:spPr>
          <a:xfrm>
            <a:off x="670559" y="1266614"/>
            <a:ext cx="9023389" cy="1320800"/>
          </a:xfrm>
        </p:spPr>
        <p:txBody>
          <a:bodyPr/>
          <a:lstStyle/>
          <a:p>
            <a:r>
              <a:rPr lang="en-GB" err="1"/>
              <a:t>Dysgu</a:t>
            </a:r>
            <a:r>
              <a:rPr lang="en-GB"/>
              <a:t> </a:t>
            </a:r>
            <a:r>
              <a:rPr lang="en-GB" err="1"/>
              <a:t>drwy</a:t>
            </a:r>
            <a:r>
              <a:rPr lang="en-GB"/>
              <a:t> </a:t>
            </a:r>
            <a:r>
              <a:rPr lang="en-GB" err="1"/>
              <a:t>Brofiad</a:t>
            </a:r>
            <a:r>
              <a:rPr lang="en-GB"/>
              <a:t> / Experiential Learning</a:t>
            </a:r>
          </a:p>
        </p:txBody>
      </p:sp>
      <p:sp>
        <p:nvSpPr>
          <p:cNvPr id="3" name="Content Placeholder 2">
            <a:extLst>
              <a:ext uri="{FF2B5EF4-FFF2-40B4-BE49-F238E27FC236}">
                <a16:creationId xmlns:a16="http://schemas.microsoft.com/office/drawing/2014/main" id="{D83D229E-5995-41D5-B4FA-60DD2C50F5F6}"/>
              </a:ext>
            </a:extLst>
          </p:cNvPr>
          <p:cNvSpPr>
            <a:spLocks noGrp="1"/>
          </p:cNvSpPr>
          <p:nvPr>
            <p:ph sz="half" idx="1"/>
          </p:nvPr>
        </p:nvSpPr>
        <p:spPr>
          <a:xfrm>
            <a:off x="2004907" y="2665655"/>
            <a:ext cx="6543040" cy="3880772"/>
          </a:xfrm>
        </p:spPr>
        <p:txBody>
          <a:bodyPr>
            <a:normAutofit/>
          </a:bodyPr>
          <a:lstStyle/>
          <a:p>
            <a:r>
              <a:rPr lang="en-GB" sz="2800">
                <a:hlinkClick r:id="rId2"/>
              </a:rPr>
              <a:t>Dewey Experiential Learning Theory</a:t>
            </a:r>
            <a:endParaRPr lang="en-GB" sz="2800"/>
          </a:p>
        </p:txBody>
      </p:sp>
      <p:pic>
        <p:nvPicPr>
          <p:cNvPr id="6" name="Picture 5" descr="A picture containing toy, doll&#10;&#10;Description automatically generated">
            <a:extLst>
              <a:ext uri="{FF2B5EF4-FFF2-40B4-BE49-F238E27FC236}">
                <a16:creationId xmlns:a16="http://schemas.microsoft.com/office/drawing/2014/main" id="{8FBCAC45-357B-415D-AA94-7C43F9D1074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00880" y="3714226"/>
            <a:ext cx="2438400" cy="2069592"/>
          </a:xfrm>
          <a:prstGeom prst="rect">
            <a:avLst/>
          </a:prstGeom>
        </p:spPr>
      </p:pic>
    </p:spTree>
    <p:extLst>
      <p:ext uri="{BB962C8B-B14F-4D97-AF65-F5344CB8AC3E}">
        <p14:creationId xmlns:p14="http://schemas.microsoft.com/office/powerpoint/2010/main" val="2554953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0699-026D-4CA3-81D8-A818CC4B5388}"/>
              </a:ext>
            </a:extLst>
          </p:cNvPr>
          <p:cNvSpPr>
            <a:spLocks noGrp="1"/>
          </p:cNvSpPr>
          <p:nvPr>
            <p:ph type="title"/>
          </p:nvPr>
        </p:nvSpPr>
        <p:spPr/>
        <p:txBody>
          <a:bodyPr/>
          <a:lstStyle/>
          <a:p>
            <a:r>
              <a:rPr lang="cy-GB">
                <a:solidFill>
                  <a:schemeClr val="accent1">
                    <a:lumMod val="75000"/>
                  </a:schemeClr>
                </a:solidFill>
              </a:rPr>
              <a:t>Damcaniaeth Dysgu Awyr Agored </a:t>
            </a:r>
            <a:r>
              <a:rPr lang="en-GB">
                <a:solidFill>
                  <a:schemeClr val="accent1">
                    <a:lumMod val="75000"/>
                  </a:schemeClr>
                </a:solidFill>
              </a:rPr>
              <a:t>Outdoor Learning theory</a:t>
            </a:r>
          </a:p>
        </p:txBody>
      </p:sp>
      <p:sp>
        <p:nvSpPr>
          <p:cNvPr id="3" name="Content Placeholder 2">
            <a:extLst>
              <a:ext uri="{FF2B5EF4-FFF2-40B4-BE49-F238E27FC236}">
                <a16:creationId xmlns:a16="http://schemas.microsoft.com/office/drawing/2014/main" id="{F05F094F-A7DB-47D5-8DA6-9969FDD7A875}"/>
              </a:ext>
            </a:extLst>
          </p:cNvPr>
          <p:cNvSpPr>
            <a:spLocks noGrp="1"/>
          </p:cNvSpPr>
          <p:nvPr>
            <p:ph sz="half" idx="1"/>
          </p:nvPr>
        </p:nvSpPr>
        <p:spPr/>
        <p:txBody>
          <a:bodyPr>
            <a:normAutofit fontScale="92500" lnSpcReduction="20000"/>
          </a:bodyPr>
          <a:lstStyle/>
          <a:p>
            <a:r>
              <a:rPr lang="cy-GB"/>
              <a:t>Mewn grwpiau, crynhowch safbwyntiau un o’r damcaniaethwyr canlynol ynghylch dysgu awyr agored neu ddysgu drwy brofiadau:</a:t>
            </a:r>
          </a:p>
          <a:p>
            <a:r>
              <a:rPr lang="en-GB"/>
              <a:t>John Dewey</a:t>
            </a:r>
          </a:p>
          <a:p>
            <a:r>
              <a:rPr lang="en-GB"/>
              <a:t>Margaret McMillan</a:t>
            </a:r>
          </a:p>
          <a:p>
            <a:r>
              <a:rPr lang="en-GB"/>
              <a:t>Friedrich Froebel</a:t>
            </a:r>
          </a:p>
          <a:p>
            <a:r>
              <a:rPr lang="cy-GB"/>
              <a:t>Jean-</a:t>
            </a:r>
            <a:r>
              <a:rPr lang="cy-GB" err="1"/>
              <a:t>Jacques</a:t>
            </a:r>
            <a:r>
              <a:rPr lang="cy-GB"/>
              <a:t> </a:t>
            </a:r>
            <a:r>
              <a:rPr lang="cy-GB" err="1"/>
              <a:t>Rousseau</a:t>
            </a:r>
            <a:endParaRPr lang="cy-GB"/>
          </a:p>
          <a:p>
            <a:r>
              <a:rPr lang="cy-GB"/>
              <a:t>David </a:t>
            </a:r>
            <a:r>
              <a:rPr lang="cy-GB" err="1"/>
              <a:t>Kolb</a:t>
            </a:r>
            <a:endParaRPr lang="cy-GB"/>
          </a:p>
          <a:p>
            <a:r>
              <a:rPr lang="cy-GB"/>
              <a:t>Maria </a:t>
            </a:r>
            <a:r>
              <a:rPr lang="cy-GB" err="1"/>
              <a:t>Montessori</a:t>
            </a:r>
            <a:endParaRPr lang="cy-GB"/>
          </a:p>
          <a:p>
            <a:endParaRPr lang="cy-GB"/>
          </a:p>
          <a:p>
            <a:r>
              <a:rPr lang="cy-GB"/>
              <a:t>Byddwch yn barod i gyflwyno eich darganfyddiadau yn ôl i weddill y grŵp.</a:t>
            </a:r>
          </a:p>
          <a:p>
            <a:endParaRPr lang="en-GB"/>
          </a:p>
        </p:txBody>
      </p:sp>
      <p:sp>
        <p:nvSpPr>
          <p:cNvPr id="4" name="Content Placeholder 3">
            <a:extLst>
              <a:ext uri="{FF2B5EF4-FFF2-40B4-BE49-F238E27FC236}">
                <a16:creationId xmlns:a16="http://schemas.microsoft.com/office/drawing/2014/main" id="{D9132E9B-2207-487F-B53D-C97539BBDB31}"/>
              </a:ext>
            </a:extLst>
          </p:cNvPr>
          <p:cNvSpPr>
            <a:spLocks noGrp="1"/>
          </p:cNvSpPr>
          <p:nvPr>
            <p:ph sz="half" idx="2"/>
          </p:nvPr>
        </p:nvSpPr>
        <p:spPr/>
        <p:txBody>
          <a:bodyPr>
            <a:normAutofit fontScale="92500" lnSpcReduction="20000"/>
          </a:bodyPr>
          <a:lstStyle/>
          <a:p>
            <a:r>
              <a:rPr lang="en-GB"/>
              <a:t>In groups, summarise one of the following theorist's perspectives regarding outdoor or experiential learning:</a:t>
            </a:r>
            <a:endParaRPr lang="en-US"/>
          </a:p>
          <a:p>
            <a:r>
              <a:rPr lang="en-GB"/>
              <a:t>John Dewey</a:t>
            </a:r>
          </a:p>
          <a:p>
            <a:r>
              <a:rPr lang="en-GB"/>
              <a:t>Margaret McMillan</a:t>
            </a:r>
          </a:p>
          <a:p>
            <a:r>
              <a:rPr lang="en-GB"/>
              <a:t>Friedrich Froebel</a:t>
            </a:r>
          </a:p>
          <a:p>
            <a:r>
              <a:rPr lang="en-GB"/>
              <a:t>Jean-Jacques Rousseau</a:t>
            </a:r>
          </a:p>
          <a:p>
            <a:r>
              <a:rPr lang="en-GB"/>
              <a:t>David Kolb</a:t>
            </a:r>
          </a:p>
          <a:p>
            <a:r>
              <a:rPr lang="en-GB"/>
              <a:t>Maria Montessori</a:t>
            </a:r>
          </a:p>
          <a:p>
            <a:endParaRPr lang="en-GB"/>
          </a:p>
          <a:p>
            <a:r>
              <a:rPr lang="en-GB"/>
              <a:t>Be prepared to present your findings back to the rest of the group.</a:t>
            </a:r>
          </a:p>
          <a:p>
            <a:endParaRPr lang="en-GB"/>
          </a:p>
        </p:txBody>
      </p:sp>
    </p:spTree>
    <p:extLst>
      <p:ext uri="{BB962C8B-B14F-4D97-AF65-F5344CB8AC3E}">
        <p14:creationId xmlns:p14="http://schemas.microsoft.com/office/powerpoint/2010/main" val="558640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D9917-876B-45DF-8758-820A17CE67A6}"/>
              </a:ext>
            </a:extLst>
          </p:cNvPr>
          <p:cNvSpPr>
            <a:spLocks noGrp="1"/>
          </p:cNvSpPr>
          <p:nvPr>
            <p:ph type="title"/>
          </p:nvPr>
        </p:nvSpPr>
        <p:spPr>
          <a:xfrm>
            <a:off x="1259225" y="839789"/>
            <a:ext cx="8596668" cy="1320800"/>
          </a:xfrm>
        </p:spPr>
        <p:txBody>
          <a:bodyPr/>
          <a:lstStyle/>
          <a:p>
            <a:r>
              <a:rPr lang="en-GB" err="1">
                <a:solidFill>
                  <a:schemeClr val="accent1">
                    <a:lumMod val="75000"/>
                  </a:schemeClr>
                </a:solidFill>
              </a:rPr>
              <a:t>Cyflwyniadau</a:t>
            </a:r>
            <a:r>
              <a:rPr lang="en-GB">
                <a:solidFill>
                  <a:schemeClr val="accent1">
                    <a:lumMod val="75000"/>
                  </a:schemeClr>
                </a:solidFill>
              </a:rPr>
              <a:t> a </a:t>
            </a:r>
            <a:r>
              <a:rPr lang="en-GB" err="1">
                <a:solidFill>
                  <a:schemeClr val="accent1">
                    <a:lumMod val="75000"/>
                  </a:schemeClr>
                </a:solidFill>
              </a:rPr>
              <a:t>thrafodaeth</a:t>
            </a:r>
            <a:r>
              <a:rPr lang="en-GB">
                <a:solidFill>
                  <a:schemeClr val="accent1">
                    <a:lumMod val="75000"/>
                  </a:schemeClr>
                </a:solidFill>
              </a:rPr>
              <a:t> </a:t>
            </a:r>
            <a:r>
              <a:rPr lang="en-GB" err="1">
                <a:solidFill>
                  <a:schemeClr val="accent1">
                    <a:lumMod val="75000"/>
                  </a:schemeClr>
                </a:solidFill>
              </a:rPr>
              <a:t>grwp</a:t>
            </a:r>
            <a:r>
              <a:rPr lang="en-GB">
                <a:solidFill>
                  <a:schemeClr val="accent1">
                    <a:lumMod val="75000"/>
                  </a:schemeClr>
                </a:solidFill>
              </a:rPr>
              <a:t> / Group presentations and discussion</a:t>
            </a:r>
          </a:p>
        </p:txBody>
      </p:sp>
      <p:pic>
        <p:nvPicPr>
          <p:cNvPr id="6" name="Content Placeholder 5">
            <a:extLst>
              <a:ext uri="{FF2B5EF4-FFF2-40B4-BE49-F238E27FC236}">
                <a16:creationId xmlns:a16="http://schemas.microsoft.com/office/drawing/2014/main" id="{368A08D0-B476-46A3-8FD4-A3D1A9084290}"/>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55988" y="2620963"/>
            <a:ext cx="3810000" cy="3181350"/>
          </a:xfrm>
        </p:spPr>
      </p:pic>
    </p:spTree>
    <p:extLst>
      <p:ext uri="{BB962C8B-B14F-4D97-AF65-F5344CB8AC3E}">
        <p14:creationId xmlns:p14="http://schemas.microsoft.com/office/powerpoint/2010/main" val="4209306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FCF59-0772-47BF-9CDF-799094952AE4}"/>
              </a:ext>
            </a:extLst>
          </p:cNvPr>
          <p:cNvSpPr>
            <a:spLocks noGrp="1"/>
          </p:cNvSpPr>
          <p:nvPr>
            <p:ph type="title"/>
          </p:nvPr>
        </p:nvSpPr>
        <p:spPr>
          <a:xfrm>
            <a:off x="1328498" y="816638"/>
            <a:ext cx="8596668" cy="1320800"/>
          </a:xfrm>
        </p:spPr>
        <p:txBody>
          <a:bodyPr/>
          <a:lstStyle/>
          <a:p>
            <a:r>
              <a:rPr lang="en-GB" err="1"/>
              <a:t>Ble</a:t>
            </a:r>
            <a:r>
              <a:rPr lang="en-GB"/>
              <a:t> </a:t>
            </a:r>
            <a:r>
              <a:rPr lang="en-GB" err="1"/>
              <a:t>mae’n</a:t>
            </a:r>
            <a:r>
              <a:rPr lang="en-GB"/>
              <a:t> </a:t>
            </a:r>
            <a:r>
              <a:rPr lang="en-GB" err="1"/>
              <a:t>ffitio</a:t>
            </a:r>
            <a:r>
              <a:rPr lang="en-GB"/>
              <a:t>? / Where does it fit?</a:t>
            </a:r>
          </a:p>
        </p:txBody>
      </p:sp>
      <p:sp>
        <p:nvSpPr>
          <p:cNvPr id="3" name="Content Placeholder 2">
            <a:extLst>
              <a:ext uri="{FF2B5EF4-FFF2-40B4-BE49-F238E27FC236}">
                <a16:creationId xmlns:a16="http://schemas.microsoft.com/office/drawing/2014/main" id="{9E061BBC-5495-4D62-BBEB-2B487E9DC365}"/>
              </a:ext>
            </a:extLst>
          </p:cNvPr>
          <p:cNvSpPr>
            <a:spLocks noGrp="1"/>
          </p:cNvSpPr>
          <p:nvPr>
            <p:ph sz="half" idx="1"/>
          </p:nvPr>
        </p:nvSpPr>
        <p:spPr/>
        <p:txBody>
          <a:bodyPr/>
          <a:lstStyle/>
          <a:p>
            <a:r>
              <a:rPr lang="cy-GB" sz="2400" noProof="1"/>
              <a:t>Pa MDPh</a:t>
            </a:r>
            <a:r>
              <a:rPr lang="cy-GB" sz="2400"/>
              <a:t> y gall dysgu awyr agored ei gefnogi a sut?</a:t>
            </a:r>
          </a:p>
          <a:p>
            <a:r>
              <a:rPr lang="cy-GB" sz="2400">
                <a:hlinkClick r:id="rId2"/>
              </a:rPr>
              <a:t>https://hwb.gov.wales/cwricwlwm-i-gymru</a:t>
            </a:r>
            <a:endParaRPr lang="cy-GB" sz="2400"/>
          </a:p>
          <a:p>
            <a:endParaRPr lang="en-GB"/>
          </a:p>
        </p:txBody>
      </p:sp>
      <p:sp>
        <p:nvSpPr>
          <p:cNvPr id="4" name="Content Placeholder 3">
            <a:extLst>
              <a:ext uri="{FF2B5EF4-FFF2-40B4-BE49-F238E27FC236}">
                <a16:creationId xmlns:a16="http://schemas.microsoft.com/office/drawing/2014/main" id="{3C66F561-9570-408B-ACA0-6FCB42EECEEC}"/>
              </a:ext>
            </a:extLst>
          </p:cNvPr>
          <p:cNvSpPr>
            <a:spLocks noGrp="1"/>
          </p:cNvSpPr>
          <p:nvPr>
            <p:ph sz="half" idx="2"/>
          </p:nvPr>
        </p:nvSpPr>
        <p:spPr>
          <a:xfrm>
            <a:off x="5545994" y="2187577"/>
            <a:ext cx="4184034" cy="3880773"/>
          </a:xfrm>
        </p:spPr>
        <p:txBody>
          <a:bodyPr/>
          <a:lstStyle/>
          <a:p>
            <a:r>
              <a:rPr lang="en-GB" sz="2400"/>
              <a:t>Which </a:t>
            </a:r>
            <a:r>
              <a:rPr lang="en-GB" sz="2400" err="1"/>
              <a:t>AoLE</a:t>
            </a:r>
            <a:r>
              <a:rPr lang="en-GB" sz="2400"/>
              <a:t> can outdoor learning support and how?</a:t>
            </a:r>
          </a:p>
          <a:p>
            <a:r>
              <a:rPr lang="en-GB" sz="2400">
                <a:hlinkClick r:id="rId3"/>
              </a:rPr>
              <a:t>https://hwb.gov.wales/curriculum-for-wales</a:t>
            </a:r>
            <a:endParaRPr lang="en-GB" sz="2400"/>
          </a:p>
          <a:p>
            <a:pPr marL="0" indent="0">
              <a:buNone/>
            </a:pPr>
            <a:endParaRPr lang="en-GB"/>
          </a:p>
        </p:txBody>
      </p:sp>
      <p:pic>
        <p:nvPicPr>
          <p:cNvPr id="12" name="Picture 11" descr="A cartoon of a child&#10;&#10;Description automatically generated with low confidence">
            <a:extLst>
              <a:ext uri="{FF2B5EF4-FFF2-40B4-BE49-F238E27FC236}">
                <a16:creationId xmlns:a16="http://schemas.microsoft.com/office/drawing/2014/main" id="{42857AA0-A3D8-4464-94F6-8AA40385BE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932453" y="4390606"/>
            <a:ext cx="4705558" cy="2352779"/>
          </a:xfrm>
          <a:prstGeom prst="rect">
            <a:avLst/>
          </a:prstGeom>
        </p:spPr>
      </p:pic>
    </p:spTree>
    <p:extLst>
      <p:ext uri="{BB962C8B-B14F-4D97-AF65-F5344CB8AC3E}">
        <p14:creationId xmlns:p14="http://schemas.microsoft.com/office/powerpoint/2010/main" val="3361102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Cysylltiadau</a:t>
            </a:r>
            <a:r>
              <a:rPr lang="en-GB"/>
              <a:t> â </a:t>
            </a:r>
            <a:r>
              <a:rPr lang="en-GB" err="1"/>
              <a:t>Meysydd</a:t>
            </a:r>
            <a:r>
              <a:rPr lang="en-GB"/>
              <a:t> </a:t>
            </a:r>
            <a:r>
              <a:rPr lang="en-GB" err="1"/>
              <a:t>Dysgu</a:t>
            </a:r>
            <a:r>
              <a:rPr lang="en-GB"/>
              <a:t> a </a:t>
            </a:r>
            <a:r>
              <a:rPr lang="en-GB" err="1"/>
              <a:t>Phofiad</a:t>
            </a:r>
            <a:r>
              <a:rPr lang="en-GB"/>
              <a:t> y CS</a:t>
            </a:r>
            <a:br>
              <a:rPr lang="en-GB"/>
            </a:br>
            <a:r>
              <a:rPr lang="en-GB"/>
              <a:t>Links to </a:t>
            </a:r>
            <a:r>
              <a:rPr lang="en-GB" err="1"/>
              <a:t>FPh</a:t>
            </a:r>
            <a:r>
              <a:rPr lang="en-GB"/>
              <a:t> Areas of Learning and Experience</a:t>
            </a:r>
          </a:p>
        </p:txBody>
      </p:sp>
      <p:sp>
        <p:nvSpPr>
          <p:cNvPr id="4" name="Content Placeholder 3"/>
          <p:cNvSpPr>
            <a:spLocks noGrp="1"/>
          </p:cNvSpPr>
          <p:nvPr>
            <p:ph sz="half" idx="1"/>
          </p:nvPr>
        </p:nvSpPr>
        <p:spPr>
          <a:xfrm>
            <a:off x="677334" y="1930400"/>
            <a:ext cx="4184035" cy="4110961"/>
          </a:xfrm>
        </p:spPr>
        <p:txBody>
          <a:bodyPr>
            <a:noAutofit/>
          </a:bodyPr>
          <a:lstStyle/>
          <a:p>
            <a:pPr marL="0" indent="0">
              <a:buNone/>
            </a:pPr>
            <a:r>
              <a:rPr lang="en-GB" b="1" dirty="0"/>
              <a:t>• </a:t>
            </a:r>
            <a:r>
              <a:rPr lang="en-GB" b="1" dirty="0" err="1"/>
              <a:t>Datblygiad</a:t>
            </a:r>
            <a:r>
              <a:rPr lang="en-GB" b="1" dirty="0"/>
              <a:t> </a:t>
            </a:r>
            <a:r>
              <a:rPr lang="en-GB" b="1" dirty="0" err="1"/>
              <a:t>Personol</a:t>
            </a:r>
            <a:r>
              <a:rPr lang="en-GB" b="1" dirty="0"/>
              <a:t> a </a:t>
            </a:r>
            <a:r>
              <a:rPr lang="en-GB" b="1" dirty="0" err="1"/>
              <a:t>Chymdeithasol</a:t>
            </a:r>
            <a:r>
              <a:rPr lang="en-GB" b="1" dirty="0"/>
              <a:t>, </a:t>
            </a:r>
            <a:r>
              <a:rPr lang="en-GB" b="1" dirty="0" err="1"/>
              <a:t>Lles</a:t>
            </a:r>
            <a:r>
              <a:rPr lang="en-GB" b="1" dirty="0"/>
              <a:t> ac </a:t>
            </a:r>
            <a:r>
              <a:rPr lang="en-GB" b="1" dirty="0" err="1"/>
              <a:t>Amrywiaeth</a:t>
            </a:r>
            <a:r>
              <a:rPr lang="en-GB" b="1" dirty="0"/>
              <a:t> </a:t>
            </a:r>
            <a:r>
              <a:rPr lang="en-GB" b="1" dirty="0" err="1"/>
              <a:t>Ddiwylliannol</a:t>
            </a:r>
            <a:r>
              <a:rPr lang="en-GB" b="1" dirty="0"/>
              <a:t> </a:t>
            </a:r>
            <a:r>
              <a:rPr lang="en-GB" dirty="0" err="1"/>
              <a:t>Roeddem</a:t>
            </a:r>
            <a:r>
              <a:rPr lang="en-GB" dirty="0"/>
              <a:t> wrth </a:t>
            </a:r>
            <a:r>
              <a:rPr lang="en-GB" dirty="0" err="1"/>
              <a:t>ein</a:t>
            </a:r>
            <a:r>
              <a:rPr lang="en-GB" dirty="0"/>
              <a:t> </a:t>
            </a:r>
            <a:r>
              <a:rPr lang="en-GB" dirty="0" err="1"/>
              <a:t>boddau</a:t>
            </a:r>
            <a:r>
              <a:rPr lang="en-GB" dirty="0"/>
              <a:t> y </a:t>
            </a:r>
            <a:r>
              <a:rPr lang="en-GB" dirty="0" err="1"/>
              <a:t>tu</a:t>
            </a:r>
            <a:r>
              <a:rPr lang="en-GB" dirty="0"/>
              <a:t> </a:t>
            </a:r>
            <a:r>
              <a:rPr lang="en-GB" dirty="0" err="1"/>
              <a:t>allan</a:t>
            </a:r>
            <a:r>
              <a:rPr lang="en-GB" dirty="0"/>
              <a:t>. </a:t>
            </a:r>
            <a:r>
              <a:rPr lang="en-GB" dirty="0" err="1"/>
              <a:t>Roeddem</a:t>
            </a:r>
            <a:r>
              <a:rPr lang="en-GB" dirty="0"/>
              <a:t> </a:t>
            </a:r>
            <a:r>
              <a:rPr lang="en-GB" dirty="0" err="1"/>
              <a:t>yn</a:t>
            </a:r>
            <a:r>
              <a:rPr lang="en-GB" dirty="0"/>
              <a:t> </a:t>
            </a:r>
            <a:r>
              <a:rPr lang="en-GB" dirty="0" err="1"/>
              <a:t>rhydd</a:t>
            </a:r>
            <a:r>
              <a:rPr lang="en-GB" dirty="0"/>
              <a:t> </a:t>
            </a:r>
            <a:r>
              <a:rPr lang="en-GB" dirty="0" err="1"/>
              <a:t>i</a:t>
            </a:r>
            <a:r>
              <a:rPr lang="en-GB" dirty="0"/>
              <a:t> </a:t>
            </a:r>
            <a:r>
              <a:rPr lang="en-GB" dirty="0" err="1"/>
              <a:t>siarad</a:t>
            </a:r>
            <a:r>
              <a:rPr lang="en-GB" dirty="0"/>
              <a:t> a </a:t>
            </a:r>
            <a:r>
              <a:rPr lang="en-GB" dirty="0" err="1"/>
              <a:t>symud</a:t>
            </a:r>
            <a:r>
              <a:rPr lang="en-GB" dirty="0"/>
              <a:t> o </a:t>
            </a:r>
            <a:r>
              <a:rPr lang="en-GB" dirty="0" err="1"/>
              <a:t>gwmpas</a:t>
            </a:r>
            <a:r>
              <a:rPr lang="en-GB" dirty="0"/>
              <a:t>. Fe </a:t>
            </a:r>
            <a:r>
              <a:rPr lang="en-GB" dirty="0" err="1"/>
              <a:t>wnaethom</a:t>
            </a:r>
            <a:r>
              <a:rPr lang="en-GB" dirty="0"/>
              <a:t> </a:t>
            </a:r>
            <a:r>
              <a:rPr lang="en-GB" dirty="0" err="1"/>
              <a:t>weithio’n</a:t>
            </a:r>
            <a:r>
              <a:rPr lang="en-GB" dirty="0"/>
              <a:t> </a:t>
            </a:r>
            <a:r>
              <a:rPr lang="en-GB" dirty="0" err="1"/>
              <a:t>galed</a:t>
            </a:r>
            <a:r>
              <a:rPr lang="en-GB" dirty="0"/>
              <a:t> </a:t>
            </a:r>
            <a:r>
              <a:rPr lang="en-GB" dirty="0" err="1"/>
              <a:t>fel</a:t>
            </a:r>
            <a:r>
              <a:rPr lang="en-GB" dirty="0"/>
              <a:t> </a:t>
            </a:r>
            <a:r>
              <a:rPr lang="en-GB" dirty="0" err="1"/>
              <a:t>tîm</a:t>
            </a:r>
            <a:r>
              <a:rPr lang="en-GB" dirty="0"/>
              <a:t>. Yn </a:t>
            </a:r>
            <a:r>
              <a:rPr lang="en-GB" dirty="0" err="1"/>
              <a:t>fwy</a:t>
            </a:r>
            <a:r>
              <a:rPr lang="en-GB" dirty="0"/>
              <a:t> </a:t>
            </a:r>
            <a:r>
              <a:rPr lang="en-GB" dirty="0" err="1"/>
              <a:t>na</a:t>
            </a:r>
            <a:r>
              <a:rPr lang="en-GB" dirty="0"/>
              <a:t> dim </a:t>
            </a:r>
            <a:r>
              <a:rPr lang="en-GB" dirty="0" err="1"/>
              <a:t>cawsom</a:t>
            </a:r>
            <a:r>
              <a:rPr lang="en-GB" dirty="0"/>
              <a:t> </a:t>
            </a:r>
            <a:r>
              <a:rPr lang="en-GB" dirty="0" err="1"/>
              <a:t>foddhad</a:t>
            </a:r>
            <a:r>
              <a:rPr lang="en-GB" dirty="0"/>
              <a:t> o weld </a:t>
            </a:r>
            <a:r>
              <a:rPr lang="en-GB" dirty="0" err="1"/>
              <a:t>yr</a:t>
            </a:r>
            <a:r>
              <a:rPr lang="en-GB" dirty="0"/>
              <a:t> </a:t>
            </a:r>
            <a:r>
              <a:rPr lang="en-GB" dirty="0" err="1"/>
              <a:t>hyn</a:t>
            </a:r>
            <a:r>
              <a:rPr lang="en-GB" dirty="0"/>
              <a:t> </a:t>
            </a:r>
            <a:r>
              <a:rPr lang="en-GB" dirty="0" err="1"/>
              <a:t>yr</a:t>
            </a:r>
            <a:r>
              <a:rPr lang="en-GB" dirty="0"/>
              <a:t> </a:t>
            </a:r>
            <a:r>
              <a:rPr lang="en-GB" dirty="0" err="1"/>
              <a:t>oeddem</a:t>
            </a:r>
            <a:r>
              <a:rPr lang="en-GB" dirty="0"/>
              <a:t> </a:t>
            </a:r>
            <a:r>
              <a:rPr lang="en-GB" dirty="0" err="1"/>
              <a:t>wedi’i</a:t>
            </a:r>
            <a:r>
              <a:rPr lang="en-GB" dirty="0"/>
              <a:t> </a:t>
            </a:r>
            <a:r>
              <a:rPr lang="en-GB" dirty="0" err="1"/>
              <a:t>adeiladu</a:t>
            </a:r>
            <a:r>
              <a:rPr lang="en-GB" dirty="0"/>
              <a:t> </a:t>
            </a:r>
            <a:r>
              <a:rPr lang="en-GB" dirty="0" err="1"/>
              <a:t>â’r</a:t>
            </a:r>
            <a:r>
              <a:rPr lang="en-GB" dirty="0"/>
              <a:t> </a:t>
            </a:r>
            <a:r>
              <a:rPr lang="en-GB" dirty="0" err="1"/>
              <a:t>helyg</a:t>
            </a:r>
            <a:r>
              <a:rPr lang="en-GB" dirty="0"/>
              <a:t> ac o </a:t>
            </a:r>
            <a:r>
              <a:rPr lang="en-GB" dirty="0" err="1"/>
              <a:t>wybod</a:t>
            </a:r>
            <a:r>
              <a:rPr lang="en-GB" dirty="0"/>
              <a:t> y </a:t>
            </a:r>
            <a:r>
              <a:rPr lang="en-GB" dirty="0" err="1"/>
              <a:t>byddai’n</a:t>
            </a:r>
            <a:r>
              <a:rPr lang="en-GB" dirty="0"/>
              <a:t> </a:t>
            </a:r>
            <a:r>
              <a:rPr lang="en-GB" dirty="0" err="1"/>
              <a:t>tyfu</a:t>
            </a:r>
            <a:r>
              <a:rPr lang="en-GB" dirty="0"/>
              <a:t>. </a:t>
            </a:r>
          </a:p>
          <a:p>
            <a:pPr marL="0" indent="0">
              <a:buNone/>
            </a:pPr>
            <a:r>
              <a:rPr lang="en-GB" b="1" dirty="0">
                <a:solidFill>
                  <a:schemeClr val="accent4">
                    <a:lumMod val="60000"/>
                    <a:lumOff val="40000"/>
                  </a:schemeClr>
                </a:solidFill>
              </a:rPr>
              <a:t>• </a:t>
            </a:r>
            <a:r>
              <a:rPr lang="en-GB" b="1" dirty="0" err="1">
                <a:solidFill>
                  <a:schemeClr val="accent4">
                    <a:lumMod val="60000"/>
                    <a:lumOff val="40000"/>
                  </a:schemeClr>
                </a:solidFill>
              </a:rPr>
              <a:t>Sgiliau</a:t>
            </a:r>
            <a:r>
              <a:rPr lang="en-GB" b="1" dirty="0">
                <a:solidFill>
                  <a:schemeClr val="accent4">
                    <a:lumMod val="60000"/>
                    <a:lumOff val="40000"/>
                  </a:schemeClr>
                </a:solidFill>
              </a:rPr>
              <a:t> Iaith, </a:t>
            </a:r>
            <a:r>
              <a:rPr lang="en-GB" b="1" dirty="0" err="1">
                <a:solidFill>
                  <a:schemeClr val="accent4">
                    <a:lumMod val="60000"/>
                    <a:lumOff val="40000"/>
                  </a:schemeClr>
                </a:solidFill>
              </a:rPr>
              <a:t>Llythrennedd</a:t>
            </a:r>
            <a:r>
              <a:rPr lang="en-GB" b="1" dirty="0">
                <a:solidFill>
                  <a:schemeClr val="accent4">
                    <a:lumMod val="60000"/>
                    <a:lumOff val="40000"/>
                  </a:schemeClr>
                </a:solidFill>
              </a:rPr>
              <a:t> a </a:t>
            </a:r>
            <a:r>
              <a:rPr lang="en-GB" b="1" dirty="0" err="1">
                <a:solidFill>
                  <a:schemeClr val="accent4">
                    <a:lumMod val="60000"/>
                    <a:lumOff val="40000"/>
                  </a:schemeClr>
                </a:solidFill>
              </a:rPr>
              <a:t>Chyfathrebu</a:t>
            </a:r>
            <a:r>
              <a:rPr lang="en-GB" b="1" dirty="0">
                <a:solidFill>
                  <a:schemeClr val="accent4">
                    <a:lumMod val="60000"/>
                    <a:lumOff val="40000"/>
                  </a:schemeClr>
                </a:solidFill>
              </a:rPr>
              <a:t> </a:t>
            </a:r>
            <a:r>
              <a:rPr lang="en-GB" dirty="0">
                <a:solidFill>
                  <a:schemeClr val="accent4">
                    <a:lumMod val="60000"/>
                    <a:lumOff val="40000"/>
                  </a:schemeClr>
                </a:solidFill>
              </a:rPr>
              <a:t>Fe </a:t>
            </a:r>
            <a:r>
              <a:rPr lang="en-GB" dirty="0" err="1">
                <a:solidFill>
                  <a:schemeClr val="accent4">
                    <a:lumMod val="60000"/>
                    <a:lumOff val="40000"/>
                  </a:schemeClr>
                </a:solidFill>
              </a:rPr>
              <a:t>wnaethom</a:t>
            </a:r>
            <a:r>
              <a:rPr lang="en-GB" dirty="0">
                <a:solidFill>
                  <a:schemeClr val="accent4">
                    <a:lumMod val="60000"/>
                    <a:lumOff val="40000"/>
                  </a:schemeClr>
                </a:solidFill>
              </a:rPr>
              <a:t> </a:t>
            </a:r>
            <a:r>
              <a:rPr lang="en-GB" dirty="0" err="1">
                <a:solidFill>
                  <a:schemeClr val="accent4">
                    <a:lumMod val="60000"/>
                    <a:lumOff val="40000"/>
                  </a:schemeClr>
                </a:solidFill>
              </a:rPr>
              <a:t>begio</a:t>
            </a:r>
            <a:r>
              <a:rPr lang="en-GB" dirty="0">
                <a:solidFill>
                  <a:schemeClr val="accent4">
                    <a:lumMod val="60000"/>
                    <a:lumOff val="40000"/>
                  </a:schemeClr>
                </a:solidFill>
              </a:rPr>
              <a:t> </a:t>
            </a:r>
            <a:r>
              <a:rPr lang="en-GB" dirty="0" err="1">
                <a:solidFill>
                  <a:schemeClr val="accent4">
                    <a:lumMod val="60000"/>
                    <a:lumOff val="40000"/>
                  </a:schemeClr>
                </a:solidFill>
              </a:rPr>
              <a:t>geiriau</a:t>
            </a:r>
            <a:r>
              <a:rPr lang="en-GB" dirty="0">
                <a:solidFill>
                  <a:schemeClr val="accent4">
                    <a:lumMod val="60000"/>
                    <a:lumOff val="40000"/>
                  </a:schemeClr>
                </a:solidFill>
              </a:rPr>
              <a:t> </a:t>
            </a:r>
            <a:r>
              <a:rPr lang="en-GB" dirty="0" err="1">
                <a:solidFill>
                  <a:schemeClr val="accent4">
                    <a:lumMod val="60000"/>
                    <a:lumOff val="40000"/>
                  </a:schemeClr>
                </a:solidFill>
              </a:rPr>
              <a:t>yn</a:t>
            </a:r>
            <a:r>
              <a:rPr lang="en-GB" dirty="0">
                <a:solidFill>
                  <a:schemeClr val="accent4">
                    <a:lumMod val="60000"/>
                    <a:lumOff val="40000"/>
                  </a:schemeClr>
                </a:solidFill>
              </a:rPr>
              <a:t> y </a:t>
            </a:r>
            <a:r>
              <a:rPr lang="en-GB" dirty="0" err="1">
                <a:solidFill>
                  <a:schemeClr val="accent4">
                    <a:lumMod val="60000"/>
                    <a:lumOff val="40000"/>
                  </a:schemeClr>
                </a:solidFill>
              </a:rPr>
              <a:t>coed</a:t>
            </a:r>
            <a:r>
              <a:rPr lang="en-GB" dirty="0">
                <a:solidFill>
                  <a:schemeClr val="accent4">
                    <a:lumMod val="60000"/>
                    <a:lumOff val="40000"/>
                  </a:schemeClr>
                </a:solidFill>
              </a:rPr>
              <a:t> </a:t>
            </a:r>
            <a:r>
              <a:rPr lang="en-GB" dirty="0" err="1">
                <a:solidFill>
                  <a:schemeClr val="accent4">
                    <a:lumMod val="60000"/>
                    <a:lumOff val="40000"/>
                  </a:schemeClr>
                </a:solidFill>
              </a:rPr>
              <a:t>a’r</a:t>
            </a:r>
            <a:r>
              <a:rPr lang="en-GB" dirty="0">
                <a:solidFill>
                  <a:schemeClr val="accent4">
                    <a:lumMod val="60000"/>
                    <a:lumOff val="40000"/>
                  </a:schemeClr>
                </a:solidFill>
              </a:rPr>
              <a:t> </a:t>
            </a:r>
            <a:r>
              <a:rPr lang="en-GB" dirty="0" err="1">
                <a:solidFill>
                  <a:schemeClr val="accent4">
                    <a:lumMod val="60000"/>
                    <a:lumOff val="40000"/>
                  </a:schemeClr>
                </a:solidFill>
              </a:rPr>
              <a:t>llwyni</a:t>
            </a:r>
            <a:r>
              <a:rPr lang="en-GB" dirty="0">
                <a:solidFill>
                  <a:schemeClr val="accent4">
                    <a:lumMod val="60000"/>
                    <a:lumOff val="40000"/>
                  </a:schemeClr>
                </a:solidFill>
              </a:rPr>
              <a:t>. </a:t>
            </a:r>
            <a:r>
              <a:rPr lang="en-GB" dirty="0" err="1">
                <a:solidFill>
                  <a:schemeClr val="accent4">
                    <a:lumMod val="60000"/>
                    <a:lumOff val="40000"/>
                  </a:schemeClr>
                </a:solidFill>
              </a:rPr>
              <a:t>Aeth</a:t>
            </a:r>
            <a:r>
              <a:rPr lang="en-GB" dirty="0">
                <a:solidFill>
                  <a:schemeClr val="accent4">
                    <a:lumMod val="60000"/>
                    <a:lumOff val="40000"/>
                  </a:schemeClr>
                </a:solidFill>
              </a:rPr>
              <a:t> </a:t>
            </a:r>
            <a:r>
              <a:rPr lang="en-GB" dirty="0" err="1">
                <a:solidFill>
                  <a:schemeClr val="accent4">
                    <a:lumMod val="60000"/>
                    <a:lumOff val="40000"/>
                  </a:schemeClr>
                </a:solidFill>
              </a:rPr>
              <a:t>rhai</a:t>
            </a:r>
            <a:r>
              <a:rPr lang="en-GB" dirty="0">
                <a:solidFill>
                  <a:schemeClr val="accent4">
                    <a:lumMod val="60000"/>
                    <a:lumOff val="40000"/>
                  </a:schemeClr>
                </a:solidFill>
              </a:rPr>
              <a:t> </a:t>
            </a:r>
            <a:r>
              <a:rPr lang="en-GB" dirty="0" err="1">
                <a:solidFill>
                  <a:schemeClr val="accent4">
                    <a:lumMod val="60000"/>
                    <a:lumOff val="40000"/>
                  </a:schemeClr>
                </a:solidFill>
              </a:rPr>
              <a:t>o’r</a:t>
            </a:r>
            <a:r>
              <a:rPr lang="en-GB" dirty="0">
                <a:solidFill>
                  <a:schemeClr val="accent4">
                    <a:lumMod val="60000"/>
                    <a:lumOff val="40000"/>
                  </a:schemeClr>
                </a:solidFill>
              </a:rPr>
              <a:t> plant </a:t>
            </a:r>
            <a:r>
              <a:rPr lang="en-GB" dirty="0" err="1">
                <a:solidFill>
                  <a:schemeClr val="accent4">
                    <a:lumMod val="60000"/>
                    <a:lumOff val="40000"/>
                  </a:schemeClr>
                </a:solidFill>
              </a:rPr>
              <a:t>ar</a:t>
            </a:r>
            <a:r>
              <a:rPr lang="en-GB" dirty="0">
                <a:solidFill>
                  <a:schemeClr val="accent4">
                    <a:lumMod val="60000"/>
                    <a:lumOff val="40000"/>
                  </a:schemeClr>
                </a:solidFill>
              </a:rPr>
              <a:t> </a:t>
            </a:r>
            <a:r>
              <a:rPr lang="en-GB" dirty="0" err="1">
                <a:solidFill>
                  <a:schemeClr val="accent4">
                    <a:lumMod val="60000"/>
                    <a:lumOff val="40000"/>
                  </a:schemeClr>
                </a:solidFill>
              </a:rPr>
              <a:t>helfa</a:t>
            </a:r>
            <a:r>
              <a:rPr lang="en-GB" dirty="0">
                <a:solidFill>
                  <a:schemeClr val="accent4">
                    <a:lumMod val="60000"/>
                    <a:lumOff val="40000"/>
                  </a:schemeClr>
                </a:solidFill>
              </a:rPr>
              <a:t> </a:t>
            </a:r>
            <a:r>
              <a:rPr lang="en-GB" dirty="0" err="1">
                <a:solidFill>
                  <a:schemeClr val="accent4">
                    <a:lumMod val="60000"/>
                    <a:lumOff val="40000"/>
                  </a:schemeClr>
                </a:solidFill>
              </a:rPr>
              <a:t>eiriau</a:t>
            </a:r>
            <a:r>
              <a:rPr lang="en-GB" dirty="0">
                <a:solidFill>
                  <a:schemeClr val="accent4">
                    <a:lumMod val="60000"/>
                    <a:lumOff val="40000"/>
                  </a:schemeClr>
                </a:solidFill>
              </a:rPr>
              <a:t> </a:t>
            </a:r>
            <a:r>
              <a:rPr lang="en-GB" dirty="0" err="1">
                <a:solidFill>
                  <a:schemeClr val="accent4">
                    <a:lumMod val="60000"/>
                    <a:lumOff val="40000"/>
                  </a:schemeClr>
                </a:solidFill>
              </a:rPr>
              <a:t>cyn</a:t>
            </a:r>
            <a:r>
              <a:rPr lang="en-GB" dirty="0">
                <a:solidFill>
                  <a:schemeClr val="accent4">
                    <a:lumMod val="60000"/>
                    <a:lumOff val="40000"/>
                  </a:schemeClr>
                </a:solidFill>
              </a:rPr>
              <a:t> </a:t>
            </a:r>
            <a:r>
              <a:rPr lang="en-GB" dirty="0" err="1">
                <a:solidFill>
                  <a:schemeClr val="accent4">
                    <a:lumMod val="60000"/>
                    <a:lumOff val="40000"/>
                  </a:schemeClr>
                </a:solidFill>
              </a:rPr>
              <a:t>mynd</a:t>
            </a:r>
            <a:r>
              <a:rPr lang="en-GB" dirty="0">
                <a:solidFill>
                  <a:schemeClr val="accent4">
                    <a:lumMod val="60000"/>
                    <a:lumOff val="40000"/>
                  </a:schemeClr>
                </a:solidFill>
              </a:rPr>
              <a:t> </a:t>
            </a:r>
            <a:r>
              <a:rPr lang="en-GB" dirty="0" err="1">
                <a:solidFill>
                  <a:schemeClr val="accent4">
                    <a:lumMod val="60000"/>
                    <a:lumOff val="40000"/>
                  </a:schemeClr>
                </a:solidFill>
              </a:rPr>
              <a:t>ati</a:t>
            </a:r>
            <a:r>
              <a:rPr lang="en-GB" dirty="0">
                <a:solidFill>
                  <a:schemeClr val="accent4">
                    <a:lumMod val="60000"/>
                    <a:lumOff val="40000"/>
                  </a:schemeClr>
                </a:solidFill>
              </a:rPr>
              <a:t> </a:t>
            </a:r>
            <a:r>
              <a:rPr lang="en-GB" dirty="0" err="1">
                <a:solidFill>
                  <a:schemeClr val="accent4">
                    <a:lumMod val="60000"/>
                    <a:lumOff val="40000"/>
                  </a:schemeClr>
                </a:solidFill>
              </a:rPr>
              <a:t>i</a:t>
            </a:r>
            <a:r>
              <a:rPr lang="en-GB" dirty="0">
                <a:solidFill>
                  <a:schemeClr val="accent4">
                    <a:lumMod val="60000"/>
                    <a:lumOff val="40000"/>
                  </a:schemeClr>
                </a:solidFill>
              </a:rPr>
              <a:t> </a:t>
            </a:r>
            <a:r>
              <a:rPr lang="en-GB" dirty="0" err="1">
                <a:solidFill>
                  <a:schemeClr val="accent4">
                    <a:lumMod val="60000"/>
                    <a:lumOff val="40000"/>
                  </a:schemeClr>
                </a:solidFill>
              </a:rPr>
              <a:t>ysgrifennu</a:t>
            </a:r>
            <a:r>
              <a:rPr lang="en-GB" dirty="0">
                <a:solidFill>
                  <a:schemeClr val="accent4">
                    <a:lumMod val="60000"/>
                    <a:lumOff val="40000"/>
                  </a:schemeClr>
                </a:solidFill>
              </a:rPr>
              <a:t> </a:t>
            </a:r>
            <a:r>
              <a:rPr lang="en-GB" dirty="0" err="1">
                <a:solidFill>
                  <a:schemeClr val="accent4">
                    <a:lumMod val="60000"/>
                    <a:lumOff val="40000"/>
                  </a:schemeClr>
                </a:solidFill>
              </a:rPr>
              <a:t>brawddegau</a:t>
            </a:r>
            <a:r>
              <a:rPr lang="en-GB" dirty="0">
                <a:solidFill>
                  <a:schemeClr val="accent4">
                    <a:lumMod val="60000"/>
                    <a:lumOff val="40000"/>
                  </a:schemeClr>
                </a:solidFill>
              </a:rPr>
              <a:t> </a:t>
            </a:r>
            <a:r>
              <a:rPr lang="en-GB" dirty="0" err="1">
                <a:solidFill>
                  <a:schemeClr val="accent4">
                    <a:lumMod val="60000"/>
                    <a:lumOff val="40000"/>
                  </a:schemeClr>
                </a:solidFill>
              </a:rPr>
              <a:t>gwirion</a:t>
            </a:r>
            <a:r>
              <a:rPr lang="en-GB" dirty="0">
                <a:solidFill>
                  <a:schemeClr val="accent4">
                    <a:lumMod val="60000"/>
                    <a:lumOff val="40000"/>
                  </a:schemeClr>
                </a:solidFill>
              </a:rPr>
              <a:t> </a:t>
            </a:r>
            <a:r>
              <a:rPr lang="en-GB" dirty="0" err="1">
                <a:solidFill>
                  <a:schemeClr val="accent4">
                    <a:lumMod val="60000"/>
                    <a:lumOff val="40000"/>
                  </a:schemeClr>
                </a:solidFill>
              </a:rPr>
              <a:t>yn</a:t>
            </a:r>
            <a:r>
              <a:rPr lang="en-GB" dirty="0">
                <a:solidFill>
                  <a:schemeClr val="accent4">
                    <a:lumMod val="60000"/>
                    <a:lumOff val="40000"/>
                  </a:schemeClr>
                </a:solidFill>
              </a:rPr>
              <a:t> </a:t>
            </a:r>
            <a:r>
              <a:rPr lang="en-GB" dirty="0" err="1">
                <a:solidFill>
                  <a:schemeClr val="accent4">
                    <a:lumMod val="60000"/>
                    <a:lumOff val="40000"/>
                  </a:schemeClr>
                </a:solidFill>
              </a:rPr>
              <a:t>defnyddio’r</a:t>
            </a:r>
            <a:r>
              <a:rPr lang="en-GB" dirty="0">
                <a:solidFill>
                  <a:schemeClr val="accent4">
                    <a:lumMod val="60000"/>
                    <a:lumOff val="40000"/>
                  </a:schemeClr>
                </a:solidFill>
              </a:rPr>
              <a:t> </a:t>
            </a:r>
            <a:r>
              <a:rPr lang="en-GB" dirty="0" err="1">
                <a:solidFill>
                  <a:schemeClr val="accent4">
                    <a:lumMod val="60000"/>
                    <a:lumOff val="40000"/>
                  </a:schemeClr>
                </a:solidFill>
              </a:rPr>
              <a:t>geiriau</a:t>
            </a:r>
            <a:r>
              <a:rPr lang="en-GB" dirty="0">
                <a:solidFill>
                  <a:schemeClr val="accent4">
                    <a:lumMod val="60000"/>
                    <a:lumOff val="40000"/>
                  </a:schemeClr>
                </a:solidFill>
              </a:rPr>
              <a:t> a </a:t>
            </a:r>
            <a:r>
              <a:rPr lang="en-GB" dirty="0" err="1">
                <a:solidFill>
                  <a:schemeClr val="accent4">
                    <a:lumMod val="60000"/>
                    <a:lumOff val="40000"/>
                  </a:schemeClr>
                </a:solidFill>
              </a:rPr>
              <a:t>ganfuwyd</a:t>
            </a:r>
            <a:r>
              <a:rPr lang="en-GB" dirty="0">
                <a:solidFill>
                  <a:schemeClr val="accent4">
                    <a:lumMod val="60000"/>
                    <a:lumOff val="40000"/>
                  </a:schemeClr>
                </a:solidFill>
              </a:rPr>
              <a:t>. </a:t>
            </a:r>
            <a:r>
              <a:rPr lang="en-GB" dirty="0" err="1">
                <a:solidFill>
                  <a:schemeClr val="accent4">
                    <a:lumMod val="60000"/>
                    <a:lumOff val="40000"/>
                  </a:schemeClr>
                </a:solidFill>
              </a:rPr>
              <a:t>Roedd</a:t>
            </a:r>
            <a:r>
              <a:rPr lang="en-GB" dirty="0">
                <a:solidFill>
                  <a:schemeClr val="accent4">
                    <a:lumMod val="60000"/>
                    <a:lumOff val="40000"/>
                  </a:schemeClr>
                </a:solidFill>
              </a:rPr>
              <a:t> </a:t>
            </a:r>
            <a:r>
              <a:rPr lang="en-GB" dirty="0" err="1">
                <a:solidFill>
                  <a:schemeClr val="accent4">
                    <a:lumMod val="60000"/>
                    <a:lumOff val="40000"/>
                  </a:schemeClr>
                </a:solidFill>
              </a:rPr>
              <a:t>mynd</a:t>
            </a:r>
            <a:r>
              <a:rPr lang="en-GB" dirty="0">
                <a:solidFill>
                  <a:schemeClr val="accent4">
                    <a:lumMod val="60000"/>
                    <a:lumOff val="40000"/>
                  </a:schemeClr>
                </a:solidFill>
              </a:rPr>
              <a:t> </a:t>
            </a:r>
            <a:r>
              <a:rPr lang="en-GB" dirty="0" err="1">
                <a:solidFill>
                  <a:schemeClr val="accent4">
                    <a:lumMod val="60000"/>
                    <a:lumOff val="40000"/>
                  </a:schemeClr>
                </a:solidFill>
              </a:rPr>
              <a:t>ar</a:t>
            </a:r>
            <a:r>
              <a:rPr lang="en-GB" dirty="0">
                <a:solidFill>
                  <a:schemeClr val="accent4">
                    <a:lumMod val="60000"/>
                    <a:lumOff val="40000"/>
                  </a:schemeClr>
                </a:solidFill>
              </a:rPr>
              <a:t> </a:t>
            </a:r>
            <a:r>
              <a:rPr lang="en-GB" dirty="0" err="1">
                <a:solidFill>
                  <a:schemeClr val="accent4">
                    <a:lumMod val="60000"/>
                    <a:lumOff val="40000"/>
                  </a:schemeClr>
                </a:solidFill>
              </a:rPr>
              <a:t>helfa</a:t>
            </a:r>
            <a:r>
              <a:rPr lang="en-GB" dirty="0">
                <a:solidFill>
                  <a:schemeClr val="accent4">
                    <a:lumMod val="60000"/>
                    <a:lumOff val="40000"/>
                  </a:schemeClr>
                </a:solidFill>
              </a:rPr>
              <a:t> </a:t>
            </a:r>
            <a:r>
              <a:rPr lang="en-GB" dirty="0" err="1">
                <a:solidFill>
                  <a:schemeClr val="accent4">
                    <a:lumMod val="60000"/>
                    <a:lumOff val="40000"/>
                  </a:schemeClr>
                </a:solidFill>
              </a:rPr>
              <a:t>eiriau</a:t>
            </a:r>
            <a:r>
              <a:rPr lang="en-GB" dirty="0">
                <a:solidFill>
                  <a:schemeClr val="accent4">
                    <a:lumMod val="60000"/>
                    <a:lumOff val="40000"/>
                  </a:schemeClr>
                </a:solidFill>
              </a:rPr>
              <a:t> </a:t>
            </a:r>
            <a:r>
              <a:rPr lang="en-GB" dirty="0" err="1">
                <a:solidFill>
                  <a:schemeClr val="accent4">
                    <a:lumMod val="60000"/>
                    <a:lumOff val="40000"/>
                  </a:schemeClr>
                </a:solidFill>
              </a:rPr>
              <a:t>yn</a:t>
            </a:r>
            <a:r>
              <a:rPr lang="en-GB">
                <a:solidFill>
                  <a:schemeClr val="accent4">
                    <a:lumMod val="60000"/>
                    <a:lumOff val="40000"/>
                  </a:schemeClr>
                </a:solidFill>
              </a:rPr>
              <a:t> hwyl.</a:t>
            </a:r>
          </a:p>
        </p:txBody>
      </p:sp>
      <p:sp>
        <p:nvSpPr>
          <p:cNvPr id="5" name="Content Placeholder 4"/>
          <p:cNvSpPr>
            <a:spLocks noGrp="1"/>
          </p:cNvSpPr>
          <p:nvPr>
            <p:ph sz="half" idx="2"/>
          </p:nvPr>
        </p:nvSpPr>
        <p:spPr>
          <a:xfrm>
            <a:off x="5415089" y="1849120"/>
            <a:ext cx="4184034" cy="4697411"/>
          </a:xfrm>
        </p:spPr>
        <p:txBody>
          <a:bodyPr>
            <a:noAutofit/>
          </a:bodyPr>
          <a:lstStyle/>
          <a:p>
            <a:pPr marL="0" indent="0">
              <a:buNone/>
            </a:pPr>
            <a:r>
              <a:rPr lang="en-GB" sz="2000"/>
              <a:t>P</a:t>
            </a:r>
            <a:r>
              <a:rPr lang="en-GB" sz="2000" b="1"/>
              <a:t>ersonal, Social Development, Well-being and Cultural Diversity </a:t>
            </a:r>
            <a:r>
              <a:rPr lang="en-GB" sz="2000"/>
              <a:t>We enjoyed being outside. We talked and moved around freely. We worked hard as a team. Most of all it was a good feeling to see what we had built with the willow and know that it will grow.</a:t>
            </a:r>
          </a:p>
          <a:p>
            <a:pPr marL="0" indent="0">
              <a:buNone/>
            </a:pPr>
            <a:r>
              <a:rPr lang="en-GB" sz="2000" b="1">
                <a:solidFill>
                  <a:schemeClr val="accent4">
                    <a:lumMod val="60000"/>
                    <a:lumOff val="40000"/>
                  </a:schemeClr>
                </a:solidFill>
              </a:rPr>
              <a:t>• Language, Literacy and Communication Skills </a:t>
            </a:r>
            <a:r>
              <a:rPr lang="en-GB" sz="2000">
                <a:solidFill>
                  <a:schemeClr val="accent4">
                    <a:lumMod val="60000"/>
                    <a:lumOff val="40000"/>
                  </a:schemeClr>
                </a:solidFill>
              </a:rPr>
              <a:t>We pegged words in the trees and bushes. Some children went on a word hunt and wrote silly sentences using the words they found. Going on a word hunt was fun.</a:t>
            </a:r>
          </a:p>
        </p:txBody>
      </p:sp>
    </p:spTree>
    <p:extLst>
      <p:ext uri="{BB962C8B-B14F-4D97-AF65-F5344CB8AC3E}">
        <p14:creationId xmlns:p14="http://schemas.microsoft.com/office/powerpoint/2010/main" val="848512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Cysylltiadau</a:t>
            </a:r>
            <a:r>
              <a:rPr lang="en-GB"/>
              <a:t> â </a:t>
            </a:r>
            <a:r>
              <a:rPr lang="en-GB" err="1"/>
              <a:t>Meysydd</a:t>
            </a:r>
            <a:r>
              <a:rPr lang="en-GB"/>
              <a:t> </a:t>
            </a:r>
            <a:r>
              <a:rPr lang="en-GB" err="1"/>
              <a:t>Dysgu</a:t>
            </a:r>
            <a:r>
              <a:rPr lang="en-GB"/>
              <a:t> a </a:t>
            </a:r>
            <a:r>
              <a:rPr lang="en-GB" err="1"/>
              <a:t>Phofiad</a:t>
            </a:r>
            <a:r>
              <a:rPr lang="en-GB"/>
              <a:t> y CS</a:t>
            </a:r>
            <a:br>
              <a:rPr lang="en-GB"/>
            </a:br>
            <a:r>
              <a:rPr lang="en-GB"/>
              <a:t>Links to </a:t>
            </a:r>
            <a:r>
              <a:rPr lang="en-GB" err="1"/>
              <a:t>FPh</a:t>
            </a:r>
            <a:r>
              <a:rPr lang="en-GB"/>
              <a:t> Areas of Learning and Experience</a:t>
            </a:r>
          </a:p>
        </p:txBody>
      </p:sp>
      <p:sp>
        <p:nvSpPr>
          <p:cNvPr id="4" name="Content Placeholder 3"/>
          <p:cNvSpPr>
            <a:spLocks noGrp="1"/>
          </p:cNvSpPr>
          <p:nvPr>
            <p:ph sz="half" idx="1"/>
          </p:nvPr>
        </p:nvSpPr>
        <p:spPr/>
        <p:txBody>
          <a:bodyPr>
            <a:normAutofit fontScale="92500" lnSpcReduction="10000"/>
          </a:bodyPr>
          <a:lstStyle/>
          <a:p>
            <a:pPr marL="0" indent="0">
              <a:buNone/>
            </a:pPr>
            <a:r>
              <a:rPr lang="en-GB" b="1"/>
              <a:t>• </a:t>
            </a:r>
            <a:r>
              <a:rPr lang="en-GB" b="1" err="1"/>
              <a:t>Datblygiad</a:t>
            </a:r>
            <a:r>
              <a:rPr lang="en-GB" b="1"/>
              <a:t> </a:t>
            </a:r>
            <a:r>
              <a:rPr lang="en-GB" b="1" err="1"/>
              <a:t>Mathemategol</a:t>
            </a:r>
            <a:r>
              <a:rPr lang="en-GB" b="1"/>
              <a:t> </a:t>
            </a:r>
            <a:r>
              <a:rPr lang="en-GB"/>
              <a:t>Fe </a:t>
            </a:r>
            <a:r>
              <a:rPr lang="en-GB" err="1"/>
              <a:t>wnaethom</a:t>
            </a:r>
            <a:r>
              <a:rPr lang="en-GB"/>
              <a:t> </a:t>
            </a:r>
            <a:r>
              <a:rPr lang="en-GB" err="1"/>
              <a:t>rannu’r</a:t>
            </a:r>
            <a:r>
              <a:rPr lang="en-GB"/>
              <a:t> </a:t>
            </a:r>
            <a:r>
              <a:rPr lang="en-GB" err="1"/>
              <a:t>gwiail</a:t>
            </a:r>
            <a:r>
              <a:rPr lang="en-GB"/>
              <a:t> </a:t>
            </a:r>
            <a:r>
              <a:rPr lang="en-GB" err="1"/>
              <a:t>helyg</a:t>
            </a:r>
            <a:r>
              <a:rPr lang="en-GB"/>
              <a:t> </a:t>
            </a:r>
            <a:r>
              <a:rPr lang="en-GB" err="1"/>
              <a:t>yn</a:t>
            </a:r>
            <a:r>
              <a:rPr lang="en-GB"/>
              <a:t> </a:t>
            </a:r>
            <a:r>
              <a:rPr lang="en-GB" err="1"/>
              <a:t>ôl</a:t>
            </a:r>
            <a:r>
              <a:rPr lang="en-GB"/>
              <a:t> </a:t>
            </a:r>
            <a:r>
              <a:rPr lang="en-GB" err="1"/>
              <a:t>eu</a:t>
            </a:r>
            <a:r>
              <a:rPr lang="en-GB"/>
              <a:t> </a:t>
            </a:r>
            <a:r>
              <a:rPr lang="en-GB" err="1"/>
              <a:t>hyd</a:t>
            </a:r>
            <a:r>
              <a:rPr lang="en-GB"/>
              <a:t> - y </a:t>
            </a:r>
            <a:r>
              <a:rPr lang="en-GB" err="1"/>
              <a:t>talaf</a:t>
            </a:r>
            <a:r>
              <a:rPr lang="en-GB"/>
              <a:t> </a:t>
            </a:r>
            <a:r>
              <a:rPr lang="en-GB" err="1"/>
              <a:t>a’r</a:t>
            </a:r>
            <a:r>
              <a:rPr lang="en-GB"/>
              <a:t> </a:t>
            </a:r>
            <a:r>
              <a:rPr lang="en-GB" err="1"/>
              <a:t>byrraf</a:t>
            </a:r>
            <a:r>
              <a:rPr lang="en-GB"/>
              <a:t>. </a:t>
            </a:r>
            <a:r>
              <a:rPr lang="en-GB" err="1"/>
              <a:t>Aethom</a:t>
            </a:r>
            <a:r>
              <a:rPr lang="en-GB"/>
              <a:t> </a:t>
            </a:r>
            <a:r>
              <a:rPr lang="en-GB" err="1"/>
              <a:t>ati</a:t>
            </a:r>
            <a:r>
              <a:rPr lang="en-GB"/>
              <a:t> </a:t>
            </a:r>
            <a:r>
              <a:rPr lang="en-GB" err="1"/>
              <a:t>i</a:t>
            </a:r>
            <a:r>
              <a:rPr lang="en-GB"/>
              <a:t> </a:t>
            </a:r>
            <a:r>
              <a:rPr lang="en-GB" err="1"/>
              <a:t>fesur</a:t>
            </a:r>
            <a:r>
              <a:rPr lang="en-GB"/>
              <a:t> y </a:t>
            </a:r>
            <a:r>
              <a:rPr lang="en-GB" err="1"/>
              <a:t>gwiail</a:t>
            </a:r>
            <a:r>
              <a:rPr lang="en-GB"/>
              <a:t> â </a:t>
            </a:r>
            <a:r>
              <a:rPr lang="en-GB" err="1"/>
              <a:t>ffon</a:t>
            </a:r>
            <a:r>
              <a:rPr lang="en-GB"/>
              <a:t> </a:t>
            </a:r>
            <a:r>
              <a:rPr lang="en-GB" err="1"/>
              <a:t>fedr</a:t>
            </a:r>
            <a:r>
              <a:rPr lang="en-GB"/>
              <a:t> a </a:t>
            </a:r>
            <a:r>
              <a:rPr lang="en-GB" err="1"/>
              <a:t>thâp</a:t>
            </a:r>
            <a:r>
              <a:rPr lang="en-GB"/>
              <a:t> </a:t>
            </a:r>
            <a:r>
              <a:rPr lang="en-GB" err="1"/>
              <a:t>mesur</a:t>
            </a:r>
            <a:r>
              <a:rPr lang="en-GB"/>
              <a:t>. </a:t>
            </a:r>
            <a:r>
              <a:rPr lang="en-GB" err="1"/>
              <a:t>Roedd</a:t>
            </a:r>
            <a:r>
              <a:rPr lang="en-GB"/>
              <a:t> </a:t>
            </a:r>
            <a:r>
              <a:rPr lang="en-GB" err="1"/>
              <a:t>rhai</a:t>
            </a:r>
            <a:r>
              <a:rPr lang="en-GB"/>
              <a:t> </a:t>
            </a:r>
            <a:r>
              <a:rPr lang="en-GB" err="1"/>
              <a:t>o’r</a:t>
            </a:r>
            <a:r>
              <a:rPr lang="en-GB"/>
              <a:t> </a:t>
            </a:r>
            <a:r>
              <a:rPr lang="en-GB" err="1"/>
              <a:t>gwiail</a:t>
            </a:r>
            <a:r>
              <a:rPr lang="en-GB"/>
              <a:t> </a:t>
            </a:r>
            <a:r>
              <a:rPr lang="en-GB" err="1"/>
              <a:t>dros</a:t>
            </a:r>
            <a:r>
              <a:rPr lang="en-GB"/>
              <a:t> 3m o hyd.</a:t>
            </a:r>
          </a:p>
          <a:p>
            <a:pPr marL="0" indent="0">
              <a:buNone/>
            </a:pPr>
            <a:r>
              <a:rPr lang="en-GB"/>
              <a:t> </a:t>
            </a:r>
            <a:r>
              <a:rPr lang="en-GB" err="1"/>
              <a:t>Buom</a:t>
            </a:r>
            <a:r>
              <a:rPr lang="en-GB"/>
              <a:t> </a:t>
            </a:r>
            <a:r>
              <a:rPr lang="en-GB" err="1"/>
              <a:t>yn</a:t>
            </a:r>
            <a:r>
              <a:rPr lang="en-GB"/>
              <a:t> </a:t>
            </a:r>
            <a:r>
              <a:rPr lang="en-GB" err="1"/>
              <a:t>gweithio</a:t>
            </a:r>
            <a:r>
              <a:rPr lang="en-GB"/>
              <a:t> </a:t>
            </a:r>
            <a:r>
              <a:rPr lang="en-GB" err="1"/>
              <a:t>mewn</a:t>
            </a:r>
            <a:r>
              <a:rPr lang="en-GB"/>
              <a:t> </a:t>
            </a:r>
            <a:r>
              <a:rPr lang="en-GB" err="1"/>
              <a:t>parau</a:t>
            </a:r>
            <a:r>
              <a:rPr lang="en-GB"/>
              <a:t> </a:t>
            </a:r>
            <a:r>
              <a:rPr lang="en-GB" err="1"/>
              <a:t>i</a:t>
            </a:r>
            <a:r>
              <a:rPr lang="en-GB"/>
              <a:t> </a:t>
            </a:r>
            <a:r>
              <a:rPr lang="en-GB" err="1"/>
              <a:t>fesur</a:t>
            </a:r>
            <a:r>
              <a:rPr lang="en-GB"/>
              <a:t> y </a:t>
            </a:r>
            <a:r>
              <a:rPr lang="en-GB" err="1"/>
              <a:t>gwiail</a:t>
            </a:r>
            <a:r>
              <a:rPr lang="en-GB"/>
              <a:t> </a:t>
            </a:r>
            <a:r>
              <a:rPr lang="en-GB" err="1"/>
              <a:t>helyg</a:t>
            </a:r>
            <a:r>
              <a:rPr lang="en-GB"/>
              <a:t> </a:t>
            </a:r>
            <a:r>
              <a:rPr lang="en-GB" err="1"/>
              <a:t>yn</a:t>
            </a:r>
            <a:r>
              <a:rPr lang="en-GB"/>
              <a:t> </a:t>
            </a:r>
            <a:r>
              <a:rPr lang="en-GB" err="1"/>
              <a:t>gywir</a:t>
            </a:r>
            <a:r>
              <a:rPr lang="en-GB"/>
              <a:t>. </a:t>
            </a:r>
            <a:r>
              <a:rPr lang="en-GB" err="1"/>
              <a:t>Yna</a:t>
            </a:r>
            <a:r>
              <a:rPr lang="en-GB"/>
              <a:t> </a:t>
            </a:r>
            <a:r>
              <a:rPr lang="en-GB" err="1"/>
              <a:t>aethom</a:t>
            </a:r>
            <a:r>
              <a:rPr lang="en-GB"/>
              <a:t> </a:t>
            </a:r>
            <a:r>
              <a:rPr lang="en-GB" err="1"/>
              <a:t>ati</a:t>
            </a:r>
            <a:r>
              <a:rPr lang="en-GB"/>
              <a:t> </a:t>
            </a:r>
            <a:r>
              <a:rPr lang="en-GB" err="1"/>
              <a:t>i</a:t>
            </a:r>
            <a:r>
              <a:rPr lang="en-GB"/>
              <a:t> </a:t>
            </a:r>
            <a:r>
              <a:rPr lang="en-GB" err="1"/>
              <a:t>fesur</a:t>
            </a:r>
            <a:r>
              <a:rPr lang="en-GB"/>
              <a:t> </a:t>
            </a:r>
            <a:r>
              <a:rPr lang="en-GB" err="1"/>
              <a:t>cylch</a:t>
            </a:r>
            <a:r>
              <a:rPr lang="en-GB"/>
              <a:t> </a:t>
            </a:r>
            <a:r>
              <a:rPr lang="en-GB" err="1"/>
              <a:t>gan</a:t>
            </a:r>
            <a:r>
              <a:rPr lang="en-GB"/>
              <a:t> </a:t>
            </a:r>
            <a:r>
              <a:rPr lang="en-GB" err="1"/>
              <a:t>ddefnyddio</a:t>
            </a:r>
            <a:r>
              <a:rPr lang="en-GB"/>
              <a:t> </a:t>
            </a:r>
            <a:r>
              <a:rPr lang="en-GB" err="1"/>
              <a:t>llinyn</a:t>
            </a:r>
            <a:r>
              <a:rPr lang="en-GB"/>
              <a:t> 120cm o </a:t>
            </a:r>
            <a:r>
              <a:rPr lang="en-GB" err="1"/>
              <a:t>hyd</a:t>
            </a:r>
            <a:r>
              <a:rPr lang="en-GB"/>
              <a:t> </a:t>
            </a:r>
            <a:r>
              <a:rPr lang="en-GB" err="1"/>
              <a:t>wedi’i</a:t>
            </a:r>
            <a:r>
              <a:rPr lang="en-GB"/>
              <a:t> </a:t>
            </a:r>
            <a:r>
              <a:rPr lang="en-GB" err="1"/>
              <a:t>glymu</a:t>
            </a:r>
            <a:r>
              <a:rPr lang="en-GB"/>
              <a:t> </a:t>
            </a:r>
            <a:r>
              <a:rPr lang="en-GB" err="1"/>
              <a:t>wrth</a:t>
            </a:r>
            <a:r>
              <a:rPr lang="en-GB"/>
              <a:t> </a:t>
            </a:r>
            <a:r>
              <a:rPr lang="en-GB" err="1"/>
              <a:t>ddarn</a:t>
            </a:r>
            <a:r>
              <a:rPr lang="en-GB"/>
              <a:t> o </a:t>
            </a:r>
            <a:r>
              <a:rPr lang="en-GB" err="1"/>
              <a:t>bren</a:t>
            </a:r>
            <a:r>
              <a:rPr lang="en-GB"/>
              <a:t>.</a:t>
            </a:r>
          </a:p>
          <a:p>
            <a:pPr marL="0" indent="0">
              <a:buNone/>
            </a:pPr>
            <a:r>
              <a:rPr lang="en-GB"/>
              <a:t> Fe </a:t>
            </a:r>
            <a:r>
              <a:rPr lang="en-GB" err="1"/>
              <a:t>wnaethom</a:t>
            </a:r>
            <a:r>
              <a:rPr lang="en-GB"/>
              <a:t> </a:t>
            </a:r>
            <a:r>
              <a:rPr lang="en-GB" err="1"/>
              <a:t>ddechrau</a:t>
            </a:r>
            <a:r>
              <a:rPr lang="en-GB"/>
              <a:t> </a:t>
            </a:r>
            <a:r>
              <a:rPr lang="en-GB" err="1"/>
              <a:t>taflu’r</a:t>
            </a:r>
            <a:r>
              <a:rPr lang="en-GB"/>
              <a:t> </a:t>
            </a:r>
            <a:r>
              <a:rPr lang="en-GB" err="1"/>
              <a:t>peli</a:t>
            </a:r>
            <a:r>
              <a:rPr lang="en-GB"/>
              <a:t> at y </a:t>
            </a:r>
            <a:r>
              <a:rPr lang="en-GB" err="1"/>
              <a:t>targedau</a:t>
            </a:r>
            <a:r>
              <a:rPr lang="en-GB"/>
              <a:t> </a:t>
            </a:r>
            <a:r>
              <a:rPr lang="en-GB" err="1"/>
              <a:t>rhwyd</a:t>
            </a:r>
            <a:r>
              <a:rPr lang="en-GB"/>
              <a:t> ac </a:t>
            </a:r>
            <a:r>
              <a:rPr lang="en-GB" err="1"/>
              <a:t>adio’r</a:t>
            </a:r>
            <a:r>
              <a:rPr lang="en-GB"/>
              <a:t> </a:t>
            </a:r>
            <a:r>
              <a:rPr lang="en-GB" err="1"/>
              <a:t>sgorau</a:t>
            </a:r>
            <a:r>
              <a:rPr lang="en-GB"/>
              <a:t>, </a:t>
            </a:r>
            <a:r>
              <a:rPr lang="en-GB" err="1"/>
              <a:t>ond</a:t>
            </a:r>
            <a:r>
              <a:rPr lang="en-GB"/>
              <a:t> </a:t>
            </a:r>
            <a:r>
              <a:rPr lang="en-GB" err="1"/>
              <a:t>roedd</a:t>
            </a:r>
            <a:r>
              <a:rPr lang="en-GB"/>
              <a:t> </a:t>
            </a:r>
            <a:r>
              <a:rPr lang="en-GB" err="1"/>
              <a:t>yn</a:t>
            </a:r>
            <a:r>
              <a:rPr lang="en-GB"/>
              <a:t> </a:t>
            </a:r>
            <a:r>
              <a:rPr lang="en-GB" err="1"/>
              <a:t>rhy</a:t>
            </a:r>
            <a:r>
              <a:rPr lang="en-GB"/>
              <a:t> </a:t>
            </a:r>
            <a:r>
              <a:rPr lang="en-GB" err="1"/>
              <a:t>hawdd</a:t>
            </a:r>
            <a:r>
              <a:rPr lang="en-GB"/>
              <a:t>. </a:t>
            </a:r>
            <a:r>
              <a:rPr lang="en-GB" err="1"/>
              <a:t>Cawsom</a:t>
            </a:r>
            <a:r>
              <a:rPr lang="en-GB"/>
              <a:t> </a:t>
            </a:r>
            <a:r>
              <a:rPr lang="en-GB" err="1"/>
              <a:t>fod</a:t>
            </a:r>
            <a:r>
              <a:rPr lang="en-GB"/>
              <a:t> </a:t>
            </a:r>
            <a:r>
              <a:rPr lang="en-GB" err="1"/>
              <a:t>taflu’r</a:t>
            </a:r>
            <a:r>
              <a:rPr lang="en-GB"/>
              <a:t> </a:t>
            </a:r>
            <a:r>
              <a:rPr lang="en-GB" err="1"/>
              <a:t>peli</a:t>
            </a:r>
            <a:r>
              <a:rPr lang="en-GB"/>
              <a:t> </a:t>
            </a:r>
            <a:r>
              <a:rPr lang="en-GB" err="1"/>
              <a:t>drwy’r</a:t>
            </a:r>
            <a:r>
              <a:rPr lang="en-GB"/>
              <a:t> </a:t>
            </a:r>
            <a:r>
              <a:rPr lang="en-GB" err="1"/>
              <a:t>tyllau</a:t>
            </a:r>
            <a:r>
              <a:rPr lang="en-GB"/>
              <a:t> </a:t>
            </a:r>
            <a:r>
              <a:rPr lang="en-GB" err="1"/>
              <a:t>yn</a:t>
            </a:r>
            <a:r>
              <a:rPr lang="en-GB"/>
              <a:t> y </a:t>
            </a:r>
            <a:r>
              <a:rPr lang="en-GB" err="1"/>
              <a:t>teiars</a:t>
            </a:r>
            <a:r>
              <a:rPr lang="en-GB"/>
              <a:t> </a:t>
            </a:r>
            <a:r>
              <a:rPr lang="en-GB" err="1"/>
              <a:t>yn</a:t>
            </a:r>
            <a:r>
              <a:rPr lang="en-GB"/>
              <a:t> hwyl ac </a:t>
            </a:r>
            <a:r>
              <a:rPr lang="en-GB" err="1"/>
              <a:t>roeddem</a:t>
            </a:r>
            <a:r>
              <a:rPr lang="en-GB"/>
              <a:t> </a:t>
            </a:r>
            <a:r>
              <a:rPr lang="en-GB" err="1"/>
              <a:t>yn</a:t>
            </a:r>
            <a:r>
              <a:rPr lang="en-GB"/>
              <a:t> </a:t>
            </a:r>
            <a:r>
              <a:rPr lang="en-GB" err="1"/>
              <a:t>gallu</a:t>
            </a:r>
            <a:r>
              <a:rPr lang="en-GB"/>
              <a:t> </a:t>
            </a:r>
            <a:r>
              <a:rPr lang="en-GB" err="1"/>
              <a:t>ysgrifennu’r</a:t>
            </a:r>
            <a:r>
              <a:rPr lang="en-GB"/>
              <a:t> </a:t>
            </a:r>
            <a:r>
              <a:rPr lang="en-GB" err="1"/>
              <a:t>sgorau</a:t>
            </a:r>
            <a:r>
              <a:rPr lang="en-GB"/>
              <a:t> </a:t>
            </a:r>
            <a:r>
              <a:rPr lang="en-GB" err="1"/>
              <a:t>arnynt</a:t>
            </a:r>
            <a:r>
              <a:rPr lang="en-GB"/>
              <a:t> </a:t>
            </a:r>
            <a:r>
              <a:rPr lang="en-GB" err="1"/>
              <a:t>hefyd</a:t>
            </a:r>
            <a:r>
              <a:rPr lang="en-GB"/>
              <a:t>. </a:t>
            </a:r>
          </a:p>
        </p:txBody>
      </p:sp>
      <p:sp>
        <p:nvSpPr>
          <p:cNvPr id="5" name="Content Placeholder 4"/>
          <p:cNvSpPr>
            <a:spLocks noGrp="1"/>
          </p:cNvSpPr>
          <p:nvPr>
            <p:ph sz="half" idx="2"/>
          </p:nvPr>
        </p:nvSpPr>
        <p:spPr>
          <a:xfrm>
            <a:off x="5537010" y="2021787"/>
            <a:ext cx="4184034" cy="4158375"/>
          </a:xfrm>
        </p:spPr>
        <p:txBody>
          <a:bodyPr>
            <a:normAutofit fontScale="92500" lnSpcReduction="10000"/>
          </a:bodyPr>
          <a:lstStyle/>
          <a:p>
            <a:pPr marL="0" indent="0">
              <a:buNone/>
            </a:pPr>
            <a:r>
              <a:rPr lang="en-GB" b="1"/>
              <a:t>• Mathematical Development </a:t>
            </a:r>
            <a:r>
              <a:rPr lang="en-GB"/>
              <a:t>We sorted the willow into the tallest and shortest rods. We measured the rods with a metre stick and a tape measure. Some of the rods were over 3m tall.</a:t>
            </a:r>
          </a:p>
          <a:p>
            <a:pPr marL="0" indent="0">
              <a:buNone/>
            </a:pPr>
            <a:r>
              <a:rPr lang="en-GB"/>
              <a:t>We worked in pairs to measure rods of willow accurately. We measured out a circle by using a string 120cm tied to stick.</a:t>
            </a:r>
          </a:p>
          <a:p>
            <a:pPr marL="0" indent="0">
              <a:buNone/>
            </a:pPr>
            <a:r>
              <a:rPr lang="en-GB"/>
              <a:t>We started throwing the balls at net targets and adding up the scores but that was too easy. We found out that throwing the balls through the holes in the tyres was good fun and we could write the scores on them as well.</a:t>
            </a:r>
          </a:p>
        </p:txBody>
      </p:sp>
    </p:spTree>
    <p:extLst>
      <p:ext uri="{BB962C8B-B14F-4D97-AF65-F5344CB8AC3E}">
        <p14:creationId xmlns:p14="http://schemas.microsoft.com/office/powerpoint/2010/main" val="23363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Cysylltiadau</a:t>
            </a:r>
            <a:r>
              <a:rPr lang="en-GB"/>
              <a:t> â </a:t>
            </a:r>
            <a:r>
              <a:rPr lang="en-GB" err="1"/>
              <a:t>Meysydd</a:t>
            </a:r>
            <a:r>
              <a:rPr lang="en-GB"/>
              <a:t> </a:t>
            </a:r>
            <a:r>
              <a:rPr lang="en-GB" err="1"/>
              <a:t>Dysgu</a:t>
            </a:r>
            <a:r>
              <a:rPr lang="en-GB"/>
              <a:t> a </a:t>
            </a:r>
            <a:r>
              <a:rPr lang="en-GB" err="1"/>
              <a:t>Phofiad</a:t>
            </a:r>
            <a:r>
              <a:rPr lang="en-GB"/>
              <a:t> y CS</a:t>
            </a:r>
            <a:br>
              <a:rPr lang="en-GB"/>
            </a:br>
            <a:r>
              <a:rPr lang="en-GB"/>
              <a:t>Links to </a:t>
            </a:r>
            <a:r>
              <a:rPr lang="en-GB" err="1"/>
              <a:t>FPh</a:t>
            </a:r>
            <a:r>
              <a:rPr lang="en-GB"/>
              <a:t> Areas of Learning and Experience</a:t>
            </a:r>
          </a:p>
        </p:txBody>
      </p:sp>
      <p:sp>
        <p:nvSpPr>
          <p:cNvPr id="4" name="Content Placeholder 3"/>
          <p:cNvSpPr>
            <a:spLocks noGrp="1"/>
          </p:cNvSpPr>
          <p:nvPr>
            <p:ph sz="half" idx="1"/>
          </p:nvPr>
        </p:nvSpPr>
        <p:spPr/>
        <p:txBody>
          <a:bodyPr>
            <a:normAutofit/>
          </a:bodyPr>
          <a:lstStyle/>
          <a:p>
            <a:pPr marL="0" indent="0">
              <a:buNone/>
            </a:pPr>
            <a:r>
              <a:rPr lang="en-GB"/>
              <a:t>• </a:t>
            </a:r>
            <a:r>
              <a:rPr lang="en-GB" b="1" err="1"/>
              <a:t>Datblygu’r</a:t>
            </a:r>
            <a:r>
              <a:rPr lang="en-GB" b="1"/>
              <a:t> </a:t>
            </a:r>
            <a:r>
              <a:rPr lang="en-GB" b="1" err="1"/>
              <a:t>Gymraeg</a:t>
            </a:r>
            <a:r>
              <a:rPr lang="en-GB" b="1"/>
              <a:t> </a:t>
            </a:r>
            <a:r>
              <a:rPr lang="en-GB" err="1"/>
              <a:t>Aethpwyd</a:t>
            </a:r>
            <a:r>
              <a:rPr lang="en-GB"/>
              <a:t> â </a:t>
            </a:r>
            <a:r>
              <a:rPr lang="en-GB" err="1"/>
              <a:t>ni</a:t>
            </a:r>
            <a:r>
              <a:rPr lang="en-GB"/>
              <a:t> </a:t>
            </a:r>
            <a:r>
              <a:rPr lang="en-GB" err="1"/>
              <a:t>i</a:t>
            </a:r>
            <a:r>
              <a:rPr lang="en-GB"/>
              <a:t> </a:t>
            </a:r>
            <a:r>
              <a:rPr lang="en-GB" err="1"/>
              <a:t>fferm</a:t>
            </a:r>
            <a:r>
              <a:rPr lang="en-GB"/>
              <a:t> </a:t>
            </a:r>
            <a:r>
              <a:rPr lang="en-GB" err="1"/>
              <a:t>leol</a:t>
            </a:r>
            <a:r>
              <a:rPr lang="en-GB"/>
              <a:t>, </a:t>
            </a:r>
            <a:r>
              <a:rPr lang="en-GB" err="1"/>
              <a:t>lle</a:t>
            </a:r>
            <a:r>
              <a:rPr lang="en-GB"/>
              <a:t> y </a:t>
            </a:r>
            <a:r>
              <a:rPr lang="en-GB" err="1"/>
              <a:t>gwelsom</a:t>
            </a:r>
            <a:r>
              <a:rPr lang="en-GB"/>
              <a:t> </a:t>
            </a:r>
            <a:r>
              <a:rPr lang="en-GB" err="1"/>
              <a:t>lawer</a:t>
            </a:r>
            <a:r>
              <a:rPr lang="en-GB"/>
              <a:t> o </a:t>
            </a:r>
            <a:r>
              <a:rPr lang="en-GB" err="1"/>
              <a:t>anifeiliaid</a:t>
            </a:r>
            <a:r>
              <a:rPr lang="en-GB"/>
              <a:t>. </a:t>
            </a:r>
            <a:r>
              <a:rPr lang="en-GB" err="1"/>
              <a:t>Cawsom</a:t>
            </a:r>
            <a:r>
              <a:rPr lang="en-GB"/>
              <a:t> </a:t>
            </a:r>
            <a:r>
              <a:rPr lang="en-GB" err="1"/>
              <a:t>gyfle</a:t>
            </a:r>
            <a:r>
              <a:rPr lang="en-GB"/>
              <a:t> </a:t>
            </a:r>
            <a:r>
              <a:rPr lang="en-GB" err="1"/>
              <a:t>i</a:t>
            </a:r>
            <a:r>
              <a:rPr lang="en-GB"/>
              <a:t> </a:t>
            </a:r>
            <a:r>
              <a:rPr lang="en-GB" err="1"/>
              <a:t>ddysgu</a:t>
            </a:r>
            <a:r>
              <a:rPr lang="en-GB"/>
              <a:t> </a:t>
            </a:r>
            <a:r>
              <a:rPr lang="en-GB" err="1"/>
              <a:t>eu</a:t>
            </a:r>
            <a:r>
              <a:rPr lang="en-GB"/>
              <a:t> </a:t>
            </a:r>
            <a:r>
              <a:rPr lang="en-GB" err="1"/>
              <a:t>henwau</a:t>
            </a:r>
            <a:r>
              <a:rPr lang="en-GB"/>
              <a:t> </a:t>
            </a:r>
            <a:r>
              <a:rPr lang="en-GB" err="1"/>
              <a:t>yn</a:t>
            </a:r>
            <a:r>
              <a:rPr lang="en-GB"/>
              <a:t> </a:t>
            </a:r>
            <a:r>
              <a:rPr lang="en-GB" err="1"/>
              <a:t>Gymraeg</a:t>
            </a:r>
            <a:r>
              <a:rPr lang="en-GB"/>
              <a:t>. </a:t>
            </a:r>
            <a:r>
              <a:rPr lang="en-GB" err="1"/>
              <a:t>Yna</a:t>
            </a:r>
            <a:r>
              <a:rPr lang="en-GB"/>
              <a:t>, </a:t>
            </a:r>
            <a:r>
              <a:rPr lang="en-GB" err="1"/>
              <a:t>roedd</a:t>
            </a:r>
            <a:r>
              <a:rPr lang="en-GB"/>
              <a:t> </a:t>
            </a:r>
            <a:r>
              <a:rPr lang="en-GB" err="1"/>
              <a:t>cyfle</a:t>
            </a:r>
            <a:r>
              <a:rPr lang="en-GB"/>
              <a:t> </a:t>
            </a:r>
            <a:r>
              <a:rPr lang="en-GB" err="1"/>
              <a:t>i</a:t>
            </a:r>
            <a:r>
              <a:rPr lang="en-GB"/>
              <a:t> </a:t>
            </a:r>
            <a:r>
              <a:rPr lang="en-GB" err="1"/>
              <a:t>wneud</a:t>
            </a:r>
            <a:r>
              <a:rPr lang="en-GB"/>
              <a:t> </a:t>
            </a:r>
            <a:r>
              <a:rPr lang="en-GB" err="1"/>
              <a:t>lluniau</a:t>
            </a:r>
            <a:r>
              <a:rPr lang="en-GB"/>
              <a:t> </a:t>
            </a:r>
            <a:r>
              <a:rPr lang="en-GB" err="1"/>
              <a:t>ohonynt</a:t>
            </a:r>
            <a:r>
              <a:rPr lang="en-GB"/>
              <a:t>. </a:t>
            </a:r>
          </a:p>
          <a:p>
            <a:pPr marL="0" indent="0">
              <a:buNone/>
            </a:pPr>
            <a:r>
              <a:rPr lang="en-GB" b="1">
                <a:solidFill>
                  <a:schemeClr val="accent4">
                    <a:lumMod val="60000"/>
                    <a:lumOff val="40000"/>
                  </a:schemeClr>
                </a:solidFill>
              </a:rPr>
              <a:t>• </a:t>
            </a:r>
            <a:r>
              <a:rPr lang="en-GB" b="1" err="1">
                <a:solidFill>
                  <a:schemeClr val="accent4">
                    <a:lumMod val="60000"/>
                    <a:lumOff val="40000"/>
                  </a:schemeClr>
                </a:solidFill>
              </a:rPr>
              <a:t>Gwybodaeth</a:t>
            </a:r>
            <a:r>
              <a:rPr lang="en-GB" b="1">
                <a:solidFill>
                  <a:schemeClr val="accent4">
                    <a:lumMod val="60000"/>
                    <a:lumOff val="40000"/>
                  </a:schemeClr>
                </a:solidFill>
              </a:rPr>
              <a:t> a </a:t>
            </a:r>
            <a:r>
              <a:rPr lang="en-GB" b="1" err="1">
                <a:solidFill>
                  <a:schemeClr val="accent4">
                    <a:lumMod val="60000"/>
                    <a:lumOff val="40000"/>
                  </a:schemeClr>
                </a:solidFill>
              </a:rPr>
              <a:t>Dealltwriaeth</a:t>
            </a:r>
            <a:r>
              <a:rPr lang="en-GB" b="1">
                <a:solidFill>
                  <a:schemeClr val="accent4">
                    <a:lumMod val="60000"/>
                    <a:lumOff val="40000"/>
                  </a:schemeClr>
                </a:solidFill>
              </a:rPr>
              <a:t> </a:t>
            </a:r>
            <a:r>
              <a:rPr lang="en-GB" b="1" err="1">
                <a:solidFill>
                  <a:schemeClr val="accent4">
                    <a:lumMod val="60000"/>
                    <a:lumOff val="40000"/>
                  </a:schemeClr>
                </a:solidFill>
              </a:rPr>
              <a:t>o’r</a:t>
            </a:r>
            <a:r>
              <a:rPr lang="en-GB" b="1">
                <a:solidFill>
                  <a:schemeClr val="accent4">
                    <a:lumMod val="60000"/>
                    <a:lumOff val="40000"/>
                  </a:schemeClr>
                </a:solidFill>
              </a:rPr>
              <a:t> </a:t>
            </a:r>
            <a:r>
              <a:rPr lang="en-GB" b="1" err="1">
                <a:solidFill>
                  <a:schemeClr val="accent4">
                    <a:lumMod val="60000"/>
                    <a:lumOff val="40000"/>
                  </a:schemeClr>
                </a:solidFill>
              </a:rPr>
              <a:t>Byd</a:t>
            </a:r>
            <a:r>
              <a:rPr lang="en-GB" b="1">
                <a:solidFill>
                  <a:schemeClr val="accent4">
                    <a:lumMod val="60000"/>
                    <a:lumOff val="40000"/>
                  </a:schemeClr>
                </a:solidFill>
              </a:rPr>
              <a:t> </a:t>
            </a:r>
            <a:r>
              <a:rPr lang="en-GB" err="1">
                <a:solidFill>
                  <a:schemeClr val="accent4">
                    <a:lumMod val="60000"/>
                    <a:lumOff val="40000"/>
                  </a:schemeClr>
                </a:solidFill>
              </a:rPr>
              <a:t>Buom</a:t>
            </a:r>
            <a:r>
              <a:rPr lang="en-GB">
                <a:solidFill>
                  <a:schemeClr val="accent4">
                    <a:lumMod val="60000"/>
                    <a:lumOff val="40000"/>
                  </a:schemeClr>
                </a:solidFill>
              </a:rPr>
              <a:t> </a:t>
            </a:r>
            <a:r>
              <a:rPr lang="en-GB" err="1">
                <a:solidFill>
                  <a:schemeClr val="accent4">
                    <a:lumMod val="60000"/>
                    <a:lumOff val="40000"/>
                  </a:schemeClr>
                </a:solidFill>
              </a:rPr>
              <a:t>yn</a:t>
            </a:r>
            <a:r>
              <a:rPr lang="en-GB">
                <a:solidFill>
                  <a:schemeClr val="accent4">
                    <a:lumMod val="60000"/>
                    <a:lumOff val="40000"/>
                  </a:schemeClr>
                </a:solidFill>
              </a:rPr>
              <a:t> </a:t>
            </a:r>
            <a:r>
              <a:rPr lang="en-GB" err="1">
                <a:solidFill>
                  <a:schemeClr val="accent4">
                    <a:lumMod val="60000"/>
                    <a:lumOff val="40000"/>
                  </a:schemeClr>
                </a:solidFill>
              </a:rPr>
              <a:t>creu</a:t>
            </a:r>
            <a:r>
              <a:rPr lang="en-GB">
                <a:solidFill>
                  <a:schemeClr val="accent4">
                    <a:lumMod val="60000"/>
                    <a:lumOff val="40000"/>
                  </a:schemeClr>
                </a:solidFill>
              </a:rPr>
              <a:t> </a:t>
            </a:r>
            <a:r>
              <a:rPr lang="en-GB" err="1">
                <a:solidFill>
                  <a:schemeClr val="accent4">
                    <a:lumMod val="60000"/>
                    <a:lumOff val="40000"/>
                  </a:schemeClr>
                </a:solidFill>
              </a:rPr>
              <a:t>maes</a:t>
            </a:r>
            <a:r>
              <a:rPr lang="en-GB">
                <a:solidFill>
                  <a:schemeClr val="accent4">
                    <a:lumMod val="60000"/>
                    <a:lumOff val="40000"/>
                  </a:schemeClr>
                </a:solidFill>
              </a:rPr>
              <a:t> </a:t>
            </a:r>
            <a:r>
              <a:rPr lang="en-GB" err="1">
                <a:solidFill>
                  <a:schemeClr val="accent4">
                    <a:lumMod val="60000"/>
                    <a:lumOff val="40000"/>
                  </a:schemeClr>
                </a:solidFill>
              </a:rPr>
              <a:t>awyr</a:t>
            </a:r>
            <a:r>
              <a:rPr lang="en-GB">
                <a:solidFill>
                  <a:schemeClr val="accent4">
                    <a:lumMod val="60000"/>
                    <a:lumOff val="40000"/>
                  </a:schemeClr>
                </a:solidFill>
              </a:rPr>
              <a:t> y </a:t>
            </a:r>
            <a:r>
              <a:rPr lang="en-GB" err="1">
                <a:solidFill>
                  <a:schemeClr val="accent4">
                    <a:lumMod val="60000"/>
                    <a:lumOff val="40000"/>
                  </a:schemeClr>
                </a:solidFill>
              </a:rPr>
              <a:t>tu</a:t>
            </a:r>
            <a:r>
              <a:rPr lang="en-GB">
                <a:solidFill>
                  <a:schemeClr val="accent4">
                    <a:lumMod val="60000"/>
                    <a:lumOff val="40000"/>
                  </a:schemeClr>
                </a:solidFill>
              </a:rPr>
              <a:t> </a:t>
            </a:r>
            <a:r>
              <a:rPr lang="en-GB" err="1">
                <a:solidFill>
                  <a:schemeClr val="accent4">
                    <a:lumMod val="60000"/>
                    <a:lumOff val="40000"/>
                  </a:schemeClr>
                </a:solidFill>
              </a:rPr>
              <a:t>allan</a:t>
            </a:r>
            <a:r>
              <a:rPr lang="en-GB">
                <a:solidFill>
                  <a:schemeClr val="accent4">
                    <a:lumMod val="60000"/>
                    <a:lumOff val="40000"/>
                  </a:schemeClr>
                </a:solidFill>
              </a:rPr>
              <a:t> gyda </a:t>
            </a:r>
            <a:r>
              <a:rPr lang="en-GB" err="1">
                <a:solidFill>
                  <a:schemeClr val="accent4">
                    <a:lumMod val="60000"/>
                    <a:lumOff val="40000"/>
                  </a:schemeClr>
                </a:solidFill>
              </a:rPr>
              <a:t>bwrdd</a:t>
            </a:r>
            <a:r>
              <a:rPr lang="en-GB">
                <a:solidFill>
                  <a:schemeClr val="accent4">
                    <a:lumMod val="60000"/>
                    <a:lumOff val="40000"/>
                  </a:schemeClr>
                </a:solidFill>
              </a:rPr>
              <a:t> a </a:t>
            </a:r>
            <a:r>
              <a:rPr lang="en-GB" err="1">
                <a:solidFill>
                  <a:schemeClr val="accent4">
                    <a:lumMod val="60000"/>
                    <a:lumOff val="40000"/>
                  </a:schemeClr>
                </a:solidFill>
              </a:rPr>
              <a:t>glôb</a:t>
            </a:r>
            <a:r>
              <a:rPr lang="en-GB">
                <a:solidFill>
                  <a:schemeClr val="accent4">
                    <a:lumMod val="60000"/>
                    <a:lumOff val="40000"/>
                  </a:schemeClr>
                </a:solidFill>
              </a:rPr>
              <a:t>. </a:t>
            </a:r>
            <a:r>
              <a:rPr lang="en-GB" err="1">
                <a:solidFill>
                  <a:schemeClr val="accent4">
                    <a:lumMod val="60000"/>
                    <a:lumOff val="40000"/>
                  </a:schemeClr>
                </a:solidFill>
              </a:rPr>
              <a:t>Aethom</a:t>
            </a:r>
            <a:r>
              <a:rPr lang="en-GB">
                <a:solidFill>
                  <a:schemeClr val="accent4">
                    <a:lumMod val="60000"/>
                    <a:lumOff val="40000"/>
                  </a:schemeClr>
                </a:solidFill>
              </a:rPr>
              <a:t> </a:t>
            </a:r>
            <a:r>
              <a:rPr lang="en-GB" err="1">
                <a:solidFill>
                  <a:schemeClr val="accent4">
                    <a:lumMod val="60000"/>
                    <a:lumOff val="40000"/>
                  </a:schemeClr>
                </a:solidFill>
              </a:rPr>
              <a:t>ati</a:t>
            </a:r>
            <a:r>
              <a:rPr lang="en-GB">
                <a:solidFill>
                  <a:schemeClr val="accent4">
                    <a:lumMod val="60000"/>
                    <a:lumOff val="40000"/>
                  </a:schemeClr>
                </a:solidFill>
              </a:rPr>
              <a:t> </a:t>
            </a:r>
            <a:r>
              <a:rPr lang="en-GB" err="1">
                <a:solidFill>
                  <a:schemeClr val="accent4">
                    <a:lumMod val="60000"/>
                    <a:lumOff val="40000"/>
                  </a:schemeClr>
                </a:solidFill>
              </a:rPr>
              <a:t>i</a:t>
            </a:r>
            <a:r>
              <a:rPr lang="en-GB">
                <a:solidFill>
                  <a:schemeClr val="accent4">
                    <a:lumMod val="60000"/>
                    <a:lumOff val="40000"/>
                  </a:schemeClr>
                </a:solidFill>
              </a:rPr>
              <a:t> </a:t>
            </a:r>
            <a:r>
              <a:rPr lang="en-GB" err="1">
                <a:solidFill>
                  <a:schemeClr val="accent4">
                    <a:lumMod val="60000"/>
                    <a:lumOff val="40000"/>
                  </a:schemeClr>
                </a:solidFill>
              </a:rPr>
              <a:t>ysgrifennu</a:t>
            </a:r>
            <a:r>
              <a:rPr lang="en-GB">
                <a:solidFill>
                  <a:schemeClr val="accent4">
                    <a:lumMod val="60000"/>
                    <a:lumOff val="40000"/>
                  </a:schemeClr>
                </a:solidFill>
              </a:rPr>
              <a:t> </a:t>
            </a:r>
            <a:r>
              <a:rPr lang="en-GB" err="1">
                <a:solidFill>
                  <a:schemeClr val="accent4">
                    <a:lumMod val="60000"/>
                    <a:lumOff val="40000"/>
                  </a:schemeClr>
                </a:solidFill>
              </a:rPr>
              <a:t>tocynnau</a:t>
            </a:r>
            <a:r>
              <a:rPr lang="en-GB">
                <a:solidFill>
                  <a:schemeClr val="accent4">
                    <a:lumMod val="60000"/>
                    <a:lumOff val="40000"/>
                  </a:schemeClr>
                </a:solidFill>
              </a:rPr>
              <a:t> </a:t>
            </a:r>
            <a:r>
              <a:rPr lang="en-GB" err="1">
                <a:solidFill>
                  <a:schemeClr val="accent4">
                    <a:lumMod val="60000"/>
                    <a:lumOff val="40000"/>
                  </a:schemeClr>
                </a:solidFill>
              </a:rPr>
              <a:t>cyn</a:t>
            </a:r>
            <a:r>
              <a:rPr lang="en-GB">
                <a:solidFill>
                  <a:schemeClr val="accent4">
                    <a:lumMod val="60000"/>
                    <a:lumOff val="40000"/>
                  </a:schemeClr>
                </a:solidFill>
              </a:rPr>
              <a:t> </a:t>
            </a:r>
            <a:r>
              <a:rPr lang="en-GB" err="1">
                <a:solidFill>
                  <a:schemeClr val="accent4">
                    <a:lumMod val="60000"/>
                    <a:lumOff val="40000"/>
                  </a:schemeClr>
                </a:solidFill>
              </a:rPr>
              <a:t>trefnu</a:t>
            </a:r>
            <a:r>
              <a:rPr lang="en-GB">
                <a:solidFill>
                  <a:schemeClr val="accent4">
                    <a:lumMod val="60000"/>
                    <a:lumOff val="40000"/>
                  </a:schemeClr>
                </a:solidFill>
              </a:rPr>
              <a:t> </a:t>
            </a:r>
            <a:r>
              <a:rPr lang="en-GB" err="1">
                <a:solidFill>
                  <a:schemeClr val="accent4">
                    <a:lumMod val="60000"/>
                    <a:lumOff val="40000"/>
                  </a:schemeClr>
                </a:solidFill>
              </a:rPr>
              <a:t>cadeiriau</a:t>
            </a:r>
            <a:r>
              <a:rPr lang="en-GB">
                <a:solidFill>
                  <a:schemeClr val="accent4">
                    <a:lumMod val="60000"/>
                    <a:lumOff val="40000"/>
                  </a:schemeClr>
                </a:solidFill>
              </a:rPr>
              <a:t> </a:t>
            </a:r>
            <a:r>
              <a:rPr lang="en-GB" err="1">
                <a:solidFill>
                  <a:schemeClr val="accent4">
                    <a:lumMod val="60000"/>
                    <a:lumOff val="40000"/>
                  </a:schemeClr>
                </a:solidFill>
              </a:rPr>
              <a:t>i</a:t>
            </a:r>
            <a:r>
              <a:rPr lang="en-GB">
                <a:solidFill>
                  <a:schemeClr val="accent4">
                    <a:lumMod val="60000"/>
                    <a:lumOff val="40000"/>
                  </a:schemeClr>
                </a:solidFill>
              </a:rPr>
              <a:t> </a:t>
            </a:r>
            <a:r>
              <a:rPr lang="en-GB" err="1">
                <a:solidFill>
                  <a:schemeClr val="accent4">
                    <a:lumMod val="60000"/>
                    <a:lumOff val="40000"/>
                  </a:schemeClr>
                </a:solidFill>
              </a:rPr>
              <a:t>greu</a:t>
            </a:r>
            <a:r>
              <a:rPr lang="en-GB">
                <a:solidFill>
                  <a:schemeClr val="accent4">
                    <a:lumMod val="60000"/>
                    <a:lumOff val="40000"/>
                  </a:schemeClr>
                </a:solidFill>
              </a:rPr>
              <a:t> </a:t>
            </a:r>
            <a:r>
              <a:rPr lang="en-GB" err="1">
                <a:solidFill>
                  <a:schemeClr val="accent4">
                    <a:lumMod val="60000"/>
                    <a:lumOff val="40000"/>
                  </a:schemeClr>
                </a:solidFill>
              </a:rPr>
              <a:t>awyren</a:t>
            </a:r>
            <a:r>
              <a:rPr lang="en-GB">
                <a:solidFill>
                  <a:schemeClr val="accent4">
                    <a:lumMod val="60000"/>
                    <a:lumOff val="40000"/>
                  </a:schemeClr>
                </a:solidFill>
              </a:rPr>
              <a:t>. </a:t>
            </a:r>
            <a:r>
              <a:rPr lang="en-GB" err="1">
                <a:solidFill>
                  <a:schemeClr val="accent4">
                    <a:lumMod val="60000"/>
                    <a:lumOff val="40000"/>
                  </a:schemeClr>
                </a:solidFill>
              </a:rPr>
              <a:t>Roedd</a:t>
            </a:r>
            <a:r>
              <a:rPr lang="en-GB">
                <a:solidFill>
                  <a:schemeClr val="accent4">
                    <a:lumMod val="60000"/>
                    <a:lumOff val="40000"/>
                  </a:schemeClr>
                </a:solidFill>
              </a:rPr>
              <a:t> </a:t>
            </a:r>
            <a:r>
              <a:rPr lang="en-GB" err="1">
                <a:solidFill>
                  <a:schemeClr val="accent4">
                    <a:lumMod val="60000"/>
                    <a:lumOff val="40000"/>
                  </a:schemeClr>
                </a:solidFill>
              </a:rPr>
              <a:t>yr</a:t>
            </a:r>
            <a:r>
              <a:rPr lang="en-GB">
                <a:solidFill>
                  <a:schemeClr val="accent4">
                    <a:lumMod val="60000"/>
                    <a:lumOff val="40000"/>
                  </a:schemeClr>
                </a:solidFill>
              </a:rPr>
              <a:t> un faint o </a:t>
            </a:r>
            <a:r>
              <a:rPr lang="en-GB" err="1">
                <a:solidFill>
                  <a:schemeClr val="accent4">
                    <a:lumMod val="60000"/>
                    <a:lumOff val="40000"/>
                  </a:schemeClr>
                </a:solidFill>
              </a:rPr>
              <a:t>gadeiriau</a:t>
            </a:r>
            <a:r>
              <a:rPr lang="en-GB">
                <a:solidFill>
                  <a:schemeClr val="accent4">
                    <a:lumMod val="60000"/>
                    <a:lumOff val="40000"/>
                  </a:schemeClr>
                </a:solidFill>
              </a:rPr>
              <a:t> â </a:t>
            </a:r>
            <a:r>
              <a:rPr lang="en-GB" err="1">
                <a:solidFill>
                  <a:schemeClr val="accent4">
                    <a:lumMod val="60000"/>
                    <a:lumOff val="40000"/>
                  </a:schemeClr>
                </a:solidFill>
              </a:rPr>
              <a:t>thocynnau</a:t>
            </a:r>
            <a:r>
              <a:rPr lang="en-GB">
                <a:solidFill>
                  <a:schemeClr val="accent4">
                    <a:lumMod val="60000"/>
                    <a:lumOff val="40000"/>
                  </a:schemeClr>
                </a:solidFill>
              </a:rPr>
              <a:t>, ac </a:t>
            </a:r>
            <a:r>
              <a:rPr lang="en-GB" err="1">
                <a:solidFill>
                  <a:schemeClr val="accent4">
                    <a:lumMod val="60000"/>
                    <a:lumOff val="40000"/>
                  </a:schemeClr>
                </a:solidFill>
              </a:rPr>
              <a:t>roedd</a:t>
            </a:r>
            <a:r>
              <a:rPr lang="en-GB">
                <a:solidFill>
                  <a:schemeClr val="accent4">
                    <a:lumMod val="60000"/>
                    <a:lumOff val="40000"/>
                  </a:schemeClr>
                </a:solidFill>
              </a:rPr>
              <a:t> </a:t>
            </a:r>
            <a:r>
              <a:rPr lang="en-GB" err="1">
                <a:solidFill>
                  <a:schemeClr val="accent4">
                    <a:lumMod val="60000"/>
                    <a:lumOff val="40000"/>
                  </a:schemeClr>
                </a:solidFill>
              </a:rPr>
              <a:t>yn</a:t>
            </a:r>
            <a:r>
              <a:rPr lang="en-GB">
                <a:solidFill>
                  <a:schemeClr val="accent4">
                    <a:lumMod val="60000"/>
                    <a:lumOff val="40000"/>
                  </a:schemeClr>
                </a:solidFill>
              </a:rPr>
              <a:t> </a:t>
            </a:r>
            <a:r>
              <a:rPr lang="en-GB" err="1">
                <a:solidFill>
                  <a:schemeClr val="accent4">
                    <a:lumMod val="60000"/>
                    <a:lumOff val="40000"/>
                  </a:schemeClr>
                </a:solidFill>
              </a:rPr>
              <a:t>rhaid</a:t>
            </a:r>
            <a:r>
              <a:rPr lang="en-GB">
                <a:solidFill>
                  <a:schemeClr val="accent4">
                    <a:lumMod val="60000"/>
                    <a:lumOff val="40000"/>
                  </a:schemeClr>
                </a:solidFill>
              </a:rPr>
              <a:t> </a:t>
            </a:r>
            <a:r>
              <a:rPr lang="en-GB" err="1">
                <a:solidFill>
                  <a:schemeClr val="accent4">
                    <a:lumMod val="60000"/>
                    <a:lumOff val="40000"/>
                  </a:schemeClr>
                </a:solidFill>
              </a:rPr>
              <a:t>i</a:t>
            </a:r>
            <a:r>
              <a:rPr lang="en-GB">
                <a:solidFill>
                  <a:schemeClr val="accent4">
                    <a:lumMod val="60000"/>
                    <a:lumOff val="40000"/>
                  </a:schemeClr>
                </a:solidFill>
              </a:rPr>
              <a:t> </a:t>
            </a:r>
            <a:r>
              <a:rPr lang="en-GB" err="1">
                <a:solidFill>
                  <a:schemeClr val="accent4">
                    <a:lumMod val="60000"/>
                    <a:lumOff val="40000"/>
                  </a:schemeClr>
                </a:solidFill>
              </a:rPr>
              <a:t>ni</a:t>
            </a:r>
            <a:r>
              <a:rPr lang="en-GB">
                <a:solidFill>
                  <a:schemeClr val="accent4">
                    <a:lumMod val="60000"/>
                    <a:lumOff val="40000"/>
                  </a:schemeClr>
                </a:solidFill>
              </a:rPr>
              <a:t> </a:t>
            </a:r>
            <a:r>
              <a:rPr lang="en-GB" err="1">
                <a:solidFill>
                  <a:schemeClr val="accent4">
                    <a:lumMod val="60000"/>
                    <a:lumOff val="40000"/>
                  </a:schemeClr>
                </a:solidFill>
              </a:rPr>
              <a:t>ddod</a:t>
            </a:r>
            <a:r>
              <a:rPr lang="en-GB">
                <a:solidFill>
                  <a:schemeClr val="accent4">
                    <a:lumMod val="60000"/>
                    <a:lumOff val="40000"/>
                  </a:schemeClr>
                </a:solidFill>
              </a:rPr>
              <a:t> o </a:t>
            </a:r>
            <a:r>
              <a:rPr lang="en-GB" err="1">
                <a:solidFill>
                  <a:schemeClr val="accent4">
                    <a:lumMod val="60000"/>
                    <a:lumOff val="40000"/>
                  </a:schemeClr>
                </a:solidFill>
              </a:rPr>
              <a:t>hyd</a:t>
            </a:r>
            <a:r>
              <a:rPr lang="en-GB">
                <a:solidFill>
                  <a:schemeClr val="accent4">
                    <a:lumMod val="60000"/>
                    <a:lumOff val="40000"/>
                  </a:schemeClr>
                </a:solidFill>
              </a:rPr>
              <a:t> </a:t>
            </a:r>
            <a:r>
              <a:rPr lang="en-GB" err="1">
                <a:solidFill>
                  <a:schemeClr val="accent4">
                    <a:lumMod val="60000"/>
                    <a:lumOff val="40000"/>
                  </a:schemeClr>
                </a:solidFill>
              </a:rPr>
              <a:t>i’r</a:t>
            </a:r>
            <a:r>
              <a:rPr lang="en-GB">
                <a:solidFill>
                  <a:schemeClr val="accent4">
                    <a:lumMod val="60000"/>
                    <a:lumOff val="40000"/>
                  </a:schemeClr>
                </a:solidFill>
              </a:rPr>
              <a:t> </a:t>
            </a:r>
            <a:r>
              <a:rPr lang="en-GB" err="1">
                <a:solidFill>
                  <a:schemeClr val="accent4">
                    <a:lumMod val="60000"/>
                    <a:lumOff val="40000"/>
                  </a:schemeClr>
                </a:solidFill>
              </a:rPr>
              <a:t>sedd</a:t>
            </a:r>
            <a:r>
              <a:rPr lang="en-GB">
                <a:solidFill>
                  <a:schemeClr val="accent4">
                    <a:lumMod val="60000"/>
                    <a:lumOff val="40000"/>
                  </a:schemeClr>
                </a:solidFill>
              </a:rPr>
              <a:t> </a:t>
            </a:r>
            <a:r>
              <a:rPr lang="en-GB" err="1">
                <a:solidFill>
                  <a:schemeClr val="accent4">
                    <a:lumMod val="60000"/>
                    <a:lumOff val="40000"/>
                  </a:schemeClr>
                </a:solidFill>
              </a:rPr>
              <a:t>â’r</a:t>
            </a:r>
            <a:r>
              <a:rPr lang="en-GB">
                <a:solidFill>
                  <a:schemeClr val="accent4">
                    <a:lumMod val="60000"/>
                    <a:lumOff val="40000"/>
                  </a:schemeClr>
                </a:solidFill>
              </a:rPr>
              <a:t> un </a:t>
            </a:r>
            <a:r>
              <a:rPr lang="en-GB" err="1">
                <a:solidFill>
                  <a:schemeClr val="accent4">
                    <a:lumMod val="60000"/>
                    <a:lumOff val="40000"/>
                  </a:schemeClr>
                </a:solidFill>
              </a:rPr>
              <a:t>rhif</a:t>
            </a:r>
            <a:r>
              <a:rPr lang="en-GB">
                <a:solidFill>
                  <a:schemeClr val="accent4">
                    <a:lumMod val="60000"/>
                    <a:lumOff val="40000"/>
                  </a:schemeClr>
                </a:solidFill>
              </a:rPr>
              <a:t> </a:t>
            </a:r>
            <a:r>
              <a:rPr lang="en-GB" err="1">
                <a:solidFill>
                  <a:schemeClr val="accent4">
                    <a:lumMod val="60000"/>
                    <a:lumOff val="40000"/>
                  </a:schemeClr>
                </a:solidFill>
              </a:rPr>
              <a:t>â’r</a:t>
            </a:r>
            <a:r>
              <a:rPr lang="en-GB">
                <a:solidFill>
                  <a:schemeClr val="accent4">
                    <a:lumMod val="60000"/>
                    <a:lumOff val="40000"/>
                  </a:schemeClr>
                </a:solidFill>
              </a:rPr>
              <a:t> </a:t>
            </a:r>
            <a:r>
              <a:rPr lang="en-GB" err="1">
                <a:solidFill>
                  <a:schemeClr val="accent4">
                    <a:lumMod val="60000"/>
                    <a:lumOff val="40000"/>
                  </a:schemeClr>
                </a:solidFill>
              </a:rPr>
              <a:t>tocyn</a:t>
            </a:r>
            <a:r>
              <a:rPr lang="en-GB">
                <a:solidFill>
                  <a:schemeClr val="accent4">
                    <a:lumMod val="60000"/>
                    <a:lumOff val="40000"/>
                  </a:schemeClr>
                </a:solidFill>
              </a:rPr>
              <a:t>. </a:t>
            </a:r>
          </a:p>
        </p:txBody>
      </p:sp>
      <p:sp>
        <p:nvSpPr>
          <p:cNvPr id="5" name="Content Placeholder 4"/>
          <p:cNvSpPr>
            <a:spLocks noGrp="1"/>
          </p:cNvSpPr>
          <p:nvPr>
            <p:ph sz="half" idx="2"/>
          </p:nvPr>
        </p:nvSpPr>
        <p:spPr/>
        <p:txBody>
          <a:bodyPr>
            <a:normAutofit/>
          </a:bodyPr>
          <a:lstStyle/>
          <a:p>
            <a:pPr marL="0" indent="0">
              <a:buNone/>
            </a:pPr>
            <a:r>
              <a:rPr lang="en-GB" b="1"/>
              <a:t>• Welsh Language Development </a:t>
            </a:r>
            <a:r>
              <a:rPr lang="en-GB"/>
              <a:t>We were taken to a local farm. Where we saw lots of farm animals and then learned their names in Welsh. We then drew pictures of them.</a:t>
            </a:r>
          </a:p>
          <a:p>
            <a:pPr marL="0" indent="0">
              <a:buNone/>
            </a:pPr>
            <a:r>
              <a:rPr lang="en-GB" b="1">
                <a:solidFill>
                  <a:schemeClr val="accent4">
                    <a:lumMod val="60000"/>
                    <a:lumOff val="40000"/>
                  </a:schemeClr>
                </a:solidFill>
              </a:rPr>
              <a:t>• Knowledge and Understanding of the World </a:t>
            </a:r>
            <a:r>
              <a:rPr lang="en-GB">
                <a:solidFill>
                  <a:schemeClr val="accent4">
                    <a:lumMod val="60000"/>
                    <a:lumOff val="40000"/>
                  </a:schemeClr>
                </a:solidFill>
              </a:rPr>
              <a:t>We set up an airport outside with a table and a globe. We wrote out tickets and set out chairs to create the aeroplane with the corresponding numbers, we had to find the seat number to match the ticket number.</a:t>
            </a:r>
          </a:p>
        </p:txBody>
      </p:sp>
    </p:spTree>
    <p:extLst>
      <p:ext uri="{BB962C8B-B14F-4D97-AF65-F5344CB8AC3E}">
        <p14:creationId xmlns:p14="http://schemas.microsoft.com/office/powerpoint/2010/main" val="215999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Cysylltiadau</a:t>
            </a:r>
            <a:r>
              <a:rPr lang="en-GB"/>
              <a:t> â </a:t>
            </a:r>
            <a:r>
              <a:rPr lang="en-GB" err="1"/>
              <a:t>Meysydd</a:t>
            </a:r>
            <a:r>
              <a:rPr lang="en-GB"/>
              <a:t> </a:t>
            </a:r>
            <a:r>
              <a:rPr lang="en-GB" err="1"/>
              <a:t>Dysgu</a:t>
            </a:r>
            <a:r>
              <a:rPr lang="en-GB"/>
              <a:t> a </a:t>
            </a:r>
            <a:r>
              <a:rPr lang="en-GB" err="1"/>
              <a:t>Phofiad</a:t>
            </a:r>
            <a:r>
              <a:rPr lang="en-GB"/>
              <a:t> y CS</a:t>
            </a:r>
            <a:br>
              <a:rPr lang="en-GB"/>
            </a:br>
            <a:r>
              <a:rPr lang="en-GB"/>
              <a:t>Links to </a:t>
            </a:r>
            <a:r>
              <a:rPr lang="en-GB" err="1"/>
              <a:t>FPh</a:t>
            </a:r>
            <a:r>
              <a:rPr lang="en-GB"/>
              <a:t> Areas of Learning and Experience</a:t>
            </a:r>
          </a:p>
        </p:txBody>
      </p:sp>
      <p:sp>
        <p:nvSpPr>
          <p:cNvPr id="4" name="Content Placeholder 3"/>
          <p:cNvSpPr>
            <a:spLocks noGrp="1"/>
          </p:cNvSpPr>
          <p:nvPr>
            <p:ph sz="half" idx="1"/>
          </p:nvPr>
        </p:nvSpPr>
        <p:spPr/>
        <p:txBody>
          <a:bodyPr>
            <a:normAutofit fontScale="92500"/>
          </a:bodyPr>
          <a:lstStyle/>
          <a:p>
            <a:pPr marL="0" indent="0">
              <a:buNone/>
            </a:pPr>
            <a:r>
              <a:rPr lang="en-GB" b="1"/>
              <a:t>• </a:t>
            </a:r>
            <a:r>
              <a:rPr lang="en-GB" b="1" err="1"/>
              <a:t>Datblygiad</a:t>
            </a:r>
            <a:r>
              <a:rPr lang="en-GB" b="1"/>
              <a:t> </a:t>
            </a:r>
            <a:r>
              <a:rPr lang="en-GB" b="1" err="1"/>
              <a:t>Corfforol</a:t>
            </a:r>
            <a:r>
              <a:rPr lang="en-GB" b="1"/>
              <a:t> </a:t>
            </a:r>
            <a:r>
              <a:rPr lang="en-GB" err="1"/>
              <a:t>Roedd</a:t>
            </a:r>
            <a:r>
              <a:rPr lang="en-GB"/>
              <a:t> </a:t>
            </a:r>
            <a:r>
              <a:rPr lang="en-GB" err="1"/>
              <a:t>yn</a:t>
            </a:r>
            <a:r>
              <a:rPr lang="en-GB"/>
              <a:t> </a:t>
            </a:r>
            <a:r>
              <a:rPr lang="en-GB" err="1"/>
              <a:t>rhaid</a:t>
            </a:r>
            <a:r>
              <a:rPr lang="en-GB"/>
              <a:t> </a:t>
            </a:r>
            <a:r>
              <a:rPr lang="en-GB" err="1"/>
              <a:t>i</a:t>
            </a:r>
            <a:r>
              <a:rPr lang="en-GB"/>
              <a:t> </a:t>
            </a:r>
            <a:r>
              <a:rPr lang="en-GB" err="1"/>
              <a:t>ni</a:t>
            </a:r>
            <a:r>
              <a:rPr lang="en-GB"/>
              <a:t> </a:t>
            </a:r>
            <a:r>
              <a:rPr lang="en-GB" err="1"/>
              <a:t>ddefnyddio</a:t>
            </a:r>
            <a:r>
              <a:rPr lang="en-GB"/>
              <a:t> </a:t>
            </a:r>
            <a:r>
              <a:rPr lang="en-GB" err="1"/>
              <a:t>ein</a:t>
            </a:r>
            <a:r>
              <a:rPr lang="en-GB"/>
              <a:t> </a:t>
            </a:r>
            <a:r>
              <a:rPr lang="en-GB" err="1"/>
              <a:t>holl</a:t>
            </a:r>
            <a:r>
              <a:rPr lang="en-GB"/>
              <a:t> </a:t>
            </a:r>
            <a:r>
              <a:rPr lang="en-GB" err="1"/>
              <a:t>nerth</a:t>
            </a:r>
            <a:r>
              <a:rPr lang="en-GB"/>
              <a:t> </a:t>
            </a:r>
            <a:r>
              <a:rPr lang="en-GB" err="1"/>
              <a:t>i</a:t>
            </a:r>
            <a:r>
              <a:rPr lang="en-GB"/>
              <a:t> </a:t>
            </a:r>
            <a:r>
              <a:rPr lang="en-GB" err="1"/>
              <a:t>wneud</a:t>
            </a:r>
            <a:r>
              <a:rPr lang="en-GB"/>
              <a:t> </a:t>
            </a:r>
            <a:r>
              <a:rPr lang="en-GB" err="1"/>
              <a:t>tyllau</a:t>
            </a:r>
            <a:r>
              <a:rPr lang="en-GB"/>
              <a:t> </a:t>
            </a:r>
            <a:r>
              <a:rPr lang="en-GB" err="1"/>
              <a:t>yn</a:t>
            </a:r>
            <a:r>
              <a:rPr lang="en-GB"/>
              <a:t> y </a:t>
            </a:r>
            <a:r>
              <a:rPr lang="en-GB" err="1"/>
              <a:t>ddaear</a:t>
            </a:r>
            <a:r>
              <a:rPr lang="en-GB"/>
              <a:t> </a:t>
            </a:r>
            <a:r>
              <a:rPr lang="en-GB" err="1"/>
              <a:t>gyda’r</a:t>
            </a:r>
            <a:r>
              <a:rPr lang="en-GB"/>
              <a:t> </a:t>
            </a:r>
            <a:r>
              <a:rPr lang="en-GB" err="1"/>
              <a:t>tyllwr</a:t>
            </a:r>
            <a:r>
              <a:rPr lang="en-GB"/>
              <a:t>. Fe </a:t>
            </a:r>
            <a:r>
              <a:rPr lang="en-GB" err="1"/>
              <a:t>wnaethom</a:t>
            </a:r>
            <a:r>
              <a:rPr lang="en-GB"/>
              <a:t> </a:t>
            </a:r>
            <a:r>
              <a:rPr lang="en-GB" err="1"/>
              <a:t>ddefnyddio</a:t>
            </a:r>
            <a:r>
              <a:rPr lang="en-GB"/>
              <a:t> </a:t>
            </a:r>
            <a:r>
              <a:rPr lang="en-GB" err="1"/>
              <a:t>sgiliau</a:t>
            </a:r>
            <a:r>
              <a:rPr lang="en-GB"/>
              <a:t> </a:t>
            </a:r>
            <a:r>
              <a:rPr lang="en-GB" err="1"/>
              <a:t>echddygol</a:t>
            </a:r>
            <a:r>
              <a:rPr lang="en-GB"/>
              <a:t> </a:t>
            </a:r>
            <a:r>
              <a:rPr lang="en-GB" err="1"/>
              <a:t>manwl</a:t>
            </a:r>
            <a:r>
              <a:rPr lang="en-GB"/>
              <a:t> </a:t>
            </a:r>
            <a:r>
              <a:rPr lang="en-GB" err="1"/>
              <a:t>wrth</a:t>
            </a:r>
            <a:r>
              <a:rPr lang="en-GB"/>
              <a:t> </a:t>
            </a:r>
            <a:r>
              <a:rPr lang="en-GB" err="1"/>
              <a:t>fesur</a:t>
            </a:r>
            <a:r>
              <a:rPr lang="en-GB"/>
              <a:t>. </a:t>
            </a:r>
            <a:r>
              <a:rPr lang="en-GB" err="1"/>
              <a:t>Rydym</a:t>
            </a:r>
            <a:r>
              <a:rPr lang="en-GB"/>
              <a:t> </a:t>
            </a:r>
            <a:r>
              <a:rPr lang="en-GB" err="1"/>
              <a:t>wrth</a:t>
            </a:r>
            <a:r>
              <a:rPr lang="en-GB"/>
              <a:t> </a:t>
            </a:r>
            <a:r>
              <a:rPr lang="en-GB" err="1"/>
              <a:t>ein</a:t>
            </a:r>
            <a:r>
              <a:rPr lang="en-GB"/>
              <a:t> </a:t>
            </a:r>
            <a:r>
              <a:rPr lang="en-GB" err="1"/>
              <a:t>bodd</a:t>
            </a:r>
            <a:r>
              <a:rPr lang="en-GB"/>
              <a:t> </a:t>
            </a:r>
            <a:r>
              <a:rPr lang="en-GB" err="1"/>
              <a:t>yn</a:t>
            </a:r>
            <a:r>
              <a:rPr lang="en-GB"/>
              <a:t> </a:t>
            </a:r>
            <a:r>
              <a:rPr lang="en-GB" err="1"/>
              <a:t>chwarae</a:t>
            </a:r>
            <a:r>
              <a:rPr lang="en-GB"/>
              <a:t> </a:t>
            </a:r>
            <a:r>
              <a:rPr lang="en-GB" err="1"/>
              <a:t>yn</a:t>
            </a:r>
            <a:r>
              <a:rPr lang="en-GB"/>
              <a:t> y </a:t>
            </a:r>
            <a:r>
              <a:rPr lang="en-GB" err="1"/>
              <a:t>lle</a:t>
            </a:r>
            <a:r>
              <a:rPr lang="en-GB"/>
              <a:t> </a:t>
            </a:r>
            <a:r>
              <a:rPr lang="en-GB" err="1"/>
              <a:t>palu</a:t>
            </a:r>
            <a:r>
              <a:rPr lang="en-GB"/>
              <a:t>. </a:t>
            </a:r>
            <a:r>
              <a:rPr lang="en-GB" err="1"/>
              <a:t>Rydym</a:t>
            </a:r>
            <a:r>
              <a:rPr lang="en-GB"/>
              <a:t> </a:t>
            </a:r>
            <a:r>
              <a:rPr lang="en-GB" err="1"/>
              <a:t>yn</a:t>
            </a:r>
            <a:r>
              <a:rPr lang="en-GB"/>
              <a:t> </a:t>
            </a:r>
            <a:r>
              <a:rPr lang="en-GB" err="1"/>
              <a:t>chwilio</a:t>
            </a:r>
            <a:r>
              <a:rPr lang="en-GB"/>
              <a:t> am </a:t>
            </a:r>
            <a:r>
              <a:rPr lang="en-GB" err="1"/>
              <a:t>drysor</a:t>
            </a:r>
            <a:r>
              <a:rPr lang="en-GB"/>
              <a:t>. Does dim </a:t>
            </a:r>
            <a:r>
              <a:rPr lang="en-GB" err="1"/>
              <a:t>ots</a:t>
            </a:r>
            <a:r>
              <a:rPr lang="en-GB"/>
              <a:t> </a:t>
            </a:r>
            <a:r>
              <a:rPr lang="en-GB" err="1"/>
              <a:t>gan</a:t>
            </a:r>
            <a:r>
              <a:rPr lang="en-GB"/>
              <a:t> Mam </a:t>
            </a:r>
            <a:r>
              <a:rPr lang="en-GB" err="1"/>
              <a:t>os</a:t>
            </a:r>
            <a:r>
              <a:rPr lang="en-GB"/>
              <a:t> </a:t>
            </a:r>
            <a:r>
              <a:rPr lang="en-GB" err="1"/>
              <a:t>dof</a:t>
            </a:r>
            <a:r>
              <a:rPr lang="en-GB"/>
              <a:t> </a:t>
            </a:r>
            <a:r>
              <a:rPr lang="en-GB" err="1"/>
              <a:t>i</a:t>
            </a:r>
            <a:r>
              <a:rPr lang="en-GB"/>
              <a:t> </a:t>
            </a:r>
            <a:r>
              <a:rPr lang="en-GB" err="1"/>
              <a:t>adref</a:t>
            </a:r>
            <a:r>
              <a:rPr lang="en-GB"/>
              <a:t> â </a:t>
            </a:r>
            <a:r>
              <a:rPr lang="en-GB" err="1"/>
              <a:t>thrywsus</a:t>
            </a:r>
            <a:r>
              <a:rPr lang="en-GB"/>
              <a:t> </a:t>
            </a:r>
            <a:r>
              <a:rPr lang="en-GB" err="1"/>
              <a:t>brwnt</a:t>
            </a:r>
            <a:r>
              <a:rPr lang="en-GB"/>
              <a:t>.</a:t>
            </a:r>
          </a:p>
          <a:p>
            <a:pPr marL="0" indent="0">
              <a:buNone/>
            </a:pPr>
            <a:r>
              <a:rPr lang="en-GB" b="1">
                <a:solidFill>
                  <a:schemeClr val="accent4">
                    <a:lumMod val="60000"/>
                    <a:lumOff val="40000"/>
                  </a:schemeClr>
                </a:solidFill>
              </a:rPr>
              <a:t>• </a:t>
            </a:r>
            <a:r>
              <a:rPr lang="en-GB" b="1" err="1">
                <a:solidFill>
                  <a:schemeClr val="accent4">
                    <a:lumMod val="60000"/>
                    <a:lumOff val="40000"/>
                  </a:schemeClr>
                </a:solidFill>
              </a:rPr>
              <a:t>Datblygiad</a:t>
            </a:r>
            <a:r>
              <a:rPr lang="en-GB" b="1">
                <a:solidFill>
                  <a:schemeClr val="accent4">
                    <a:lumMod val="60000"/>
                    <a:lumOff val="40000"/>
                  </a:schemeClr>
                </a:solidFill>
              </a:rPr>
              <a:t> </a:t>
            </a:r>
            <a:r>
              <a:rPr lang="en-GB" b="1" err="1">
                <a:solidFill>
                  <a:schemeClr val="accent4">
                    <a:lumMod val="60000"/>
                    <a:lumOff val="40000"/>
                  </a:schemeClr>
                </a:solidFill>
              </a:rPr>
              <a:t>Creadigol</a:t>
            </a:r>
            <a:r>
              <a:rPr lang="en-GB" b="1">
                <a:solidFill>
                  <a:schemeClr val="accent4">
                    <a:lumMod val="60000"/>
                    <a:lumOff val="40000"/>
                  </a:schemeClr>
                </a:solidFill>
              </a:rPr>
              <a:t> </a:t>
            </a:r>
            <a:r>
              <a:rPr lang="en-GB">
                <a:solidFill>
                  <a:schemeClr val="accent4">
                    <a:lumMod val="60000"/>
                    <a:lumOff val="40000"/>
                  </a:schemeClr>
                </a:solidFill>
              </a:rPr>
              <a:t>Fe </a:t>
            </a:r>
            <a:r>
              <a:rPr lang="en-GB" err="1">
                <a:solidFill>
                  <a:schemeClr val="accent4">
                    <a:lumMod val="60000"/>
                    <a:lumOff val="40000"/>
                  </a:schemeClr>
                </a:solidFill>
              </a:rPr>
              <a:t>wnaethom</a:t>
            </a:r>
            <a:r>
              <a:rPr lang="en-GB">
                <a:solidFill>
                  <a:schemeClr val="accent4">
                    <a:lumMod val="60000"/>
                    <a:lumOff val="40000"/>
                  </a:schemeClr>
                </a:solidFill>
              </a:rPr>
              <a:t> </a:t>
            </a:r>
            <a:r>
              <a:rPr lang="en-GB" err="1">
                <a:solidFill>
                  <a:schemeClr val="accent4">
                    <a:lumMod val="60000"/>
                    <a:lumOff val="40000"/>
                  </a:schemeClr>
                </a:solidFill>
              </a:rPr>
              <a:t>blethu</a:t>
            </a:r>
            <a:r>
              <a:rPr lang="en-GB">
                <a:solidFill>
                  <a:schemeClr val="accent4">
                    <a:lumMod val="60000"/>
                    <a:lumOff val="40000"/>
                  </a:schemeClr>
                </a:solidFill>
              </a:rPr>
              <a:t> </a:t>
            </a:r>
            <a:r>
              <a:rPr lang="en-GB" err="1">
                <a:solidFill>
                  <a:schemeClr val="accent4">
                    <a:lumMod val="60000"/>
                    <a:lumOff val="40000"/>
                  </a:schemeClr>
                </a:solidFill>
              </a:rPr>
              <a:t>helyg</a:t>
            </a:r>
            <a:r>
              <a:rPr lang="en-GB">
                <a:solidFill>
                  <a:schemeClr val="accent4">
                    <a:lumMod val="60000"/>
                    <a:lumOff val="40000"/>
                  </a:schemeClr>
                </a:solidFill>
              </a:rPr>
              <a:t> </a:t>
            </a:r>
            <a:r>
              <a:rPr lang="en-GB" err="1">
                <a:solidFill>
                  <a:schemeClr val="accent4">
                    <a:lumMod val="60000"/>
                    <a:lumOff val="40000"/>
                  </a:schemeClr>
                </a:solidFill>
              </a:rPr>
              <a:t>byw</a:t>
            </a:r>
            <a:r>
              <a:rPr lang="en-GB">
                <a:solidFill>
                  <a:schemeClr val="accent4">
                    <a:lumMod val="60000"/>
                    <a:lumOff val="40000"/>
                  </a:schemeClr>
                </a:solidFill>
              </a:rPr>
              <a:t> </a:t>
            </a:r>
            <a:r>
              <a:rPr lang="en-GB" err="1">
                <a:solidFill>
                  <a:schemeClr val="accent4">
                    <a:lumMod val="60000"/>
                    <a:lumOff val="40000"/>
                  </a:schemeClr>
                </a:solidFill>
              </a:rPr>
              <a:t>i</a:t>
            </a:r>
            <a:r>
              <a:rPr lang="en-GB">
                <a:solidFill>
                  <a:schemeClr val="accent4">
                    <a:lumMod val="60000"/>
                    <a:lumOff val="40000"/>
                  </a:schemeClr>
                </a:solidFill>
              </a:rPr>
              <a:t> </a:t>
            </a:r>
            <a:r>
              <a:rPr lang="en-GB" err="1">
                <a:solidFill>
                  <a:schemeClr val="accent4">
                    <a:lumMod val="60000"/>
                    <a:lumOff val="40000"/>
                  </a:schemeClr>
                </a:solidFill>
              </a:rPr>
              <a:t>greu</a:t>
            </a:r>
            <a:r>
              <a:rPr lang="en-GB">
                <a:solidFill>
                  <a:schemeClr val="accent4">
                    <a:lumMod val="60000"/>
                    <a:lumOff val="40000"/>
                  </a:schemeClr>
                </a:solidFill>
              </a:rPr>
              <a:t> </a:t>
            </a:r>
            <a:r>
              <a:rPr lang="en-GB" err="1">
                <a:solidFill>
                  <a:schemeClr val="accent4">
                    <a:lumMod val="60000"/>
                    <a:lumOff val="40000"/>
                  </a:schemeClr>
                </a:solidFill>
              </a:rPr>
              <a:t>cromen</a:t>
            </a:r>
            <a:r>
              <a:rPr lang="en-GB">
                <a:solidFill>
                  <a:schemeClr val="accent4">
                    <a:lumMod val="60000"/>
                    <a:lumOff val="40000"/>
                  </a:schemeClr>
                </a:solidFill>
              </a:rPr>
              <a:t> </a:t>
            </a:r>
            <a:r>
              <a:rPr lang="en-GB" err="1">
                <a:solidFill>
                  <a:schemeClr val="accent4">
                    <a:lumMod val="60000"/>
                    <a:lumOff val="40000"/>
                  </a:schemeClr>
                </a:solidFill>
              </a:rPr>
              <a:t>brydferth</a:t>
            </a:r>
            <a:r>
              <a:rPr lang="en-GB">
                <a:solidFill>
                  <a:schemeClr val="accent4">
                    <a:lumMod val="60000"/>
                    <a:lumOff val="40000"/>
                  </a:schemeClr>
                </a:solidFill>
              </a:rPr>
              <a:t>. </a:t>
            </a:r>
            <a:r>
              <a:rPr lang="en-GB" err="1">
                <a:solidFill>
                  <a:schemeClr val="accent4">
                    <a:lumMod val="60000"/>
                    <a:lumOff val="40000"/>
                  </a:schemeClr>
                </a:solidFill>
              </a:rPr>
              <a:t>Plethwyd</a:t>
            </a:r>
            <a:r>
              <a:rPr lang="en-GB">
                <a:solidFill>
                  <a:schemeClr val="accent4">
                    <a:lumMod val="60000"/>
                    <a:lumOff val="40000"/>
                  </a:schemeClr>
                </a:solidFill>
              </a:rPr>
              <a:t> </a:t>
            </a:r>
            <a:r>
              <a:rPr lang="en-GB" err="1">
                <a:solidFill>
                  <a:schemeClr val="accent4">
                    <a:lumMod val="60000"/>
                    <a:lumOff val="40000"/>
                  </a:schemeClr>
                </a:solidFill>
              </a:rPr>
              <a:t>parau</a:t>
            </a:r>
            <a:r>
              <a:rPr lang="en-GB">
                <a:solidFill>
                  <a:schemeClr val="accent4">
                    <a:lumMod val="60000"/>
                    <a:lumOff val="40000"/>
                  </a:schemeClr>
                </a:solidFill>
              </a:rPr>
              <a:t> o </a:t>
            </a:r>
            <a:r>
              <a:rPr lang="en-GB" err="1">
                <a:solidFill>
                  <a:schemeClr val="accent4">
                    <a:lumMod val="60000"/>
                    <a:lumOff val="40000"/>
                  </a:schemeClr>
                </a:solidFill>
              </a:rPr>
              <a:t>wiail</a:t>
            </a:r>
            <a:r>
              <a:rPr lang="en-GB">
                <a:solidFill>
                  <a:schemeClr val="accent4">
                    <a:lumMod val="60000"/>
                    <a:lumOff val="40000"/>
                  </a:schemeClr>
                </a:solidFill>
              </a:rPr>
              <a:t> </a:t>
            </a:r>
            <a:r>
              <a:rPr lang="en-GB" err="1">
                <a:solidFill>
                  <a:schemeClr val="accent4">
                    <a:lumMod val="60000"/>
                    <a:lumOff val="40000"/>
                  </a:schemeClr>
                </a:solidFill>
              </a:rPr>
              <a:t>i</a:t>
            </a:r>
            <a:r>
              <a:rPr lang="en-GB">
                <a:solidFill>
                  <a:schemeClr val="accent4">
                    <a:lumMod val="60000"/>
                    <a:lumOff val="40000"/>
                  </a:schemeClr>
                </a:solidFill>
              </a:rPr>
              <a:t> </a:t>
            </a:r>
            <a:r>
              <a:rPr lang="en-GB" err="1">
                <a:solidFill>
                  <a:schemeClr val="accent4">
                    <a:lumMod val="60000"/>
                    <a:lumOff val="40000"/>
                  </a:schemeClr>
                </a:solidFill>
              </a:rPr>
              <a:t>wneud</a:t>
            </a:r>
            <a:r>
              <a:rPr lang="en-GB">
                <a:solidFill>
                  <a:schemeClr val="accent4">
                    <a:lumMod val="60000"/>
                    <a:lumOff val="40000"/>
                  </a:schemeClr>
                </a:solidFill>
              </a:rPr>
              <a:t> y </a:t>
            </a:r>
            <a:r>
              <a:rPr lang="en-GB" err="1">
                <a:solidFill>
                  <a:schemeClr val="accent4">
                    <a:lumMod val="60000"/>
                    <a:lumOff val="40000"/>
                  </a:schemeClr>
                </a:solidFill>
              </a:rPr>
              <a:t>gromen</a:t>
            </a:r>
            <a:r>
              <a:rPr lang="en-GB">
                <a:solidFill>
                  <a:schemeClr val="accent4">
                    <a:lumMod val="60000"/>
                    <a:lumOff val="40000"/>
                  </a:schemeClr>
                </a:solidFill>
              </a:rPr>
              <a:t> </a:t>
            </a:r>
            <a:r>
              <a:rPr lang="en-GB" err="1">
                <a:solidFill>
                  <a:schemeClr val="accent4">
                    <a:lumMod val="60000"/>
                    <a:lumOff val="40000"/>
                  </a:schemeClr>
                </a:solidFill>
              </a:rPr>
              <a:t>yn</a:t>
            </a:r>
            <a:r>
              <a:rPr lang="en-GB">
                <a:solidFill>
                  <a:schemeClr val="accent4">
                    <a:lumMod val="60000"/>
                    <a:lumOff val="40000"/>
                  </a:schemeClr>
                </a:solidFill>
              </a:rPr>
              <a:t> </a:t>
            </a:r>
            <a:r>
              <a:rPr lang="en-GB" err="1">
                <a:solidFill>
                  <a:schemeClr val="accent4">
                    <a:lumMod val="60000"/>
                    <a:lumOff val="40000"/>
                  </a:schemeClr>
                </a:solidFill>
              </a:rPr>
              <a:t>gryf</a:t>
            </a:r>
            <a:r>
              <a:rPr lang="en-GB">
                <a:solidFill>
                  <a:schemeClr val="accent4">
                    <a:lumMod val="60000"/>
                    <a:lumOff val="40000"/>
                  </a:schemeClr>
                </a:solidFill>
              </a:rPr>
              <a:t>. </a:t>
            </a:r>
            <a:r>
              <a:rPr lang="en-GB" err="1">
                <a:solidFill>
                  <a:schemeClr val="accent4">
                    <a:lumMod val="60000"/>
                    <a:lumOff val="40000"/>
                  </a:schemeClr>
                </a:solidFill>
              </a:rPr>
              <a:t>Defnyddiwyd</a:t>
            </a:r>
            <a:r>
              <a:rPr lang="en-GB">
                <a:solidFill>
                  <a:schemeClr val="accent4">
                    <a:lumMod val="60000"/>
                    <a:lumOff val="40000"/>
                  </a:schemeClr>
                </a:solidFill>
              </a:rPr>
              <a:t> </a:t>
            </a:r>
            <a:r>
              <a:rPr lang="en-GB" err="1">
                <a:solidFill>
                  <a:schemeClr val="accent4">
                    <a:lumMod val="60000"/>
                    <a:lumOff val="40000"/>
                  </a:schemeClr>
                </a:solidFill>
              </a:rPr>
              <a:t>llawer</a:t>
            </a:r>
            <a:r>
              <a:rPr lang="en-GB">
                <a:solidFill>
                  <a:schemeClr val="accent4">
                    <a:lumMod val="60000"/>
                    <a:lumOff val="40000"/>
                  </a:schemeClr>
                </a:solidFill>
              </a:rPr>
              <a:t> o </a:t>
            </a:r>
            <a:r>
              <a:rPr lang="en-GB" err="1">
                <a:solidFill>
                  <a:schemeClr val="accent4">
                    <a:lumMod val="60000"/>
                    <a:lumOff val="40000"/>
                  </a:schemeClr>
                </a:solidFill>
              </a:rPr>
              <a:t>ddeunyddiau</a:t>
            </a:r>
            <a:r>
              <a:rPr lang="en-GB">
                <a:solidFill>
                  <a:schemeClr val="accent4">
                    <a:lumMod val="60000"/>
                    <a:lumOff val="40000"/>
                  </a:schemeClr>
                </a:solidFill>
              </a:rPr>
              <a:t> </a:t>
            </a:r>
            <a:r>
              <a:rPr lang="en-GB" err="1">
                <a:solidFill>
                  <a:schemeClr val="accent4">
                    <a:lumMod val="60000"/>
                    <a:lumOff val="40000"/>
                  </a:schemeClr>
                </a:solidFill>
              </a:rPr>
              <a:t>gwahanol</a:t>
            </a:r>
            <a:r>
              <a:rPr lang="en-GB">
                <a:solidFill>
                  <a:schemeClr val="accent4">
                    <a:lumMod val="60000"/>
                    <a:lumOff val="40000"/>
                  </a:schemeClr>
                </a:solidFill>
              </a:rPr>
              <a:t> </a:t>
            </a:r>
            <a:r>
              <a:rPr lang="en-GB" err="1">
                <a:solidFill>
                  <a:schemeClr val="accent4">
                    <a:lumMod val="60000"/>
                    <a:lumOff val="40000"/>
                  </a:schemeClr>
                </a:solidFill>
              </a:rPr>
              <a:t>i</a:t>
            </a:r>
            <a:r>
              <a:rPr lang="en-GB">
                <a:solidFill>
                  <a:schemeClr val="accent4">
                    <a:lumMod val="60000"/>
                    <a:lumOff val="40000"/>
                  </a:schemeClr>
                </a:solidFill>
              </a:rPr>
              <a:t> </a:t>
            </a:r>
            <a:r>
              <a:rPr lang="en-GB" err="1">
                <a:solidFill>
                  <a:schemeClr val="accent4">
                    <a:lumMod val="60000"/>
                    <a:lumOff val="40000"/>
                  </a:schemeClr>
                </a:solidFill>
              </a:rPr>
              <a:t>greu’r</a:t>
            </a:r>
            <a:r>
              <a:rPr lang="en-GB">
                <a:solidFill>
                  <a:schemeClr val="accent4">
                    <a:lumMod val="60000"/>
                    <a:lumOff val="40000"/>
                  </a:schemeClr>
                </a:solidFill>
              </a:rPr>
              <a:t> </a:t>
            </a:r>
            <a:r>
              <a:rPr lang="en-GB" err="1">
                <a:solidFill>
                  <a:schemeClr val="accent4">
                    <a:lumMod val="60000"/>
                    <a:lumOff val="40000"/>
                  </a:schemeClr>
                </a:solidFill>
              </a:rPr>
              <a:t>paneli</a:t>
            </a:r>
            <a:r>
              <a:rPr lang="en-GB">
                <a:solidFill>
                  <a:schemeClr val="accent4">
                    <a:lumMod val="60000"/>
                    <a:lumOff val="40000"/>
                  </a:schemeClr>
                </a:solidFill>
              </a:rPr>
              <a:t> </a:t>
            </a:r>
            <a:r>
              <a:rPr lang="en-GB" err="1">
                <a:solidFill>
                  <a:schemeClr val="accent4">
                    <a:lumMod val="60000"/>
                    <a:lumOff val="40000"/>
                  </a:schemeClr>
                </a:solidFill>
              </a:rPr>
              <a:t>hyn</a:t>
            </a:r>
            <a:r>
              <a:rPr lang="en-GB">
                <a:solidFill>
                  <a:schemeClr val="accent4">
                    <a:lumMod val="60000"/>
                    <a:lumOff val="40000"/>
                  </a:schemeClr>
                </a:solidFill>
              </a:rPr>
              <a:t> </a:t>
            </a:r>
            <a:r>
              <a:rPr lang="en-GB" err="1">
                <a:solidFill>
                  <a:schemeClr val="accent4">
                    <a:lumMod val="60000"/>
                    <a:lumOff val="40000"/>
                  </a:schemeClr>
                </a:solidFill>
              </a:rPr>
              <a:t>i</a:t>
            </a:r>
            <a:r>
              <a:rPr lang="en-GB">
                <a:solidFill>
                  <a:schemeClr val="accent4">
                    <a:lumMod val="60000"/>
                    <a:lumOff val="40000"/>
                  </a:schemeClr>
                </a:solidFill>
              </a:rPr>
              <a:t> </a:t>
            </a:r>
            <a:r>
              <a:rPr lang="en-GB" err="1">
                <a:solidFill>
                  <a:schemeClr val="accent4">
                    <a:lumMod val="60000"/>
                    <a:lumOff val="40000"/>
                  </a:schemeClr>
                </a:solidFill>
              </a:rPr>
              <a:t>addurno’n</a:t>
            </a:r>
            <a:r>
              <a:rPr lang="en-GB">
                <a:solidFill>
                  <a:schemeClr val="accent4">
                    <a:lumMod val="60000"/>
                    <a:lumOff val="40000"/>
                  </a:schemeClr>
                </a:solidFill>
              </a:rPr>
              <a:t> </a:t>
            </a:r>
            <a:r>
              <a:rPr lang="en-GB" err="1">
                <a:solidFill>
                  <a:schemeClr val="accent4">
                    <a:lumMod val="60000"/>
                    <a:lumOff val="40000"/>
                  </a:schemeClr>
                </a:solidFill>
              </a:rPr>
              <a:t>lle</a:t>
            </a:r>
            <a:r>
              <a:rPr lang="en-GB">
                <a:solidFill>
                  <a:schemeClr val="accent4">
                    <a:lumMod val="60000"/>
                    <a:lumOff val="40000"/>
                  </a:schemeClr>
                </a:solidFill>
              </a:rPr>
              <a:t> </a:t>
            </a:r>
            <a:r>
              <a:rPr lang="en-GB" err="1">
                <a:solidFill>
                  <a:schemeClr val="accent4">
                    <a:lumMod val="60000"/>
                    <a:lumOff val="40000"/>
                  </a:schemeClr>
                </a:solidFill>
              </a:rPr>
              <a:t>awyr</a:t>
            </a:r>
            <a:r>
              <a:rPr lang="en-GB">
                <a:solidFill>
                  <a:schemeClr val="accent4">
                    <a:lumMod val="60000"/>
                    <a:lumOff val="40000"/>
                  </a:schemeClr>
                </a:solidFill>
              </a:rPr>
              <a:t> </a:t>
            </a:r>
            <a:r>
              <a:rPr lang="en-GB" err="1">
                <a:solidFill>
                  <a:schemeClr val="accent4">
                    <a:lumMod val="60000"/>
                    <a:lumOff val="40000"/>
                  </a:schemeClr>
                </a:solidFill>
              </a:rPr>
              <a:t>agored</a:t>
            </a:r>
            <a:r>
              <a:rPr lang="en-GB">
                <a:solidFill>
                  <a:schemeClr val="accent4">
                    <a:lumMod val="60000"/>
                    <a:lumOff val="40000"/>
                  </a:schemeClr>
                </a:solidFill>
              </a:rPr>
              <a:t>.</a:t>
            </a:r>
          </a:p>
        </p:txBody>
      </p:sp>
      <p:sp>
        <p:nvSpPr>
          <p:cNvPr id="5" name="Content Placeholder 4"/>
          <p:cNvSpPr>
            <a:spLocks noGrp="1"/>
          </p:cNvSpPr>
          <p:nvPr>
            <p:ph sz="half" idx="2"/>
          </p:nvPr>
        </p:nvSpPr>
        <p:spPr/>
        <p:txBody>
          <a:bodyPr>
            <a:normAutofit fontScale="92500"/>
          </a:bodyPr>
          <a:lstStyle/>
          <a:p>
            <a:pPr marL="0" indent="0">
              <a:buNone/>
            </a:pPr>
            <a:r>
              <a:rPr lang="en-GB" b="1"/>
              <a:t>• Physical Development </a:t>
            </a:r>
            <a:r>
              <a:rPr lang="en-GB"/>
              <a:t>We had to use all our strength to make holes in the ground with the derby dibber. We used fine motor skills to measure. We love playing in the digging patch. We are looking for treasure. My mum doesn’t mind if I go home with dirty trousers.</a:t>
            </a:r>
          </a:p>
          <a:p>
            <a:pPr marL="0" indent="0">
              <a:buNone/>
            </a:pPr>
            <a:r>
              <a:rPr lang="en-GB" b="1">
                <a:solidFill>
                  <a:schemeClr val="accent4">
                    <a:lumMod val="60000"/>
                    <a:lumOff val="40000"/>
                  </a:schemeClr>
                </a:solidFill>
              </a:rPr>
              <a:t>• Creative Development </a:t>
            </a:r>
            <a:r>
              <a:rPr lang="en-GB">
                <a:solidFill>
                  <a:schemeClr val="accent4">
                    <a:lumMod val="60000"/>
                    <a:lumOff val="40000"/>
                  </a:schemeClr>
                </a:solidFill>
              </a:rPr>
              <a:t>We weaved living willow to create a beautiful dome shape. We used a pairing weave to make the dome strong. We used lots of different materials to create these panels that we have used to decorate out outdoor area.</a:t>
            </a:r>
          </a:p>
        </p:txBody>
      </p:sp>
    </p:spTree>
    <p:extLst>
      <p:ext uri="{BB962C8B-B14F-4D97-AF65-F5344CB8AC3E}">
        <p14:creationId xmlns:p14="http://schemas.microsoft.com/office/powerpoint/2010/main" val="14217061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p:cNvSpPr>
            <a:spLocks noGrp="1"/>
          </p:cNvSpPr>
          <p:nvPr>
            <p:ph idx="1"/>
          </p:nvPr>
        </p:nvSpPr>
        <p:spPr>
          <a:xfrm>
            <a:off x="1413405" y="1409806"/>
            <a:ext cx="7408862" cy="4641850"/>
          </a:xfrm>
        </p:spPr>
        <p:txBody>
          <a:bodyPr>
            <a:normAutofit/>
          </a:bodyPr>
          <a:lstStyle/>
          <a:p>
            <a:r>
              <a:rPr lang="en-GB" altLang="en-US" sz="4000"/>
              <a:t>The environment itself does not teach but can be an enabling structure within which educators’ aims and intentions are realised</a:t>
            </a:r>
          </a:p>
          <a:p>
            <a:pPr marL="0" indent="0" algn="r">
              <a:buNone/>
            </a:pPr>
            <a:r>
              <a:rPr lang="en-GB" altLang="en-US" sz="2800" i="1"/>
              <a:t>Wood and </a:t>
            </a:r>
            <a:r>
              <a:rPr lang="en-GB" altLang="en-US" sz="2800" i="1" err="1"/>
              <a:t>Attfield</a:t>
            </a:r>
            <a:r>
              <a:rPr lang="en-GB" altLang="en-US" sz="2800" i="1"/>
              <a:t>, 1996: 157</a:t>
            </a:r>
          </a:p>
        </p:txBody>
      </p:sp>
    </p:spTree>
    <p:extLst>
      <p:ext uri="{BB962C8B-B14F-4D97-AF65-F5344CB8AC3E}">
        <p14:creationId xmlns:p14="http://schemas.microsoft.com/office/powerpoint/2010/main" val="18767939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3"/>
          <p:cNvSpPr>
            <a:spLocks noGrp="1"/>
          </p:cNvSpPr>
          <p:nvPr>
            <p:ph idx="1"/>
          </p:nvPr>
        </p:nvSpPr>
        <p:spPr>
          <a:xfrm>
            <a:off x="1199085" y="508040"/>
            <a:ext cx="7620000" cy="4800600"/>
          </a:xfrm>
        </p:spPr>
        <p:txBody>
          <a:bodyPr/>
          <a:lstStyle/>
          <a:p>
            <a:pPr algn="ctr">
              <a:buFont typeface="Wingdings" pitchFamily="2" charset="2"/>
              <a:buNone/>
            </a:pPr>
            <a:r>
              <a:rPr lang="en-GB" b="1"/>
              <a:t>  </a:t>
            </a:r>
            <a:r>
              <a:rPr lang="en-GB" sz="3200" b="1"/>
              <a:t>‘The best classroom and the richest cupboard is roofed only by the sky.</a:t>
            </a:r>
            <a:r>
              <a:rPr lang="en-GB" sz="3200"/>
              <a:t>’</a:t>
            </a:r>
          </a:p>
          <a:p>
            <a:pPr algn="ctr">
              <a:buNone/>
            </a:pPr>
            <a:r>
              <a:rPr lang="en-GB" sz="3200"/>
              <a:t>McMillan</a:t>
            </a:r>
            <a:r>
              <a:rPr lang="en-GB" sz="3200" i="1"/>
              <a:t> </a:t>
            </a:r>
            <a:r>
              <a:rPr lang="en-GB" sz="3200"/>
              <a:t>(1925)</a:t>
            </a:r>
            <a:r>
              <a:rPr lang="en-GB" sz="3200" i="1"/>
              <a:t> cited in </a:t>
            </a:r>
            <a:r>
              <a:rPr lang="en-US" sz="3200" err="1"/>
              <a:t>Giardello</a:t>
            </a:r>
            <a:r>
              <a:rPr lang="en-US" sz="3200"/>
              <a:t> (2013)</a:t>
            </a:r>
            <a:endParaRPr lang="en-GB" sz="3200" b="1"/>
          </a:p>
          <a:p>
            <a:pPr algn="ctr">
              <a:buFontTx/>
              <a:buChar char="o"/>
            </a:pPr>
            <a:endParaRPr lang="en-GB" sz="3200"/>
          </a:p>
          <a:p>
            <a:pPr>
              <a:buFontTx/>
              <a:buChar char="o"/>
            </a:pPr>
            <a:endParaRPr lang="en-GB"/>
          </a:p>
          <a:p>
            <a:pPr>
              <a:buFontTx/>
              <a:buNone/>
            </a:pPr>
            <a:endParaRPr lang="en-GB"/>
          </a:p>
          <a:p>
            <a:pPr>
              <a:buFontTx/>
              <a:buNone/>
            </a:pPr>
            <a:endParaRPr lang="en-GB"/>
          </a:p>
        </p:txBody>
      </p:sp>
      <p:pic>
        <p:nvPicPr>
          <p:cNvPr id="3074" name="Picture 2" descr="C:\Users\s.ainsworth\AppData\Local\Microsoft\Windows\Temporary Internet Files\Content.IE5\ONCMXCPX\beach-sea-and-blue-sky[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99085" y="2461528"/>
            <a:ext cx="7983870"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899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9981" y="678097"/>
            <a:ext cx="7620000" cy="1143000"/>
          </a:xfrm>
        </p:spPr>
        <p:txBody>
          <a:bodyPr>
            <a:normAutofit fontScale="90000"/>
          </a:bodyPr>
          <a:lstStyle/>
          <a:p>
            <a:br>
              <a:rPr lang="en-GB"/>
            </a:br>
            <a:r>
              <a:rPr lang="en-GB" err="1"/>
              <a:t>Cyd</a:t>
            </a:r>
            <a:r>
              <a:rPr lang="en-GB"/>
              <a:t>–</a:t>
            </a:r>
            <a:r>
              <a:rPr lang="en-GB" err="1"/>
              <a:t>destun</a:t>
            </a:r>
            <a:r>
              <a:rPr lang="en-GB"/>
              <a:t> </a:t>
            </a:r>
            <a:r>
              <a:rPr lang="en-GB" err="1"/>
              <a:t>tu</a:t>
            </a:r>
            <a:r>
              <a:rPr lang="en-GB"/>
              <a:t> </a:t>
            </a:r>
            <a:r>
              <a:rPr lang="en-GB" err="1"/>
              <a:t>allan</a:t>
            </a:r>
            <a:r>
              <a:rPr lang="en-GB"/>
              <a:t> / Outdoor context</a:t>
            </a:r>
            <a:br>
              <a:rPr lang="en-GB"/>
            </a:br>
            <a:endParaRPr lang="en-GB"/>
          </a:p>
        </p:txBody>
      </p:sp>
      <p:sp>
        <p:nvSpPr>
          <p:cNvPr id="3" name="Content Placeholder 2"/>
          <p:cNvSpPr>
            <a:spLocks noGrp="1"/>
          </p:cNvSpPr>
          <p:nvPr>
            <p:ph sz="half" idx="1"/>
          </p:nvPr>
        </p:nvSpPr>
        <p:spPr/>
        <p:txBody>
          <a:bodyPr>
            <a:normAutofit/>
          </a:bodyPr>
          <a:lstStyle/>
          <a:p>
            <a:r>
              <a:rPr lang="en-GB" sz="2000"/>
              <a:t>Mae bod </a:t>
            </a:r>
            <a:r>
              <a:rPr lang="en-GB" sz="2000" err="1"/>
              <a:t>tu</a:t>
            </a:r>
            <a:r>
              <a:rPr lang="en-GB" sz="2000"/>
              <a:t> </a:t>
            </a:r>
            <a:r>
              <a:rPr lang="en-GB" sz="2000" err="1"/>
              <a:t>allan</a:t>
            </a:r>
            <a:r>
              <a:rPr lang="en-GB" sz="2000"/>
              <a:t> </a:t>
            </a:r>
            <a:r>
              <a:rPr lang="en-GB" sz="2000" err="1"/>
              <a:t>yn</a:t>
            </a:r>
            <a:r>
              <a:rPr lang="en-GB" sz="2000"/>
              <a:t> </a:t>
            </a:r>
            <a:r>
              <a:rPr lang="en-GB" sz="2000" err="1"/>
              <a:t>cynnig</a:t>
            </a:r>
            <a:r>
              <a:rPr lang="en-GB" sz="2000"/>
              <a:t> </a:t>
            </a:r>
            <a:r>
              <a:rPr lang="en-GB" sz="2000" err="1"/>
              <a:t>cyfleoedd</a:t>
            </a:r>
            <a:r>
              <a:rPr lang="en-GB" sz="2000"/>
              <a:t> </a:t>
            </a:r>
            <a:r>
              <a:rPr lang="en-GB" sz="2000" err="1"/>
              <a:t>i</a:t>
            </a:r>
            <a:r>
              <a:rPr lang="en-GB" sz="2000"/>
              <a:t> </a:t>
            </a:r>
            <a:r>
              <a:rPr lang="en-GB" sz="2000" err="1"/>
              <a:t>wneud</a:t>
            </a:r>
            <a:r>
              <a:rPr lang="en-GB" sz="2000"/>
              <a:t> </a:t>
            </a:r>
            <a:r>
              <a:rPr lang="en-GB" sz="2000" err="1"/>
              <a:t>pethau</a:t>
            </a:r>
            <a:r>
              <a:rPr lang="en-GB" sz="2000"/>
              <a:t> </a:t>
            </a:r>
            <a:r>
              <a:rPr lang="en-GB" sz="2000" err="1"/>
              <a:t>mewn</a:t>
            </a:r>
            <a:r>
              <a:rPr lang="en-GB" sz="2000"/>
              <a:t> </a:t>
            </a:r>
            <a:r>
              <a:rPr lang="en-GB" sz="2000" err="1"/>
              <a:t>ffordd</a:t>
            </a:r>
            <a:r>
              <a:rPr lang="en-GB" sz="2000"/>
              <a:t> </a:t>
            </a:r>
            <a:r>
              <a:rPr lang="en-GB" sz="2000" err="1"/>
              <a:t>gwahanol</a:t>
            </a:r>
            <a:r>
              <a:rPr lang="en-GB" sz="2000"/>
              <a:t> ac </a:t>
            </a:r>
            <a:r>
              <a:rPr lang="en-GB" sz="2000" err="1"/>
              <a:t>ar</a:t>
            </a:r>
            <a:r>
              <a:rPr lang="en-GB" sz="2000"/>
              <a:t> </a:t>
            </a:r>
            <a:r>
              <a:rPr lang="en-GB" sz="2000" err="1"/>
              <a:t>raddfa</a:t>
            </a:r>
            <a:r>
              <a:rPr lang="en-GB" sz="2000"/>
              <a:t> </a:t>
            </a:r>
            <a:r>
              <a:rPr lang="en-GB" sz="2000" err="1"/>
              <a:t>wahanol</a:t>
            </a:r>
            <a:endParaRPr lang="en-GB" sz="2000"/>
          </a:p>
          <a:p>
            <a:r>
              <a:rPr lang="en-GB" sz="2000"/>
              <a:t>Plant </a:t>
            </a:r>
            <a:r>
              <a:rPr lang="en-GB" sz="2000" err="1"/>
              <a:t>i</a:t>
            </a:r>
            <a:r>
              <a:rPr lang="en-GB" sz="2000"/>
              <a:t> </a:t>
            </a:r>
            <a:r>
              <a:rPr lang="en-GB" sz="2000" err="1"/>
              <a:t>gael</a:t>
            </a:r>
            <a:r>
              <a:rPr lang="en-GB" sz="2000"/>
              <a:t> </a:t>
            </a:r>
            <a:r>
              <a:rPr lang="en-GB" sz="2000" err="1"/>
              <a:t>profiad</a:t>
            </a:r>
            <a:r>
              <a:rPr lang="en-GB" sz="2000"/>
              <a:t> </a:t>
            </a:r>
            <a:r>
              <a:rPr lang="en-GB" sz="2000" err="1"/>
              <a:t>o’r</a:t>
            </a:r>
            <a:r>
              <a:rPr lang="en-GB" sz="2000"/>
              <a:t> </a:t>
            </a:r>
            <a:r>
              <a:rPr lang="en-GB" sz="2000" err="1"/>
              <a:t>tywydd</a:t>
            </a:r>
            <a:r>
              <a:rPr lang="en-GB" sz="2000"/>
              <a:t>, </a:t>
            </a:r>
            <a:r>
              <a:rPr lang="en-GB" sz="2000" err="1"/>
              <a:t>tymhorau</a:t>
            </a:r>
            <a:r>
              <a:rPr lang="en-GB" sz="2000"/>
              <a:t> </a:t>
            </a:r>
            <a:r>
              <a:rPr lang="en-GB" sz="2000" err="1"/>
              <a:t>a’r</a:t>
            </a:r>
            <a:r>
              <a:rPr lang="en-GB" sz="2000"/>
              <a:t> </a:t>
            </a:r>
            <a:r>
              <a:rPr lang="en-GB" sz="2000" err="1"/>
              <a:t>byd</a:t>
            </a:r>
            <a:r>
              <a:rPr lang="en-GB" sz="2000"/>
              <a:t> </a:t>
            </a:r>
            <a:r>
              <a:rPr lang="en-GB" sz="2000" err="1"/>
              <a:t>naturiol</a:t>
            </a:r>
            <a:endParaRPr lang="en-GB" sz="2000"/>
          </a:p>
          <a:p>
            <a:r>
              <a:rPr lang="en-GB" sz="2000" err="1"/>
              <a:t>Rhyddid</a:t>
            </a:r>
            <a:r>
              <a:rPr lang="en-GB" sz="2000"/>
              <a:t> </a:t>
            </a:r>
            <a:r>
              <a:rPr lang="en-GB" sz="2000" err="1"/>
              <a:t>i</a:t>
            </a:r>
            <a:r>
              <a:rPr lang="en-GB" sz="2000"/>
              <a:t> </a:t>
            </a:r>
            <a:r>
              <a:rPr lang="en-GB" sz="2000" err="1"/>
              <a:t>archwilio</a:t>
            </a:r>
            <a:r>
              <a:rPr lang="en-GB" sz="2000"/>
              <a:t>, </a:t>
            </a:r>
            <a:r>
              <a:rPr lang="en-GB" sz="2000" err="1"/>
              <a:t>defnyddio’u</a:t>
            </a:r>
            <a:r>
              <a:rPr lang="en-GB" sz="2000"/>
              <a:t> </a:t>
            </a:r>
            <a:r>
              <a:rPr lang="en-GB" sz="2000" err="1"/>
              <a:t>synhwyrau</a:t>
            </a:r>
            <a:r>
              <a:rPr lang="en-GB" sz="2000"/>
              <a:t>, </a:t>
            </a:r>
            <a:r>
              <a:rPr lang="en-GB" sz="2000" err="1"/>
              <a:t>i</a:t>
            </a:r>
            <a:r>
              <a:rPr lang="en-GB" sz="2000"/>
              <a:t> </a:t>
            </a:r>
            <a:r>
              <a:rPr lang="en-GB" sz="2000" err="1"/>
              <a:t>fod</a:t>
            </a:r>
            <a:r>
              <a:rPr lang="en-GB" sz="2000"/>
              <a:t> </a:t>
            </a:r>
            <a:r>
              <a:rPr lang="en-GB" sz="2000" err="1"/>
              <a:t>yn</a:t>
            </a:r>
            <a:r>
              <a:rPr lang="en-GB" sz="2000"/>
              <a:t> </a:t>
            </a:r>
            <a:r>
              <a:rPr lang="en-GB" sz="2000" err="1"/>
              <a:t>gorfforol</a:t>
            </a:r>
            <a:r>
              <a:rPr lang="en-GB" sz="2000"/>
              <a:t> a </a:t>
            </a:r>
            <a:r>
              <a:rPr lang="en-GB" sz="2000" err="1"/>
              <a:t>llawn</a:t>
            </a:r>
            <a:r>
              <a:rPr lang="en-GB" sz="2000"/>
              <a:t> </a:t>
            </a:r>
            <a:r>
              <a:rPr lang="en-GB" sz="2000" err="1"/>
              <a:t>bywyd</a:t>
            </a:r>
            <a:endParaRPr lang="en-GB" sz="2000"/>
          </a:p>
          <a:p>
            <a:endParaRPr lang="en-GB"/>
          </a:p>
        </p:txBody>
      </p:sp>
      <p:sp>
        <p:nvSpPr>
          <p:cNvPr id="4" name="Content Placeholder 3"/>
          <p:cNvSpPr>
            <a:spLocks noGrp="1"/>
          </p:cNvSpPr>
          <p:nvPr>
            <p:ph sz="half" idx="2"/>
          </p:nvPr>
        </p:nvSpPr>
        <p:spPr/>
        <p:txBody>
          <a:bodyPr>
            <a:normAutofit/>
          </a:bodyPr>
          <a:lstStyle/>
          <a:p>
            <a:r>
              <a:rPr lang="en-GB" b="1"/>
              <a:t>Being outdoors offers opportunities for doing things in different ways and on different scales</a:t>
            </a:r>
          </a:p>
          <a:p>
            <a:r>
              <a:rPr lang="en-GB" b="1"/>
              <a:t>Children have first-hand experience with weather, seasons and the natural world</a:t>
            </a:r>
          </a:p>
          <a:p>
            <a:r>
              <a:rPr lang="en-GB" b="1"/>
              <a:t>Freedom to explore, use their senses, be physically active and exuberant </a:t>
            </a:r>
          </a:p>
        </p:txBody>
      </p:sp>
      <p:pic>
        <p:nvPicPr>
          <p:cNvPr id="2050" name="Picture 2" descr="C:\Users\Dave\AppData\Local\Microsoft\Windows\Temporary Internet Files\Content.IE5\W3NOTEC0\smil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57981" y="5434920"/>
            <a:ext cx="1524000" cy="118872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524000" y="234360"/>
            <a:ext cx="349681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a:p>
        </p:txBody>
      </p:sp>
    </p:spTree>
    <p:extLst>
      <p:ext uri="{BB962C8B-B14F-4D97-AF65-F5344CB8AC3E}">
        <p14:creationId xmlns:p14="http://schemas.microsoft.com/office/powerpoint/2010/main" val="4164263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91544" y="620688"/>
            <a:ext cx="7620000" cy="1143000"/>
          </a:xfrm>
        </p:spPr>
        <p:txBody>
          <a:bodyPr>
            <a:normAutofit fontScale="90000"/>
          </a:bodyPr>
          <a:lstStyle/>
          <a:p>
            <a:r>
              <a:rPr lang="en-GB" err="1"/>
              <a:t>Cwricwlwm</a:t>
            </a:r>
            <a:r>
              <a:rPr lang="en-GB"/>
              <a:t> </a:t>
            </a:r>
            <a:r>
              <a:rPr lang="en-GB" err="1"/>
              <a:t>wedi</a:t>
            </a:r>
            <a:r>
              <a:rPr lang="en-GB"/>
              <a:t> </a:t>
            </a:r>
            <a:r>
              <a:rPr lang="en-GB" err="1"/>
              <a:t>ei</a:t>
            </a:r>
            <a:r>
              <a:rPr lang="en-GB"/>
              <a:t> </a:t>
            </a:r>
            <a:r>
              <a:rPr lang="en-GB" err="1"/>
              <a:t>gynllunio</a:t>
            </a:r>
            <a:r>
              <a:rPr lang="en-GB"/>
              <a:t> </a:t>
            </a:r>
            <a:r>
              <a:rPr lang="en-GB" err="1"/>
              <a:t>yn</a:t>
            </a:r>
            <a:r>
              <a:rPr lang="en-GB"/>
              <a:t> </a:t>
            </a:r>
            <a:r>
              <a:rPr lang="en-GB" err="1"/>
              <a:t>ofalus</a:t>
            </a:r>
            <a:br>
              <a:rPr lang="en-GB"/>
            </a:br>
            <a:r>
              <a:rPr lang="en-GB"/>
              <a:t>A carefully planned curriculum</a:t>
            </a:r>
            <a:br>
              <a:rPr lang="en-GB"/>
            </a:br>
            <a:endParaRPr lang="en-GB"/>
          </a:p>
        </p:txBody>
      </p:sp>
      <p:sp>
        <p:nvSpPr>
          <p:cNvPr id="2" name="Content Placeholder 1"/>
          <p:cNvSpPr>
            <a:spLocks noGrp="1"/>
          </p:cNvSpPr>
          <p:nvPr>
            <p:ph idx="1"/>
          </p:nvPr>
        </p:nvSpPr>
        <p:spPr>
          <a:xfrm>
            <a:off x="1280344" y="1849099"/>
            <a:ext cx="7620000" cy="4800600"/>
          </a:xfrm>
        </p:spPr>
        <p:txBody>
          <a:bodyPr>
            <a:normAutofit/>
          </a:bodyPr>
          <a:lstStyle/>
          <a:p>
            <a:r>
              <a:rPr lang="en-GB"/>
              <a:t>‘</a:t>
            </a:r>
            <a:r>
              <a:rPr lang="en-GB" sz="2400"/>
              <a:t>Mae </a:t>
            </a:r>
            <a:r>
              <a:rPr lang="en-GB" sz="2400" err="1"/>
              <a:t>mwy</a:t>
            </a:r>
            <a:r>
              <a:rPr lang="en-GB" sz="2400"/>
              <a:t> </a:t>
            </a:r>
            <a:r>
              <a:rPr lang="en-GB" sz="2400" err="1"/>
              <a:t>i</a:t>
            </a:r>
            <a:r>
              <a:rPr lang="en-GB" sz="2400"/>
              <a:t> </a:t>
            </a:r>
            <a:r>
              <a:rPr lang="en-GB" sz="2400" err="1"/>
              <a:t>ddysgu</a:t>
            </a:r>
            <a:r>
              <a:rPr lang="en-GB" sz="2400"/>
              <a:t> </a:t>
            </a:r>
            <a:r>
              <a:rPr lang="en-GB" sz="2400" err="1"/>
              <a:t>yn</a:t>
            </a:r>
            <a:r>
              <a:rPr lang="en-GB" sz="2400"/>
              <a:t> </a:t>
            </a:r>
            <a:r>
              <a:rPr lang="en-GB" sz="2400" err="1"/>
              <a:t>yr</a:t>
            </a:r>
            <a:r>
              <a:rPr lang="en-GB" sz="2400"/>
              <a:t> </a:t>
            </a:r>
            <a:r>
              <a:rPr lang="en-GB" sz="2400" err="1"/>
              <a:t>awyr</a:t>
            </a:r>
            <a:r>
              <a:rPr lang="en-GB" sz="2400"/>
              <a:t> </a:t>
            </a:r>
            <a:r>
              <a:rPr lang="en-GB" sz="2400" err="1"/>
              <a:t>agored</a:t>
            </a:r>
            <a:r>
              <a:rPr lang="en-GB" sz="2400"/>
              <a:t> </a:t>
            </a:r>
            <a:r>
              <a:rPr lang="en-GB" sz="2400" err="1"/>
              <a:t>na</a:t>
            </a:r>
            <a:r>
              <a:rPr lang="en-GB" sz="2400"/>
              <a:t> </a:t>
            </a:r>
            <a:r>
              <a:rPr lang="en-GB" sz="2400" err="1"/>
              <a:t>chymryd</a:t>
            </a:r>
            <a:r>
              <a:rPr lang="en-GB" sz="2400"/>
              <a:t> </a:t>
            </a:r>
            <a:r>
              <a:rPr lang="en-GB" sz="2400" err="1"/>
              <a:t>gweithgareddau</a:t>
            </a:r>
            <a:r>
              <a:rPr lang="en-GB" sz="2400"/>
              <a:t> </a:t>
            </a:r>
            <a:r>
              <a:rPr lang="en-GB" sz="2400" err="1"/>
              <a:t>dan</a:t>
            </a:r>
            <a:r>
              <a:rPr lang="en-GB" sz="2400"/>
              <a:t> do </a:t>
            </a:r>
            <a:r>
              <a:rPr lang="en-GB" sz="2400" err="1"/>
              <a:t>a’u</a:t>
            </a:r>
            <a:r>
              <a:rPr lang="en-GB" sz="2400"/>
              <a:t> </a:t>
            </a:r>
            <a:r>
              <a:rPr lang="en-GB" sz="2400" err="1"/>
              <a:t>cyflawni</a:t>
            </a:r>
            <a:r>
              <a:rPr lang="en-GB" sz="2400"/>
              <a:t> </a:t>
            </a:r>
            <a:r>
              <a:rPr lang="en-GB" sz="2400" err="1"/>
              <a:t>yn</a:t>
            </a:r>
            <a:r>
              <a:rPr lang="en-GB" sz="2400"/>
              <a:t> </a:t>
            </a:r>
            <a:r>
              <a:rPr lang="en-GB" sz="2400" err="1"/>
              <a:t>yr</a:t>
            </a:r>
            <a:r>
              <a:rPr lang="en-GB" sz="2400"/>
              <a:t> </a:t>
            </a:r>
            <a:r>
              <a:rPr lang="en-GB" sz="2400" err="1"/>
              <a:t>awyr</a:t>
            </a:r>
            <a:r>
              <a:rPr lang="en-GB" sz="2400"/>
              <a:t> </a:t>
            </a:r>
            <a:r>
              <a:rPr lang="en-GB" sz="2400" err="1"/>
              <a:t>agored</a:t>
            </a:r>
            <a:r>
              <a:rPr lang="en-GB" sz="2400"/>
              <a:t>. </a:t>
            </a:r>
            <a:r>
              <a:rPr lang="en-GB" sz="2400" err="1"/>
              <a:t>Nid</a:t>
            </a:r>
            <a:r>
              <a:rPr lang="en-GB" sz="2400"/>
              <a:t> </a:t>
            </a:r>
            <a:r>
              <a:rPr lang="en-GB" sz="2400" err="1"/>
              <a:t>amser</a:t>
            </a:r>
            <a:r>
              <a:rPr lang="en-GB" sz="2400"/>
              <a:t> </a:t>
            </a:r>
            <a:r>
              <a:rPr lang="en-GB" sz="2400" err="1"/>
              <a:t>chwarae</a:t>
            </a:r>
            <a:r>
              <a:rPr lang="en-GB" sz="2400"/>
              <a:t> </a:t>
            </a:r>
            <a:r>
              <a:rPr lang="en-GB" sz="2400" err="1"/>
              <a:t>i’r</a:t>
            </a:r>
            <a:r>
              <a:rPr lang="en-GB" sz="2400"/>
              <a:t> plant </a:t>
            </a:r>
            <a:r>
              <a:rPr lang="en-GB" sz="2400" err="1"/>
              <a:t>ydyw</a:t>
            </a:r>
            <a:r>
              <a:rPr lang="en-GB" sz="2400"/>
              <a:t>. Mae </a:t>
            </a:r>
            <a:r>
              <a:rPr lang="en-GB" sz="2400" err="1"/>
              <a:t>deall</a:t>
            </a:r>
            <a:r>
              <a:rPr lang="en-GB" sz="2400"/>
              <a:t> y </a:t>
            </a:r>
            <a:r>
              <a:rPr lang="en-GB" sz="2400" err="1"/>
              <a:t>gwahaniaeth</a:t>
            </a:r>
            <a:r>
              <a:rPr lang="en-GB" sz="2400"/>
              <a:t> </a:t>
            </a:r>
            <a:r>
              <a:rPr lang="en-GB" sz="2400" err="1"/>
              <a:t>hwn</a:t>
            </a:r>
            <a:r>
              <a:rPr lang="en-GB" sz="2400"/>
              <a:t> </a:t>
            </a:r>
            <a:r>
              <a:rPr lang="en-GB" sz="2400" err="1"/>
              <a:t>yn</a:t>
            </a:r>
            <a:r>
              <a:rPr lang="en-GB" sz="2400"/>
              <a:t> </a:t>
            </a:r>
            <a:r>
              <a:rPr lang="en-GB" sz="2400" err="1"/>
              <a:t>allweddol</a:t>
            </a:r>
            <a:r>
              <a:rPr lang="en-GB" sz="2400"/>
              <a:t> </a:t>
            </a:r>
            <a:r>
              <a:rPr lang="en-GB" sz="2400" err="1"/>
              <a:t>i</a:t>
            </a:r>
            <a:r>
              <a:rPr lang="en-GB" sz="2400"/>
              <a:t> </a:t>
            </a:r>
            <a:r>
              <a:rPr lang="en-GB" sz="2400" err="1"/>
              <a:t>sicrhau</a:t>
            </a:r>
            <a:r>
              <a:rPr lang="en-GB" sz="2400"/>
              <a:t> </a:t>
            </a:r>
            <a:r>
              <a:rPr lang="en-GB" sz="2400" err="1"/>
              <a:t>arferion</a:t>
            </a:r>
            <a:r>
              <a:rPr lang="en-GB" sz="2400"/>
              <a:t> da. </a:t>
            </a:r>
            <a:r>
              <a:rPr lang="en-GB" sz="2400" err="1"/>
              <a:t>Agwedd</a:t>
            </a:r>
            <a:r>
              <a:rPr lang="en-GB" sz="2400"/>
              <a:t> </a:t>
            </a:r>
            <a:r>
              <a:rPr lang="en-GB" sz="2400" err="1"/>
              <a:t>meddwl</a:t>
            </a:r>
            <a:r>
              <a:rPr lang="en-GB" sz="2400"/>
              <a:t> </a:t>
            </a:r>
            <a:r>
              <a:rPr lang="en-GB" sz="2400" err="1"/>
              <a:t>ydyw</a:t>
            </a:r>
            <a:r>
              <a:rPr lang="en-GB" sz="2400"/>
              <a:t> </a:t>
            </a:r>
            <a:r>
              <a:rPr lang="en-GB" sz="2400" err="1"/>
              <a:t>yn</a:t>
            </a:r>
            <a:r>
              <a:rPr lang="en-GB" sz="2400"/>
              <a:t> </a:t>
            </a:r>
            <a:r>
              <a:rPr lang="en-GB" sz="2400" err="1"/>
              <a:t>hytrach</a:t>
            </a:r>
            <a:r>
              <a:rPr lang="en-GB" sz="2400"/>
              <a:t> </a:t>
            </a:r>
            <a:r>
              <a:rPr lang="en-GB" sz="2400" err="1"/>
              <a:t>na</a:t>
            </a:r>
            <a:r>
              <a:rPr lang="en-GB" sz="2400"/>
              <a:t> banc o </a:t>
            </a:r>
            <a:r>
              <a:rPr lang="en-GB" sz="2400" err="1"/>
              <a:t>gynlluniau</a:t>
            </a:r>
            <a:r>
              <a:rPr lang="en-GB" sz="2400"/>
              <a:t> </a:t>
            </a:r>
            <a:r>
              <a:rPr lang="en-GB" sz="2400" err="1"/>
              <a:t>gwersi</a:t>
            </a:r>
            <a:r>
              <a:rPr lang="en-GB" sz="2400"/>
              <a:t> </a:t>
            </a:r>
            <a:r>
              <a:rPr lang="en-GB" sz="2400" err="1"/>
              <a:t>neu</a:t>
            </a:r>
            <a:r>
              <a:rPr lang="en-GB" sz="2400"/>
              <a:t> </a:t>
            </a:r>
            <a:r>
              <a:rPr lang="en-GB" sz="2400" err="1"/>
              <a:t>adnoddau</a:t>
            </a:r>
            <a:r>
              <a:rPr lang="en-GB" sz="2400"/>
              <a:t>. </a:t>
            </a:r>
            <a:r>
              <a:rPr lang="en-GB" sz="2400" err="1"/>
              <a:t>Nid</a:t>
            </a:r>
            <a:r>
              <a:rPr lang="en-GB" sz="2400"/>
              <a:t> </a:t>
            </a:r>
            <a:r>
              <a:rPr lang="en-GB" sz="2400" err="1"/>
              <a:t>rhywbeth</a:t>
            </a:r>
            <a:r>
              <a:rPr lang="en-GB" sz="2400"/>
              <a:t> </a:t>
            </a:r>
            <a:r>
              <a:rPr lang="en-GB" sz="2400" err="1"/>
              <a:t>i’w</a:t>
            </a:r>
            <a:r>
              <a:rPr lang="en-GB" sz="2400"/>
              <a:t> </a:t>
            </a:r>
            <a:r>
              <a:rPr lang="en-GB" sz="2400" err="1"/>
              <a:t>ychwanegu</a:t>
            </a:r>
            <a:r>
              <a:rPr lang="en-GB" sz="2400"/>
              <a:t> at y </a:t>
            </a:r>
            <a:r>
              <a:rPr lang="en-GB" sz="2400" err="1"/>
              <a:t>Cyfnod</a:t>
            </a:r>
            <a:r>
              <a:rPr lang="en-GB" sz="2400"/>
              <a:t> Sylfaen </a:t>
            </a:r>
            <a:r>
              <a:rPr lang="en-GB" sz="2400" err="1"/>
              <a:t>yw’r</a:t>
            </a:r>
            <a:r>
              <a:rPr lang="en-GB" sz="2400"/>
              <a:t> </a:t>
            </a:r>
            <a:r>
              <a:rPr lang="en-GB" sz="2400" err="1"/>
              <a:t>awyr</a:t>
            </a:r>
            <a:r>
              <a:rPr lang="en-GB" sz="2400"/>
              <a:t> </a:t>
            </a:r>
            <a:r>
              <a:rPr lang="en-GB" sz="2400" err="1"/>
              <a:t>agored</a:t>
            </a:r>
            <a:r>
              <a:rPr lang="en-GB" sz="2400"/>
              <a:t>: </a:t>
            </a:r>
            <a:r>
              <a:rPr lang="en-GB" sz="2400" err="1"/>
              <a:t>mae’r</a:t>
            </a:r>
            <a:r>
              <a:rPr lang="en-GB" sz="2400"/>
              <a:t> </a:t>
            </a:r>
            <a:r>
              <a:rPr lang="en-GB" sz="2400" err="1"/>
              <a:t>Cyfnod</a:t>
            </a:r>
            <a:r>
              <a:rPr lang="en-GB" sz="2400"/>
              <a:t> Sylfaen </a:t>
            </a:r>
            <a:r>
              <a:rPr lang="en-GB" sz="2400" err="1"/>
              <a:t>a’r</a:t>
            </a:r>
            <a:r>
              <a:rPr lang="en-GB" sz="2400"/>
              <a:t> </a:t>
            </a:r>
            <a:r>
              <a:rPr lang="en-GB" sz="2400" err="1"/>
              <a:t>awyr</a:t>
            </a:r>
            <a:r>
              <a:rPr lang="en-GB" sz="2400"/>
              <a:t> </a:t>
            </a:r>
            <a:r>
              <a:rPr lang="en-GB" sz="2400" err="1"/>
              <a:t>agored</a:t>
            </a:r>
            <a:r>
              <a:rPr lang="en-GB" sz="2400"/>
              <a:t> </a:t>
            </a:r>
            <a:r>
              <a:rPr lang="en-GB" sz="2400" err="1"/>
              <a:t>yn</a:t>
            </a:r>
            <a:r>
              <a:rPr lang="en-GB" sz="2400"/>
              <a:t> </a:t>
            </a:r>
            <a:r>
              <a:rPr lang="en-GB" sz="2400" err="1"/>
              <a:t>anwahanadwy</a:t>
            </a:r>
            <a:r>
              <a:rPr lang="en-GB" sz="2400"/>
              <a:t>.’</a:t>
            </a:r>
          </a:p>
          <a:p>
            <a:pPr marL="114300" indent="0">
              <a:buNone/>
            </a:pPr>
            <a:endParaRPr lang="en-GB" sz="1600"/>
          </a:p>
          <a:p>
            <a:pPr marL="114300" indent="0">
              <a:buNone/>
            </a:pPr>
            <a:r>
              <a:rPr lang="en-GB" sz="1600"/>
              <a:t>(</a:t>
            </a:r>
            <a:r>
              <a:rPr lang="en-GB" sz="1600" err="1"/>
              <a:t>Yr</a:t>
            </a:r>
            <a:r>
              <a:rPr lang="en-GB" sz="1600"/>
              <a:t> </a:t>
            </a:r>
            <a:r>
              <a:rPr lang="en-GB" sz="1600" err="1"/>
              <a:t>Adran</a:t>
            </a:r>
            <a:r>
              <a:rPr lang="en-GB" sz="1600"/>
              <a:t> Plant, </a:t>
            </a:r>
            <a:r>
              <a:rPr lang="en-GB" sz="1600" err="1"/>
              <a:t>Addysg</a:t>
            </a:r>
            <a:r>
              <a:rPr lang="en-GB" sz="1600"/>
              <a:t>, </a:t>
            </a:r>
            <a:r>
              <a:rPr lang="en-GB" sz="1600" err="1"/>
              <a:t>Dysgu</a:t>
            </a:r>
            <a:r>
              <a:rPr lang="en-GB" sz="1600"/>
              <a:t> </a:t>
            </a:r>
            <a:r>
              <a:rPr lang="en-GB" sz="1600" err="1"/>
              <a:t>Gydol</a:t>
            </a:r>
            <a:r>
              <a:rPr lang="en-GB" sz="1600"/>
              <a:t> </a:t>
            </a:r>
            <a:r>
              <a:rPr lang="en-GB" sz="1600" err="1"/>
              <a:t>Oes</a:t>
            </a:r>
            <a:r>
              <a:rPr lang="en-GB" sz="1600"/>
              <a:t> a </a:t>
            </a:r>
            <a:r>
              <a:rPr lang="en-GB" sz="1600" err="1"/>
              <a:t>Sgiliau</a:t>
            </a:r>
            <a:r>
              <a:rPr lang="en-GB" sz="1600"/>
              <a:t>, 2009, t. 3)</a:t>
            </a:r>
          </a:p>
        </p:txBody>
      </p:sp>
    </p:spTree>
    <p:extLst>
      <p:ext uri="{BB962C8B-B14F-4D97-AF65-F5344CB8AC3E}">
        <p14:creationId xmlns:p14="http://schemas.microsoft.com/office/powerpoint/2010/main" val="2535698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29357" y="719789"/>
            <a:ext cx="7620000" cy="1143000"/>
          </a:xfrm>
        </p:spPr>
        <p:txBody>
          <a:bodyPr>
            <a:normAutofit fontScale="90000"/>
          </a:bodyPr>
          <a:lstStyle/>
          <a:p>
            <a:r>
              <a:rPr lang="en-GB" err="1"/>
              <a:t>Cwricwlwm</a:t>
            </a:r>
            <a:r>
              <a:rPr lang="en-GB"/>
              <a:t> </a:t>
            </a:r>
            <a:r>
              <a:rPr lang="en-GB" err="1"/>
              <a:t>wedi</a:t>
            </a:r>
            <a:r>
              <a:rPr lang="en-GB"/>
              <a:t> </a:t>
            </a:r>
            <a:r>
              <a:rPr lang="en-GB" err="1"/>
              <a:t>ei</a:t>
            </a:r>
            <a:r>
              <a:rPr lang="en-GB"/>
              <a:t> </a:t>
            </a:r>
            <a:r>
              <a:rPr lang="en-GB" err="1"/>
              <a:t>gynllunio</a:t>
            </a:r>
            <a:r>
              <a:rPr lang="en-GB"/>
              <a:t> </a:t>
            </a:r>
            <a:r>
              <a:rPr lang="en-GB" err="1"/>
              <a:t>yn</a:t>
            </a:r>
            <a:r>
              <a:rPr lang="en-GB"/>
              <a:t> </a:t>
            </a:r>
            <a:r>
              <a:rPr lang="en-GB" err="1"/>
              <a:t>ofalus</a:t>
            </a:r>
            <a:br>
              <a:rPr lang="en-GB"/>
            </a:br>
            <a:r>
              <a:rPr lang="en-GB"/>
              <a:t>A carefully planned curriculum</a:t>
            </a:r>
            <a:br>
              <a:rPr lang="en-GB"/>
            </a:br>
            <a:endParaRPr lang="en-GB"/>
          </a:p>
        </p:txBody>
      </p:sp>
      <p:sp>
        <p:nvSpPr>
          <p:cNvPr id="2" name="Content Placeholder 1"/>
          <p:cNvSpPr>
            <a:spLocks noGrp="1"/>
          </p:cNvSpPr>
          <p:nvPr>
            <p:ph idx="1"/>
          </p:nvPr>
        </p:nvSpPr>
        <p:spPr>
          <a:xfrm>
            <a:off x="1097464" y="2233506"/>
            <a:ext cx="7620000" cy="4800600"/>
          </a:xfrm>
        </p:spPr>
        <p:txBody>
          <a:bodyPr>
            <a:normAutofit/>
          </a:bodyPr>
          <a:lstStyle/>
          <a:p>
            <a:r>
              <a:rPr lang="en-GB"/>
              <a:t>‘</a:t>
            </a:r>
            <a:r>
              <a:rPr lang="en-GB" sz="2400"/>
              <a:t>Outdoor learning is not just taking indoor activities and doing them outside. It is not letting children outside for play time. Understanding this difference is key to good practice. It is an attitude of mind rather than a bank of lesson plans or resources. The outdoors is not an extra to the Foundation Phase: the Foundation Phase and the outdoors are inseparable.’</a:t>
            </a:r>
          </a:p>
          <a:p>
            <a:pPr marL="114300" indent="0">
              <a:buNone/>
            </a:pPr>
            <a:r>
              <a:rPr lang="en-GB" sz="1600"/>
              <a:t>(Department for Children, Education, Lifelong Learning and Skills, 2009, pg. 3)</a:t>
            </a:r>
          </a:p>
        </p:txBody>
      </p:sp>
    </p:spTree>
    <p:extLst>
      <p:ext uri="{BB962C8B-B14F-4D97-AF65-F5344CB8AC3E}">
        <p14:creationId xmlns:p14="http://schemas.microsoft.com/office/powerpoint/2010/main" val="127744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D7475-18A3-4C96-B33B-9A807B5E2C06}"/>
              </a:ext>
            </a:extLst>
          </p:cNvPr>
          <p:cNvSpPr>
            <a:spLocks noGrp="1"/>
          </p:cNvSpPr>
          <p:nvPr>
            <p:ph type="title"/>
          </p:nvPr>
        </p:nvSpPr>
        <p:spPr>
          <a:xfrm>
            <a:off x="1198880" y="474134"/>
            <a:ext cx="8596668" cy="1320800"/>
          </a:xfrm>
        </p:spPr>
        <p:txBody>
          <a:bodyPr/>
          <a:lstStyle/>
          <a:p>
            <a:r>
              <a:rPr lang="en-GB" err="1"/>
              <a:t>Tasg</a:t>
            </a:r>
            <a:r>
              <a:rPr lang="en-GB"/>
              <a:t> </a:t>
            </a:r>
            <a:r>
              <a:rPr lang="en-GB" err="1"/>
              <a:t>Gynllunio</a:t>
            </a:r>
            <a:r>
              <a:rPr lang="en-GB"/>
              <a:t> </a:t>
            </a:r>
            <a:r>
              <a:rPr lang="en-GB" err="1"/>
              <a:t>Darpariaeth</a:t>
            </a:r>
            <a:r>
              <a:rPr lang="en-GB"/>
              <a:t> </a:t>
            </a:r>
            <a:r>
              <a:rPr lang="en-GB" err="1"/>
              <a:t>Allanol</a:t>
            </a:r>
            <a:r>
              <a:rPr lang="en-GB"/>
              <a:t> /</a:t>
            </a:r>
            <a:br>
              <a:rPr lang="en-GB"/>
            </a:br>
            <a:r>
              <a:rPr lang="en-GB"/>
              <a:t>Outdoor Provision Planning Task</a:t>
            </a:r>
          </a:p>
        </p:txBody>
      </p:sp>
      <p:sp>
        <p:nvSpPr>
          <p:cNvPr id="3" name="Content Placeholder 2">
            <a:extLst>
              <a:ext uri="{FF2B5EF4-FFF2-40B4-BE49-F238E27FC236}">
                <a16:creationId xmlns:a16="http://schemas.microsoft.com/office/drawing/2014/main" id="{593E9869-B640-4460-BD07-649589CA9D08}"/>
              </a:ext>
            </a:extLst>
          </p:cNvPr>
          <p:cNvSpPr>
            <a:spLocks noGrp="1"/>
          </p:cNvSpPr>
          <p:nvPr>
            <p:ph idx="1"/>
          </p:nvPr>
        </p:nvSpPr>
        <p:spPr>
          <a:xfrm>
            <a:off x="5371252" y="2160589"/>
            <a:ext cx="3902749" cy="3880773"/>
          </a:xfrm>
        </p:spPr>
        <p:txBody>
          <a:bodyPr/>
          <a:lstStyle/>
          <a:p>
            <a:r>
              <a:rPr lang="en-GB"/>
              <a:t>Using the knowledge and understanding that we have developed this morning, and your own experience of outdoor learning / experiential learning if any, you will work as a group to plan how you would incorporate outdoor/ experiential learning to develop key skills from each </a:t>
            </a:r>
            <a:r>
              <a:rPr lang="en-GB" err="1"/>
              <a:t>AoLE</a:t>
            </a:r>
            <a:r>
              <a:rPr lang="en-GB"/>
              <a:t>. Include an activity for the </a:t>
            </a:r>
            <a:r>
              <a:rPr lang="en-GB" err="1"/>
              <a:t>FPh</a:t>
            </a:r>
            <a:r>
              <a:rPr lang="en-GB"/>
              <a:t> and KS2.</a:t>
            </a:r>
          </a:p>
          <a:p>
            <a:r>
              <a:rPr lang="en-GB"/>
              <a:t>Be as creative as you wish! </a:t>
            </a:r>
          </a:p>
        </p:txBody>
      </p:sp>
      <p:sp>
        <p:nvSpPr>
          <p:cNvPr id="4" name="Content Placeholder 2">
            <a:extLst>
              <a:ext uri="{FF2B5EF4-FFF2-40B4-BE49-F238E27FC236}">
                <a16:creationId xmlns:a16="http://schemas.microsoft.com/office/drawing/2014/main" id="{3D9D51CC-14A5-4782-9D83-C714E48E9805}"/>
              </a:ext>
            </a:extLst>
          </p:cNvPr>
          <p:cNvSpPr txBox="1">
            <a:spLocks/>
          </p:cNvSpPr>
          <p:nvPr/>
        </p:nvSpPr>
        <p:spPr>
          <a:xfrm>
            <a:off x="904238" y="2218162"/>
            <a:ext cx="3902749" cy="3880773"/>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Gan </a:t>
            </a:r>
            <a:r>
              <a:rPr lang="en-GB" err="1"/>
              <a:t>ddefnyddio’r</a:t>
            </a:r>
            <a:r>
              <a:rPr lang="en-GB"/>
              <a:t> </a:t>
            </a:r>
            <a:r>
              <a:rPr lang="en-GB" err="1"/>
              <a:t>gwybodaeth</a:t>
            </a:r>
            <a:r>
              <a:rPr lang="en-GB"/>
              <a:t> </a:t>
            </a:r>
            <a:r>
              <a:rPr lang="en-GB" err="1"/>
              <a:t>a’r</a:t>
            </a:r>
            <a:r>
              <a:rPr lang="en-GB"/>
              <a:t> </a:t>
            </a:r>
            <a:r>
              <a:rPr lang="en-GB" err="1"/>
              <a:t>dealltwriaeth</a:t>
            </a:r>
            <a:r>
              <a:rPr lang="en-GB"/>
              <a:t> </a:t>
            </a:r>
            <a:r>
              <a:rPr lang="en-GB" err="1"/>
              <a:t>rydym</a:t>
            </a:r>
            <a:r>
              <a:rPr lang="en-GB"/>
              <a:t> </a:t>
            </a:r>
            <a:r>
              <a:rPr lang="en-GB" err="1"/>
              <a:t>wedi</a:t>
            </a:r>
            <a:r>
              <a:rPr lang="en-GB"/>
              <a:t> </a:t>
            </a:r>
            <a:r>
              <a:rPr lang="en-GB" err="1"/>
              <a:t>datblygu</a:t>
            </a:r>
            <a:r>
              <a:rPr lang="en-GB"/>
              <a:t> bore ma, </a:t>
            </a:r>
            <a:r>
              <a:rPr lang="en-GB" err="1"/>
              <a:t>a’ch</a:t>
            </a:r>
            <a:r>
              <a:rPr lang="en-GB"/>
              <a:t> </a:t>
            </a:r>
            <a:r>
              <a:rPr lang="en-GB" err="1"/>
              <a:t>profiad</a:t>
            </a:r>
            <a:r>
              <a:rPr lang="en-GB"/>
              <a:t> </a:t>
            </a:r>
            <a:r>
              <a:rPr lang="en-GB" err="1"/>
              <a:t>personol</a:t>
            </a:r>
            <a:r>
              <a:rPr lang="en-GB"/>
              <a:t> o </a:t>
            </a:r>
            <a:r>
              <a:rPr lang="en-GB" err="1"/>
              <a:t>ddysgu</a:t>
            </a:r>
            <a:r>
              <a:rPr lang="en-GB"/>
              <a:t> </a:t>
            </a:r>
            <a:r>
              <a:rPr lang="en-GB" err="1"/>
              <a:t>allanol</a:t>
            </a:r>
            <a:r>
              <a:rPr lang="en-GB"/>
              <a:t>/</a:t>
            </a:r>
            <a:r>
              <a:rPr lang="en-GB" err="1"/>
              <a:t>dysgu</a:t>
            </a:r>
            <a:r>
              <a:rPr lang="en-GB"/>
              <a:t> </a:t>
            </a:r>
            <a:r>
              <a:rPr lang="en-GB" err="1"/>
              <a:t>drwy</a:t>
            </a:r>
            <a:r>
              <a:rPr lang="en-GB"/>
              <a:t> </a:t>
            </a:r>
            <a:r>
              <a:rPr lang="en-GB" err="1"/>
              <a:t>brofiad</a:t>
            </a:r>
            <a:r>
              <a:rPr lang="en-GB"/>
              <a:t> </a:t>
            </a:r>
            <a:r>
              <a:rPr lang="en-GB" err="1"/>
              <a:t>os</a:t>
            </a:r>
            <a:r>
              <a:rPr lang="en-GB"/>
              <a:t> </a:t>
            </a:r>
            <a:r>
              <a:rPr lang="en-GB" err="1"/>
              <a:t>oes</a:t>
            </a:r>
            <a:r>
              <a:rPr lang="en-GB"/>
              <a:t> </a:t>
            </a:r>
            <a:r>
              <a:rPr lang="en-GB" err="1"/>
              <a:t>ganddoch</a:t>
            </a:r>
            <a:r>
              <a:rPr lang="en-GB"/>
              <a:t>, </a:t>
            </a:r>
            <a:r>
              <a:rPr lang="en-GB" err="1"/>
              <a:t>byddwch</a:t>
            </a:r>
            <a:r>
              <a:rPr lang="en-GB"/>
              <a:t> </a:t>
            </a:r>
            <a:r>
              <a:rPr lang="en-GB" err="1"/>
              <a:t>yn</a:t>
            </a:r>
            <a:r>
              <a:rPr lang="en-GB"/>
              <a:t> </a:t>
            </a:r>
            <a:r>
              <a:rPr lang="en-GB" err="1"/>
              <a:t>gweithio</a:t>
            </a:r>
            <a:r>
              <a:rPr lang="en-GB"/>
              <a:t> </a:t>
            </a:r>
            <a:r>
              <a:rPr lang="en-GB" err="1"/>
              <a:t>fel</a:t>
            </a:r>
            <a:r>
              <a:rPr lang="en-GB"/>
              <a:t> </a:t>
            </a:r>
            <a:r>
              <a:rPr lang="en-GB" err="1"/>
              <a:t>grwp</a:t>
            </a:r>
            <a:r>
              <a:rPr lang="en-GB"/>
              <a:t> </a:t>
            </a:r>
            <a:r>
              <a:rPr lang="en-GB" err="1"/>
              <a:t>i</a:t>
            </a:r>
            <a:r>
              <a:rPr lang="en-GB"/>
              <a:t> </a:t>
            </a:r>
            <a:r>
              <a:rPr lang="en-GB" err="1"/>
              <a:t>gynllunio</a:t>
            </a:r>
            <a:r>
              <a:rPr lang="en-GB"/>
              <a:t> </a:t>
            </a:r>
            <a:r>
              <a:rPr lang="en-GB" err="1"/>
              <a:t>sut</a:t>
            </a:r>
            <a:r>
              <a:rPr lang="en-GB"/>
              <a:t> y </a:t>
            </a:r>
            <a:r>
              <a:rPr lang="en-GB" err="1"/>
              <a:t>byddech</a:t>
            </a:r>
            <a:r>
              <a:rPr lang="en-GB"/>
              <a:t> </a:t>
            </a:r>
            <a:r>
              <a:rPr lang="en-GB" err="1"/>
              <a:t>yn</a:t>
            </a:r>
            <a:r>
              <a:rPr lang="en-GB"/>
              <a:t> </a:t>
            </a:r>
            <a:r>
              <a:rPr lang="en-GB" err="1"/>
              <a:t>ymgorffori</a:t>
            </a:r>
            <a:r>
              <a:rPr lang="en-GB"/>
              <a:t> </a:t>
            </a:r>
            <a:r>
              <a:rPr lang="en-GB" err="1"/>
              <a:t>dysgu</a:t>
            </a:r>
            <a:r>
              <a:rPr lang="en-GB"/>
              <a:t> </a:t>
            </a:r>
            <a:r>
              <a:rPr lang="en-GB" err="1"/>
              <a:t>allanol</a:t>
            </a:r>
            <a:r>
              <a:rPr lang="en-GB"/>
              <a:t>/</a:t>
            </a:r>
            <a:r>
              <a:rPr lang="en-GB" err="1"/>
              <a:t>dysgu</a:t>
            </a:r>
            <a:r>
              <a:rPr lang="en-GB"/>
              <a:t> </a:t>
            </a:r>
            <a:r>
              <a:rPr lang="en-GB" err="1"/>
              <a:t>drwy</a:t>
            </a:r>
            <a:r>
              <a:rPr lang="en-GB"/>
              <a:t> </a:t>
            </a:r>
            <a:r>
              <a:rPr lang="en-GB" err="1"/>
              <a:t>brofiad</a:t>
            </a:r>
            <a:r>
              <a:rPr lang="en-GB"/>
              <a:t> i </a:t>
            </a:r>
            <a:r>
              <a:rPr lang="en-GB" err="1"/>
              <a:t>ddatblygu</a:t>
            </a:r>
            <a:r>
              <a:rPr lang="en-GB"/>
              <a:t> </a:t>
            </a:r>
            <a:r>
              <a:rPr lang="en-GB" err="1"/>
              <a:t>sgilau</a:t>
            </a:r>
            <a:r>
              <a:rPr lang="en-GB"/>
              <a:t> </a:t>
            </a:r>
            <a:r>
              <a:rPr lang="en-GB" err="1"/>
              <a:t>allweddol</a:t>
            </a:r>
            <a:r>
              <a:rPr lang="en-GB"/>
              <a:t> o bob </a:t>
            </a:r>
            <a:r>
              <a:rPr lang="en-GB" err="1"/>
              <a:t>MDPh</a:t>
            </a:r>
            <a:r>
              <a:rPr lang="en-GB"/>
              <a:t>. </a:t>
            </a:r>
            <a:r>
              <a:rPr lang="en-GB" err="1"/>
              <a:t>Cynhwyswch</a:t>
            </a:r>
            <a:r>
              <a:rPr lang="en-GB"/>
              <a:t> </a:t>
            </a:r>
            <a:r>
              <a:rPr lang="en-GB" err="1"/>
              <a:t>enghraifft</a:t>
            </a:r>
            <a:r>
              <a:rPr lang="en-GB"/>
              <a:t> o </a:t>
            </a:r>
            <a:r>
              <a:rPr lang="en-GB" err="1"/>
              <a:t>dasg</a:t>
            </a:r>
            <a:r>
              <a:rPr lang="en-GB"/>
              <a:t> </a:t>
            </a:r>
            <a:r>
              <a:rPr lang="en-GB" err="1"/>
              <a:t>priodol</a:t>
            </a:r>
            <a:r>
              <a:rPr lang="en-GB"/>
              <a:t> </a:t>
            </a:r>
            <a:r>
              <a:rPr lang="en-GB" err="1"/>
              <a:t>ar</a:t>
            </a:r>
            <a:r>
              <a:rPr lang="en-GB"/>
              <a:t> </a:t>
            </a:r>
            <a:r>
              <a:rPr lang="en-GB" err="1"/>
              <a:t>gyfer</a:t>
            </a:r>
            <a:r>
              <a:rPr lang="en-GB"/>
              <a:t> y CS a CA2.</a:t>
            </a:r>
          </a:p>
          <a:p>
            <a:r>
              <a:rPr lang="en-GB" err="1"/>
              <a:t>Byddwch</a:t>
            </a:r>
            <a:r>
              <a:rPr lang="en-GB"/>
              <a:t> mor </a:t>
            </a:r>
            <a:r>
              <a:rPr lang="en-GB" err="1"/>
              <a:t>greadigol</a:t>
            </a:r>
            <a:r>
              <a:rPr lang="en-GB"/>
              <a:t> ag y </a:t>
            </a:r>
            <a:r>
              <a:rPr lang="en-GB" err="1"/>
              <a:t>dymunwch</a:t>
            </a:r>
            <a:r>
              <a:rPr lang="en-GB"/>
              <a:t>! </a:t>
            </a:r>
          </a:p>
        </p:txBody>
      </p:sp>
    </p:spTree>
    <p:extLst>
      <p:ext uri="{BB962C8B-B14F-4D97-AF65-F5344CB8AC3E}">
        <p14:creationId xmlns:p14="http://schemas.microsoft.com/office/powerpoint/2010/main" val="1750514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280" y="654949"/>
            <a:ext cx="9347199" cy="1320800"/>
          </a:xfrm>
        </p:spPr>
        <p:txBody>
          <a:bodyPr>
            <a:normAutofit fontScale="90000"/>
          </a:bodyPr>
          <a:lstStyle/>
          <a:p>
            <a:r>
              <a:rPr lang="en-GB"/>
              <a:t>RHAN 2: </a:t>
            </a:r>
            <a:r>
              <a:rPr lang="en-GB" err="1"/>
              <a:t>Paratoi</a:t>
            </a:r>
            <a:r>
              <a:rPr lang="en-GB"/>
              <a:t> </a:t>
            </a:r>
            <a:r>
              <a:rPr lang="en-GB" err="1"/>
              <a:t>ar</a:t>
            </a:r>
            <a:r>
              <a:rPr lang="en-GB"/>
              <a:t> </a:t>
            </a:r>
            <a:r>
              <a:rPr lang="en-GB" err="1"/>
              <a:t>gyfer</a:t>
            </a:r>
            <a:r>
              <a:rPr lang="en-GB"/>
              <a:t> </a:t>
            </a:r>
            <a:r>
              <a:rPr lang="en-GB" err="1"/>
              <a:t>ymweliad</a:t>
            </a:r>
            <a:r>
              <a:rPr lang="en-GB"/>
              <a:t> </a:t>
            </a:r>
            <a:r>
              <a:rPr lang="en-GB" err="1"/>
              <a:t>allan</a:t>
            </a:r>
            <a:r>
              <a:rPr lang="en-GB"/>
              <a:t> </a:t>
            </a:r>
            <a:r>
              <a:rPr lang="en-GB" err="1"/>
              <a:t>o’r</a:t>
            </a:r>
            <a:r>
              <a:rPr lang="en-GB"/>
              <a:t> </a:t>
            </a:r>
            <a:r>
              <a:rPr lang="en-GB" err="1"/>
              <a:t>safle</a:t>
            </a:r>
            <a:br>
              <a:rPr lang="en-GB"/>
            </a:br>
            <a:r>
              <a:rPr lang="en-GB"/>
              <a:t>PART 2: Preparation for an offsite visit</a:t>
            </a:r>
            <a:br>
              <a:rPr lang="en-GB"/>
            </a:br>
            <a:br>
              <a:rPr lang="en-US"/>
            </a:br>
            <a:endParaRPr lang="en-US"/>
          </a:p>
        </p:txBody>
      </p:sp>
      <p:sp>
        <p:nvSpPr>
          <p:cNvPr id="3" name="Content Placeholder 2"/>
          <p:cNvSpPr>
            <a:spLocks noGrp="1"/>
          </p:cNvSpPr>
          <p:nvPr>
            <p:ph sz="half" idx="1"/>
          </p:nvPr>
        </p:nvSpPr>
        <p:spPr/>
        <p:txBody>
          <a:bodyPr>
            <a:normAutofit/>
          </a:bodyPr>
          <a:lstStyle/>
          <a:p>
            <a:r>
              <a:rPr lang="en-US" sz="2000" err="1"/>
              <a:t>Cysylltu</a:t>
            </a:r>
            <a:r>
              <a:rPr lang="en-US" sz="2000"/>
              <a:t> a </a:t>
            </a:r>
            <a:r>
              <a:rPr lang="en-US" sz="2000" err="1"/>
              <a:t>rhieni</a:t>
            </a:r>
            <a:r>
              <a:rPr lang="en-US" sz="2000"/>
              <a:t>/</a:t>
            </a:r>
            <a:r>
              <a:rPr lang="en-US" sz="2000" err="1"/>
              <a:t>gwarchodwyr</a:t>
            </a:r>
            <a:endParaRPr lang="en-US" sz="2000"/>
          </a:p>
          <a:p>
            <a:r>
              <a:rPr lang="en-US" sz="2000" err="1"/>
              <a:t>Gosod</a:t>
            </a:r>
            <a:r>
              <a:rPr lang="en-US" sz="2000"/>
              <a:t> </a:t>
            </a:r>
            <a:r>
              <a:rPr lang="en-US" sz="2000" err="1"/>
              <a:t>rheolau</a:t>
            </a:r>
            <a:endParaRPr lang="en-US" sz="2000"/>
          </a:p>
          <a:p>
            <a:r>
              <a:rPr lang="en-US" sz="2000" err="1"/>
              <a:t>Gwneud</a:t>
            </a:r>
            <a:r>
              <a:rPr lang="en-US" sz="2000"/>
              <a:t> </a:t>
            </a:r>
            <a:r>
              <a:rPr lang="en-US" sz="2000" err="1"/>
              <a:t>pwrpas</a:t>
            </a:r>
            <a:r>
              <a:rPr lang="en-US" sz="2000"/>
              <a:t> y </a:t>
            </a:r>
            <a:r>
              <a:rPr lang="en-US" sz="2000" err="1"/>
              <a:t>sesiwn</a:t>
            </a:r>
            <a:r>
              <a:rPr lang="en-US" sz="2000"/>
              <a:t> </a:t>
            </a:r>
            <a:r>
              <a:rPr lang="en-US" sz="2000" err="1"/>
              <a:t>yn</a:t>
            </a:r>
            <a:r>
              <a:rPr lang="en-US" sz="2000"/>
              <a:t> </a:t>
            </a:r>
            <a:r>
              <a:rPr lang="en-US" sz="2000" err="1"/>
              <a:t>glir</a:t>
            </a:r>
            <a:r>
              <a:rPr lang="en-US" sz="2000"/>
              <a:t> </a:t>
            </a:r>
            <a:r>
              <a:rPr lang="en-US" sz="2000" err="1"/>
              <a:t>i’r</a:t>
            </a:r>
            <a:r>
              <a:rPr lang="en-US" sz="2000"/>
              <a:t> </a:t>
            </a:r>
            <a:r>
              <a:rPr lang="en-US" sz="2000" err="1"/>
              <a:t>holl</a:t>
            </a:r>
            <a:r>
              <a:rPr lang="en-US" sz="2000"/>
              <a:t> </a:t>
            </a:r>
            <a:r>
              <a:rPr lang="en-US" sz="2000" err="1"/>
              <a:t>ymarferwyr</a:t>
            </a:r>
            <a:r>
              <a:rPr lang="en-US" sz="2000"/>
              <a:t> </a:t>
            </a:r>
            <a:r>
              <a:rPr lang="en-US" sz="2000" err="1"/>
              <a:t>a’r</a:t>
            </a:r>
            <a:r>
              <a:rPr lang="en-US" sz="2000"/>
              <a:t> plant</a:t>
            </a:r>
          </a:p>
          <a:p>
            <a:r>
              <a:rPr lang="en-US" sz="2000" err="1"/>
              <a:t>Rhoi</a:t>
            </a:r>
            <a:r>
              <a:rPr lang="en-US" sz="2000"/>
              <a:t> </a:t>
            </a:r>
            <a:r>
              <a:rPr lang="en-US" sz="2000" err="1"/>
              <a:t>amlinelliad</a:t>
            </a:r>
            <a:r>
              <a:rPr lang="en-US" sz="2000"/>
              <a:t> o </a:t>
            </a:r>
            <a:r>
              <a:rPr lang="en-US" sz="2000" err="1"/>
              <a:t>ble</a:t>
            </a:r>
            <a:r>
              <a:rPr lang="en-US" sz="2000"/>
              <a:t> </a:t>
            </a:r>
            <a:r>
              <a:rPr lang="en-US" sz="2000" err="1"/>
              <a:t>bydd</a:t>
            </a:r>
            <a:r>
              <a:rPr lang="en-US" sz="2000"/>
              <a:t> y </a:t>
            </a:r>
            <a:r>
              <a:rPr lang="en-US" sz="2000" err="1"/>
              <a:t>grwp</a:t>
            </a:r>
            <a:r>
              <a:rPr lang="en-US" sz="2000"/>
              <a:t> </a:t>
            </a:r>
            <a:r>
              <a:rPr lang="en-US" sz="2000" err="1"/>
              <a:t>yn</a:t>
            </a:r>
            <a:r>
              <a:rPr lang="en-US" sz="2000"/>
              <a:t> (a dim </a:t>
            </a:r>
            <a:r>
              <a:rPr lang="en-US" sz="2000" err="1"/>
              <a:t>yn</a:t>
            </a:r>
            <a:r>
              <a:rPr lang="en-US" sz="2000"/>
              <a:t>) </a:t>
            </a:r>
            <a:r>
              <a:rPr lang="en-US" sz="2000" err="1"/>
              <a:t>mynd</a:t>
            </a:r>
            <a:r>
              <a:rPr lang="en-US" sz="2000"/>
              <a:t> a </a:t>
            </a:r>
            <a:r>
              <a:rPr lang="en-US" sz="2000" err="1"/>
              <a:t>beth</a:t>
            </a:r>
            <a:r>
              <a:rPr lang="en-US" sz="2000"/>
              <a:t> </a:t>
            </a:r>
            <a:r>
              <a:rPr lang="en-US" sz="2000" err="1"/>
              <a:t>fyddant</a:t>
            </a:r>
            <a:r>
              <a:rPr lang="en-US" sz="2000"/>
              <a:t> </a:t>
            </a:r>
            <a:r>
              <a:rPr lang="en-US" sz="2000" err="1"/>
              <a:t>yn</a:t>
            </a:r>
            <a:r>
              <a:rPr lang="en-US" sz="2000"/>
              <a:t> </a:t>
            </a:r>
            <a:r>
              <a:rPr lang="en-US" sz="2000" err="1"/>
              <a:t>ei</a:t>
            </a:r>
            <a:r>
              <a:rPr lang="en-US" sz="2000"/>
              <a:t> </a:t>
            </a:r>
            <a:r>
              <a:rPr lang="en-US" sz="2000" err="1"/>
              <a:t>wneud</a:t>
            </a:r>
            <a:r>
              <a:rPr lang="en-US" sz="2000"/>
              <a:t> </a:t>
            </a:r>
            <a:r>
              <a:rPr lang="en-US" sz="2000" err="1"/>
              <a:t>wedi</a:t>
            </a:r>
            <a:r>
              <a:rPr lang="en-US" sz="2000"/>
              <a:t> </a:t>
            </a:r>
            <a:r>
              <a:rPr lang="en-US" sz="2000" err="1"/>
              <a:t>cyrraedd</a:t>
            </a:r>
            <a:r>
              <a:rPr lang="en-US" sz="2000"/>
              <a:t> </a:t>
            </a:r>
            <a:r>
              <a:rPr lang="en-US" sz="2000" err="1"/>
              <a:t>yno</a:t>
            </a:r>
            <a:endParaRPr lang="en-US" sz="2000"/>
          </a:p>
        </p:txBody>
      </p:sp>
      <p:sp>
        <p:nvSpPr>
          <p:cNvPr id="5" name="Content Placeholder 4"/>
          <p:cNvSpPr>
            <a:spLocks noGrp="1"/>
          </p:cNvSpPr>
          <p:nvPr>
            <p:ph sz="half" idx="2"/>
          </p:nvPr>
        </p:nvSpPr>
        <p:spPr>
          <a:xfrm>
            <a:off x="5977993" y="2079656"/>
            <a:ext cx="4184034" cy="3880773"/>
          </a:xfrm>
        </p:spPr>
        <p:txBody>
          <a:bodyPr>
            <a:normAutofit/>
          </a:bodyPr>
          <a:lstStyle/>
          <a:p>
            <a:r>
              <a:rPr lang="en-GB" sz="2000" i="1"/>
              <a:t>Contact parents/carers</a:t>
            </a:r>
          </a:p>
          <a:p>
            <a:r>
              <a:rPr lang="en-GB" sz="2000" i="1"/>
              <a:t>Set the ground rules</a:t>
            </a:r>
          </a:p>
          <a:p>
            <a:r>
              <a:rPr lang="en-GB" sz="2000" i="1"/>
              <a:t>Make the purpose of the session clear – to all practitioners and the children</a:t>
            </a:r>
          </a:p>
          <a:p>
            <a:r>
              <a:rPr lang="en-GB" sz="2000" i="1"/>
              <a:t>Give an outline of where the group will (and will not) be going and what they will do when they get there </a:t>
            </a:r>
            <a:endParaRPr lang="en-US" sz="2000" i="1"/>
          </a:p>
        </p:txBody>
      </p:sp>
      <p:pic>
        <p:nvPicPr>
          <p:cNvPr id="2052" name="Picture 4" descr="C:\Users\s.ainsworth\AppData\Local\Microsoft\Windows\Temporary Internet Files\Content.IE5\S4DWR18J\check_lis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5036" y="4944721"/>
            <a:ext cx="1741686" cy="149553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75520" y="292899"/>
            <a:ext cx="3667500"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US" sz="2400"/>
          </a:p>
        </p:txBody>
      </p:sp>
    </p:spTree>
    <p:extLst>
      <p:ext uri="{BB962C8B-B14F-4D97-AF65-F5344CB8AC3E}">
        <p14:creationId xmlns:p14="http://schemas.microsoft.com/office/powerpoint/2010/main" val="1056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Paratoi</a:t>
            </a:r>
            <a:r>
              <a:rPr lang="en-GB"/>
              <a:t> </a:t>
            </a:r>
            <a:r>
              <a:rPr lang="en-GB" err="1"/>
              <a:t>ar</a:t>
            </a:r>
            <a:r>
              <a:rPr lang="en-GB"/>
              <a:t> </a:t>
            </a:r>
            <a:r>
              <a:rPr lang="en-GB" err="1"/>
              <a:t>gyfer</a:t>
            </a:r>
            <a:r>
              <a:rPr lang="en-GB"/>
              <a:t> </a:t>
            </a:r>
            <a:r>
              <a:rPr lang="en-GB" err="1"/>
              <a:t>ymweliad</a:t>
            </a:r>
            <a:r>
              <a:rPr lang="en-GB"/>
              <a:t> </a:t>
            </a:r>
            <a:r>
              <a:rPr lang="en-GB" err="1"/>
              <a:t>allan</a:t>
            </a:r>
            <a:r>
              <a:rPr lang="en-GB"/>
              <a:t> </a:t>
            </a:r>
            <a:r>
              <a:rPr lang="en-GB" err="1"/>
              <a:t>o’r</a:t>
            </a:r>
            <a:r>
              <a:rPr lang="en-GB"/>
              <a:t> </a:t>
            </a:r>
            <a:r>
              <a:rPr lang="en-GB" err="1"/>
              <a:t>safle</a:t>
            </a:r>
            <a:r>
              <a:rPr lang="en-GB"/>
              <a:t> </a:t>
            </a:r>
            <a:br>
              <a:rPr lang="en-GB"/>
            </a:br>
            <a:r>
              <a:rPr lang="en-GB"/>
              <a:t>Preparation for an offsite visit</a:t>
            </a:r>
            <a:br>
              <a:rPr lang="en-GB"/>
            </a:br>
            <a:br>
              <a:rPr lang="en-US"/>
            </a:br>
            <a:endParaRPr lang="en-US"/>
          </a:p>
        </p:txBody>
      </p:sp>
      <p:sp>
        <p:nvSpPr>
          <p:cNvPr id="3" name="Content Placeholder 2"/>
          <p:cNvSpPr>
            <a:spLocks noGrp="1"/>
          </p:cNvSpPr>
          <p:nvPr>
            <p:ph sz="half" idx="1"/>
          </p:nvPr>
        </p:nvSpPr>
        <p:spPr/>
        <p:txBody>
          <a:bodyPr/>
          <a:lstStyle/>
          <a:p>
            <a:r>
              <a:rPr lang="en-US" sz="2000" err="1"/>
              <a:t>Penderfynu</a:t>
            </a:r>
            <a:r>
              <a:rPr lang="en-US" sz="2000"/>
              <a:t> </a:t>
            </a:r>
            <a:r>
              <a:rPr lang="en-US" sz="2000" err="1"/>
              <a:t>ar</a:t>
            </a:r>
            <a:r>
              <a:rPr lang="en-US" sz="2000"/>
              <a:t> y </a:t>
            </a:r>
            <a:r>
              <a:rPr lang="en-US" sz="2000" err="1"/>
              <a:t>trefniadau</a:t>
            </a:r>
            <a:r>
              <a:rPr lang="en-US" sz="2000"/>
              <a:t> </a:t>
            </a:r>
            <a:r>
              <a:rPr lang="en-US" sz="2000" err="1"/>
              <a:t>ar</a:t>
            </a:r>
            <a:r>
              <a:rPr lang="en-US" sz="2000"/>
              <a:t> </a:t>
            </a:r>
            <a:r>
              <a:rPr lang="en-US" sz="2000" err="1"/>
              <a:t>gyfer</a:t>
            </a:r>
            <a:r>
              <a:rPr lang="en-US" sz="2000"/>
              <a:t> </a:t>
            </a:r>
            <a:r>
              <a:rPr lang="en-US" sz="2000" err="1"/>
              <a:t>tripiau</a:t>
            </a:r>
            <a:r>
              <a:rPr lang="en-US" sz="2000"/>
              <a:t> </a:t>
            </a:r>
            <a:r>
              <a:rPr lang="en-US" sz="2000" err="1"/>
              <a:t>i’r</a:t>
            </a:r>
            <a:r>
              <a:rPr lang="en-US" sz="2000"/>
              <a:t> t</a:t>
            </a:r>
            <a:r>
              <a:rPr lang="cy-GB" sz="2000"/>
              <a:t>ŷ</a:t>
            </a:r>
            <a:r>
              <a:rPr lang="en-US" sz="2000"/>
              <a:t> </a:t>
            </a:r>
            <a:r>
              <a:rPr lang="en-US" sz="2000" err="1"/>
              <a:t>bach</a:t>
            </a:r>
            <a:r>
              <a:rPr lang="en-US" sz="2000"/>
              <a:t> a </a:t>
            </a:r>
            <a:r>
              <a:rPr lang="en-US" sz="2000" err="1"/>
              <a:t>sicrhau</a:t>
            </a:r>
            <a:r>
              <a:rPr lang="en-US" sz="2000"/>
              <a:t> bod </a:t>
            </a:r>
            <a:r>
              <a:rPr lang="en-US" sz="2000" err="1"/>
              <a:t>holl</a:t>
            </a:r>
            <a:r>
              <a:rPr lang="en-US" sz="2000"/>
              <a:t> </a:t>
            </a:r>
            <a:r>
              <a:rPr lang="en-US" sz="2000" err="1"/>
              <a:t>blant</a:t>
            </a:r>
            <a:r>
              <a:rPr lang="en-US" sz="2000"/>
              <a:t> ac </a:t>
            </a:r>
            <a:r>
              <a:rPr lang="en-US" sz="2000" err="1"/>
              <a:t>oedolion</a:t>
            </a:r>
            <a:r>
              <a:rPr lang="en-US" sz="2000"/>
              <a:t> </a:t>
            </a:r>
            <a:r>
              <a:rPr lang="en-US" sz="2000" err="1"/>
              <a:t>yn</a:t>
            </a:r>
            <a:r>
              <a:rPr lang="en-US" sz="2000"/>
              <a:t> </a:t>
            </a:r>
            <a:r>
              <a:rPr lang="en-US" sz="2000" err="1"/>
              <a:t>ymwybodol</a:t>
            </a:r>
            <a:r>
              <a:rPr lang="en-US" sz="2000"/>
              <a:t> o </a:t>
            </a:r>
            <a:r>
              <a:rPr lang="en-US" sz="2000" err="1"/>
              <a:t>hyn</a:t>
            </a:r>
            <a:endParaRPr lang="en-US" sz="2000"/>
          </a:p>
          <a:p>
            <a:r>
              <a:rPr lang="en-US" sz="2000" err="1"/>
              <a:t>Cynllunio</a:t>
            </a:r>
            <a:r>
              <a:rPr lang="en-US" sz="2000"/>
              <a:t> </a:t>
            </a:r>
            <a:r>
              <a:rPr lang="en-US" sz="2000" err="1"/>
              <a:t>ar</a:t>
            </a:r>
            <a:r>
              <a:rPr lang="en-US" sz="2000"/>
              <a:t> </a:t>
            </a:r>
            <a:r>
              <a:rPr lang="en-US" sz="2000" err="1"/>
              <a:t>gyfer</a:t>
            </a:r>
            <a:r>
              <a:rPr lang="en-US" sz="2000"/>
              <a:t> </a:t>
            </a:r>
            <a:r>
              <a:rPr lang="en-US" sz="2000" err="1"/>
              <a:t>trosglwyddo</a:t>
            </a:r>
            <a:r>
              <a:rPr lang="en-US" sz="2000"/>
              <a:t> </a:t>
            </a:r>
            <a:r>
              <a:rPr lang="en-US" sz="2000" err="1"/>
              <a:t>llyfn</a:t>
            </a:r>
            <a:r>
              <a:rPr lang="en-US" sz="2000"/>
              <a:t> </a:t>
            </a:r>
            <a:r>
              <a:rPr lang="en-US" sz="2000" err="1"/>
              <a:t>o’r</a:t>
            </a:r>
            <a:r>
              <a:rPr lang="en-US" sz="2000"/>
              <a:t> </a:t>
            </a:r>
            <a:r>
              <a:rPr lang="en-US" sz="2000" err="1"/>
              <a:t>ystafell</a:t>
            </a:r>
            <a:r>
              <a:rPr lang="en-US" sz="2000"/>
              <a:t> </a:t>
            </a:r>
            <a:r>
              <a:rPr lang="en-US" sz="2000" err="1"/>
              <a:t>dosbarth</a:t>
            </a:r>
            <a:r>
              <a:rPr lang="en-US" sz="2000"/>
              <a:t> </a:t>
            </a:r>
            <a:r>
              <a:rPr lang="en-US" sz="2000" err="1"/>
              <a:t>i’r</a:t>
            </a:r>
            <a:r>
              <a:rPr lang="en-US" sz="2000"/>
              <a:t> </a:t>
            </a:r>
            <a:r>
              <a:rPr lang="en-US" sz="2000" err="1"/>
              <a:t>bws</a:t>
            </a:r>
            <a:r>
              <a:rPr lang="en-US" sz="2000"/>
              <a:t>/ </a:t>
            </a:r>
            <a:r>
              <a:rPr lang="en-US" sz="2000" err="1"/>
              <a:t>o’r</a:t>
            </a:r>
            <a:r>
              <a:rPr lang="en-US" sz="2000"/>
              <a:t> </a:t>
            </a:r>
            <a:r>
              <a:rPr lang="en-US" sz="2000" err="1"/>
              <a:t>bws</a:t>
            </a:r>
            <a:r>
              <a:rPr lang="en-US" sz="2000"/>
              <a:t> </a:t>
            </a:r>
            <a:r>
              <a:rPr lang="en-US" sz="2000" err="1"/>
              <a:t>i’r</a:t>
            </a:r>
            <a:r>
              <a:rPr lang="en-US" sz="2000"/>
              <a:t> </a:t>
            </a:r>
            <a:r>
              <a:rPr lang="en-US" sz="2000" err="1"/>
              <a:t>safle</a:t>
            </a:r>
            <a:endParaRPr lang="en-US" sz="2000"/>
          </a:p>
        </p:txBody>
      </p:sp>
      <p:sp>
        <p:nvSpPr>
          <p:cNvPr id="4" name="Content Placeholder 3"/>
          <p:cNvSpPr>
            <a:spLocks noGrp="1"/>
          </p:cNvSpPr>
          <p:nvPr>
            <p:ph sz="half" idx="2"/>
          </p:nvPr>
        </p:nvSpPr>
        <p:spPr/>
        <p:txBody>
          <a:bodyPr/>
          <a:lstStyle/>
          <a:p>
            <a:r>
              <a:rPr lang="en-GB" sz="2000" i="1"/>
              <a:t>Decide what the procedures will be for toilet trips and ensure</a:t>
            </a:r>
            <a:r>
              <a:rPr lang="en-US" sz="2000" i="1"/>
              <a:t> </a:t>
            </a:r>
            <a:r>
              <a:rPr lang="en-GB" sz="2000" i="1"/>
              <a:t>all children and adults are aware of this.</a:t>
            </a:r>
          </a:p>
          <a:p>
            <a:r>
              <a:rPr lang="en-GB" sz="2000" i="1"/>
              <a:t>Plan for a smooth and controlled transition from classroom to the bus/offsite environment</a:t>
            </a:r>
            <a:endParaRPr lang="en-US" sz="2000" i="1"/>
          </a:p>
          <a:p>
            <a:endParaRPr lang="en-US"/>
          </a:p>
        </p:txBody>
      </p:sp>
      <p:pic>
        <p:nvPicPr>
          <p:cNvPr id="5" name="Picture 4" descr="C:\Users\s.ainsworth\AppData\Local\Microsoft\Windows\Temporary Internet Files\Content.IE5\S4DWR18J\check_lis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95627" y="4752865"/>
            <a:ext cx="1741686" cy="1495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89847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227" y="1036320"/>
            <a:ext cx="8596668" cy="1320800"/>
          </a:xfrm>
        </p:spPr>
        <p:txBody>
          <a:bodyPr/>
          <a:lstStyle/>
          <a:p>
            <a:r>
              <a:rPr lang="en-GB" err="1"/>
              <a:t>Wrth</a:t>
            </a:r>
            <a:r>
              <a:rPr lang="en-GB"/>
              <a:t> </a:t>
            </a:r>
            <a:r>
              <a:rPr lang="en-GB" err="1"/>
              <a:t>gyrraedd</a:t>
            </a:r>
            <a:r>
              <a:rPr lang="en-GB"/>
              <a:t> / On arrival</a:t>
            </a:r>
            <a:br>
              <a:rPr lang="en-GB"/>
            </a:br>
            <a:endParaRPr lang="en-US"/>
          </a:p>
        </p:txBody>
      </p:sp>
      <p:sp>
        <p:nvSpPr>
          <p:cNvPr id="3" name="Content Placeholder 2"/>
          <p:cNvSpPr>
            <a:spLocks noGrp="1"/>
          </p:cNvSpPr>
          <p:nvPr>
            <p:ph sz="half" idx="1"/>
          </p:nvPr>
        </p:nvSpPr>
        <p:spPr>
          <a:xfrm>
            <a:off x="677334" y="2160589"/>
            <a:ext cx="4184035" cy="4336926"/>
          </a:xfrm>
        </p:spPr>
        <p:txBody>
          <a:bodyPr>
            <a:normAutofit/>
          </a:bodyPr>
          <a:lstStyle/>
          <a:p>
            <a:r>
              <a:rPr lang="en-US" sz="2000" err="1"/>
              <a:t>Wrth</a:t>
            </a:r>
            <a:r>
              <a:rPr lang="en-US" sz="2000"/>
              <a:t> </a:t>
            </a:r>
            <a:r>
              <a:rPr lang="en-US" sz="2000" err="1"/>
              <a:t>gyrraedd</a:t>
            </a:r>
            <a:r>
              <a:rPr lang="en-US" sz="2000"/>
              <a:t>, </a:t>
            </a:r>
            <a:r>
              <a:rPr lang="en-US" sz="2000" err="1"/>
              <a:t>sicrhewch</a:t>
            </a:r>
            <a:r>
              <a:rPr lang="en-US" sz="2000"/>
              <a:t> bod y plant </a:t>
            </a:r>
            <a:r>
              <a:rPr lang="en-US" sz="2000" err="1"/>
              <a:t>yn</a:t>
            </a:r>
            <a:r>
              <a:rPr lang="en-US" sz="2000"/>
              <a:t> </a:t>
            </a:r>
            <a:r>
              <a:rPr lang="en-US" sz="2000" err="1"/>
              <a:t>eistedd</a:t>
            </a:r>
            <a:r>
              <a:rPr lang="en-US" sz="2000"/>
              <a:t> </a:t>
            </a:r>
            <a:r>
              <a:rPr lang="en-US" sz="2000" err="1"/>
              <a:t>lawr</a:t>
            </a:r>
            <a:r>
              <a:rPr lang="en-US" sz="2000"/>
              <a:t> – </a:t>
            </a:r>
            <a:r>
              <a:rPr lang="en-US" sz="2000" err="1"/>
              <a:t>ar</a:t>
            </a:r>
            <a:r>
              <a:rPr lang="en-US" sz="2000"/>
              <a:t> </a:t>
            </a:r>
            <a:r>
              <a:rPr lang="en-US" sz="2000" err="1"/>
              <a:t>fainc</a:t>
            </a:r>
            <a:r>
              <a:rPr lang="en-US" sz="2000"/>
              <a:t>, </a:t>
            </a:r>
            <a:r>
              <a:rPr lang="en-US" sz="2000" err="1"/>
              <a:t>boncyff</a:t>
            </a:r>
            <a:r>
              <a:rPr lang="en-US" sz="2000"/>
              <a:t> </a:t>
            </a:r>
            <a:r>
              <a:rPr lang="en-US" sz="2000" err="1"/>
              <a:t>neu</a:t>
            </a:r>
            <a:r>
              <a:rPr lang="en-US" sz="2000"/>
              <a:t> </a:t>
            </a:r>
            <a:r>
              <a:rPr lang="en-US" sz="2000" err="1"/>
              <a:t>ardal</a:t>
            </a:r>
            <a:r>
              <a:rPr lang="en-US" sz="2000"/>
              <a:t> </a:t>
            </a:r>
            <a:r>
              <a:rPr lang="en-US" sz="2000" err="1"/>
              <a:t>sych</a:t>
            </a:r>
            <a:r>
              <a:rPr lang="en-US" sz="2000"/>
              <a:t> o </a:t>
            </a:r>
            <a:r>
              <a:rPr lang="en-US" sz="2000" err="1"/>
              <a:t>borfa</a:t>
            </a:r>
            <a:r>
              <a:rPr lang="en-US" sz="2000"/>
              <a:t>.</a:t>
            </a:r>
          </a:p>
          <a:p>
            <a:r>
              <a:rPr lang="en-US" sz="2000" err="1"/>
              <a:t>Wrth</a:t>
            </a:r>
            <a:r>
              <a:rPr lang="en-US" sz="2000"/>
              <a:t> </a:t>
            </a:r>
            <a:r>
              <a:rPr lang="en-US" sz="2000" err="1"/>
              <a:t>ddarparu</a:t>
            </a:r>
            <a:r>
              <a:rPr lang="en-US" sz="2000"/>
              <a:t> </a:t>
            </a:r>
            <a:r>
              <a:rPr lang="en-US" sz="2000" err="1"/>
              <a:t>ardal</a:t>
            </a:r>
            <a:r>
              <a:rPr lang="en-US" sz="2000"/>
              <a:t> </a:t>
            </a:r>
            <a:r>
              <a:rPr lang="en-US" sz="2000" err="1"/>
              <a:t>eistedd</a:t>
            </a:r>
            <a:r>
              <a:rPr lang="en-US" sz="2000"/>
              <a:t> </a:t>
            </a:r>
            <a:r>
              <a:rPr lang="en-US" sz="2000" err="1"/>
              <a:t>rydych</a:t>
            </a:r>
            <a:r>
              <a:rPr lang="en-US" sz="2000"/>
              <a:t> </a:t>
            </a:r>
            <a:r>
              <a:rPr lang="en-US" sz="2000" err="1"/>
              <a:t>yn</a:t>
            </a:r>
            <a:r>
              <a:rPr lang="en-US" sz="2000"/>
              <a:t> </a:t>
            </a:r>
            <a:r>
              <a:rPr lang="en-US" sz="2000" err="1"/>
              <a:t>gosod</a:t>
            </a:r>
            <a:r>
              <a:rPr lang="en-US" sz="2000"/>
              <a:t> y </a:t>
            </a:r>
            <a:r>
              <a:rPr lang="en-US" sz="2000" err="1"/>
              <a:t>strwythyr</a:t>
            </a:r>
            <a:r>
              <a:rPr lang="en-US" sz="2000"/>
              <a:t> a man </a:t>
            </a:r>
            <a:r>
              <a:rPr lang="en-US" sz="2000" err="1"/>
              <a:t>cyfarfod</a:t>
            </a:r>
            <a:r>
              <a:rPr lang="en-US" sz="2000"/>
              <a:t> </a:t>
            </a:r>
            <a:r>
              <a:rPr lang="en-US" sz="2000" err="1"/>
              <a:t>i’r</a:t>
            </a:r>
            <a:r>
              <a:rPr lang="en-US" sz="2000"/>
              <a:t> plant. Mae </a:t>
            </a:r>
            <a:r>
              <a:rPr lang="en-US" sz="2000" err="1"/>
              <a:t>hyn</a:t>
            </a:r>
            <a:r>
              <a:rPr lang="en-US" sz="2000"/>
              <a:t> </a:t>
            </a:r>
            <a:r>
              <a:rPr lang="en-US" sz="2000" err="1"/>
              <a:t>yn</a:t>
            </a:r>
            <a:r>
              <a:rPr lang="en-US" sz="2000"/>
              <a:t> </a:t>
            </a:r>
            <a:r>
              <a:rPr lang="en-US" sz="2000" err="1"/>
              <a:t>arbennig</a:t>
            </a:r>
            <a:r>
              <a:rPr lang="en-US" sz="2000"/>
              <a:t> o </a:t>
            </a:r>
            <a:r>
              <a:rPr lang="en-US" sz="2000" err="1"/>
              <a:t>ddefnyddiol</a:t>
            </a:r>
            <a:r>
              <a:rPr lang="en-US" sz="2000"/>
              <a:t> </a:t>
            </a:r>
            <a:r>
              <a:rPr lang="en-US" sz="2000" err="1"/>
              <a:t>os</a:t>
            </a:r>
            <a:r>
              <a:rPr lang="en-US" sz="2000"/>
              <a:t> </a:t>
            </a:r>
            <a:r>
              <a:rPr lang="en-US" sz="2000" err="1"/>
              <a:t>yw’r</a:t>
            </a:r>
            <a:r>
              <a:rPr lang="en-US" sz="2000"/>
              <a:t> </a:t>
            </a:r>
            <a:r>
              <a:rPr lang="en-US" sz="2000" err="1"/>
              <a:t>ardal</a:t>
            </a:r>
            <a:r>
              <a:rPr lang="en-US" sz="2000"/>
              <a:t> </a:t>
            </a:r>
            <a:r>
              <a:rPr lang="en-US" sz="2000" err="1"/>
              <a:t>yn</a:t>
            </a:r>
            <a:r>
              <a:rPr lang="en-US" sz="2000"/>
              <a:t> </a:t>
            </a:r>
            <a:r>
              <a:rPr lang="en-US" sz="2000" err="1"/>
              <a:t>anghyfarwydd</a:t>
            </a:r>
            <a:r>
              <a:rPr lang="en-US" sz="2000"/>
              <a:t> </a:t>
            </a:r>
            <a:r>
              <a:rPr lang="en-US" sz="2000" err="1"/>
              <a:t>i’r</a:t>
            </a:r>
            <a:r>
              <a:rPr lang="en-US" sz="2000"/>
              <a:t> plant.</a:t>
            </a:r>
          </a:p>
          <a:p>
            <a:r>
              <a:rPr lang="en-US" sz="2000" err="1"/>
              <a:t>Ar</a:t>
            </a:r>
            <a:r>
              <a:rPr lang="en-US" sz="2000"/>
              <a:t> </a:t>
            </a:r>
            <a:r>
              <a:rPr lang="en-US" sz="2000" err="1"/>
              <a:t>ol</a:t>
            </a:r>
            <a:r>
              <a:rPr lang="en-US" sz="2000"/>
              <a:t> </a:t>
            </a:r>
            <a:r>
              <a:rPr lang="en-US" sz="2000" err="1"/>
              <a:t>iddynt</a:t>
            </a:r>
            <a:r>
              <a:rPr lang="en-US" sz="2000"/>
              <a:t> </a:t>
            </a:r>
            <a:r>
              <a:rPr lang="en-US" sz="2000" err="1"/>
              <a:t>ymgartrefu</a:t>
            </a:r>
            <a:r>
              <a:rPr lang="en-US" sz="2000"/>
              <a:t>, </a:t>
            </a:r>
            <a:r>
              <a:rPr lang="en-US" sz="2000" err="1"/>
              <a:t>gofynnwch</a:t>
            </a:r>
            <a:r>
              <a:rPr lang="en-US" sz="2000"/>
              <a:t> </a:t>
            </a:r>
            <a:r>
              <a:rPr lang="en-US" sz="2000" err="1"/>
              <a:t>i’r</a:t>
            </a:r>
            <a:r>
              <a:rPr lang="en-US" sz="2000"/>
              <a:t> plant </a:t>
            </a:r>
            <a:r>
              <a:rPr lang="en-US" sz="2000" err="1"/>
              <a:t>atgoffau’i</a:t>
            </a:r>
            <a:r>
              <a:rPr lang="en-US" sz="2000"/>
              <a:t> </a:t>
            </a:r>
            <a:r>
              <a:rPr lang="en-US" sz="2000" err="1"/>
              <a:t>gilydd</a:t>
            </a:r>
            <a:r>
              <a:rPr lang="en-US" sz="2000"/>
              <a:t> am y </a:t>
            </a:r>
            <a:r>
              <a:rPr lang="en-US" sz="2000" err="1"/>
              <a:t>rheolau</a:t>
            </a:r>
            <a:r>
              <a:rPr lang="en-US" sz="2000"/>
              <a:t> a </a:t>
            </a:r>
            <a:r>
              <a:rPr lang="en-US" sz="2000" err="1"/>
              <a:t>phwrpas</a:t>
            </a:r>
            <a:r>
              <a:rPr lang="en-US" sz="2000"/>
              <a:t> y </a:t>
            </a:r>
            <a:r>
              <a:rPr lang="en-US" sz="2000" err="1"/>
              <a:t>sesiwn</a:t>
            </a:r>
            <a:endParaRPr lang="en-US" sz="2000"/>
          </a:p>
        </p:txBody>
      </p:sp>
      <p:sp>
        <p:nvSpPr>
          <p:cNvPr id="4" name="Content Placeholder 3"/>
          <p:cNvSpPr>
            <a:spLocks noGrp="1"/>
          </p:cNvSpPr>
          <p:nvPr>
            <p:ph sz="half" idx="2"/>
          </p:nvPr>
        </p:nvSpPr>
        <p:spPr>
          <a:xfrm>
            <a:off x="5089970" y="2160589"/>
            <a:ext cx="4184034" cy="4424849"/>
          </a:xfrm>
        </p:spPr>
        <p:txBody>
          <a:bodyPr>
            <a:normAutofit/>
          </a:bodyPr>
          <a:lstStyle/>
          <a:p>
            <a:r>
              <a:rPr lang="en-GB" sz="2000" i="1"/>
              <a:t>On arrival, sit the children down- benches, logs or, if dry, an area of grass.</a:t>
            </a:r>
          </a:p>
          <a:p>
            <a:r>
              <a:rPr lang="en-GB" sz="2000" i="1"/>
              <a:t>By providing a seating area you are establishing a structure and a base for children to return to, particularly useful if the area is unfamiliar to the children.</a:t>
            </a:r>
            <a:endParaRPr lang="en-US" sz="2000" i="1"/>
          </a:p>
          <a:p>
            <a:r>
              <a:rPr lang="en-GB" sz="2000" i="1"/>
              <a:t>Once settled, the children are asked to remind each other of the ground rules and</a:t>
            </a:r>
            <a:r>
              <a:rPr lang="en-US" sz="2000" i="1"/>
              <a:t> </a:t>
            </a:r>
            <a:r>
              <a:rPr lang="en-GB" sz="2000" i="1"/>
              <a:t>the purpose of the session</a:t>
            </a:r>
            <a:r>
              <a:rPr lang="en-GB" sz="2000"/>
              <a:t>.</a:t>
            </a:r>
            <a:endParaRPr lang="en-US" sz="2000"/>
          </a:p>
          <a:p>
            <a:endParaRPr lang="en-US"/>
          </a:p>
        </p:txBody>
      </p:sp>
      <p:pic>
        <p:nvPicPr>
          <p:cNvPr id="1027" name="Picture 3" descr="C:\Users\s.ainsworth\AppData\Local\Microsoft\Windows\Temporary Internet Files\Content.IE5\237NACTQ\226479696_64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1674" y="700971"/>
            <a:ext cx="2880320" cy="131461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631504" y="215277"/>
            <a:ext cx="3568824"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US" sz="2400"/>
          </a:p>
        </p:txBody>
      </p:sp>
    </p:spTree>
    <p:extLst>
      <p:ext uri="{BB962C8B-B14F-4D97-AF65-F5344CB8AC3E}">
        <p14:creationId xmlns:p14="http://schemas.microsoft.com/office/powerpoint/2010/main" val="2588495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2428" y="800261"/>
            <a:ext cx="8596668" cy="1320800"/>
          </a:xfrm>
        </p:spPr>
        <p:txBody>
          <a:bodyPr>
            <a:normAutofit fontScale="90000"/>
          </a:bodyPr>
          <a:lstStyle/>
          <a:p>
            <a:r>
              <a:rPr lang="en-GB" err="1"/>
              <a:t>Gosod</a:t>
            </a:r>
            <a:r>
              <a:rPr lang="en-GB"/>
              <a:t> </a:t>
            </a:r>
            <a:r>
              <a:rPr lang="en-GB" err="1"/>
              <a:t>ffiniau</a:t>
            </a:r>
            <a:r>
              <a:rPr lang="en-GB"/>
              <a:t> / Setting boundaries</a:t>
            </a:r>
            <a:br>
              <a:rPr lang="en-GB"/>
            </a:br>
            <a:br>
              <a:rPr lang="en-US"/>
            </a:br>
            <a:endParaRPr lang="en-US"/>
          </a:p>
        </p:txBody>
      </p:sp>
      <p:sp>
        <p:nvSpPr>
          <p:cNvPr id="3" name="Content Placeholder 2"/>
          <p:cNvSpPr>
            <a:spLocks noGrp="1"/>
          </p:cNvSpPr>
          <p:nvPr>
            <p:ph sz="half" idx="1"/>
          </p:nvPr>
        </p:nvSpPr>
        <p:spPr/>
        <p:txBody>
          <a:bodyPr/>
          <a:lstStyle/>
          <a:p>
            <a:r>
              <a:rPr lang="en-US" sz="2000" err="1"/>
              <a:t>Byddwch</a:t>
            </a:r>
            <a:r>
              <a:rPr lang="en-US" sz="2000"/>
              <a:t> </a:t>
            </a:r>
            <a:r>
              <a:rPr lang="en-US" sz="2000" err="1"/>
              <a:t>yn</a:t>
            </a:r>
            <a:r>
              <a:rPr lang="en-US" sz="2000"/>
              <a:t> </a:t>
            </a:r>
            <a:r>
              <a:rPr lang="en-US" sz="2000" err="1"/>
              <a:t>glir</a:t>
            </a:r>
            <a:r>
              <a:rPr lang="en-US" sz="2000"/>
              <a:t> </a:t>
            </a:r>
            <a:r>
              <a:rPr lang="en-US" sz="2000" err="1"/>
              <a:t>ynglyn</a:t>
            </a:r>
            <a:r>
              <a:rPr lang="en-US" sz="2000"/>
              <a:t> a </a:t>
            </a:r>
            <a:r>
              <a:rPr lang="en-US" sz="2000" err="1"/>
              <a:t>ffiniau’r</a:t>
            </a:r>
            <a:r>
              <a:rPr lang="en-US" sz="2000"/>
              <a:t> </a:t>
            </a:r>
            <a:r>
              <a:rPr lang="en-US" sz="2000" err="1"/>
              <a:t>safle</a:t>
            </a:r>
            <a:r>
              <a:rPr lang="en-US" sz="2000"/>
              <a:t>.</a:t>
            </a:r>
          </a:p>
          <a:p>
            <a:r>
              <a:rPr lang="en-US" sz="2000" err="1"/>
              <a:t>Gofynnwch</a:t>
            </a:r>
            <a:r>
              <a:rPr lang="en-US" sz="2000"/>
              <a:t> </a:t>
            </a:r>
            <a:r>
              <a:rPr lang="en-US" sz="2000" err="1"/>
              <a:t>i’r</a:t>
            </a:r>
            <a:r>
              <a:rPr lang="en-US" sz="2000"/>
              <a:t> plant am </a:t>
            </a:r>
            <a:r>
              <a:rPr lang="en-US" sz="2000" err="1"/>
              <a:t>syniadau</a:t>
            </a:r>
            <a:r>
              <a:rPr lang="en-US" sz="2000"/>
              <a:t> </a:t>
            </a:r>
            <a:r>
              <a:rPr lang="en-US" sz="2000" err="1"/>
              <a:t>ar</a:t>
            </a:r>
            <a:r>
              <a:rPr lang="en-US" sz="2000"/>
              <a:t> y </a:t>
            </a:r>
            <a:r>
              <a:rPr lang="en-US" sz="2000" err="1"/>
              <a:t>ffordd</a:t>
            </a:r>
            <a:r>
              <a:rPr lang="en-US" sz="2000"/>
              <a:t> </a:t>
            </a:r>
            <a:r>
              <a:rPr lang="en-US" sz="2000" err="1"/>
              <a:t>orau</a:t>
            </a:r>
            <a:r>
              <a:rPr lang="en-US" sz="2000"/>
              <a:t> o </a:t>
            </a:r>
            <a:r>
              <a:rPr lang="en-US" sz="2000" err="1"/>
              <a:t>ddangos</a:t>
            </a:r>
            <a:r>
              <a:rPr lang="en-US" sz="2000"/>
              <a:t> y </a:t>
            </a:r>
            <a:r>
              <a:rPr lang="en-US" sz="2000" err="1"/>
              <a:t>ffiniau</a:t>
            </a:r>
            <a:r>
              <a:rPr lang="en-US" sz="2000"/>
              <a:t>. </a:t>
            </a:r>
            <a:r>
              <a:rPr lang="en-US" sz="2000" err="1"/>
              <a:t>Os</a:t>
            </a:r>
            <a:r>
              <a:rPr lang="en-US" sz="2000"/>
              <a:t> </a:t>
            </a:r>
            <a:r>
              <a:rPr lang="en-US" sz="2000" err="1"/>
              <a:t>oes</a:t>
            </a:r>
            <a:r>
              <a:rPr lang="en-US" sz="2000"/>
              <a:t> </a:t>
            </a:r>
            <a:r>
              <a:rPr lang="en-US" sz="2000" err="1"/>
              <a:t>angen</a:t>
            </a:r>
            <a:r>
              <a:rPr lang="en-US" sz="2000"/>
              <a:t> </a:t>
            </a:r>
            <a:r>
              <a:rPr lang="en-US" sz="2000" err="1"/>
              <a:t>iddynt</a:t>
            </a:r>
            <a:r>
              <a:rPr lang="en-US" sz="2000"/>
              <a:t> </a:t>
            </a:r>
            <a:r>
              <a:rPr lang="en-US" sz="2000" err="1"/>
              <a:t>weithio</a:t>
            </a:r>
            <a:r>
              <a:rPr lang="en-US" sz="2000"/>
              <a:t> </a:t>
            </a:r>
            <a:r>
              <a:rPr lang="en-US" sz="2000" err="1"/>
              <a:t>i</a:t>
            </a:r>
            <a:r>
              <a:rPr lang="en-US" sz="2000"/>
              <a:t> </a:t>
            </a:r>
            <a:r>
              <a:rPr lang="en-US" sz="2000" err="1"/>
              <a:t>ffwrdd</a:t>
            </a:r>
            <a:r>
              <a:rPr lang="en-US" sz="2000"/>
              <a:t> </a:t>
            </a:r>
            <a:r>
              <a:rPr lang="en-US" sz="2000" err="1"/>
              <a:t>cytunwch</a:t>
            </a:r>
            <a:r>
              <a:rPr lang="en-US" sz="2000"/>
              <a:t> </a:t>
            </a:r>
            <a:r>
              <a:rPr lang="en-US" sz="2000" err="1"/>
              <a:t>ar</a:t>
            </a:r>
            <a:r>
              <a:rPr lang="en-US" sz="2000"/>
              <a:t> </a:t>
            </a:r>
            <a:r>
              <a:rPr lang="en-US" sz="2000" err="1"/>
              <a:t>arwydd</a:t>
            </a:r>
            <a:r>
              <a:rPr lang="en-US" sz="2000"/>
              <a:t> </a:t>
            </a:r>
            <a:r>
              <a:rPr lang="en-US" sz="2000" err="1"/>
              <a:t>i</a:t>
            </a:r>
            <a:r>
              <a:rPr lang="en-US" sz="2000"/>
              <a:t> </a:t>
            </a:r>
            <a:r>
              <a:rPr lang="en-US" sz="2000" err="1"/>
              <a:t>alw</a:t>
            </a:r>
            <a:r>
              <a:rPr lang="en-US" sz="2000"/>
              <a:t> </a:t>
            </a:r>
            <a:r>
              <a:rPr lang="en-US" sz="2000" err="1"/>
              <a:t>pawb</a:t>
            </a:r>
            <a:r>
              <a:rPr lang="en-US" sz="2000"/>
              <a:t> </a:t>
            </a:r>
            <a:r>
              <a:rPr lang="en-US" sz="2000" err="1"/>
              <a:t>nôl</a:t>
            </a:r>
            <a:r>
              <a:rPr lang="en-US"/>
              <a:t>.</a:t>
            </a:r>
          </a:p>
        </p:txBody>
      </p:sp>
      <p:sp>
        <p:nvSpPr>
          <p:cNvPr id="4" name="Content Placeholder 3"/>
          <p:cNvSpPr>
            <a:spLocks noGrp="1"/>
          </p:cNvSpPr>
          <p:nvPr>
            <p:ph sz="half" idx="2"/>
          </p:nvPr>
        </p:nvSpPr>
        <p:spPr/>
        <p:txBody>
          <a:bodyPr>
            <a:normAutofit/>
          </a:bodyPr>
          <a:lstStyle/>
          <a:p>
            <a:r>
              <a:rPr lang="en-GB" sz="2000" i="1"/>
              <a:t>Define the space the children can use. </a:t>
            </a:r>
          </a:p>
          <a:p>
            <a:r>
              <a:rPr lang="en-GB" sz="2000" i="1"/>
              <a:t>Ask the children for ideas on how best to mark the areas. If they need to work away from the main gathering point, agree a signal for calling children back together.</a:t>
            </a:r>
            <a:endParaRPr lang="en-US" sz="2000" i="1"/>
          </a:p>
        </p:txBody>
      </p:sp>
      <p:pic>
        <p:nvPicPr>
          <p:cNvPr id="2051" name="Picture 3" descr="C:\Users\s.ainsworth\AppData\Local\Microsoft\Windows\Temporary Internet Files\Content.IE5\SAJO67SS\broken_boundarie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43663" y="5301398"/>
            <a:ext cx="2736304" cy="970152"/>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29238" y="116632"/>
            <a:ext cx="3847448"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pPr algn="r"/>
            <a:endParaRPr lang="en-US"/>
          </a:p>
        </p:txBody>
      </p:sp>
    </p:spTree>
    <p:extLst>
      <p:ext uri="{BB962C8B-B14F-4D97-AF65-F5344CB8AC3E}">
        <p14:creationId xmlns:p14="http://schemas.microsoft.com/office/powerpoint/2010/main" val="1453371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Gweithgareddau</a:t>
            </a:r>
            <a:r>
              <a:rPr lang="en-GB"/>
              <a:t> / Activities</a:t>
            </a:r>
            <a:br>
              <a:rPr lang="en-GB"/>
            </a:br>
            <a:r>
              <a:rPr lang="en-GB"/>
              <a:t> </a:t>
            </a:r>
            <a:endParaRPr lang="en-US"/>
          </a:p>
        </p:txBody>
      </p:sp>
      <p:sp>
        <p:nvSpPr>
          <p:cNvPr id="3" name="Content Placeholder 2"/>
          <p:cNvSpPr>
            <a:spLocks noGrp="1"/>
          </p:cNvSpPr>
          <p:nvPr>
            <p:ph sz="half" idx="1"/>
          </p:nvPr>
        </p:nvSpPr>
        <p:spPr/>
        <p:txBody>
          <a:bodyPr>
            <a:noAutofit/>
          </a:bodyPr>
          <a:lstStyle/>
          <a:p>
            <a:r>
              <a:rPr lang="en-US" sz="2400" err="1"/>
              <a:t>Dylai’r</a:t>
            </a:r>
            <a:r>
              <a:rPr lang="en-US" sz="2400"/>
              <a:t> </a:t>
            </a:r>
            <a:r>
              <a:rPr lang="en-US" sz="2400" err="1"/>
              <a:t>gweithgareddau</a:t>
            </a:r>
            <a:r>
              <a:rPr lang="en-US" sz="2400"/>
              <a:t> </a:t>
            </a:r>
            <a:r>
              <a:rPr lang="en-US" sz="2400" err="1"/>
              <a:t>gyffroi</a:t>
            </a:r>
            <a:r>
              <a:rPr lang="en-US" sz="2400"/>
              <a:t> a bod mor </a:t>
            </a:r>
            <a:r>
              <a:rPr lang="en-US" sz="2400" err="1"/>
              <a:t>weithredol</a:t>
            </a:r>
            <a:r>
              <a:rPr lang="en-US" sz="2400"/>
              <a:t> â </a:t>
            </a:r>
            <a:r>
              <a:rPr lang="en-US" sz="2400" err="1"/>
              <a:t>phosib</a:t>
            </a:r>
            <a:r>
              <a:rPr lang="en-US" sz="2400"/>
              <a:t> </a:t>
            </a:r>
            <a:r>
              <a:rPr lang="en-US" sz="2400" err="1"/>
              <a:t>tra’n</a:t>
            </a:r>
            <a:r>
              <a:rPr lang="en-US" sz="2400"/>
              <a:t> </a:t>
            </a:r>
            <a:r>
              <a:rPr lang="en-US" sz="2400" err="1"/>
              <a:t>sicrhau</a:t>
            </a:r>
            <a:r>
              <a:rPr lang="en-US" sz="2400"/>
              <a:t> </a:t>
            </a:r>
            <a:r>
              <a:rPr lang="en-US" sz="2400" err="1"/>
              <a:t>eu</a:t>
            </a:r>
            <a:r>
              <a:rPr lang="en-US" sz="2400"/>
              <a:t> bod o dan </a:t>
            </a:r>
            <a:r>
              <a:rPr lang="en-US" sz="2400" err="1"/>
              <a:t>reolaeth</a:t>
            </a:r>
            <a:r>
              <a:rPr lang="en-US" sz="2400"/>
              <a:t> ac </a:t>
            </a:r>
            <a:r>
              <a:rPr lang="en-US" sz="2400" err="1"/>
              <a:t>yn</a:t>
            </a:r>
            <a:r>
              <a:rPr lang="en-US" sz="2400"/>
              <a:t> </a:t>
            </a:r>
            <a:r>
              <a:rPr lang="en-US" sz="2400" err="1"/>
              <a:t>berthnasol</a:t>
            </a:r>
            <a:r>
              <a:rPr lang="en-US" sz="2400"/>
              <a:t>.</a:t>
            </a:r>
          </a:p>
          <a:p>
            <a:r>
              <a:rPr lang="en-US" sz="2400" err="1"/>
              <a:t>Bydd</a:t>
            </a:r>
            <a:r>
              <a:rPr lang="en-US" sz="2400"/>
              <a:t> y plant </a:t>
            </a:r>
            <a:r>
              <a:rPr lang="en-US" sz="2400" err="1"/>
              <a:t>yn</a:t>
            </a:r>
            <a:r>
              <a:rPr lang="en-US" sz="2400"/>
              <a:t> </a:t>
            </a:r>
            <a:r>
              <a:rPr lang="en-US" sz="2400" err="1"/>
              <a:t>fwy</a:t>
            </a:r>
            <a:r>
              <a:rPr lang="en-US" sz="2400"/>
              <a:t> </a:t>
            </a:r>
            <a:r>
              <a:rPr lang="en-US" sz="2400" err="1"/>
              <a:t>tebygol</a:t>
            </a:r>
            <a:r>
              <a:rPr lang="en-US" sz="2400"/>
              <a:t> o </a:t>
            </a:r>
            <a:r>
              <a:rPr lang="en-US" sz="2400" err="1"/>
              <a:t>aros</a:t>
            </a:r>
            <a:r>
              <a:rPr lang="en-US" sz="2400"/>
              <a:t> </a:t>
            </a:r>
            <a:r>
              <a:rPr lang="en-US" sz="2400" err="1"/>
              <a:t>ar</a:t>
            </a:r>
            <a:r>
              <a:rPr lang="en-US" sz="2400"/>
              <a:t> </a:t>
            </a:r>
            <a:r>
              <a:rPr lang="en-US" sz="2400" err="1"/>
              <a:t>dasg</a:t>
            </a:r>
            <a:r>
              <a:rPr lang="en-US" sz="2400"/>
              <a:t> </a:t>
            </a:r>
            <a:r>
              <a:rPr lang="en-US" sz="2400" err="1"/>
              <a:t>os</a:t>
            </a:r>
            <a:r>
              <a:rPr lang="en-US" sz="2400"/>
              <a:t> </a:t>
            </a:r>
            <a:r>
              <a:rPr lang="en-US" sz="2400" err="1"/>
              <a:t>oes</a:t>
            </a:r>
            <a:r>
              <a:rPr lang="en-US" sz="2400"/>
              <a:t> </a:t>
            </a:r>
            <a:r>
              <a:rPr lang="en-US" sz="2400" err="1"/>
              <a:t>ganddynt</a:t>
            </a:r>
            <a:r>
              <a:rPr lang="en-US" sz="2400"/>
              <a:t> </a:t>
            </a:r>
            <a:r>
              <a:rPr lang="en-US" sz="2400" err="1"/>
              <a:t>ddiddordeb</a:t>
            </a:r>
            <a:r>
              <a:rPr lang="en-US" sz="2400"/>
              <a:t> </a:t>
            </a:r>
            <a:r>
              <a:rPr lang="en-US" sz="2400" err="1"/>
              <a:t>a’u</a:t>
            </a:r>
            <a:r>
              <a:rPr lang="en-US" sz="2400"/>
              <a:t> bod </a:t>
            </a:r>
            <a:r>
              <a:rPr lang="en-US" sz="2400" err="1"/>
              <a:t>yn</a:t>
            </a:r>
            <a:r>
              <a:rPr lang="en-US" sz="2400"/>
              <a:t> </a:t>
            </a:r>
            <a:r>
              <a:rPr lang="en-US" sz="2400" err="1"/>
              <a:t>teimlo’n</a:t>
            </a:r>
            <a:r>
              <a:rPr lang="en-US" sz="2400"/>
              <a:t> </a:t>
            </a:r>
            <a:r>
              <a:rPr lang="en-US" sz="2400" err="1"/>
              <a:t>rhan</a:t>
            </a:r>
            <a:r>
              <a:rPr lang="en-US" sz="2400"/>
              <a:t> </a:t>
            </a:r>
            <a:r>
              <a:rPr lang="en-US" sz="2400" err="1"/>
              <a:t>o’r</a:t>
            </a:r>
            <a:r>
              <a:rPr lang="en-US" sz="2400"/>
              <a:t> </a:t>
            </a:r>
            <a:r>
              <a:rPr lang="en-US" sz="2400" err="1"/>
              <a:t>weithgaredd</a:t>
            </a:r>
            <a:endParaRPr lang="en-US" sz="2400"/>
          </a:p>
        </p:txBody>
      </p:sp>
      <p:sp>
        <p:nvSpPr>
          <p:cNvPr id="4" name="Content Placeholder 3"/>
          <p:cNvSpPr>
            <a:spLocks noGrp="1"/>
          </p:cNvSpPr>
          <p:nvPr>
            <p:ph sz="half" idx="2"/>
          </p:nvPr>
        </p:nvSpPr>
        <p:spPr/>
        <p:txBody>
          <a:bodyPr>
            <a:normAutofit/>
          </a:bodyPr>
          <a:lstStyle/>
          <a:p>
            <a:r>
              <a:rPr lang="en-GB" sz="2400" i="1"/>
              <a:t>Activities should be stimulating and active as possible while</a:t>
            </a:r>
            <a:r>
              <a:rPr lang="en-US" sz="2400" i="1"/>
              <a:t> </a:t>
            </a:r>
            <a:r>
              <a:rPr lang="en-GB" sz="2400" i="1"/>
              <a:t>ensuring they are manageable and relevant.</a:t>
            </a:r>
            <a:endParaRPr lang="en-US" sz="2400" i="1"/>
          </a:p>
          <a:p>
            <a:r>
              <a:rPr lang="en-GB" sz="2400" i="1"/>
              <a:t>More likely to stay on task if the children are  interested and engaged in the activities </a:t>
            </a:r>
            <a:endParaRPr lang="en-US" sz="2400" i="1"/>
          </a:p>
        </p:txBody>
      </p:sp>
      <p:pic>
        <p:nvPicPr>
          <p:cNvPr id="3077" name="Picture 5" descr="C:\Users\s.ainsworth\AppData\Local\Microsoft\Windows\Temporary Internet Files\Content.IE5\BMIHAV5B\W020131019353300460625[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7433" y="379411"/>
            <a:ext cx="2759587" cy="1427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194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6765" y="616373"/>
            <a:ext cx="8596668" cy="1320800"/>
          </a:xfrm>
        </p:spPr>
        <p:txBody>
          <a:bodyPr>
            <a:normAutofit fontScale="90000"/>
          </a:bodyPr>
          <a:lstStyle/>
          <a:p>
            <a:r>
              <a:rPr lang="en-GB" err="1"/>
              <a:t>Ymddygiad</a:t>
            </a:r>
            <a:r>
              <a:rPr lang="en-GB"/>
              <a:t> / Behaviour</a:t>
            </a:r>
            <a:br>
              <a:rPr lang="en-GB"/>
            </a:br>
            <a:br>
              <a:rPr lang="en-US"/>
            </a:br>
            <a:r>
              <a:rPr lang="en-GB"/>
              <a:t> </a:t>
            </a:r>
            <a:endParaRPr lang="en-US"/>
          </a:p>
        </p:txBody>
      </p:sp>
      <p:sp>
        <p:nvSpPr>
          <p:cNvPr id="3" name="Content Placeholder 2"/>
          <p:cNvSpPr>
            <a:spLocks noGrp="1"/>
          </p:cNvSpPr>
          <p:nvPr>
            <p:ph sz="half" idx="1"/>
          </p:nvPr>
        </p:nvSpPr>
        <p:spPr>
          <a:xfrm>
            <a:off x="724748" y="2367628"/>
            <a:ext cx="4184035" cy="3880772"/>
          </a:xfrm>
        </p:spPr>
        <p:txBody>
          <a:bodyPr>
            <a:normAutofit/>
          </a:bodyPr>
          <a:lstStyle/>
          <a:p>
            <a:r>
              <a:rPr lang="en-US" sz="2000" err="1"/>
              <a:t>Cynlluniwch</a:t>
            </a:r>
            <a:r>
              <a:rPr lang="en-US" sz="2000"/>
              <a:t> </a:t>
            </a:r>
            <a:r>
              <a:rPr lang="en-US" sz="2000" err="1"/>
              <a:t>grwpiau</a:t>
            </a:r>
            <a:r>
              <a:rPr lang="en-US" sz="2000"/>
              <a:t> </a:t>
            </a:r>
            <a:r>
              <a:rPr lang="en-US" sz="2000" err="1"/>
              <a:t>i</a:t>
            </a:r>
            <a:r>
              <a:rPr lang="en-US" sz="2000"/>
              <a:t> </a:t>
            </a:r>
            <a:r>
              <a:rPr lang="en-US" sz="2000" err="1"/>
              <a:t>sicrhau</a:t>
            </a:r>
            <a:r>
              <a:rPr lang="en-US" sz="2000"/>
              <a:t> bod plant </a:t>
            </a:r>
            <a:r>
              <a:rPr lang="en-US" sz="2000" err="1"/>
              <a:t>heriol</a:t>
            </a:r>
            <a:r>
              <a:rPr lang="en-US" sz="2000"/>
              <a:t> </a:t>
            </a:r>
            <a:r>
              <a:rPr lang="en-US" sz="2000" err="1"/>
              <a:t>yn</a:t>
            </a:r>
            <a:r>
              <a:rPr lang="en-US" sz="2000"/>
              <a:t> </a:t>
            </a:r>
            <a:r>
              <a:rPr lang="en-US" sz="2000" err="1"/>
              <a:t>cael</a:t>
            </a:r>
            <a:r>
              <a:rPr lang="en-US" sz="2000"/>
              <a:t> </a:t>
            </a:r>
            <a:r>
              <a:rPr lang="en-US" sz="2000" err="1"/>
              <a:t>eu</a:t>
            </a:r>
            <a:r>
              <a:rPr lang="en-US" sz="2000"/>
              <a:t> </a:t>
            </a:r>
            <a:r>
              <a:rPr lang="en-US" sz="2000" err="1"/>
              <a:t>cefnogi</a:t>
            </a:r>
            <a:r>
              <a:rPr lang="en-US" sz="2000"/>
              <a:t> </a:t>
            </a:r>
            <a:r>
              <a:rPr lang="en-US" sz="2000" err="1"/>
              <a:t>a’u</a:t>
            </a:r>
            <a:r>
              <a:rPr lang="en-US" sz="2000"/>
              <a:t> bod </a:t>
            </a:r>
            <a:r>
              <a:rPr lang="en-US" sz="2000" err="1"/>
              <a:t>yn</a:t>
            </a:r>
            <a:r>
              <a:rPr lang="en-US" sz="2000"/>
              <a:t> </a:t>
            </a:r>
            <a:r>
              <a:rPr lang="en-US" sz="2000" err="1"/>
              <a:t>cael</a:t>
            </a:r>
            <a:r>
              <a:rPr lang="en-US" sz="2000"/>
              <a:t> y </a:t>
            </a:r>
            <a:r>
              <a:rPr lang="en-US" sz="2000" err="1"/>
              <a:t>mwyaf</a:t>
            </a:r>
            <a:r>
              <a:rPr lang="en-US" sz="2000"/>
              <a:t> </a:t>
            </a:r>
            <a:r>
              <a:rPr lang="en-US" sz="2000" err="1"/>
              <a:t>allan</a:t>
            </a:r>
            <a:r>
              <a:rPr lang="en-US" sz="2000"/>
              <a:t> </a:t>
            </a:r>
            <a:r>
              <a:rPr lang="en-US" sz="2000" err="1"/>
              <a:t>o’r</a:t>
            </a:r>
            <a:r>
              <a:rPr lang="en-US" sz="2000"/>
              <a:t> </a:t>
            </a:r>
            <a:r>
              <a:rPr lang="en-US" sz="2000" err="1"/>
              <a:t>profiad</a:t>
            </a:r>
            <a:r>
              <a:rPr lang="en-US" sz="2000"/>
              <a:t>.</a:t>
            </a:r>
          </a:p>
          <a:p>
            <a:r>
              <a:rPr lang="en-US" sz="2000" err="1"/>
              <a:t>Defnyddiwch</a:t>
            </a:r>
            <a:r>
              <a:rPr lang="en-US" sz="2000"/>
              <a:t> y system </a:t>
            </a:r>
            <a:r>
              <a:rPr lang="en-US" sz="2000" err="1"/>
              <a:t>gwobrwyo</a:t>
            </a:r>
            <a:r>
              <a:rPr lang="en-US" sz="2000"/>
              <a:t> a </a:t>
            </a:r>
            <a:r>
              <a:rPr lang="en-US" sz="2000" err="1"/>
              <a:t>chanlyniad</a:t>
            </a:r>
            <a:r>
              <a:rPr lang="en-US" sz="2000"/>
              <a:t> </a:t>
            </a:r>
            <a:r>
              <a:rPr lang="en-US" sz="2000" err="1"/>
              <a:t>sydd</a:t>
            </a:r>
            <a:r>
              <a:rPr lang="en-US" sz="2000"/>
              <a:t> </a:t>
            </a:r>
            <a:r>
              <a:rPr lang="en-US" sz="2000" err="1"/>
              <a:t>fel</a:t>
            </a:r>
            <a:r>
              <a:rPr lang="en-US" sz="2000"/>
              <a:t> </a:t>
            </a:r>
            <a:r>
              <a:rPr lang="en-US" sz="2000" err="1"/>
              <a:t>arfer</a:t>
            </a:r>
            <a:r>
              <a:rPr lang="en-US" sz="2000"/>
              <a:t> </a:t>
            </a:r>
            <a:r>
              <a:rPr lang="en-US" sz="2000" err="1"/>
              <a:t>yn</a:t>
            </a:r>
            <a:r>
              <a:rPr lang="en-US" sz="2000"/>
              <a:t> </a:t>
            </a:r>
            <a:r>
              <a:rPr lang="en-US" sz="2000" err="1"/>
              <a:t>cael</a:t>
            </a:r>
            <a:r>
              <a:rPr lang="en-US" sz="2000"/>
              <a:t> </a:t>
            </a:r>
            <a:r>
              <a:rPr lang="en-US" sz="2000" err="1"/>
              <a:t>ei</a:t>
            </a:r>
            <a:r>
              <a:rPr lang="en-US" sz="2000"/>
              <a:t> </a:t>
            </a:r>
            <a:r>
              <a:rPr lang="en-US" sz="2000" err="1"/>
              <a:t>ddefnyddio</a:t>
            </a:r>
            <a:r>
              <a:rPr lang="en-US" sz="2000"/>
              <a:t> </a:t>
            </a:r>
            <a:r>
              <a:rPr lang="en-US" sz="2000" err="1"/>
              <a:t>yn</a:t>
            </a:r>
            <a:r>
              <a:rPr lang="en-US" sz="2000"/>
              <a:t> y </a:t>
            </a:r>
            <a:r>
              <a:rPr lang="en-US" sz="2000" err="1"/>
              <a:t>dosbarth</a:t>
            </a:r>
            <a:r>
              <a:rPr lang="en-US" sz="2000"/>
              <a:t>.</a:t>
            </a:r>
          </a:p>
          <a:p>
            <a:r>
              <a:rPr lang="en-US" sz="2000" err="1"/>
              <a:t>Atgoffwch</a:t>
            </a:r>
            <a:r>
              <a:rPr lang="en-US" sz="2000"/>
              <a:t> y </a:t>
            </a:r>
            <a:r>
              <a:rPr lang="en-US" sz="2000" err="1"/>
              <a:t>disgyblion</a:t>
            </a:r>
            <a:r>
              <a:rPr lang="en-US" sz="2000"/>
              <a:t> </a:t>
            </a:r>
            <a:r>
              <a:rPr lang="en-US" sz="2000" err="1"/>
              <a:t>mai’r</a:t>
            </a:r>
            <a:r>
              <a:rPr lang="en-US" sz="2000"/>
              <a:t> un </a:t>
            </a:r>
            <a:r>
              <a:rPr lang="en-US" sz="2000" err="1"/>
              <a:t>yw’r</a:t>
            </a:r>
            <a:r>
              <a:rPr lang="en-US" sz="2000"/>
              <a:t> </a:t>
            </a:r>
            <a:r>
              <a:rPr lang="en-US" sz="2000" err="1"/>
              <a:t>disgwyliadau</a:t>
            </a:r>
            <a:r>
              <a:rPr lang="en-US" sz="2000"/>
              <a:t> </a:t>
            </a:r>
            <a:r>
              <a:rPr lang="en-US" sz="2000" err="1"/>
              <a:t>ble</a:t>
            </a:r>
            <a:r>
              <a:rPr lang="en-US" sz="2000"/>
              <a:t> </a:t>
            </a:r>
            <a:r>
              <a:rPr lang="en-US" sz="2000" err="1"/>
              <a:t>bynnag</a:t>
            </a:r>
            <a:r>
              <a:rPr lang="en-US" sz="2000"/>
              <a:t> y </a:t>
            </a:r>
            <a:r>
              <a:rPr lang="en-US" sz="2000" err="1"/>
              <a:t>maent</a:t>
            </a:r>
            <a:endParaRPr lang="en-US" sz="2000"/>
          </a:p>
        </p:txBody>
      </p:sp>
      <p:sp>
        <p:nvSpPr>
          <p:cNvPr id="4" name="Content Placeholder 3"/>
          <p:cNvSpPr>
            <a:spLocks noGrp="1"/>
          </p:cNvSpPr>
          <p:nvPr>
            <p:ph sz="half" idx="2"/>
          </p:nvPr>
        </p:nvSpPr>
        <p:spPr>
          <a:xfrm>
            <a:off x="5191202" y="2432871"/>
            <a:ext cx="4184034" cy="3880773"/>
          </a:xfrm>
        </p:spPr>
        <p:txBody>
          <a:bodyPr/>
          <a:lstStyle/>
          <a:p>
            <a:r>
              <a:rPr lang="en-GB" sz="2000"/>
              <a:t>Plan groups to ensure challenging children are supported to get the most out of the experience.</a:t>
            </a:r>
            <a:endParaRPr lang="en-US" sz="2000"/>
          </a:p>
          <a:p>
            <a:r>
              <a:rPr lang="en-GB" sz="2000"/>
              <a:t>Extend the rewards and sanctions systems usually used in</a:t>
            </a:r>
            <a:r>
              <a:rPr lang="en-US" sz="2000"/>
              <a:t> </a:t>
            </a:r>
            <a:r>
              <a:rPr lang="en-GB" sz="2000"/>
              <a:t>class </a:t>
            </a:r>
          </a:p>
          <a:p>
            <a:r>
              <a:rPr lang="en-GB" sz="2000"/>
              <a:t>Reinforce that expectations are just the same</a:t>
            </a:r>
          </a:p>
          <a:p>
            <a:endParaRPr lang="en-GB"/>
          </a:p>
        </p:txBody>
      </p:sp>
      <p:pic>
        <p:nvPicPr>
          <p:cNvPr id="4101" name="Picture 5" descr="C:\Users\s.ainsworth\AppData\Local\Microsoft\Windows\Temporary Internet Files\Content.IE5\BMIHAV5B\Smiley_Face[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4997" y="580245"/>
            <a:ext cx="1440037" cy="123713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Users\s.ainsworth\AppData\Local\Microsoft\Windows\Temporary Internet Files\Content.IE5\ONCMXCPX\sad-fac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0711" y="379411"/>
            <a:ext cx="1980468" cy="1550989"/>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1609796" y="217106"/>
            <a:ext cx="3400214"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pPr algn="r"/>
            <a:endParaRPr lang="en-US"/>
          </a:p>
        </p:txBody>
      </p:sp>
    </p:spTree>
    <p:extLst>
      <p:ext uri="{BB962C8B-B14F-4D97-AF65-F5344CB8AC3E}">
        <p14:creationId xmlns:p14="http://schemas.microsoft.com/office/powerpoint/2010/main" val="2914205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         </a:t>
            </a:r>
            <a:r>
              <a:rPr lang="en-GB" err="1"/>
              <a:t>Tasg</a:t>
            </a:r>
            <a:r>
              <a:rPr lang="en-GB"/>
              <a:t>                         Task</a:t>
            </a:r>
            <a:endParaRPr lang="en-US"/>
          </a:p>
        </p:txBody>
      </p:sp>
      <p:sp>
        <p:nvSpPr>
          <p:cNvPr id="3" name="Content Placeholder 2"/>
          <p:cNvSpPr>
            <a:spLocks noGrp="1"/>
          </p:cNvSpPr>
          <p:nvPr>
            <p:ph sz="half" idx="1"/>
          </p:nvPr>
        </p:nvSpPr>
        <p:spPr/>
        <p:txBody>
          <a:bodyPr>
            <a:noAutofit/>
          </a:bodyPr>
          <a:lstStyle/>
          <a:p>
            <a:r>
              <a:rPr lang="en-US" sz="2400" err="1"/>
              <a:t>Mewn</a:t>
            </a:r>
            <a:r>
              <a:rPr lang="en-US" sz="2400"/>
              <a:t> </a:t>
            </a:r>
            <a:r>
              <a:rPr lang="en-US" sz="2400" err="1"/>
              <a:t>grwpiau</a:t>
            </a:r>
            <a:r>
              <a:rPr lang="en-US" sz="2400"/>
              <a:t>, </a:t>
            </a:r>
            <a:r>
              <a:rPr lang="en-US" sz="2400" err="1"/>
              <a:t>meddyliwch</a:t>
            </a:r>
            <a:r>
              <a:rPr lang="en-US" sz="2400"/>
              <a:t> am </a:t>
            </a:r>
            <a:r>
              <a:rPr lang="en-US" sz="2400" err="1"/>
              <a:t>dri</a:t>
            </a:r>
            <a:r>
              <a:rPr lang="en-US" sz="2400"/>
              <a:t> </a:t>
            </a:r>
            <a:r>
              <a:rPr lang="en-US" sz="2400" err="1"/>
              <a:t>tasg</a:t>
            </a:r>
            <a:r>
              <a:rPr lang="en-US" sz="2400"/>
              <a:t> </a:t>
            </a:r>
            <a:r>
              <a:rPr lang="en-US" sz="2400" err="1"/>
              <a:t>fyddai’n</a:t>
            </a:r>
            <a:r>
              <a:rPr lang="en-US" sz="2400"/>
              <a:t> </a:t>
            </a:r>
            <a:r>
              <a:rPr lang="en-US" sz="2400" err="1"/>
              <a:t>cyffroi</a:t>
            </a:r>
            <a:r>
              <a:rPr lang="en-US" sz="2400"/>
              <a:t>, </a:t>
            </a:r>
            <a:r>
              <a:rPr lang="en-US" sz="2400" err="1"/>
              <a:t>yn</a:t>
            </a:r>
            <a:r>
              <a:rPr lang="en-US" sz="2400"/>
              <a:t> </a:t>
            </a:r>
            <a:r>
              <a:rPr lang="en-US" sz="2400" err="1"/>
              <a:t>hawdd</a:t>
            </a:r>
            <a:r>
              <a:rPr lang="en-US" sz="2400"/>
              <a:t> </a:t>
            </a:r>
            <a:r>
              <a:rPr lang="en-US" sz="2400" err="1"/>
              <a:t>i</a:t>
            </a:r>
            <a:r>
              <a:rPr lang="en-US" sz="2400"/>
              <a:t> </a:t>
            </a:r>
            <a:r>
              <a:rPr lang="en-US" sz="2400" err="1"/>
              <a:t>reoli</a:t>
            </a:r>
            <a:r>
              <a:rPr lang="en-US" sz="2400"/>
              <a:t> ac </a:t>
            </a:r>
            <a:r>
              <a:rPr lang="en-US" sz="2400" err="1"/>
              <a:t>yn</a:t>
            </a:r>
            <a:r>
              <a:rPr lang="en-US" sz="2400"/>
              <a:t> </a:t>
            </a:r>
            <a:r>
              <a:rPr lang="en-US" sz="2400" err="1"/>
              <a:t>berthnasol</a:t>
            </a:r>
            <a:r>
              <a:rPr lang="en-US" sz="2400"/>
              <a:t> </a:t>
            </a:r>
            <a:r>
              <a:rPr lang="en-US" sz="2400" err="1"/>
              <a:t>yn</a:t>
            </a:r>
            <a:r>
              <a:rPr lang="en-US" sz="2400"/>
              <a:t> </a:t>
            </a:r>
            <a:r>
              <a:rPr lang="en-US" sz="2400" err="1"/>
              <a:t>ystod</a:t>
            </a:r>
            <a:r>
              <a:rPr lang="en-US" sz="2400"/>
              <a:t> </a:t>
            </a:r>
            <a:r>
              <a:rPr lang="en-US" sz="2400" err="1"/>
              <a:t>ymweliad</a:t>
            </a:r>
            <a:r>
              <a:rPr lang="en-US" sz="2400"/>
              <a:t> </a:t>
            </a:r>
            <a:r>
              <a:rPr lang="en-US" sz="2400" err="1"/>
              <a:t>â’r</a:t>
            </a:r>
            <a:r>
              <a:rPr lang="en-US" sz="2400"/>
              <a:t> </a:t>
            </a:r>
            <a:r>
              <a:rPr lang="en-US" sz="2400" err="1"/>
              <a:t>traeth</a:t>
            </a:r>
            <a:r>
              <a:rPr lang="en-US" sz="2400"/>
              <a:t> </a:t>
            </a:r>
            <a:r>
              <a:rPr lang="en-US" sz="2400" err="1"/>
              <a:t>i</a:t>
            </a:r>
            <a:r>
              <a:rPr lang="en-US" sz="2400"/>
              <a:t> </a:t>
            </a:r>
            <a:r>
              <a:rPr lang="en-US" sz="2400" err="1"/>
              <a:t>ddosbarth</a:t>
            </a:r>
            <a:r>
              <a:rPr lang="en-US" sz="2400"/>
              <a:t> o </a:t>
            </a:r>
            <a:r>
              <a:rPr lang="en-US" sz="2400" err="1"/>
              <a:t>blant</a:t>
            </a:r>
            <a:r>
              <a:rPr lang="en-US" sz="2400"/>
              <a:t> 10 </a:t>
            </a:r>
            <a:r>
              <a:rPr lang="en-US" sz="2400" err="1"/>
              <a:t>oed</a:t>
            </a:r>
            <a:r>
              <a:rPr lang="en-US" sz="2400"/>
              <a:t>.</a:t>
            </a:r>
          </a:p>
          <a:p>
            <a:r>
              <a:rPr lang="en-US" sz="2400" err="1"/>
              <a:t>Cefnogwch</a:t>
            </a:r>
            <a:r>
              <a:rPr lang="en-US" sz="2400"/>
              <a:t> </a:t>
            </a:r>
            <a:r>
              <a:rPr lang="en-US" sz="2400" err="1"/>
              <a:t>eich</a:t>
            </a:r>
            <a:r>
              <a:rPr lang="en-US" sz="2400"/>
              <a:t> </a:t>
            </a:r>
            <a:r>
              <a:rPr lang="en-US" sz="2400" err="1"/>
              <a:t>dewisiadau</a:t>
            </a:r>
            <a:r>
              <a:rPr lang="en-US" sz="2400"/>
              <a:t> </a:t>
            </a:r>
            <a:r>
              <a:rPr lang="en-US" sz="2400" err="1"/>
              <a:t>gan</a:t>
            </a:r>
            <a:r>
              <a:rPr lang="en-US" sz="2400"/>
              <a:t> </a:t>
            </a:r>
            <a:r>
              <a:rPr lang="en-US" sz="2400" err="1"/>
              <a:t>gyfeirio</a:t>
            </a:r>
            <a:r>
              <a:rPr lang="en-US" sz="2400"/>
              <a:t> at </a:t>
            </a:r>
            <a:r>
              <a:rPr lang="en-US" sz="2400" err="1"/>
              <a:t>ddamcaniaeth</a:t>
            </a:r>
            <a:r>
              <a:rPr lang="en-US" sz="2400"/>
              <a:t>/au </a:t>
            </a:r>
            <a:r>
              <a:rPr lang="en-US" sz="2400" err="1"/>
              <a:t>perthnasol</a:t>
            </a:r>
            <a:endParaRPr lang="en-US" sz="2400"/>
          </a:p>
        </p:txBody>
      </p:sp>
      <p:sp>
        <p:nvSpPr>
          <p:cNvPr id="4" name="Content Placeholder 3"/>
          <p:cNvSpPr>
            <a:spLocks noGrp="1"/>
          </p:cNvSpPr>
          <p:nvPr>
            <p:ph sz="half" idx="2"/>
          </p:nvPr>
        </p:nvSpPr>
        <p:spPr>
          <a:xfrm>
            <a:off x="5455730" y="2221549"/>
            <a:ext cx="4184034" cy="3880773"/>
          </a:xfrm>
        </p:spPr>
        <p:txBody>
          <a:bodyPr>
            <a:noAutofit/>
          </a:bodyPr>
          <a:lstStyle/>
          <a:p>
            <a:r>
              <a:rPr lang="en-GB" sz="2400" i="1"/>
              <a:t>In groups, identify three tasks that would  be stimulating, manageable and relevant during a  visit to the beach for a class of 10 year olds</a:t>
            </a:r>
          </a:p>
          <a:p>
            <a:r>
              <a:rPr lang="en-GB" sz="2400" i="1"/>
              <a:t>Support your choices with reference to relevant  theory/theories</a:t>
            </a:r>
            <a:endParaRPr lang="en-US" sz="2400" i="1"/>
          </a:p>
        </p:txBody>
      </p:sp>
      <p:pic>
        <p:nvPicPr>
          <p:cNvPr id="8194" name="Picture 2" descr="C:\Users\s.ainsworth\AppData\Local\Microsoft\Windows\Temporary Internet Files\Content.IE5\S4DWR18J\android-task-kill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2438" y="379411"/>
            <a:ext cx="2088232" cy="1428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5869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r>
              <a:rPr lang="en-US" err="1"/>
              <a:t>Rhowch</a:t>
            </a:r>
            <a:r>
              <a:rPr lang="en-US"/>
              <a:t> </a:t>
            </a:r>
            <a:r>
              <a:rPr lang="en-US" err="1"/>
              <a:t>swydd</a:t>
            </a:r>
            <a:r>
              <a:rPr lang="en-US"/>
              <a:t> </a:t>
            </a:r>
            <a:r>
              <a:rPr lang="en-US" err="1"/>
              <a:t>benodol</a:t>
            </a:r>
            <a:r>
              <a:rPr lang="en-US"/>
              <a:t> </a:t>
            </a:r>
            <a:r>
              <a:rPr lang="en-US" err="1"/>
              <a:t>i</a:t>
            </a:r>
            <a:r>
              <a:rPr lang="en-US"/>
              <a:t> bob </a:t>
            </a:r>
            <a:r>
              <a:rPr lang="en-US" err="1"/>
              <a:t>aelod</a:t>
            </a:r>
            <a:r>
              <a:rPr lang="en-US"/>
              <a:t> </a:t>
            </a:r>
            <a:r>
              <a:rPr lang="en-US" err="1"/>
              <a:t>o’r</a:t>
            </a:r>
            <a:r>
              <a:rPr lang="en-US"/>
              <a:t> </a:t>
            </a:r>
            <a:r>
              <a:rPr lang="en-US" err="1"/>
              <a:t>grŵp</a:t>
            </a:r>
            <a:r>
              <a:rPr lang="en-US"/>
              <a:t> </a:t>
            </a:r>
            <a:r>
              <a:rPr lang="en-US" err="1"/>
              <a:t>ei</a:t>
            </a:r>
            <a:r>
              <a:rPr lang="en-US"/>
              <a:t> </a:t>
            </a:r>
            <a:r>
              <a:rPr lang="en-US" err="1"/>
              <a:t>wneud</a:t>
            </a:r>
            <a:r>
              <a:rPr lang="en-US"/>
              <a:t>.</a:t>
            </a:r>
          </a:p>
          <a:p>
            <a:r>
              <a:rPr lang="en-US"/>
              <a:t>Mae </a:t>
            </a:r>
            <a:r>
              <a:rPr lang="en-US" err="1"/>
              <a:t>hyn</a:t>
            </a:r>
            <a:r>
              <a:rPr lang="en-US"/>
              <a:t> </a:t>
            </a:r>
            <a:r>
              <a:rPr lang="en-US" err="1"/>
              <a:t>yn</a:t>
            </a:r>
            <a:r>
              <a:rPr lang="en-US"/>
              <a:t> </a:t>
            </a:r>
            <a:r>
              <a:rPr lang="en-US" err="1"/>
              <a:t>golygu</a:t>
            </a:r>
            <a:r>
              <a:rPr lang="en-US"/>
              <a:t> y </a:t>
            </a:r>
            <a:r>
              <a:rPr lang="en-US" err="1"/>
              <a:t>gallwch</a:t>
            </a:r>
            <a:r>
              <a:rPr lang="en-US"/>
              <a:t> </a:t>
            </a:r>
            <a:r>
              <a:rPr lang="en-US" err="1"/>
              <a:t>roi</a:t>
            </a:r>
            <a:r>
              <a:rPr lang="en-US"/>
              <a:t> </a:t>
            </a:r>
            <a:r>
              <a:rPr lang="en-US" err="1"/>
              <a:t>tasgau</a:t>
            </a:r>
            <a:r>
              <a:rPr lang="en-US"/>
              <a:t> </a:t>
            </a:r>
            <a:r>
              <a:rPr lang="en-US" err="1"/>
              <a:t>sy’n</a:t>
            </a:r>
            <a:r>
              <a:rPr lang="en-US"/>
              <a:t> </a:t>
            </a:r>
            <a:r>
              <a:rPr lang="en-US" err="1"/>
              <a:t>cyffroi</a:t>
            </a:r>
            <a:r>
              <a:rPr lang="en-US"/>
              <a:t> </a:t>
            </a:r>
            <a:r>
              <a:rPr lang="en-US" err="1"/>
              <a:t>i</a:t>
            </a:r>
            <a:r>
              <a:rPr lang="en-US"/>
              <a:t> </a:t>
            </a:r>
            <a:r>
              <a:rPr lang="en-US" err="1"/>
              <a:t>blant</a:t>
            </a:r>
            <a:r>
              <a:rPr lang="en-US"/>
              <a:t> </a:t>
            </a:r>
            <a:r>
              <a:rPr lang="en-US" err="1"/>
              <a:t>sy’n</a:t>
            </a:r>
            <a:r>
              <a:rPr lang="en-US"/>
              <a:t> </a:t>
            </a:r>
            <a:r>
              <a:rPr lang="en-US" err="1"/>
              <a:t>ei</a:t>
            </a:r>
            <a:r>
              <a:rPr lang="en-US"/>
              <a:t> </a:t>
            </a:r>
            <a:r>
              <a:rPr lang="en-US" err="1"/>
              <a:t>chael</a:t>
            </a:r>
            <a:r>
              <a:rPr lang="en-US"/>
              <a:t> </a:t>
            </a:r>
            <a:r>
              <a:rPr lang="en-US" err="1"/>
              <a:t>yn</a:t>
            </a:r>
            <a:r>
              <a:rPr lang="en-US"/>
              <a:t> </a:t>
            </a:r>
            <a:r>
              <a:rPr lang="en-US" err="1"/>
              <a:t>anodd</a:t>
            </a:r>
            <a:r>
              <a:rPr lang="en-US"/>
              <a:t> </a:t>
            </a:r>
            <a:r>
              <a:rPr lang="en-US" err="1"/>
              <a:t>canolbwyntio</a:t>
            </a:r>
            <a:r>
              <a:rPr lang="en-US"/>
              <a:t> am </a:t>
            </a:r>
            <a:r>
              <a:rPr lang="en-US" err="1"/>
              <a:t>gyfnodau</a:t>
            </a:r>
            <a:r>
              <a:rPr lang="en-US"/>
              <a:t> </a:t>
            </a:r>
            <a:r>
              <a:rPr lang="en-US" err="1"/>
              <a:t>hir</a:t>
            </a:r>
            <a:r>
              <a:rPr lang="en-US"/>
              <a:t>.</a:t>
            </a:r>
          </a:p>
          <a:p>
            <a:r>
              <a:rPr lang="en-US" err="1"/>
              <a:t>Rhowch</a:t>
            </a:r>
            <a:r>
              <a:rPr lang="en-US"/>
              <a:t> </a:t>
            </a:r>
            <a:r>
              <a:rPr lang="en-US" err="1"/>
              <a:t>gyfle</a:t>
            </a:r>
            <a:r>
              <a:rPr lang="en-US"/>
              <a:t> </a:t>
            </a:r>
            <a:r>
              <a:rPr lang="en-US" err="1"/>
              <a:t>i</a:t>
            </a:r>
            <a:r>
              <a:rPr lang="en-US"/>
              <a:t> </a:t>
            </a:r>
            <a:r>
              <a:rPr lang="en-US" err="1"/>
              <a:t>blant</a:t>
            </a:r>
            <a:r>
              <a:rPr lang="en-US"/>
              <a:t> </a:t>
            </a:r>
            <a:r>
              <a:rPr lang="en-US" err="1"/>
              <a:t>gael</a:t>
            </a:r>
            <a:r>
              <a:rPr lang="en-US"/>
              <a:t> trio </a:t>
            </a:r>
            <a:r>
              <a:rPr lang="en-US" err="1"/>
              <a:t>amrediad</a:t>
            </a:r>
            <a:r>
              <a:rPr lang="en-US"/>
              <a:t> o </a:t>
            </a:r>
            <a:r>
              <a:rPr lang="en-US" err="1"/>
              <a:t>swyddi</a:t>
            </a:r>
            <a:endParaRPr lang="en-US"/>
          </a:p>
          <a:p>
            <a:r>
              <a:rPr lang="en-US" err="1"/>
              <a:t>Sicrhewch</a:t>
            </a:r>
            <a:r>
              <a:rPr lang="en-US"/>
              <a:t> bod </a:t>
            </a:r>
            <a:r>
              <a:rPr lang="en-US" err="1"/>
              <a:t>oedolion</a:t>
            </a:r>
            <a:r>
              <a:rPr lang="en-US"/>
              <a:t> </a:t>
            </a:r>
            <a:r>
              <a:rPr lang="en-US" err="1"/>
              <a:t>yn</a:t>
            </a:r>
            <a:r>
              <a:rPr lang="en-US"/>
              <a:t> </a:t>
            </a:r>
            <a:r>
              <a:rPr lang="en-US" err="1"/>
              <a:t>gweithio</a:t>
            </a:r>
            <a:r>
              <a:rPr lang="en-US"/>
              <a:t> gyda </a:t>
            </a:r>
            <a:r>
              <a:rPr lang="en-US" err="1"/>
              <a:t>grwpiau</a:t>
            </a:r>
            <a:r>
              <a:rPr lang="en-US"/>
              <a:t> </a:t>
            </a:r>
            <a:r>
              <a:rPr lang="en-US" err="1"/>
              <a:t>arbennig</a:t>
            </a:r>
            <a:r>
              <a:rPr lang="en-US"/>
              <a:t> </a:t>
            </a:r>
            <a:r>
              <a:rPr lang="en-US" err="1"/>
              <a:t>neu’n</a:t>
            </a:r>
            <a:r>
              <a:rPr lang="en-US"/>
              <a:t> </a:t>
            </a:r>
            <a:r>
              <a:rPr lang="en-US" err="1"/>
              <a:t>gorchuwylio</a:t>
            </a:r>
            <a:r>
              <a:rPr lang="en-US"/>
              <a:t> </a:t>
            </a:r>
            <a:r>
              <a:rPr lang="en-US" err="1"/>
              <a:t>ardal</a:t>
            </a:r>
            <a:r>
              <a:rPr lang="en-US"/>
              <a:t> </a:t>
            </a:r>
            <a:r>
              <a:rPr lang="en-US" err="1"/>
              <a:t>penodol</a:t>
            </a:r>
            <a:r>
              <a:rPr lang="en-US"/>
              <a:t>.</a:t>
            </a:r>
          </a:p>
        </p:txBody>
      </p:sp>
      <p:sp>
        <p:nvSpPr>
          <p:cNvPr id="4" name="Content Placeholder 3"/>
          <p:cNvSpPr>
            <a:spLocks noGrp="1"/>
          </p:cNvSpPr>
          <p:nvPr>
            <p:ph sz="half" idx="2"/>
          </p:nvPr>
        </p:nvSpPr>
        <p:spPr/>
        <p:txBody>
          <a:bodyPr/>
          <a:lstStyle/>
          <a:p>
            <a:r>
              <a:rPr lang="en-GB" i="1"/>
              <a:t>Give each member of a group a specific job to do </a:t>
            </a:r>
          </a:p>
          <a:p>
            <a:r>
              <a:rPr lang="en-GB" i="1"/>
              <a:t>This means you can give stimulating jobs to children who may find concentration difficult. </a:t>
            </a:r>
          </a:p>
          <a:p>
            <a:r>
              <a:rPr lang="en-GB" i="1"/>
              <a:t>Provide an opportunity for children to try a range of jobs</a:t>
            </a:r>
          </a:p>
          <a:p>
            <a:r>
              <a:rPr lang="en-GB" i="1"/>
              <a:t>Ensure adults are working with a particular group or supervising a designated area.</a:t>
            </a:r>
            <a:endParaRPr lang="en-US" i="1"/>
          </a:p>
          <a:p>
            <a:endParaRPr lang="en-US"/>
          </a:p>
          <a:p>
            <a:endParaRPr lang="en-US"/>
          </a:p>
        </p:txBody>
      </p:sp>
      <p:sp>
        <p:nvSpPr>
          <p:cNvPr id="6" name="Title 1">
            <a:extLst>
              <a:ext uri="{FF2B5EF4-FFF2-40B4-BE49-F238E27FC236}">
                <a16:creationId xmlns:a16="http://schemas.microsoft.com/office/drawing/2014/main" id="{FBD16046-03F4-4C4B-B4FE-98ABEA22FB88}"/>
              </a:ext>
            </a:extLst>
          </p:cNvPr>
          <p:cNvSpPr>
            <a:spLocks noGrp="1"/>
          </p:cNvSpPr>
          <p:nvPr>
            <p:ph type="title"/>
          </p:nvPr>
        </p:nvSpPr>
        <p:spPr>
          <a:xfrm>
            <a:off x="677334" y="609600"/>
            <a:ext cx="8596668" cy="1320800"/>
          </a:xfrm>
        </p:spPr>
        <p:txBody>
          <a:bodyPr/>
          <a:lstStyle/>
          <a:p>
            <a:r>
              <a:rPr lang="en-GB"/>
              <a:t>         </a:t>
            </a:r>
            <a:r>
              <a:rPr lang="en-GB" err="1"/>
              <a:t>Tasg</a:t>
            </a:r>
            <a:r>
              <a:rPr lang="en-GB"/>
              <a:t>                         Task</a:t>
            </a:r>
            <a:endParaRPr lang="en-US"/>
          </a:p>
        </p:txBody>
      </p:sp>
      <p:pic>
        <p:nvPicPr>
          <p:cNvPr id="8" name="Picture 2" descr="C:\Users\s.ainsworth\AppData\Local\Microsoft\Windows\Temporary Internet Files\Content.IE5\S4DWR18J\android-task-killer[1].jpg">
            <a:extLst>
              <a:ext uri="{FF2B5EF4-FFF2-40B4-BE49-F238E27FC236}">
                <a16:creationId xmlns:a16="http://schemas.microsoft.com/office/drawing/2014/main" id="{331E4805-636C-4CCB-9EBC-9B7E39734D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2438" y="379411"/>
            <a:ext cx="2088232" cy="1428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475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7920" y="816638"/>
            <a:ext cx="8596668" cy="1320800"/>
          </a:xfrm>
        </p:spPr>
        <p:txBody>
          <a:bodyPr>
            <a:normAutofit fontScale="90000"/>
          </a:bodyPr>
          <a:lstStyle/>
          <a:p>
            <a:r>
              <a:rPr lang="en-GB" err="1"/>
              <a:t>Gorffen</a:t>
            </a:r>
            <a:r>
              <a:rPr lang="en-GB"/>
              <a:t> y </a:t>
            </a:r>
            <a:r>
              <a:rPr lang="en-GB" err="1"/>
              <a:t>sesiwn</a:t>
            </a:r>
            <a:r>
              <a:rPr lang="en-GB"/>
              <a:t> / Ending the session</a:t>
            </a:r>
            <a:br>
              <a:rPr lang="en-GB"/>
            </a:br>
            <a:br>
              <a:rPr lang="en-US"/>
            </a:br>
            <a:endParaRPr lang="en-US"/>
          </a:p>
        </p:txBody>
      </p:sp>
      <p:sp>
        <p:nvSpPr>
          <p:cNvPr id="3" name="Content Placeholder 2"/>
          <p:cNvSpPr>
            <a:spLocks noGrp="1"/>
          </p:cNvSpPr>
          <p:nvPr>
            <p:ph sz="half" idx="1"/>
          </p:nvPr>
        </p:nvSpPr>
        <p:spPr/>
        <p:txBody>
          <a:bodyPr>
            <a:normAutofit/>
          </a:bodyPr>
          <a:lstStyle/>
          <a:p>
            <a:r>
              <a:rPr lang="en-US" sz="2000" err="1"/>
              <a:t>Ar</a:t>
            </a:r>
            <a:r>
              <a:rPr lang="en-US" sz="2000"/>
              <a:t> </a:t>
            </a:r>
            <a:r>
              <a:rPr lang="en-US" sz="2000" err="1"/>
              <a:t>ôl</a:t>
            </a:r>
            <a:r>
              <a:rPr lang="en-US" sz="2000"/>
              <a:t> </a:t>
            </a:r>
            <a:r>
              <a:rPr lang="en-US" sz="2000" err="1"/>
              <a:t>sesiwn</a:t>
            </a:r>
            <a:r>
              <a:rPr lang="en-US" sz="2000"/>
              <a:t> </a:t>
            </a:r>
            <a:r>
              <a:rPr lang="en-US" sz="2000" err="1"/>
              <a:t>bywiog</a:t>
            </a:r>
            <a:r>
              <a:rPr lang="en-US" sz="2000"/>
              <a:t> </a:t>
            </a:r>
            <a:r>
              <a:rPr lang="en-US" sz="2000" err="1"/>
              <a:t>sicrhewch</a:t>
            </a:r>
            <a:r>
              <a:rPr lang="en-US" sz="2000"/>
              <a:t> bod </a:t>
            </a:r>
            <a:r>
              <a:rPr lang="en-US" sz="2000" err="1"/>
              <a:t>amser</a:t>
            </a:r>
            <a:r>
              <a:rPr lang="en-US" sz="2000"/>
              <a:t> </a:t>
            </a:r>
            <a:r>
              <a:rPr lang="en-US" sz="2000" err="1"/>
              <a:t>i</a:t>
            </a:r>
            <a:r>
              <a:rPr lang="en-US" sz="2000"/>
              <a:t> </a:t>
            </a:r>
            <a:r>
              <a:rPr lang="en-US" sz="2000" err="1"/>
              <a:t>dawelu’r</a:t>
            </a:r>
            <a:r>
              <a:rPr lang="en-US" sz="2000"/>
              <a:t> plant a </a:t>
            </a:r>
            <a:r>
              <a:rPr lang="en-US" sz="2000" err="1"/>
              <a:t>thrafod</a:t>
            </a:r>
            <a:r>
              <a:rPr lang="en-US" sz="2000"/>
              <a:t> </a:t>
            </a:r>
            <a:r>
              <a:rPr lang="en-US" sz="2000" err="1"/>
              <a:t>yr</a:t>
            </a:r>
            <a:r>
              <a:rPr lang="en-US" sz="2000"/>
              <a:t> </a:t>
            </a:r>
            <a:r>
              <a:rPr lang="en-US" sz="2000" err="1"/>
              <a:t>hyn</a:t>
            </a:r>
            <a:r>
              <a:rPr lang="en-US" sz="2000"/>
              <a:t> </a:t>
            </a:r>
            <a:r>
              <a:rPr lang="en-US" sz="2000" err="1"/>
              <a:t>maent</a:t>
            </a:r>
            <a:r>
              <a:rPr lang="en-US" sz="2000"/>
              <a:t> </a:t>
            </a:r>
            <a:r>
              <a:rPr lang="en-US" sz="2000" err="1"/>
              <a:t>wedi</a:t>
            </a:r>
            <a:r>
              <a:rPr lang="en-US" sz="2000"/>
              <a:t> </a:t>
            </a:r>
            <a:r>
              <a:rPr lang="en-US" sz="2000" err="1"/>
              <a:t>ei</a:t>
            </a:r>
            <a:r>
              <a:rPr lang="en-US" sz="2000"/>
              <a:t> </a:t>
            </a:r>
            <a:r>
              <a:rPr lang="en-US" sz="2000" err="1"/>
              <a:t>wneud</a:t>
            </a:r>
            <a:r>
              <a:rPr lang="en-US" sz="2000"/>
              <a:t>/</a:t>
            </a:r>
            <a:r>
              <a:rPr lang="en-US" sz="2000" err="1"/>
              <a:t>dysgu</a:t>
            </a:r>
            <a:r>
              <a:rPr lang="en-US" sz="2000"/>
              <a:t>.</a:t>
            </a:r>
          </a:p>
          <a:p>
            <a:r>
              <a:rPr lang="en-US" sz="2000" err="1"/>
              <a:t>Diweddglo</a:t>
            </a:r>
            <a:r>
              <a:rPr lang="en-US" sz="2000"/>
              <a:t> – </a:t>
            </a:r>
            <a:r>
              <a:rPr lang="en-US" sz="2000" err="1"/>
              <a:t>cyfle</a:t>
            </a:r>
            <a:r>
              <a:rPr lang="en-US" sz="2000"/>
              <a:t> </a:t>
            </a:r>
            <a:r>
              <a:rPr lang="en-US" sz="2000" err="1"/>
              <a:t>i</a:t>
            </a:r>
            <a:r>
              <a:rPr lang="en-US" sz="2000"/>
              <a:t> </a:t>
            </a:r>
            <a:r>
              <a:rPr lang="en-US" sz="2000" err="1"/>
              <a:t>rannu</a:t>
            </a:r>
            <a:r>
              <a:rPr lang="en-US" sz="2000"/>
              <a:t> </a:t>
            </a:r>
            <a:r>
              <a:rPr lang="en-US" sz="2000" err="1"/>
              <a:t>syniadau</a:t>
            </a:r>
            <a:r>
              <a:rPr lang="en-US" sz="2000"/>
              <a:t> ac </a:t>
            </a:r>
            <a:r>
              <a:rPr lang="en-US" sz="2000" err="1"/>
              <a:t>atgyfnerthu</a:t>
            </a:r>
            <a:r>
              <a:rPr lang="en-US" sz="2000"/>
              <a:t> </a:t>
            </a:r>
            <a:r>
              <a:rPr lang="en-US" sz="2000" err="1"/>
              <a:t>dysgu</a:t>
            </a:r>
            <a:r>
              <a:rPr lang="en-US" sz="2000"/>
              <a:t>.</a:t>
            </a:r>
          </a:p>
          <a:p>
            <a:r>
              <a:rPr lang="en-US" sz="2000" err="1"/>
              <a:t>Trafod</a:t>
            </a:r>
            <a:r>
              <a:rPr lang="en-US" sz="2000"/>
              <a:t> </a:t>
            </a:r>
            <a:r>
              <a:rPr lang="en-US" sz="2000" err="1"/>
              <a:t>beth</a:t>
            </a:r>
            <a:r>
              <a:rPr lang="en-US" sz="2000"/>
              <a:t> </a:t>
            </a:r>
            <a:r>
              <a:rPr lang="en-US" sz="2000" err="1"/>
              <a:t>aeth</a:t>
            </a:r>
            <a:r>
              <a:rPr lang="en-US" sz="2000"/>
              <a:t> </a:t>
            </a:r>
            <a:r>
              <a:rPr lang="en-US" sz="2000" err="1"/>
              <a:t>yn</a:t>
            </a:r>
            <a:r>
              <a:rPr lang="en-US" sz="2000"/>
              <a:t> </a:t>
            </a:r>
            <a:r>
              <a:rPr lang="en-US" sz="2000" err="1"/>
              <a:t>dda</a:t>
            </a:r>
            <a:r>
              <a:rPr lang="en-US" sz="2000"/>
              <a:t> a </a:t>
            </a:r>
            <a:r>
              <a:rPr lang="en-US" sz="2000" err="1"/>
              <a:t>beth</a:t>
            </a:r>
            <a:r>
              <a:rPr lang="en-US" sz="2000"/>
              <a:t> </a:t>
            </a:r>
            <a:r>
              <a:rPr lang="en-US" sz="2000" err="1"/>
              <a:t>allai</a:t>
            </a:r>
            <a:r>
              <a:rPr lang="en-US" sz="2000"/>
              <a:t> </a:t>
            </a:r>
            <a:r>
              <a:rPr lang="en-US" sz="2000" err="1"/>
              <a:t>gael</a:t>
            </a:r>
            <a:r>
              <a:rPr lang="en-US" sz="2000"/>
              <a:t> </a:t>
            </a:r>
            <a:r>
              <a:rPr lang="en-US" sz="2000" err="1"/>
              <a:t>ei</a:t>
            </a:r>
            <a:r>
              <a:rPr lang="en-US" sz="2000"/>
              <a:t> </a:t>
            </a:r>
            <a:r>
              <a:rPr lang="en-US" sz="2000" err="1"/>
              <a:t>wella</a:t>
            </a:r>
            <a:r>
              <a:rPr lang="en-US" sz="2000"/>
              <a:t> </a:t>
            </a:r>
            <a:r>
              <a:rPr lang="en-US" sz="2000" err="1"/>
              <a:t>erbyn</a:t>
            </a:r>
            <a:r>
              <a:rPr lang="en-US" sz="2000"/>
              <a:t> </a:t>
            </a:r>
            <a:r>
              <a:rPr lang="en-US" sz="2000" err="1"/>
              <a:t>tro</a:t>
            </a:r>
            <a:r>
              <a:rPr lang="en-US" sz="2000"/>
              <a:t> </a:t>
            </a:r>
            <a:r>
              <a:rPr lang="en-US" sz="2000" err="1"/>
              <a:t>nesaf</a:t>
            </a:r>
            <a:r>
              <a:rPr lang="en-US" sz="2000"/>
              <a:t> </a:t>
            </a:r>
            <a:r>
              <a:rPr lang="en-US" sz="2000" err="1"/>
              <a:t>gyda’r</a:t>
            </a:r>
            <a:r>
              <a:rPr lang="en-US" sz="2000"/>
              <a:t> plant</a:t>
            </a:r>
          </a:p>
          <a:p>
            <a:r>
              <a:rPr lang="en-US" sz="2000" err="1"/>
              <a:t>Amlinelliad</a:t>
            </a:r>
            <a:r>
              <a:rPr lang="en-US" sz="2000"/>
              <a:t> o </a:t>
            </a:r>
            <a:r>
              <a:rPr lang="en-US" sz="2000" err="1"/>
              <a:t>ddisgwyliadau</a:t>
            </a:r>
            <a:r>
              <a:rPr lang="en-US" sz="2000"/>
              <a:t> </a:t>
            </a:r>
            <a:r>
              <a:rPr lang="en-US" sz="2000" err="1"/>
              <a:t>ar</a:t>
            </a:r>
            <a:r>
              <a:rPr lang="en-US" sz="2000"/>
              <a:t> </a:t>
            </a:r>
            <a:r>
              <a:rPr lang="en-US" sz="2000" err="1"/>
              <a:t>gyfer</a:t>
            </a:r>
            <a:r>
              <a:rPr lang="en-US" sz="2000"/>
              <a:t> y </a:t>
            </a:r>
            <a:r>
              <a:rPr lang="en-US" sz="2000" err="1"/>
              <a:t>daith</a:t>
            </a:r>
            <a:r>
              <a:rPr lang="en-US" sz="2000"/>
              <a:t> </a:t>
            </a:r>
            <a:r>
              <a:rPr lang="en-US" sz="2000" err="1"/>
              <a:t>adref</a:t>
            </a:r>
            <a:r>
              <a:rPr lang="en-US" sz="2000"/>
              <a:t>.</a:t>
            </a:r>
          </a:p>
        </p:txBody>
      </p:sp>
      <p:sp>
        <p:nvSpPr>
          <p:cNvPr id="4" name="Content Placeholder 3"/>
          <p:cNvSpPr>
            <a:spLocks noGrp="1"/>
          </p:cNvSpPr>
          <p:nvPr>
            <p:ph sz="half" idx="2"/>
          </p:nvPr>
        </p:nvSpPr>
        <p:spPr/>
        <p:txBody>
          <a:bodyPr/>
          <a:lstStyle/>
          <a:p>
            <a:r>
              <a:rPr lang="en-GB" i="1"/>
              <a:t>After an active session find time to settle the children down and talk</a:t>
            </a:r>
            <a:r>
              <a:rPr lang="en-US" i="1"/>
              <a:t> </a:t>
            </a:r>
            <a:r>
              <a:rPr lang="en-GB" i="1"/>
              <a:t>about what they have done/ learnt. </a:t>
            </a:r>
          </a:p>
          <a:p>
            <a:r>
              <a:rPr lang="en-GB" i="1"/>
              <a:t>Plenary to share ideas and consolidate learning.</a:t>
            </a:r>
          </a:p>
          <a:p>
            <a:r>
              <a:rPr lang="en-GB" i="1"/>
              <a:t>Discuss with the children what went well and what could be improved for next time. </a:t>
            </a:r>
          </a:p>
          <a:p>
            <a:r>
              <a:rPr lang="en-GB" i="1"/>
              <a:t>Expectations of appropriate behaviour to ensure a calm transition.</a:t>
            </a:r>
          </a:p>
          <a:p>
            <a:endParaRPr lang="en-US"/>
          </a:p>
          <a:p>
            <a:endParaRPr lang="en-US"/>
          </a:p>
        </p:txBody>
      </p:sp>
      <p:sp>
        <p:nvSpPr>
          <p:cNvPr id="6" name="Title 1"/>
          <p:cNvSpPr txBox="1">
            <a:spLocks/>
          </p:cNvSpPr>
          <p:nvPr/>
        </p:nvSpPr>
        <p:spPr>
          <a:xfrm>
            <a:off x="1631504" y="260648"/>
            <a:ext cx="3712840"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US"/>
          </a:p>
        </p:txBody>
      </p:sp>
    </p:spTree>
    <p:extLst>
      <p:ext uri="{BB962C8B-B14F-4D97-AF65-F5344CB8AC3E}">
        <p14:creationId xmlns:p14="http://schemas.microsoft.com/office/powerpoint/2010/main" val="19359139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Nôl</a:t>
            </a:r>
            <a:r>
              <a:rPr lang="en-GB"/>
              <a:t> </a:t>
            </a:r>
            <a:r>
              <a:rPr lang="en-GB" err="1"/>
              <a:t>yn</a:t>
            </a:r>
            <a:r>
              <a:rPr lang="en-GB"/>
              <a:t> </a:t>
            </a:r>
            <a:r>
              <a:rPr lang="en-GB" err="1"/>
              <a:t>yr</a:t>
            </a:r>
            <a:r>
              <a:rPr lang="en-GB"/>
              <a:t> </a:t>
            </a:r>
            <a:r>
              <a:rPr lang="en-GB" err="1"/>
              <a:t>ysgol</a:t>
            </a:r>
            <a:r>
              <a:rPr lang="en-GB"/>
              <a:t> / Back in school</a:t>
            </a:r>
            <a:br>
              <a:rPr lang="en-GB"/>
            </a:br>
            <a:endParaRPr lang="en-US"/>
          </a:p>
        </p:txBody>
      </p:sp>
      <p:sp>
        <p:nvSpPr>
          <p:cNvPr id="5" name="Content Placeholder 4"/>
          <p:cNvSpPr>
            <a:spLocks noGrp="1"/>
          </p:cNvSpPr>
          <p:nvPr>
            <p:ph sz="half" idx="2"/>
          </p:nvPr>
        </p:nvSpPr>
        <p:spPr>
          <a:xfrm>
            <a:off x="5333810" y="1211238"/>
            <a:ext cx="4184034" cy="3880773"/>
          </a:xfrm>
        </p:spPr>
        <p:txBody>
          <a:bodyPr/>
          <a:lstStyle/>
          <a:p>
            <a:endParaRPr lang="en-GB"/>
          </a:p>
          <a:p>
            <a:r>
              <a:rPr lang="en-GB" i="1"/>
              <a:t>Share the work outdoors with parents and the rest of the</a:t>
            </a:r>
            <a:r>
              <a:rPr lang="en-US" i="1"/>
              <a:t> </a:t>
            </a:r>
            <a:r>
              <a:rPr lang="en-GB" i="1"/>
              <a:t>school to illustrate the learning that has taken place. </a:t>
            </a:r>
          </a:p>
          <a:p>
            <a:r>
              <a:rPr lang="en-GB" i="1"/>
              <a:t>If rewarding experiences like offsite visits are followed by positive reinforcement, using the outdoors as a natural extension of your classroom will enrich and motivate some of the children who may be the hardest</a:t>
            </a:r>
            <a:r>
              <a:rPr lang="en-US" i="1"/>
              <a:t> </a:t>
            </a:r>
            <a:r>
              <a:rPr lang="en-GB" i="1"/>
              <a:t>to engage.</a:t>
            </a:r>
            <a:endParaRPr lang="en-US" i="1"/>
          </a:p>
          <a:p>
            <a:endParaRPr lang="en-US"/>
          </a:p>
        </p:txBody>
      </p:sp>
      <p:pic>
        <p:nvPicPr>
          <p:cNvPr id="7182" name="Picture 14" descr="C:\Users\s.ainsworth\AppData\Local\Microsoft\Windows\Temporary Internet Files\Content.IE5\KDSCESFD\lol-display[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7757" y="1930400"/>
            <a:ext cx="1905000" cy="19168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83180" y="1623307"/>
            <a:ext cx="4392488" cy="3600986"/>
          </a:xfrm>
          <a:prstGeom prst="rect">
            <a:avLst/>
          </a:prstGeom>
        </p:spPr>
        <p:txBody>
          <a:bodyPr wrap="square">
            <a:spAutoFit/>
          </a:bodyPr>
          <a:lstStyle/>
          <a:p>
            <a:r>
              <a:rPr lang="en-US" sz="1900" err="1"/>
              <a:t>Rhannwch</a:t>
            </a:r>
            <a:r>
              <a:rPr lang="en-US" sz="1900"/>
              <a:t> </a:t>
            </a:r>
            <a:r>
              <a:rPr lang="en-US" sz="1900" err="1"/>
              <a:t>yr</a:t>
            </a:r>
            <a:r>
              <a:rPr lang="en-US" sz="1900"/>
              <a:t> </a:t>
            </a:r>
            <a:r>
              <a:rPr lang="en-US" sz="1900" err="1"/>
              <a:t>hyn</a:t>
            </a:r>
            <a:r>
              <a:rPr lang="en-US" sz="1900"/>
              <a:t> a </a:t>
            </a:r>
            <a:r>
              <a:rPr lang="en-US" sz="1900" err="1"/>
              <a:t>wnaethoch</a:t>
            </a:r>
            <a:r>
              <a:rPr lang="en-US" sz="1900"/>
              <a:t> </a:t>
            </a:r>
            <a:r>
              <a:rPr lang="en-US" sz="1900" err="1"/>
              <a:t>ar</a:t>
            </a:r>
            <a:r>
              <a:rPr lang="en-US" sz="1900"/>
              <a:t> y </a:t>
            </a:r>
            <a:r>
              <a:rPr lang="en-US" sz="1900" err="1"/>
              <a:t>daith</a:t>
            </a:r>
            <a:r>
              <a:rPr lang="en-US" sz="1900"/>
              <a:t> </a:t>
            </a:r>
            <a:r>
              <a:rPr lang="en-US" sz="1900" err="1"/>
              <a:t>gyda’r</a:t>
            </a:r>
            <a:r>
              <a:rPr lang="en-US" sz="1900"/>
              <a:t> </a:t>
            </a:r>
            <a:r>
              <a:rPr lang="en-US" sz="1900" err="1"/>
              <a:t>rhieni</a:t>
            </a:r>
            <a:r>
              <a:rPr lang="en-US" sz="1900"/>
              <a:t> a </a:t>
            </a:r>
            <a:r>
              <a:rPr lang="en-US" sz="1900" err="1"/>
              <a:t>gweddill</a:t>
            </a:r>
            <a:r>
              <a:rPr lang="en-US" sz="1900"/>
              <a:t> </a:t>
            </a:r>
            <a:r>
              <a:rPr lang="en-US" sz="1900" err="1"/>
              <a:t>yr</a:t>
            </a:r>
            <a:r>
              <a:rPr lang="en-US" sz="1900"/>
              <a:t> </a:t>
            </a:r>
            <a:r>
              <a:rPr lang="en-US" sz="1900" err="1"/>
              <a:t>ysgol</a:t>
            </a:r>
            <a:r>
              <a:rPr lang="en-US" sz="1900"/>
              <a:t> </a:t>
            </a:r>
            <a:r>
              <a:rPr lang="en-US" sz="1900" err="1"/>
              <a:t>i</a:t>
            </a:r>
            <a:r>
              <a:rPr lang="en-US" sz="1900"/>
              <a:t> </a:t>
            </a:r>
            <a:r>
              <a:rPr lang="en-US" sz="1900" err="1"/>
              <a:t>arddangos</a:t>
            </a:r>
            <a:r>
              <a:rPr lang="en-US" sz="1900"/>
              <a:t> y </a:t>
            </a:r>
            <a:r>
              <a:rPr lang="en-US" sz="1900" err="1"/>
              <a:t>dysgu</a:t>
            </a:r>
            <a:r>
              <a:rPr lang="en-US" sz="1900"/>
              <a:t> </a:t>
            </a:r>
            <a:r>
              <a:rPr lang="en-US" sz="1900" err="1"/>
              <a:t>wedi</a:t>
            </a:r>
            <a:r>
              <a:rPr lang="en-US" sz="1900"/>
              <a:t> </a:t>
            </a:r>
            <a:r>
              <a:rPr lang="en-US" sz="1900" err="1"/>
              <a:t>digwydd</a:t>
            </a:r>
            <a:r>
              <a:rPr lang="en-US" sz="1900"/>
              <a:t>.</a:t>
            </a:r>
          </a:p>
          <a:p>
            <a:endParaRPr lang="en-US" sz="1900"/>
          </a:p>
          <a:p>
            <a:r>
              <a:rPr lang="en-US" sz="1900" err="1"/>
              <a:t>Os</a:t>
            </a:r>
            <a:r>
              <a:rPr lang="en-US" sz="1900"/>
              <a:t> </a:t>
            </a:r>
            <a:r>
              <a:rPr lang="en-US" sz="1900" err="1"/>
              <a:t>bydd</a:t>
            </a:r>
            <a:r>
              <a:rPr lang="en-US" sz="1900"/>
              <a:t> </a:t>
            </a:r>
            <a:r>
              <a:rPr lang="en-US" sz="1900" err="1"/>
              <a:t>profiadau</a:t>
            </a:r>
            <a:r>
              <a:rPr lang="en-US" sz="1900"/>
              <a:t> </a:t>
            </a:r>
            <a:r>
              <a:rPr lang="en-US" sz="1900" err="1"/>
              <a:t>gwerth</a:t>
            </a:r>
            <a:r>
              <a:rPr lang="en-US" sz="1900"/>
              <a:t> </a:t>
            </a:r>
            <a:r>
              <a:rPr lang="en-US" sz="1900" err="1"/>
              <a:t>chweil</a:t>
            </a:r>
            <a:r>
              <a:rPr lang="en-US" sz="1900"/>
              <a:t> </a:t>
            </a:r>
            <a:r>
              <a:rPr lang="en-US" sz="1900" err="1"/>
              <a:t>fel</a:t>
            </a:r>
            <a:r>
              <a:rPr lang="en-US" sz="1900"/>
              <a:t> </a:t>
            </a:r>
            <a:r>
              <a:rPr lang="en-US" sz="1900" err="1"/>
              <a:t>ymweliadau</a:t>
            </a:r>
            <a:r>
              <a:rPr lang="en-US" sz="1900"/>
              <a:t> </a:t>
            </a:r>
            <a:r>
              <a:rPr lang="en-US" sz="1900" err="1"/>
              <a:t>oddi</a:t>
            </a:r>
            <a:r>
              <a:rPr lang="en-US" sz="1900"/>
              <a:t> </a:t>
            </a:r>
            <a:r>
              <a:rPr lang="en-US" sz="1900" err="1"/>
              <a:t>ar</a:t>
            </a:r>
            <a:r>
              <a:rPr lang="en-US" sz="1900"/>
              <a:t> y </a:t>
            </a:r>
            <a:r>
              <a:rPr lang="en-US" sz="1900" err="1"/>
              <a:t>safle</a:t>
            </a:r>
            <a:r>
              <a:rPr lang="en-US" sz="1900"/>
              <a:t> </a:t>
            </a:r>
            <a:r>
              <a:rPr lang="en-US" sz="1900" err="1"/>
              <a:t>yn</a:t>
            </a:r>
            <a:r>
              <a:rPr lang="en-US" sz="1900"/>
              <a:t> </a:t>
            </a:r>
            <a:r>
              <a:rPr lang="en-US" sz="1900" err="1"/>
              <a:t>cael</a:t>
            </a:r>
            <a:r>
              <a:rPr lang="en-US" sz="1900"/>
              <a:t> </a:t>
            </a:r>
            <a:r>
              <a:rPr lang="en-US" sz="1900" err="1"/>
              <a:t>eu</a:t>
            </a:r>
            <a:r>
              <a:rPr lang="en-US" sz="1900"/>
              <a:t> </a:t>
            </a:r>
            <a:r>
              <a:rPr lang="en-US" sz="1900" err="1"/>
              <a:t>dilyn</a:t>
            </a:r>
            <a:r>
              <a:rPr lang="en-US" sz="1900"/>
              <a:t> </a:t>
            </a:r>
            <a:r>
              <a:rPr lang="en-US" sz="1900" err="1"/>
              <a:t>gan</a:t>
            </a:r>
            <a:r>
              <a:rPr lang="en-US" sz="1900"/>
              <a:t> </a:t>
            </a:r>
            <a:r>
              <a:rPr lang="en-US" sz="1900" err="1"/>
              <a:t>atgyfnerthu</a:t>
            </a:r>
            <a:r>
              <a:rPr lang="en-US" sz="1900"/>
              <a:t> </a:t>
            </a:r>
            <a:r>
              <a:rPr lang="en-US" sz="1900" err="1"/>
              <a:t>cadarnhaol</a:t>
            </a:r>
            <a:r>
              <a:rPr lang="en-US" sz="1900"/>
              <a:t>, </a:t>
            </a:r>
            <a:r>
              <a:rPr lang="en-US" sz="1900" err="1"/>
              <a:t>bydd</a:t>
            </a:r>
            <a:r>
              <a:rPr lang="en-US" sz="1900"/>
              <a:t> </a:t>
            </a:r>
            <a:r>
              <a:rPr lang="en-US" sz="1900" err="1"/>
              <a:t>defnyddio'r</a:t>
            </a:r>
            <a:r>
              <a:rPr lang="en-US" sz="1900"/>
              <a:t> </a:t>
            </a:r>
            <a:r>
              <a:rPr lang="en-US" sz="1900" err="1"/>
              <a:t>awyr</a:t>
            </a:r>
            <a:r>
              <a:rPr lang="en-US" sz="1900"/>
              <a:t> </a:t>
            </a:r>
            <a:r>
              <a:rPr lang="en-US" sz="1900" err="1"/>
              <a:t>agored</a:t>
            </a:r>
            <a:r>
              <a:rPr lang="en-US" sz="1900"/>
              <a:t> </a:t>
            </a:r>
            <a:r>
              <a:rPr lang="en-US" sz="1900" err="1"/>
              <a:t>fel</a:t>
            </a:r>
            <a:r>
              <a:rPr lang="en-US" sz="1900"/>
              <a:t> </a:t>
            </a:r>
            <a:r>
              <a:rPr lang="en-US" sz="1900" err="1"/>
              <a:t>estyniad</a:t>
            </a:r>
            <a:r>
              <a:rPr lang="en-US" sz="1900"/>
              <a:t> </a:t>
            </a:r>
            <a:r>
              <a:rPr lang="en-US" sz="1900" err="1"/>
              <a:t>naturiol</a:t>
            </a:r>
            <a:r>
              <a:rPr lang="en-US" sz="1900"/>
              <a:t> </a:t>
            </a:r>
            <a:r>
              <a:rPr lang="en-US" sz="1900" err="1"/>
              <a:t>i'ch</a:t>
            </a:r>
            <a:r>
              <a:rPr lang="en-US" sz="1900"/>
              <a:t> </a:t>
            </a:r>
            <a:r>
              <a:rPr lang="en-US" sz="1900" err="1"/>
              <a:t>ystafell</a:t>
            </a:r>
            <a:r>
              <a:rPr lang="en-US" sz="1900"/>
              <a:t> </a:t>
            </a:r>
            <a:r>
              <a:rPr lang="en-US" sz="1900" err="1"/>
              <a:t>ddosbarth</a:t>
            </a:r>
            <a:r>
              <a:rPr lang="en-US" sz="1900"/>
              <a:t> </a:t>
            </a:r>
            <a:r>
              <a:rPr lang="en-US" sz="1900" err="1"/>
              <a:t>yn</a:t>
            </a:r>
            <a:r>
              <a:rPr lang="en-US" sz="1900"/>
              <a:t> </a:t>
            </a:r>
            <a:r>
              <a:rPr lang="en-US" sz="1900" err="1"/>
              <a:t>cyfoethogi</a:t>
            </a:r>
            <a:r>
              <a:rPr lang="en-US" sz="1900"/>
              <a:t> ac </a:t>
            </a:r>
            <a:r>
              <a:rPr lang="en-US" sz="1900" err="1"/>
              <a:t>yn</a:t>
            </a:r>
            <a:r>
              <a:rPr lang="en-US" sz="1900"/>
              <a:t> </a:t>
            </a:r>
            <a:r>
              <a:rPr lang="en-US" sz="1900" err="1"/>
              <a:t>ysgogi</a:t>
            </a:r>
            <a:r>
              <a:rPr lang="en-US" sz="1900"/>
              <a:t> </a:t>
            </a:r>
            <a:r>
              <a:rPr lang="en-US" sz="1900" err="1"/>
              <a:t>rhai</a:t>
            </a:r>
            <a:r>
              <a:rPr lang="en-US" sz="1900"/>
              <a:t> </a:t>
            </a:r>
            <a:r>
              <a:rPr lang="en-US" sz="1900" err="1"/>
              <a:t>o'r</a:t>
            </a:r>
            <a:r>
              <a:rPr lang="en-US" sz="1900"/>
              <a:t> plant a </a:t>
            </a:r>
            <a:r>
              <a:rPr lang="en-US" sz="1900" err="1"/>
              <a:t>allai</a:t>
            </a:r>
            <a:r>
              <a:rPr lang="en-US" sz="1900"/>
              <a:t> </a:t>
            </a:r>
            <a:r>
              <a:rPr lang="en-US" sz="1900" err="1"/>
              <a:t>fod</a:t>
            </a:r>
            <a:r>
              <a:rPr lang="en-US" sz="1900"/>
              <a:t> </a:t>
            </a:r>
            <a:r>
              <a:rPr lang="en-US" sz="1900" err="1"/>
              <a:t>yr</a:t>
            </a:r>
            <a:r>
              <a:rPr lang="en-US" sz="1900"/>
              <a:t> </a:t>
            </a:r>
            <a:r>
              <a:rPr lang="en-US" sz="1900" err="1"/>
              <a:t>anoddaf</a:t>
            </a:r>
            <a:r>
              <a:rPr lang="en-US" sz="1900"/>
              <a:t> </a:t>
            </a:r>
            <a:r>
              <a:rPr lang="en-US" sz="1900" err="1"/>
              <a:t>i</a:t>
            </a:r>
            <a:r>
              <a:rPr lang="en-US" sz="1900"/>
              <a:t> </a:t>
            </a:r>
            <a:r>
              <a:rPr lang="en-US" sz="1900" err="1"/>
              <a:t>ymgysylltu</a:t>
            </a:r>
            <a:r>
              <a:rPr lang="en-US" sz="1900"/>
              <a:t> â </a:t>
            </a:r>
            <a:r>
              <a:rPr lang="en-US" sz="1900" err="1"/>
              <a:t>nhw</a:t>
            </a:r>
            <a:r>
              <a:rPr lang="en-US" sz="1900"/>
              <a:t>.</a:t>
            </a:r>
          </a:p>
        </p:txBody>
      </p:sp>
      <p:pic>
        <p:nvPicPr>
          <p:cNvPr id="6" name="Picture 5" descr="A picture containing text, indoor&#10;&#10;Description automatically generated">
            <a:extLst>
              <a:ext uri="{FF2B5EF4-FFF2-40B4-BE49-F238E27FC236}">
                <a16:creationId xmlns:a16="http://schemas.microsoft.com/office/drawing/2014/main" id="{86E0D4C9-A33F-4692-BE3E-8F5ADE7E81C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71520" y="5424208"/>
            <a:ext cx="2385594" cy="1252437"/>
          </a:xfrm>
          <a:prstGeom prst="rect">
            <a:avLst/>
          </a:prstGeom>
        </p:spPr>
      </p:pic>
      <p:pic>
        <p:nvPicPr>
          <p:cNvPr id="10" name="Picture 9" descr="A model of a house&#10;&#10;Description automatically generated with low confidence">
            <a:extLst>
              <a:ext uri="{FF2B5EF4-FFF2-40B4-BE49-F238E27FC236}">
                <a16:creationId xmlns:a16="http://schemas.microsoft.com/office/drawing/2014/main" id="{FF8C00FB-6326-4067-9E8A-457AF1CADA7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269944" y="4927601"/>
            <a:ext cx="2247900" cy="1781175"/>
          </a:xfrm>
          <a:prstGeom prst="rect">
            <a:avLst/>
          </a:prstGeom>
        </p:spPr>
      </p:pic>
    </p:spTree>
    <p:extLst>
      <p:ext uri="{BB962C8B-B14F-4D97-AF65-F5344CB8AC3E}">
        <p14:creationId xmlns:p14="http://schemas.microsoft.com/office/powerpoint/2010/main" val="7831956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5827" y="776400"/>
            <a:ext cx="8596668" cy="1320800"/>
          </a:xfrm>
        </p:spPr>
        <p:txBody>
          <a:bodyPr/>
          <a:lstStyle/>
          <a:p>
            <a:r>
              <a:rPr lang="en-GB" err="1"/>
              <a:t>Asesiad</a:t>
            </a:r>
            <a:r>
              <a:rPr lang="en-GB"/>
              <a:t> </a:t>
            </a:r>
            <a:r>
              <a:rPr lang="en-GB" err="1"/>
              <a:t>risg</a:t>
            </a:r>
            <a:r>
              <a:rPr lang="en-GB"/>
              <a:t>  / Risk assessments</a:t>
            </a:r>
            <a:br>
              <a:rPr lang="en-GB"/>
            </a:br>
            <a:endParaRPr lang="en-US"/>
          </a:p>
        </p:txBody>
      </p:sp>
      <p:sp>
        <p:nvSpPr>
          <p:cNvPr id="3" name="Content Placeholder 2"/>
          <p:cNvSpPr>
            <a:spLocks noGrp="1"/>
          </p:cNvSpPr>
          <p:nvPr>
            <p:ph sz="half" idx="1"/>
          </p:nvPr>
        </p:nvSpPr>
        <p:spPr>
          <a:xfrm>
            <a:off x="677334" y="1905745"/>
            <a:ext cx="4184035" cy="4135616"/>
          </a:xfrm>
        </p:spPr>
        <p:txBody>
          <a:bodyPr vert="horz" lIns="91440" tIns="45720" rIns="91440" bIns="45720" rtlCol="0" anchor="t">
            <a:normAutofit fontScale="92500" lnSpcReduction="10000"/>
          </a:bodyPr>
          <a:lstStyle/>
          <a:p>
            <a:r>
              <a:rPr lang="en-US" dirty="0" err="1"/>
              <a:t>Dyletswydd</a:t>
            </a:r>
            <a:r>
              <a:rPr lang="en-US" dirty="0"/>
              <a:t> </a:t>
            </a:r>
            <a:r>
              <a:rPr lang="en-US" dirty="0" err="1"/>
              <a:t>statudol</a:t>
            </a:r>
            <a:endParaRPr lang="en-US" dirty="0"/>
          </a:p>
          <a:p>
            <a:r>
              <a:rPr lang="en-US" dirty="0" err="1"/>
              <a:t>Ymagwedd</a:t>
            </a:r>
            <a:r>
              <a:rPr lang="en-US" dirty="0"/>
              <a:t> </a:t>
            </a:r>
            <a:r>
              <a:rPr lang="en-US" dirty="0" err="1"/>
              <a:t>plentyn</a:t>
            </a:r>
            <a:r>
              <a:rPr lang="en-US" dirty="0"/>
              <a:t>- </a:t>
            </a:r>
            <a:r>
              <a:rPr lang="en-US" dirty="0" err="1"/>
              <a:t>ganolog</a:t>
            </a:r>
            <a:r>
              <a:rPr lang="en-US" dirty="0"/>
              <a:t> </a:t>
            </a:r>
            <a:r>
              <a:rPr lang="en-US" dirty="0" err="1"/>
              <a:t>i</a:t>
            </a:r>
            <a:r>
              <a:rPr lang="en-US" dirty="0"/>
              <a:t> </a:t>
            </a:r>
            <a:r>
              <a:rPr lang="en-US" dirty="0" err="1"/>
              <a:t>risg</a:t>
            </a:r>
            <a:endParaRPr lang="en-US" dirty="0"/>
          </a:p>
          <a:p>
            <a:r>
              <a:rPr lang="en-US" dirty="0"/>
              <a:t>Dylai </a:t>
            </a:r>
            <a:r>
              <a:rPr lang="en-US" dirty="0" err="1"/>
              <a:t>arweinydd</a:t>
            </a:r>
            <a:r>
              <a:rPr lang="en-US" dirty="0"/>
              <a:t> y daith </a:t>
            </a:r>
            <a:r>
              <a:rPr lang="en-US" dirty="0" err="1"/>
              <a:t>ymweld</a:t>
            </a:r>
            <a:r>
              <a:rPr lang="en-US" dirty="0"/>
              <a:t> </a:t>
            </a:r>
            <a:r>
              <a:rPr lang="en-US" dirty="0" err="1"/>
              <a:t>â’r</a:t>
            </a:r>
            <a:r>
              <a:rPr lang="en-US" dirty="0"/>
              <a:t> </a:t>
            </a:r>
            <a:r>
              <a:rPr lang="en-US" dirty="0" err="1"/>
              <a:t>safle</a:t>
            </a:r>
            <a:r>
              <a:rPr lang="en-US" dirty="0"/>
              <a:t> o </a:t>
            </a:r>
            <a:r>
              <a:rPr lang="en-US" dirty="0" err="1"/>
              <a:t>flaen</a:t>
            </a:r>
            <a:r>
              <a:rPr lang="en-US" dirty="0"/>
              <a:t> </a:t>
            </a:r>
            <a:r>
              <a:rPr lang="en-US" dirty="0" err="1"/>
              <a:t>llaw</a:t>
            </a:r>
            <a:r>
              <a:rPr lang="en-US" dirty="0"/>
              <a:t>.</a:t>
            </a:r>
          </a:p>
          <a:p>
            <a:r>
              <a:rPr lang="en-US" err="1"/>
              <a:t>Os</a:t>
            </a:r>
            <a:r>
              <a:rPr lang="en-US" dirty="0"/>
              <a:t> </a:t>
            </a:r>
            <a:r>
              <a:rPr lang="en-US" err="1"/>
              <a:t>nad</a:t>
            </a:r>
            <a:r>
              <a:rPr lang="en-US" dirty="0"/>
              <a:t> </a:t>
            </a:r>
            <a:r>
              <a:rPr lang="en-US" err="1"/>
              <a:t>yw</a:t>
            </a:r>
            <a:r>
              <a:rPr lang="en-US" dirty="0"/>
              <a:t> </a:t>
            </a:r>
            <a:r>
              <a:rPr lang="en-US" err="1"/>
              <a:t>hyn</a:t>
            </a:r>
            <a:r>
              <a:rPr lang="en-US" dirty="0"/>
              <a:t> </a:t>
            </a:r>
            <a:r>
              <a:rPr lang="en-US" err="1"/>
              <a:t>yn</a:t>
            </a:r>
            <a:r>
              <a:rPr lang="en-US" dirty="0"/>
              <a:t> </a:t>
            </a:r>
            <a:r>
              <a:rPr lang="en-US" err="1"/>
              <a:t>bosibl</a:t>
            </a:r>
            <a:r>
              <a:rPr lang="en-US"/>
              <a:t>, </a:t>
            </a:r>
            <a:r>
              <a:rPr lang="en-US" err="1"/>
              <a:t>cysylltwch</a:t>
            </a:r>
            <a:r>
              <a:rPr lang="en-US" dirty="0"/>
              <a:t> </a:t>
            </a:r>
            <a:r>
              <a:rPr lang="en-US" err="1"/>
              <a:t>a’r</a:t>
            </a:r>
            <a:r>
              <a:rPr lang="en-US" dirty="0"/>
              <a:t> </a:t>
            </a:r>
            <a:r>
              <a:rPr lang="en-US" err="1"/>
              <a:t>safle</a:t>
            </a:r>
            <a:r>
              <a:rPr lang="en-US" dirty="0"/>
              <a:t> </a:t>
            </a:r>
            <a:r>
              <a:rPr lang="en-US" err="1"/>
              <a:t>i</a:t>
            </a:r>
            <a:r>
              <a:rPr lang="en-US" dirty="0"/>
              <a:t> </a:t>
            </a:r>
            <a:r>
              <a:rPr lang="en-US" err="1"/>
              <a:t>gael</a:t>
            </a:r>
            <a:r>
              <a:rPr lang="en-US" dirty="0"/>
              <a:t> </a:t>
            </a:r>
            <a:r>
              <a:rPr lang="en-US" err="1"/>
              <a:t>gweld</a:t>
            </a:r>
            <a:r>
              <a:rPr lang="en-US" dirty="0"/>
              <a:t> </a:t>
            </a:r>
            <a:r>
              <a:rPr lang="en-US" err="1"/>
              <a:t>eu</a:t>
            </a:r>
            <a:r>
              <a:rPr lang="en-US" dirty="0"/>
              <a:t> </a:t>
            </a:r>
            <a:r>
              <a:rPr lang="en-US" err="1"/>
              <a:t>dogfennaeth</a:t>
            </a:r>
            <a:endParaRPr lang="en-US"/>
          </a:p>
          <a:p>
            <a:r>
              <a:rPr lang="en-US" err="1"/>
              <a:t>Edrychwch</a:t>
            </a:r>
            <a:r>
              <a:rPr lang="en-US" dirty="0"/>
              <a:t> </a:t>
            </a:r>
            <a:r>
              <a:rPr lang="en-US" err="1"/>
              <a:t>ar</a:t>
            </a:r>
            <a:r>
              <a:rPr lang="en-US"/>
              <a:t> y </a:t>
            </a:r>
            <a:r>
              <a:rPr lang="en-US" err="1"/>
              <a:t>wybodaeth</a:t>
            </a:r>
            <a:r>
              <a:rPr lang="en-US" dirty="0"/>
              <a:t> </a:t>
            </a:r>
            <a:r>
              <a:rPr lang="en-US" err="1"/>
              <a:t>sy’n</a:t>
            </a:r>
            <a:r>
              <a:rPr lang="en-US" dirty="0"/>
              <a:t> </a:t>
            </a:r>
            <a:r>
              <a:rPr lang="en-US" err="1"/>
              <a:t>cael</a:t>
            </a:r>
            <a:r>
              <a:rPr lang="en-US" dirty="0"/>
              <a:t> </a:t>
            </a:r>
            <a:r>
              <a:rPr lang="en-US" err="1"/>
              <a:t>ei</a:t>
            </a:r>
            <a:r>
              <a:rPr lang="en-US" dirty="0"/>
              <a:t> </a:t>
            </a:r>
            <a:r>
              <a:rPr lang="en-US" err="1"/>
              <a:t>ddarparu</a:t>
            </a:r>
            <a:r>
              <a:rPr lang="en-US" dirty="0"/>
              <a:t> </a:t>
            </a:r>
            <a:r>
              <a:rPr lang="en-US" err="1"/>
              <a:t>gan</a:t>
            </a:r>
            <a:r>
              <a:rPr lang="en-US" dirty="0"/>
              <a:t> </a:t>
            </a:r>
            <a:r>
              <a:rPr lang="en-US" err="1"/>
              <a:t>Fferm</a:t>
            </a:r>
            <a:r>
              <a:rPr lang="en-US" dirty="0"/>
              <a:t> </a:t>
            </a:r>
            <a:r>
              <a:rPr lang="en-US" err="1"/>
              <a:t>Ffoli</a:t>
            </a:r>
            <a:endParaRPr lang="en-US"/>
          </a:p>
          <a:p>
            <a:r>
              <a:rPr lang="en-US" dirty="0" err="1"/>
              <a:t>Gwnewch</a:t>
            </a:r>
            <a:r>
              <a:rPr lang="en-US" dirty="0"/>
              <a:t> </a:t>
            </a:r>
            <a:r>
              <a:rPr lang="en-US" dirty="0" err="1"/>
              <a:t>restr</a:t>
            </a:r>
            <a:r>
              <a:rPr lang="en-US" dirty="0"/>
              <a:t> </a:t>
            </a:r>
            <a:r>
              <a:rPr lang="en-US" dirty="0" err="1"/>
              <a:t>o’r</a:t>
            </a:r>
            <a:r>
              <a:rPr lang="en-US" dirty="0"/>
              <a:t> </a:t>
            </a:r>
            <a:r>
              <a:rPr lang="en-US" dirty="0" err="1"/>
              <a:t>hyn</a:t>
            </a:r>
            <a:r>
              <a:rPr lang="en-US" dirty="0"/>
              <a:t> y </a:t>
            </a:r>
            <a:r>
              <a:rPr lang="en-US" dirty="0" err="1"/>
              <a:t>byddech</a:t>
            </a:r>
            <a:r>
              <a:rPr lang="en-US" dirty="0"/>
              <a:t> </a:t>
            </a:r>
            <a:r>
              <a:rPr lang="en-US" dirty="0" err="1"/>
              <a:t>chi’n</a:t>
            </a:r>
            <a:r>
              <a:rPr lang="en-US" dirty="0"/>
              <a:t> </a:t>
            </a:r>
            <a:r>
              <a:rPr lang="en-US" dirty="0" err="1"/>
              <a:t>rhoi</a:t>
            </a:r>
            <a:r>
              <a:rPr lang="en-US" dirty="0"/>
              <a:t> </a:t>
            </a:r>
            <a:r>
              <a:rPr lang="en-US" dirty="0" err="1"/>
              <a:t>ar</a:t>
            </a:r>
            <a:r>
              <a:rPr lang="en-US" dirty="0"/>
              <a:t> </a:t>
            </a:r>
            <a:r>
              <a:rPr lang="en-US" dirty="0" err="1"/>
              <a:t>asesiad</a:t>
            </a:r>
            <a:r>
              <a:rPr lang="en-US" dirty="0"/>
              <a:t> </a:t>
            </a:r>
            <a:r>
              <a:rPr lang="en-US" dirty="0" err="1"/>
              <a:t>risg</a:t>
            </a:r>
            <a:r>
              <a:rPr lang="en-US" dirty="0"/>
              <a:t> </a:t>
            </a:r>
            <a:r>
              <a:rPr lang="en-US" dirty="0" err="1"/>
              <a:t>ar</a:t>
            </a:r>
            <a:r>
              <a:rPr lang="en-US" dirty="0"/>
              <a:t> </a:t>
            </a:r>
            <a:r>
              <a:rPr lang="en-US" dirty="0" err="1"/>
              <a:t>gyfer</a:t>
            </a:r>
            <a:r>
              <a:rPr lang="en-US" dirty="0"/>
              <a:t> </a:t>
            </a:r>
            <a:r>
              <a:rPr lang="en-US" dirty="0" err="1"/>
              <a:t>grŵp</a:t>
            </a:r>
            <a:r>
              <a:rPr lang="en-US" dirty="0"/>
              <a:t> o </a:t>
            </a:r>
            <a:r>
              <a:rPr lang="en-US" dirty="0" err="1"/>
              <a:t>blant</a:t>
            </a:r>
            <a:r>
              <a:rPr lang="en-US" dirty="0"/>
              <a:t> </a:t>
            </a:r>
            <a:r>
              <a:rPr lang="en-US" dirty="0" err="1"/>
              <a:t>oed</a:t>
            </a:r>
            <a:r>
              <a:rPr lang="en-US" dirty="0"/>
              <a:t> </a:t>
            </a:r>
            <a:r>
              <a:rPr lang="en-US" dirty="0" err="1"/>
              <a:t>cynradd</a:t>
            </a:r>
            <a:r>
              <a:rPr lang="en-US" dirty="0"/>
              <a:t> </a:t>
            </a:r>
            <a:r>
              <a:rPr lang="en-US" dirty="0" err="1"/>
              <a:t>sy’n</a:t>
            </a:r>
            <a:r>
              <a:rPr lang="en-US" dirty="0"/>
              <a:t> </a:t>
            </a:r>
            <a:r>
              <a:rPr lang="en-US" dirty="0" err="1"/>
              <a:t>bwriadu</a:t>
            </a:r>
            <a:r>
              <a:rPr lang="en-US" dirty="0"/>
              <a:t> </a:t>
            </a:r>
            <a:r>
              <a:rPr lang="en-US" dirty="0" err="1"/>
              <a:t>ymweld</a:t>
            </a:r>
            <a:r>
              <a:rPr lang="en-US" dirty="0"/>
              <a:t> </a:t>
            </a:r>
            <a:r>
              <a:rPr lang="en-US" dirty="0" err="1"/>
              <a:t>a’r</a:t>
            </a:r>
            <a:r>
              <a:rPr lang="en-US" dirty="0"/>
              <a:t> lleoliad</a:t>
            </a:r>
            <a:r>
              <a:rPr lang="en-US" dirty="0">
                <a:hlinkClick r:id="rId3"/>
              </a:rPr>
              <a:t>https://www.folly-farm.co.uk/</a:t>
            </a:r>
            <a:endParaRPr lang="en-US" dirty="0"/>
          </a:p>
          <a:p>
            <a:endParaRPr lang="en-US" dirty="0"/>
          </a:p>
          <a:p>
            <a:endParaRPr lang="en-US"/>
          </a:p>
        </p:txBody>
      </p:sp>
      <p:sp>
        <p:nvSpPr>
          <p:cNvPr id="4" name="Content Placeholder 3"/>
          <p:cNvSpPr>
            <a:spLocks noGrp="1"/>
          </p:cNvSpPr>
          <p:nvPr>
            <p:ph sz="half" idx="2"/>
          </p:nvPr>
        </p:nvSpPr>
        <p:spPr>
          <a:xfrm>
            <a:off x="5089970" y="1905745"/>
            <a:ext cx="4184034" cy="4512640"/>
          </a:xfrm>
        </p:spPr>
        <p:txBody>
          <a:bodyPr vert="horz" lIns="91440" tIns="45720" rIns="91440" bIns="45720" rtlCol="0" anchor="t">
            <a:normAutofit fontScale="92500" lnSpcReduction="10000"/>
          </a:bodyPr>
          <a:lstStyle/>
          <a:p>
            <a:r>
              <a:rPr lang="en-GB" i="1" dirty="0"/>
              <a:t>Statutory requirement</a:t>
            </a:r>
          </a:p>
          <a:p>
            <a:r>
              <a:rPr lang="en-GB" i="1" dirty="0"/>
              <a:t>Pupil-centred approach to risk</a:t>
            </a:r>
          </a:p>
          <a:p>
            <a:r>
              <a:rPr lang="en-GB" i="1" dirty="0"/>
              <a:t>Party leader should visit the site in advance </a:t>
            </a:r>
          </a:p>
          <a:p>
            <a:r>
              <a:rPr lang="en-GB" i="1" dirty="0"/>
              <a:t>If not possible, refer to documentation produced by the organisation</a:t>
            </a:r>
          </a:p>
          <a:p>
            <a:r>
              <a:rPr lang="en-GB" i="1" dirty="0"/>
              <a:t>Look at the information provided by Folly Farm</a:t>
            </a:r>
          </a:p>
          <a:p>
            <a:r>
              <a:rPr lang="en-GB" i="1" dirty="0"/>
              <a:t>Make a list of what you would put on the risk assessment for a group of Primary school children visiting  the setting.</a:t>
            </a:r>
          </a:p>
          <a:p>
            <a:r>
              <a:rPr lang="en-GB" i="1" dirty="0">
                <a:hlinkClick r:id="rId3"/>
              </a:rPr>
              <a:t>https://www.folly-farm.co.uk/</a:t>
            </a:r>
            <a:endParaRPr lang="en-GB" i="1" dirty="0"/>
          </a:p>
          <a:p>
            <a:pPr marL="0" indent="0">
              <a:buNone/>
            </a:pPr>
            <a:endParaRPr lang="en-GB" dirty="0"/>
          </a:p>
          <a:p>
            <a:endParaRPr lang="en-GB"/>
          </a:p>
          <a:p>
            <a:endParaRPr lang="en-US"/>
          </a:p>
        </p:txBody>
      </p:sp>
      <p:pic>
        <p:nvPicPr>
          <p:cNvPr id="5" name="Picture 2" descr="C:\Users\s.ainsworth\AppData\Local\Microsoft\Windows\Temporary Internet Files\Content.IE5\0NKTQZAZ\Risk[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639094">
            <a:off x="9135390" y="587327"/>
            <a:ext cx="2433464" cy="129614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2219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093950" y="419947"/>
            <a:ext cx="8596668" cy="1320800"/>
          </a:xfrm>
        </p:spPr>
        <p:txBody>
          <a:bodyPr/>
          <a:lstStyle/>
          <a:p>
            <a:r>
              <a:rPr lang="en-GB" altLang="en-US" err="1"/>
              <a:t>Tasg</a:t>
            </a:r>
            <a:r>
              <a:rPr lang="en-GB" altLang="en-US"/>
              <a:t>                          Task</a:t>
            </a:r>
            <a:endParaRPr lang="en-US" altLang="en-US"/>
          </a:p>
        </p:txBody>
      </p:sp>
      <p:sp>
        <p:nvSpPr>
          <p:cNvPr id="69635" name="Rectangle 3"/>
          <p:cNvSpPr>
            <a:spLocks noGrp="1" noChangeArrowheads="1"/>
          </p:cNvSpPr>
          <p:nvPr>
            <p:ph sz="half" idx="1"/>
          </p:nvPr>
        </p:nvSpPr>
        <p:spPr>
          <a:xfrm>
            <a:off x="331525" y="3874243"/>
            <a:ext cx="4184035" cy="3880772"/>
          </a:xfrm>
        </p:spPr>
        <p:txBody>
          <a:bodyPr/>
          <a:lstStyle/>
          <a:p>
            <a:r>
              <a:rPr lang="en-GB" altLang="en-US"/>
              <a:t>‘Mae </a:t>
            </a:r>
            <a:r>
              <a:rPr lang="en-GB" altLang="en-US" err="1"/>
              <a:t>mwydod</a:t>
            </a:r>
            <a:r>
              <a:rPr lang="en-GB" altLang="en-US"/>
              <a:t> </a:t>
            </a:r>
            <a:r>
              <a:rPr lang="en-GB" altLang="en-US" err="1"/>
              <a:t>yn</a:t>
            </a:r>
            <a:r>
              <a:rPr lang="en-GB" altLang="en-US"/>
              <a:t> </a:t>
            </a:r>
            <a:r>
              <a:rPr lang="en-GB" altLang="en-US" err="1"/>
              <a:t>troi</a:t>
            </a:r>
            <a:r>
              <a:rPr lang="en-GB" altLang="en-US"/>
              <a:t> </a:t>
            </a:r>
            <a:r>
              <a:rPr lang="en-GB" altLang="en-US" err="1"/>
              <a:t>mewn</a:t>
            </a:r>
            <a:r>
              <a:rPr lang="en-GB" altLang="en-US"/>
              <a:t> </a:t>
            </a:r>
            <a:r>
              <a:rPr lang="en-GB" altLang="en-US" err="1"/>
              <a:t>i</a:t>
            </a:r>
            <a:r>
              <a:rPr lang="en-GB" altLang="en-US"/>
              <a:t> pili </a:t>
            </a:r>
            <a:r>
              <a:rPr lang="en-GB" altLang="en-US" err="1"/>
              <a:t>palas</a:t>
            </a:r>
            <a:r>
              <a:rPr lang="en-GB" altLang="en-US"/>
              <a:t> </a:t>
            </a:r>
            <a:r>
              <a:rPr lang="en-GB" altLang="en-US" err="1"/>
              <a:t>chi’n</a:t>
            </a:r>
            <a:r>
              <a:rPr lang="en-GB" altLang="en-US"/>
              <a:t> </a:t>
            </a:r>
            <a:r>
              <a:rPr lang="en-GB" altLang="en-US" err="1"/>
              <a:t>gwybod</a:t>
            </a:r>
            <a:r>
              <a:rPr lang="en-GB" altLang="en-US"/>
              <a:t> .....’</a:t>
            </a:r>
          </a:p>
          <a:p>
            <a:r>
              <a:rPr lang="en-GB" altLang="en-US"/>
              <a:t>Pam </a:t>
            </a:r>
            <a:r>
              <a:rPr lang="en-GB" altLang="en-US" err="1"/>
              <a:t>byddai’r</a:t>
            </a:r>
            <a:r>
              <a:rPr lang="en-GB" altLang="en-US"/>
              <a:t> </a:t>
            </a:r>
            <a:r>
              <a:rPr lang="en-GB" altLang="en-US" err="1"/>
              <a:t>plentyn</a:t>
            </a:r>
            <a:r>
              <a:rPr lang="en-GB" altLang="en-US"/>
              <a:t> </a:t>
            </a:r>
            <a:r>
              <a:rPr lang="en-GB" altLang="en-US" err="1"/>
              <a:t>yn</a:t>
            </a:r>
            <a:r>
              <a:rPr lang="en-GB" altLang="en-US"/>
              <a:t> </a:t>
            </a:r>
            <a:r>
              <a:rPr lang="en-GB" altLang="en-US" err="1"/>
              <a:t>meddwl</a:t>
            </a:r>
            <a:r>
              <a:rPr lang="en-GB" altLang="en-US"/>
              <a:t> </a:t>
            </a:r>
            <a:r>
              <a:rPr lang="en-GB" altLang="en-US" err="1"/>
              <a:t>hyn</a:t>
            </a:r>
            <a:r>
              <a:rPr lang="en-GB" altLang="en-US"/>
              <a:t>?</a:t>
            </a:r>
          </a:p>
          <a:p>
            <a:r>
              <a:rPr lang="en-GB" altLang="en-US"/>
              <a:t>Beth </a:t>
            </a:r>
            <a:r>
              <a:rPr lang="en-GB" altLang="en-US" err="1"/>
              <a:t>fyddai</a:t>
            </a:r>
            <a:r>
              <a:rPr lang="en-GB" altLang="en-US"/>
              <a:t> </a:t>
            </a:r>
            <a:r>
              <a:rPr lang="en-GB" altLang="en-US" err="1"/>
              <a:t>eich</a:t>
            </a:r>
            <a:r>
              <a:rPr lang="en-GB" altLang="en-US"/>
              <a:t> </a:t>
            </a:r>
            <a:r>
              <a:rPr lang="en-GB" altLang="en-US" err="1"/>
              <a:t>ymateb</a:t>
            </a:r>
            <a:r>
              <a:rPr lang="en-GB" altLang="en-US"/>
              <a:t>?</a:t>
            </a:r>
          </a:p>
          <a:p>
            <a:r>
              <a:rPr lang="en-GB" altLang="en-US"/>
              <a:t>Beth </a:t>
            </a:r>
            <a:r>
              <a:rPr lang="en-GB" altLang="en-US" err="1"/>
              <a:t>fyddech</a:t>
            </a:r>
            <a:r>
              <a:rPr lang="en-GB" altLang="en-US"/>
              <a:t> </a:t>
            </a:r>
            <a:r>
              <a:rPr lang="en-GB" altLang="en-US" err="1"/>
              <a:t>chi’n</a:t>
            </a:r>
            <a:r>
              <a:rPr lang="en-GB" altLang="en-US"/>
              <a:t> </a:t>
            </a:r>
            <a:r>
              <a:rPr lang="en-GB" altLang="en-US" err="1"/>
              <a:t>gallu</a:t>
            </a:r>
            <a:r>
              <a:rPr lang="en-GB" altLang="en-US"/>
              <a:t> </a:t>
            </a:r>
            <a:r>
              <a:rPr lang="en-GB" altLang="en-US" err="1"/>
              <a:t>gwneud</a:t>
            </a:r>
            <a:r>
              <a:rPr lang="en-GB" altLang="en-US"/>
              <a:t> </a:t>
            </a:r>
            <a:r>
              <a:rPr lang="en-GB" altLang="en-US" err="1"/>
              <a:t>nesaf</a:t>
            </a:r>
            <a:r>
              <a:rPr lang="en-GB" altLang="en-US"/>
              <a:t>?</a:t>
            </a:r>
          </a:p>
          <a:p>
            <a:endParaRPr lang="en-US" altLang="en-US"/>
          </a:p>
        </p:txBody>
      </p:sp>
      <p:sp>
        <p:nvSpPr>
          <p:cNvPr id="27652" name="Content Placeholder 1"/>
          <p:cNvSpPr>
            <a:spLocks noGrp="1"/>
          </p:cNvSpPr>
          <p:nvPr>
            <p:ph sz="half" idx="2"/>
          </p:nvPr>
        </p:nvSpPr>
        <p:spPr>
          <a:xfrm>
            <a:off x="5584423" y="4009709"/>
            <a:ext cx="4184034" cy="3880773"/>
          </a:xfrm>
        </p:spPr>
        <p:txBody>
          <a:bodyPr/>
          <a:lstStyle/>
          <a:p>
            <a:r>
              <a:rPr lang="en-GB" altLang="en-US"/>
              <a:t>‘Worms turn into butterflies you know …..’</a:t>
            </a:r>
          </a:p>
          <a:p>
            <a:r>
              <a:rPr lang="en-GB" altLang="en-US"/>
              <a:t>Why might the child think this?</a:t>
            </a:r>
          </a:p>
          <a:p>
            <a:r>
              <a:rPr lang="en-GB" altLang="en-US"/>
              <a:t>What would your response be?</a:t>
            </a:r>
          </a:p>
          <a:p>
            <a:r>
              <a:rPr lang="en-GB" altLang="en-US"/>
              <a:t>What could you do next?</a:t>
            </a:r>
          </a:p>
          <a:p>
            <a:endParaRPr lang="en-US" altLang="en-US"/>
          </a:p>
        </p:txBody>
      </p:sp>
      <p:pic>
        <p:nvPicPr>
          <p:cNvPr id="27653" name="Picture 5" descr="C:\Users\a.baggott\AppData\Local\Microsoft\Windows\Temporary Internet Files\Content.IE5\LTIMNGRE\large-Monarch-Butterfly-166.6-6281[1].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67182">
            <a:off x="7312946" y="2672885"/>
            <a:ext cx="1218147" cy="1441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1568BB22-74FD-4184-B1A3-63806A70DB07}"/>
              </a:ext>
            </a:extLst>
          </p:cNvPr>
          <p:cNvSpPr txBox="1">
            <a:spLocks/>
          </p:cNvSpPr>
          <p:nvPr/>
        </p:nvSpPr>
        <p:spPr>
          <a:xfrm>
            <a:off x="413123" y="1297093"/>
            <a:ext cx="4184035" cy="388077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ltLang="en-US" err="1"/>
              <a:t>Mewn</a:t>
            </a:r>
            <a:r>
              <a:rPr lang="en-US" altLang="en-US"/>
              <a:t> </a:t>
            </a:r>
            <a:r>
              <a:rPr lang="en-US" altLang="en-US" err="1"/>
              <a:t>grŵp</a:t>
            </a:r>
            <a:r>
              <a:rPr lang="en-US" altLang="en-US"/>
              <a:t>, </a:t>
            </a:r>
            <a:r>
              <a:rPr lang="en-US" altLang="en-US" err="1"/>
              <a:t>nodwch</a:t>
            </a:r>
            <a:r>
              <a:rPr lang="en-US" altLang="en-US"/>
              <a:t> </a:t>
            </a:r>
            <a:r>
              <a:rPr lang="en-US" altLang="en-US" err="1"/>
              <a:t>leoliad</a:t>
            </a:r>
            <a:r>
              <a:rPr lang="en-US" altLang="en-US"/>
              <a:t> </a:t>
            </a:r>
            <a:r>
              <a:rPr lang="en-US" altLang="en-US" err="1"/>
              <a:t>tu</a:t>
            </a:r>
            <a:r>
              <a:rPr lang="en-US" altLang="en-US"/>
              <a:t> </a:t>
            </a:r>
            <a:r>
              <a:rPr lang="en-US" altLang="en-US" err="1"/>
              <a:t>allan</a:t>
            </a:r>
            <a:r>
              <a:rPr lang="en-US" altLang="en-US"/>
              <a:t> </a:t>
            </a:r>
            <a:r>
              <a:rPr lang="en-US" altLang="en-US" err="1"/>
              <a:t>o’ch</a:t>
            </a:r>
            <a:r>
              <a:rPr lang="en-US" altLang="en-US"/>
              <a:t> </a:t>
            </a:r>
            <a:r>
              <a:rPr lang="en-US" altLang="en-US" err="1"/>
              <a:t>dewis</a:t>
            </a:r>
            <a:endParaRPr lang="en-US" altLang="en-US"/>
          </a:p>
          <a:p>
            <a:r>
              <a:rPr lang="en-US" altLang="en-US" err="1"/>
              <a:t>Ystyriwch</a:t>
            </a:r>
            <a:r>
              <a:rPr lang="en-US" altLang="en-US"/>
              <a:t> </a:t>
            </a:r>
            <a:r>
              <a:rPr lang="en-US" altLang="en-US" err="1"/>
              <a:t>sut</a:t>
            </a:r>
            <a:r>
              <a:rPr lang="en-US" altLang="en-US"/>
              <a:t> </a:t>
            </a:r>
            <a:r>
              <a:rPr lang="en-US" altLang="en-US" err="1"/>
              <a:t>fyddech</a:t>
            </a:r>
            <a:r>
              <a:rPr lang="en-US" altLang="en-US"/>
              <a:t> </a:t>
            </a:r>
            <a:r>
              <a:rPr lang="en-US" altLang="en-US" err="1"/>
              <a:t>chi’n</a:t>
            </a:r>
            <a:r>
              <a:rPr lang="en-US" altLang="en-US"/>
              <a:t> </a:t>
            </a:r>
            <a:r>
              <a:rPr lang="en-US" altLang="en-US" err="1"/>
              <a:t>defnyddio’r</a:t>
            </a:r>
            <a:r>
              <a:rPr lang="en-US" altLang="en-US"/>
              <a:t> </a:t>
            </a:r>
            <a:r>
              <a:rPr lang="en-US" altLang="en-US" err="1"/>
              <a:t>lleoliad</a:t>
            </a:r>
            <a:r>
              <a:rPr lang="en-US" altLang="en-US"/>
              <a:t> </a:t>
            </a:r>
            <a:r>
              <a:rPr lang="en-US" altLang="en-US" err="1"/>
              <a:t>hyn</a:t>
            </a:r>
            <a:r>
              <a:rPr lang="en-US" altLang="en-US"/>
              <a:t> </a:t>
            </a:r>
            <a:r>
              <a:rPr lang="en-US" altLang="en-US" err="1"/>
              <a:t>i</a:t>
            </a:r>
            <a:r>
              <a:rPr lang="en-US" altLang="en-US"/>
              <a:t> </a:t>
            </a:r>
            <a:r>
              <a:rPr lang="en-US" altLang="en-US" err="1"/>
              <a:t>weithio</a:t>
            </a:r>
            <a:r>
              <a:rPr lang="en-US" altLang="en-US"/>
              <a:t> </a:t>
            </a:r>
            <a:r>
              <a:rPr lang="en-US" altLang="en-US" err="1"/>
              <a:t>gyda’r</a:t>
            </a:r>
            <a:r>
              <a:rPr lang="en-US" altLang="en-US"/>
              <a:t> </a:t>
            </a:r>
            <a:r>
              <a:rPr lang="en-US" altLang="en-US" err="1"/>
              <a:t>plentyn</a:t>
            </a:r>
            <a:r>
              <a:rPr lang="en-US" altLang="en-US"/>
              <a:t> </a:t>
            </a:r>
            <a:r>
              <a:rPr lang="en-US" altLang="en-US" err="1"/>
              <a:t>sy’n</a:t>
            </a:r>
            <a:r>
              <a:rPr lang="en-US" altLang="en-US"/>
              <a:t> </a:t>
            </a:r>
            <a:r>
              <a:rPr lang="en-US" altLang="en-US" err="1"/>
              <a:t>nodi’r</a:t>
            </a:r>
            <a:r>
              <a:rPr lang="en-US" altLang="en-US"/>
              <a:t> </a:t>
            </a:r>
            <a:r>
              <a:rPr lang="en-US" altLang="en-US" err="1"/>
              <a:t>isod</a:t>
            </a:r>
            <a:r>
              <a:rPr lang="en-US" altLang="en-US"/>
              <a:t> </a:t>
            </a:r>
          </a:p>
          <a:p>
            <a:r>
              <a:rPr lang="en-US" altLang="en-US" err="1"/>
              <a:t>Adborth</a:t>
            </a:r>
            <a:endParaRPr lang="en-US" altLang="en-US"/>
          </a:p>
        </p:txBody>
      </p:sp>
      <p:sp>
        <p:nvSpPr>
          <p:cNvPr id="9" name="Content Placeholder 3">
            <a:extLst>
              <a:ext uri="{FF2B5EF4-FFF2-40B4-BE49-F238E27FC236}">
                <a16:creationId xmlns:a16="http://schemas.microsoft.com/office/drawing/2014/main" id="{EA3BABF8-DB86-44D8-A3FE-ADEFB9E4A85D}"/>
              </a:ext>
            </a:extLst>
          </p:cNvPr>
          <p:cNvSpPr txBox="1">
            <a:spLocks/>
          </p:cNvSpPr>
          <p:nvPr/>
        </p:nvSpPr>
        <p:spPr>
          <a:xfrm>
            <a:off x="5584423" y="1453339"/>
            <a:ext cx="4184034"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ltLang="en-US"/>
              <a:t>In a group, identify an outdoor setting of your choice</a:t>
            </a:r>
          </a:p>
          <a:p>
            <a:r>
              <a:rPr lang="en-GB" altLang="en-US"/>
              <a:t>Consider how you will use your  outdoor setting to work with a child who states: </a:t>
            </a:r>
          </a:p>
          <a:p>
            <a:r>
              <a:rPr lang="en-GB" altLang="en-US"/>
              <a:t>Feedback</a:t>
            </a:r>
          </a:p>
        </p:txBody>
      </p:sp>
      <p:pic>
        <p:nvPicPr>
          <p:cNvPr id="4" name="Picture 3" descr="A picture containing shape&#10;&#10;Description automatically generated">
            <a:extLst>
              <a:ext uri="{FF2B5EF4-FFF2-40B4-BE49-F238E27FC236}">
                <a16:creationId xmlns:a16="http://schemas.microsoft.com/office/drawing/2014/main" id="{555BF189-F217-4E15-896C-C72E2F5E158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93697" y="2859140"/>
            <a:ext cx="1637530" cy="1015103"/>
          </a:xfrm>
          <a:prstGeom prst="rect">
            <a:avLst/>
          </a:prstGeom>
        </p:spPr>
      </p:pic>
    </p:spTree>
    <p:extLst>
      <p:ext uri="{BB962C8B-B14F-4D97-AF65-F5344CB8AC3E}">
        <p14:creationId xmlns:p14="http://schemas.microsoft.com/office/powerpoint/2010/main" val="36923534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Rhestr gyfeirnodi </a:t>
            </a:r>
            <a:br>
              <a:rPr lang="en-GB"/>
            </a:br>
            <a:r>
              <a:rPr lang="en-GB"/>
              <a:t>Reference list</a:t>
            </a:r>
            <a:endParaRPr lang="en-US"/>
          </a:p>
        </p:txBody>
      </p:sp>
      <p:sp>
        <p:nvSpPr>
          <p:cNvPr id="28674" name="Content Placeholder 2"/>
          <p:cNvSpPr>
            <a:spLocks noGrp="1"/>
          </p:cNvSpPr>
          <p:nvPr>
            <p:ph idx="1"/>
          </p:nvPr>
        </p:nvSpPr>
        <p:spPr>
          <a:xfrm>
            <a:off x="677334" y="2160589"/>
            <a:ext cx="9055946" cy="4663939"/>
          </a:xfrm>
        </p:spPr>
        <p:txBody>
          <a:bodyPr vert="horz" lIns="91440" tIns="45720" rIns="91440" bIns="45720" rtlCol="0" anchor="t">
            <a:normAutofit fontScale="77500" lnSpcReduction="20000"/>
          </a:bodyPr>
          <a:lstStyle/>
          <a:p>
            <a:r>
              <a:rPr lang="en-GB">
                <a:ea typeface="+mn-lt"/>
                <a:cs typeface="+mn-lt"/>
              </a:rPr>
              <a:t>Bartlett, S., Burton, D.M., &amp; </a:t>
            </a:r>
            <a:r>
              <a:rPr lang="en-GB" err="1">
                <a:ea typeface="+mn-lt"/>
                <a:cs typeface="+mn-lt"/>
              </a:rPr>
              <a:t>Peim</a:t>
            </a:r>
            <a:r>
              <a:rPr lang="en-GB">
                <a:ea typeface="+mn-lt"/>
                <a:cs typeface="+mn-lt"/>
              </a:rPr>
              <a:t>, N. (2012) Introduction to Education Studies, (3rd edition) London: Paul Chapman Publishers.</a:t>
            </a:r>
          </a:p>
          <a:p>
            <a:r>
              <a:rPr lang="en-GB"/>
              <a:t>Greenaway, R. (2005) </a:t>
            </a:r>
            <a:r>
              <a:rPr lang="en-GB">
                <a:ea typeface="+mn-lt"/>
                <a:cs typeface="+mn-lt"/>
                <a:hlinkClick r:id="rId2"/>
              </a:rPr>
              <a:t>https://www.outdoor-learning-research.org/Research/What-is-Outdoor-Learning</a:t>
            </a:r>
            <a:r>
              <a:rPr lang="en-GB">
                <a:ea typeface="+mn-lt"/>
                <a:cs typeface="+mn-lt"/>
              </a:rPr>
              <a:t> </a:t>
            </a:r>
          </a:p>
          <a:p>
            <a:r>
              <a:rPr lang="en-GB" err="1"/>
              <a:t>Llywodraeth</a:t>
            </a:r>
            <a:r>
              <a:rPr lang="en-GB"/>
              <a:t> Cymru, </a:t>
            </a:r>
            <a:r>
              <a:rPr lang="en-GB">
                <a:ea typeface="+mn-lt"/>
                <a:cs typeface="+mn-lt"/>
              </a:rPr>
              <a:t>   </a:t>
            </a:r>
            <a:r>
              <a:rPr lang="en-GB">
                <a:ea typeface="+mn-lt"/>
                <a:cs typeface="+mn-lt"/>
                <a:hlinkClick r:id="rId3"/>
              </a:rPr>
              <a:t>http://gov.wales/dcells/publications/publications/guidanceandinformation/outofclassroomlearning/outofclassroomlearningw.pdf?lang=cy</a:t>
            </a:r>
            <a:endParaRPr lang="en-GB"/>
          </a:p>
          <a:p>
            <a:r>
              <a:rPr lang="en-GB" altLang="en-US"/>
              <a:t>Pound, L. (2005) How children learn London: </a:t>
            </a:r>
            <a:r>
              <a:rPr lang="en-US" altLang="en-US"/>
              <a:t>Step Forward Publishing Ltd</a:t>
            </a:r>
            <a:endParaRPr lang="en-US"/>
          </a:p>
          <a:p>
            <a:r>
              <a:rPr lang="en-GB" altLang="en-US"/>
              <a:t>Welsh Government  Out of Classroom Learning </a:t>
            </a:r>
            <a:r>
              <a:rPr lang="en-GB" altLang="en-US">
                <a:hlinkClick r:id="rId4"/>
              </a:rPr>
              <a:t>http://gov.wales/dcells/publications/publications/guidanceandinformation/outofclassroomlearning/outofclassroomlearninge.pdf?lang=en</a:t>
            </a:r>
            <a:r>
              <a:rPr lang="en-GB" altLang="en-US"/>
              <a:t> </a:t>
            </a:r>
          </a:p>
          <a:p>
            <a:r>
              <a:rPr lang="en-GB" altLang="en-US"/>
              <a:t>Welsh Government</a:t>
            </a:r>
          </a:p>
          <a:p>
            <a:r>
              <a:rPr lang="en-GB">
                <a:hlinkClick r:id="rId5"/>
              </a:rPr>
              <a:t>http://dera.ioe.ac.uk/20340/1/140519-independent-stocktake-of-the-foundation-phase-in-wales-en.pdf</a:t>
            </a:r>
            <a:endParaRPr lang="en-GB"/>
          </a:p>
          <a:p>
            <a:pPr marL="0" indent="0">
              <a:buNone/>
            </a:pPr>
            <a:r>
              <a:rPr lang="en-GB"/>
              <a:t>[Accessed 2/9/21].</a:t>
            </a:r>
          </a:p>
          <a:p>
            <a:r>
              <a:rPr lang="en-GB">
                <a:hlinkClick r:id="rId6"/>
              </a:rPr>
              <a:t>http://gov.wales/docs/dcells/publications/140519-independent-stocktake-of-the-foundation-phase-in-wales-cy.pdf</a:t>
            </a:r>
            <a:r>
              <a:rPr lang="en-GB"/>
              <a:t> [Accessed 2/9/16].</a:t>
            </a:r>
          </a:p>
          <a:p>
            <a:r>
              <a:rPr lang="en-GB" sz="1500"/>
              <a:t>Welsh Assembly Government Foundation Phase curriculum  planning. Available at </a:t>
            </a:r>
            <a:r>
              <a:rPr lang="en-GB" sz="1500">
                <a:hlinkClick r:id="rId7"/>
              </a:rPr>
              <a:t>http://wales.gov.uk/topics/educationandskills/earlyyearshome/foundation-phase/?lang=enhttp://wales.gov.uk/topics/educationandskills/earlyyearshome/foundation-phase/?lang=en</a:t>
            </a:r>
            <a:r>
              <a:rPr lang="en-GB" sz="1500"/>
              <a:t> (Accessed 15.02.21)</a:t>
            </a:r>
          </a:p>
          <a:p>
            <a:endParaRPr lang="en-GB"/>
          </a:p>
          <a:p>
            <a:endParaRPr lang="en-GB"/>
          </a:p>
          <a:p>
            <a:endParaRPr lang="en-GB" altLang="en-US"/>
          </a:p>
          <a:p>
            <a:endParaRPr lang="en-US" altLang="en-US"/>
          </a:p>
        </p:txBody>
      </p:sp>
    </p:spTree>
    <p:extLst>
      <p:ext uri="{BB962C8B-B14F-4D97-AF65-F5344CB8AC3E}">
        <p14:creationId xmlns:p14="http://schemas.microsoft.com/office/powerpoint/2010/main" val="29676783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2" ma:contentTypeDescription="Create a new document." ma:contentTypeScope="" ma:versionID="fe6d3ed9c5507018e8d0ca2ef5823f1f">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3cddf1ec42ef963025ef9e61a0dcf806" ns2:_="" ns3:_="">
    <xsd:import namespace="74243a2f-f39c-4e43-9810-58f2f548e0d4"/>
    <xsd:import namespace="32cf4773-4f40-40c5-b712-94915657137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DateTaken" ma:index="19"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D4B177-9D2F-45E9-8069-7BB6174B732D}">
  <ds:schemaRefs>
    <ds:schemaRef ds:uri="http://purl.org/dc/elements/1.1/"/>
    <ds:schemaRef ds:uri="32cf4773-4f40-40c5-b712-949156571374"/>
    <ds:schemaRef ds:uri="http://purl.org/dc/dcmitype/"/>
    <ds:schemaRef ds:uri="http://schemas.microsoft.com/office/2006/documentManagement/types"/>
    <ds:schemaRef ds:uri="http://schemas.microsoft.com/office/infopath/2007/PartnerControls"/>
    <ds:schemaRef ds:uri="74243a2f-f39c-4e43-9810-58f2f548e0d4"/>
    <ds:schemaRef ds:uri="http://schemas.openxmlformats.org/package/2006/metadata/core-properties"/>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043339D0-EE5A-444F-AC7A-CD959335CDE6}">
  <ds:schemaRefs>
    <ds:schemaRef ds:uri="http://schemas.microsoft.com/sharepoint/v3/contenttype/forms"/>
  </ds:schemaRefs>
</ds:datastoreItem>
</file>

<file path=customXml/itemProps3.xml><?xml version="1.0" encoding="utf-8"?>
<ds:datastoreItem xmlns:ds="http://schemas.openxmlformats.org/officeDocument/2006/customXml" ds:itemID="{4A841F7A-F5A8-439F-9D10-683007FF26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26</TotalTime>
  <Words>3742</Words>
  <Application>Microsoft Office PowerPoint</Application>
  <PresentationFormat>Widescreen</PresentationFormat>
  <Paragraphs>241</Paragraphs>
  <Slides>36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Century Gothic</vt:lpstr>
      <vt:lpstr>Tahoma</vt:lpstr>
      <vt:lpstr>Trebuchet MS</vt:lpstr>
      <vt:lpstr>Wingdings</vt:lpstr>
      <vt:lpstr>Wingdings 3</vt:lpstr>
      <vt:lpstr>Facet</vt:lpstr>
      <vt:lpstr>Amgylcheddau Dysgu Amgen Alternative Learning Environments  </vt:lpstr>
      <vt:lpstr>Deilliannau Dysgu’r Modiwl Module Learning Outcomes</vt:lpstr>
      <vt:lpstr>Deilliannau Dysgu’r Modiwl Module Learning Outcomes</vt:lpstr>
      <vt:lpstr>Deilliannau Dysgu’r Modiwl  Module Learning Outcomes</vt:lpstr>
      <vt:lpstr>Asesiad / Assessment</vt:lpstr>
      <vt:lpstr>  Heddiw  / Today</vt:lpstr>
      <vt:lpstr>Beth ydych chi’n ei wybod am ddysgu yn yr awyr agored?  What do you know about outdoor learning?</vt:lpstr>
      <vt:lpstr>Dysgu yn yr Awyr Agored / Outdoor Learning</vt:lpstr>
      <vt:lpstr>Dysgu drwy Brofiad / Experiential Learning</vt:lpstr>
      <vt:lpstr>Dysgu drwy Brofiad / Experiential Learning</vt:lpstr>
      <vt:lpstr>Damcaniaeth Dysgu Awyr Agored Outdoor Learning theory</vt:lpstr>
      <vt:lpstr>Cyflwyniadau a thrafodaeth grwp / Group presentations and discussion</vt:lpstr>
      <vt:lpstr>Ble mae’n ffitio? / Where does it fit?</vt:lpstr>
      <vt:lpstr>Cysylltiadau â Meysydd Dysgu a Phofiad y CS Links to FPh Areas of Learning and Experience</vt:lpstr>
      <vt:lpstr>Cysylltiadau â Meysydd Dysgu a Phofiad y CS Links to FPh Areas of Learning and Experience</vt:lpstr>
      <vt:lpstr>Cysylltiadau â Meysydd Dysgu a Phofiad y CS Links to FPh Areas of Learning and Experience</vt:lpstr>
      <vt:lpstr>Cysylltiadau â Meysydd Dysgu a Phofiad y CS Links to FPh Areas of Learning and Experience</vt:lpstr>
      <vt:lpstr>PowerPoint Presentation</vt:lpstr>
      <vt:lpstr>PowerPoint Presentation</vt:lpstr>
      <vt:lpstr> Cyd–destun tu allan / Outdoor context </vt:lpstr>
      <vt:lpstr>Cwricwlwm wedi ei gynllunio yn ofalus A carefully planned curriculum </vt:lpstr>
      <vt:lpstr>Cwricwlwm wedi ei gynllunio yn ofalus A carefully planned curriculum </vt:lpstr>
      <vt:lpstr>Tasg Gynllunio Darpariaeth Allanol / Outdoor Provision Planning Task</vt:lpstr>
      <vt:lpstr>RHAN 2: Paratoi ar gyfer ymweliad allan o’r safle PART 2: Preparation for an offsite visit  </vt:lpstr>
      <vt:lpstr>Paratoi ar gyfer ymweliad allan o’r safle  Preparation for an offsite visit  </vt:lpstr>
      <vt:lpstr>Wrth gyrraedd / On arrival </vt:lpstr>
      <vt:lpstr>Gosod ffiniau / Setting boundaries  </vt:lpstr>
      <vt:lpstr>Gweithgareddau / Activities  </vt:lpstr>
      <vt:lpstr>Ymddygiad / Behaviour   </vt:lpstr>
      <vt:lpstr>         Tasg                         Task</vt:lpstr>
      <vt:lpstr>         Tasg                         Task</vt:lpstr>
      <vt:lpstr>Gorffen y sesiwn / Ending the session  </vt:lpstr>
      <vt:lpstr>Nôl yn yr ysgol / Back in school </vt:lpstr>
      <vt:lpstr>Asesiad risg  / Risk assessments </vt:lpstr>
      <vt:lpstr>Tasg                          Task</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17</cp:revision>
  <dcterms:created xsi:type="dcterms:W3CDTF">2019-07-09T09:55:30Z</dcterms:created>
  <dcterms:modified xsi:type="dcterms:W3CDTF">2025-02-24T10:31:45Z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