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308" r:id="rId24"/>
    <p:sldId id="309" r:id="rId25"/>
    <p:sldId id="299" r:id="rId26"/>
    <p:sldId id="302" r:id="rId27"/>
    <p:sldId id="300" r:id="rId28"/>
    <p:sldId id="301" r:id="rId29"/>
    <p:sldId id="303" r:id="rId30"/>
    <p:sldId id="304" r:id="rId31"/>
    <p:sldId id="305" r:id="rId32"/>
    <p:sldId id="306" r:id="rId33"/>
    <p:sldId id="310" r:id="rId34"/>
    <p:sldId id="30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11" autoAdjust="0"/>
    <p:restoredTop sz="95794" autoAdjust="0"/>
  </p:normalViewPr>
  <p:slideViewPr>
    <p:cSldViewPr>
      <p:cViewPr varScale="1">
        <p:scale>
          <a:sx n="63" d="100"/>
          <a:sy n="63" d="100"/>
        </p:scale>
        <p:origin x="138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22/09/2024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22/09/2024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22/09/2024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22/09/2024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22/09/2024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22/09/2024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22/09/2024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Decision Making</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4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dirty="0"/>
              <a:t>Defining Decision-making</a:t>
            </a:r>
          </a:p>
          <a:p>
            <a:r>
              <a:rPr lang="en-US" sz="2400" dirty="0"/>
              <a:t>The decision-making process</a:t>
            </a:r>
          </a:p>
          <a:p>
            <a:r>
              <a:rPr lang="en-US" sz="2400" dirty="0"/>
              <a:t>Approaches to decision-making</a:t>
            </a:r>
          </a:p>
          <a:p>
            <a:r>
              <a:rPr lang="en-US" sz="2400" dirty="0"/>
              <a:t>Types of decision-making</a:t>
            </a:r>
          </a:p>
          <a:p>
            <a:r>
              <a:rPr lang="en-US" sz="2400" dirty="0"/>
              <a:t>Decision-making challenges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1F0B9-B829-3E42-5343-46AF5AC597CA}"/>
              </a:ext>
            </a:extLst>
          </p:cNvPr>
          <p:cNvSpPr>
            <a:spLocks noGrp="1"/>
          </p:cNvSpPr>
          <p:nvPr>
            <p:ph idx="1"/>
          </p:nvPr>
        </p:nvSpPr>
        <p:spPr>
          <a:xfrm>
            <a:off x="1222375" y="1240160"/>
            <a:ext cx="6589985" cy="3917032"/>
          </a:xfrm>
        </p:spPr>
        <p:txBody>
          <a:bodyPr/>
          <a:lstStyle/>
          <a:p>
            <a:r>
              <a:rPr lang="en-US" sz="2400" dirty="0"/>
              <a:t>In 2006, Google’s CEO Eric Schmidt made a decision to buy YouTube for $1.65 Billion. </a:t>
            </a:r>
          </a:p>
          <a:p>
            <a:r>
              <a:rPr lang="en-US" sz="2400" dirty="0"/>
              <a:t>Most competitors thought this was a bad decision.</a:t>
            </a:r>
          </a:p>
          <a:p>
            <a:r>
              <a:rPr lang="en-US" sz="2400" dirty="0"/>
              <a:t>Schmidt saw potential that others didn’t. Today YouTube earns more than $10 Billion a year from selling display and video ads.</a:t>
            </a:r>
          </a:p>
        </p:txBody>
      </p:sp>
      <p:sp>
        <p:nvSpPr>
          <p:cNvPr id="4" name="Date Placeholder 3">
            <a:extLst>
              <a:ext uri="{FF2B5EF4-FFF2-40B4-BE49-F238E27FC236}">
                <a16:creationId xmlns:a16="http://schemas.microsoft.com/office/drawing/2014/main" id="{2518F997-7058-6DD2-36B4-16F4FC61DC9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15741B81-C542-75EA-1D8C-5CC98DFDFBFA}"/>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1026" name="Picture 2" descr="google - Wikipedia">
            <a:extLst>
              <a:ext uri="{FF2B5EF4-FFF2-40B4-BE49-F238E27FC236}">
                <a16:creationId xmlns:a16="http://schemas.microsoft.com/office/drawing/2014/main" id="{DAC7700F-E072-E74F-33B6-2D9636AC26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0304" y="4391980"/>
            <a:ext cx="2839864" cy="1155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BA3D41D-1509-B5A6-E16A-1029699B1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016" y="197712"/>
            <a:ext cx="2051720" cy="49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ric Schmidt steps down as Alphabet chairman">
            <a:extLst>
              <a:ext uri="{FF2B5EF4-FFF2-40B4-BE49-F238E27FC236}">
                <a16:creationId xmlns:a16="http://schemas.microsoft.com/office/drawing/2014/main" id="{16074228-DE50-41DF-F688-7341AD8948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4046984"/>
            <a:ext cx="1394594" cy="1570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93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D179-0C24-9582-C1CF-7D705DAF0911}"/>
              </a:ext>
            </a:extLst>
          </p:cNvPr>
          <p:cNvSpPr>
            <a:spLocks noGrp="1"/>
          </p:cNvSpPr>
          <p:nvPr>
            <p:ph type="title"/>
          </p:nvPr>
        </p:nvSpPr>
        <p:spPr/>
        <p:txBody>
          <a:bodyPr/>
          <a:lstStyle/>
          <a:p>
            <a:r>
              <a:rPr lang="en-US" sz="3600" b="1" dirty="0"/>
              <a:t>Decision making</a:t>
            </a:r>
          </a:p>
        </p:txBody>
      </p:sp>
      <p:sp>
        <p:nvSpPr>
          <p:cNvPr id="3" name="Content Placeholder 2">
            <a:extLst>
              <a:ext uri="{FF2B5EF4-FFF2-40B4-BE49-F238E27FC236}">
                <a16:creationId xmlns:a16="http://schemas.microsoft.com/office/drawing/2014/main" id="{23C7CA3F-6918-16FC-B608-6205C28F8ED0}"/>
              </a:ext>
            </a:extLst>
          </p:cNvPr>
          <p:cNvSpPr>
            <a:spLocks noGrp="1"/>
          </p:cNvSpPr>
          <p:nvPr>
            <p:ph idx="1"/>
          </p:nvPr>
        </p:nvSpPr>
        <p:spPr/>
        <p:txBody>
          <a:bodyPr/>
          <a:lstStyle/>
          <a:p>
            <a:r>
              <a:rPr lang="en-US" sz="2400" dirty="0"/>
              <a:t>Decision making is the essence of management. </a:t>
            </a:r>
          </a:p>
          <a:p>
            <a:r>
              <a:rPr lang="en-US" sz="2400" dirty="0"/>
              <a:t>All managers need to make good decisions because they’re judged on the outcomes of those decisions.</a:t>
            </a:r>
          </a:p>
          <a:p>
            <a:r>
              <a:rPr lang="en-US" sz="2400" dirty="0"/>
              <a:t>All other organizational members make decision that affect their jobs and the organization they work for.</a:t>
            </a:r>
          </a:p>
        </p:txBody>
      </p:sp>
      <p:sp>
        <p:nvSpPr>
          <p:cNvPr id="4" name="Date Placeholder 3">
            <a:extLst>
              <a:ext uri="{FF2B5EF4-FFF2-40B4-BE49-F238E27FC236}">
                <a16:creationId xmlns:a16="http://schemas.microsoft.com/office/drawing/2014/main" id="{635B51EF-6D17-C24B-9128-009B5B39AFC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C08CF807-395B-D935-9944-291C3C982140}"/>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234884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5FE8-FDBF-A3E2-9F43-38A8DCDD2CD7}"/>
              </a:ext>
            </a:extLst>
          </p:cNvPr>
          <p:cNvSpPr>
            <a:spLocks noGrp="1"/>
          </p:cNvSpPr>
          <p:nvPr>
            <p:ph type="title"/>
          </p:nvPr>
        </p:nvSpPr>
        <p:spPr/>
        <p:txBody>
          <a:bodyPr/>
          <a:lstStyle/>
          <a:p>
            <a:r>
              <a:rPr lang="en-US" sz="3600" b="1" dirty="0"/>
              <a:t>Defining decision-making</a:t>
            </a:r>
            <a:endParaRPr lang="en-US" b="1" dirty="0"/>
          </a:p>
        </p:txBody>
      </p:sp>
      <p:sp>
        <p:nvSpPr>
          <p:cNvPr id="3" name="Content Placeholder 2">
            <a:extLst>
              <a:ext uri="{FF2B5EF4-FFF2-40B4-BE49-F238E27FC236}">
                <a16:creationId xmlns:a16="http://schemas.microsoft.com/office/drawing/2014/main" id="{B2340EEC-9643-03B4-FD52-9ECC594CBD9A}"/>
              </a:ext>
            </a:extLst>
          </p:cNvPr>
          <p:cNvSpPr>
            <a:spLocks noGrp="1"/>
          </p:cNvSpPr>
          <p:nvPr>
            <p:ph idx="1"/>
          </p:nvPr>
        </p:nvSpPr>
        <p:spPr/>
        <p:txBody>
          <a:bodyPr/>
          <a:lstStyle/>
          <a:p>
            <a:r>
              <a:rPr lang="en-US" sz="2400" dirty="0"/>
              <a:t>Decision means making a choice among alternatives.</a:t>
            </a:r>
          </a:p>
          <a:p>
            <a:r>
              <a:rPr lang="en-US" sz="2400" dirty="0"/>
              <a:t>Decision making is best understood as a process rather than a choice.</a:t>
            </a:r>
          </a:p>
        </p:txBody>
      </p:sp>
      <p:sp>
        <p:nvSpPr>
          <p:cNvPr id="4" name="Date Placeholder 3">
            <a:extLst>
              <a:ext uri="{FF2B5EF4-FFF2-40B4-BE49-F238E27FC236}">
                <a16:creationId xmlns:a16="http://schemas.microsoft.com/office/drawing/2014/main" id="{5F332E95-8B34-066E-12D7-4337C68DC3D5}"/>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F8EFD1B8-331E-6EF6-62E6-C06994EB0BA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1028" name="Picture 4" descr="Decision making - Free people icons">
            <a:extLst>
              <a:ext uri="{FF2B5EF4-FFF2-40B4-BE49-F238E27FC236}">
                <a16:creationId xmlns:a16="http://schemas.microsoft.com/office/drawing/2014/main" id="{424E5F0B-0B80-51D7-96E5-2D388AC36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65973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86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BD06F-320C-0B05-82B0-6B6BD00640F5}"/>
              </a:ext>
            </a:extLst>
          </p:cNvPr>
          <p:cNvSpPr>
            <a:spLocks noGrp="1"/>
          </p:cNvSpPr>
          <p:nvPr>
            <p:ph type="title"/>
          </p:nvPr>
        </p:nvSpPr>
        <p:spPr/>
        <p:txBody>
          <a:bodyPr/>
          <a:lstStyle/>
          <a:p>
            <a:r>
              <a:rPr lang="en-US" sz="3600" b="1" dirty="0"/>
              <a:t>The Decision-Making Process</a:t>
            </a:r>
          </a:p>
        </p:txBody>
      </p:sp>
      <p:sp>
        <p:nvSpPr>
          <p:cNvPr id="3" name="Content Placeholder 2">
            <a:extLst>
              <a:ext uri="{FF2B5EF4-FFF2-40B4-BE49-F238E27FC236}">
                <a16:creationId xmlns:a16="http://schemas.microsoft.com/office/drawing/2014/main" id="{CFD0557A-22D7-A92C-F4E9-8F259A4CB00D}"/>
              </a:ext>
            </a:extLst>
          </p:cNvPr>
          <p:cNvSpPr>
            <a:spLocks noGrp="1"/>
          </p:cNvSpPr>
          <p:nvPr>
            <p:ph idx="1"/>
          </p:nvPr>
        </p:nvSpPr>
        <p:spPr/>
        <p:txBody>
          <a:bodyPr/>
          <a:lstStyle/>
          <a:p>
            <a:r>
              <a:rPr lang="en-US" sz="2400" b="1" dirty="0"/>
              <a:t>Step 1:</a:t>
            </a:r>
            <a:r>
              <a:rPr lang="en-US" sz="2400" dirty="0"/>
              <a:t> Identifying a problem</a:t>
            </a:r>
          </a:p>
          <a:p>
            <a:r>
              <a:rPr lang="en-US" sz="2400" b="1" dirty="0"/>
              <a:t>Step 2:</a:t>
            </a:r>
            <a:r>
              <a:rPr lang="en-US" sz="2400" dirty="0"/>
              <a:t> Identifying decision criteria</a:t>
            </a:r>
          </a:p>
          <a:p>
            <a:r>
              <a:rPr lang="en-US" sz="2400" b="1" dirty="0"/>
              <a:t>Step 3:</a:t>
            </a:r>
            <a:r>
              <a:rPr lang="en-US" sz="2400" dirty="0"/>
              <a:t> Allocating weights to the criteria</a:t>
            </a:r>
          </a:p>
          <a:p>
            <a:r>
              <a:rPr lang="en-US" sz="2400" b="1" dirty="0"/>
              <a:t>Step 4:</a:t>
            </a:r>
            <a:r>
              <a:rPr lang="en-US" sz="2400" dirty="0"/>
              <a:t> Developing alternatives</a:t>
            </a:r>
          </a:p>
          <a:p>
            <a:r>
              <a:rPr lang="en-US" sz="2400" b="1" dirty="0"/>
              <a:t>Step 5:</a:t>
            </a:r>
            <a:r>
              <a:rPr lang="en-US" sz="2400" dirty="0"/>
              <a:t> Analyzing alternatives</a:t>
            </a:r>
          </a:p>
          <a:p>
            <a:r>
              <a:rPr lang="en-US" sz="2400" b="1" dirty="0"/>
              <a:t>Step 6:</a:t>
            </a:r>
            <a:r>
              <a:rPr lang="en-US" sz="2400" dirty="0"/>
              <a:t> Selecting an alternative</a:t>
            </a:r>
          </a:p>
          <a:p>
            <a:r>
              <a:rPr lang="en-US" sz="2400" b="1" dirty="0"/>
              <a:t>Step 7:</a:t>
            </a:r>
            <a:r>
              <a:rPr lang="en-US" sz="2400" dirty="0"/>
              <a:t> Implementing the alternative </a:t>
            </a:r>
          </a:p>
          <a:p>
            <a:r>
              <a:rPr lang="en-US" sz="2400" b="1" dirty="0"/>
              <a:t>Step 8:</a:t>
            </a:r>
            <a:r>
              <a:rPr lang="en-US" sz="2400" dirty="0"/>
              <a:t> Evaluating decision effectiveness</a:t>
            </a:r>
          </a:p>
        </p:txBody>
      </p:sp>
      <p:sp>
        <p:nvSpPr>
          <p:cNvPr id="4" name="Date Placeholder 3">
            <a:extLst>
              <a:ext uri="{FF2B5EF4-FFF2-40B4-BE49-F238E27FC236}">
                <a16:creationId xmlns:a16="http://schemas.microsoft.com/office/drawing/2014/main" id="{91723B65-7C19-2E0C-B77C-AE2350AEB786}"/>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86586D3B-8D36-C6D5-0ADA-98927CD410B0}"/>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587343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1415D-E67A-0F75-A487-EED27D6A63D9}"/>
              </a:ext>
            </a:extLst>
          </p:cNvPr>
          <p:cNvSpPr>
            <a:spLocks noGrp="1"/>
          </p:cNvSpPr>
          <p:nvPr>
            <p:ph type="title"/>
          </p:nvPr>
        </p:nvSpPr>
        <p:spPr/>
        <p:txBody>
          <a:bodyPr/>
          <a:lstStyle/>
          <a:p>
            <a:r>
              <a:rPr lang="en-US" sz="3600" b="1" dirty="0"/>
              <a:t>Step 1: Identifying the problem</a:t>
            </a:r>
          </a:p>
        </p:txBody>
      </p:sp>
      <p:sp>
        <p:nvSpPr>
          <p:cNvPr id="3" name="Content Placeholder 2">
            <a:extLst>
              <a:ext uri="{FF2B5EF4-FFF2-40B4-BE49-F238E27FC236}">
                <a16:creationId xmlns:a16="http://schemas.microsoft.com/office/drawing/2014/main" id="{561FCA8B-9121-B4F4-986B-A002D7BBBC5E}"/>
              </a:ext>
            </a:extLst>
          </p:cNvPr>
          <p:cNvSpPr>
            <a:spLocks noGrp="1"/>
          </p:cNvSpPr>
          <p:nvPr>
            <p:ph idx="1"/>
          </p:nvPr>
        </p:nvSpPr>
        <p:spPr/>
        <p:txBody>
          <a:bodyPr/>
          <a:lstStyle/>
          <a:p>
            <a:r>
              <a:rPr lang="en-US" sz="2400" dirty="0"/>
              <a:t>This is the first step where you recognize and define the issue or challenge that needs a decision. </a:t>
            </a:r>
          </a:p>
          <a:p>
            <a:r>
              <a:rPr lang="en-US" sz="2400" dirty="0"/>
              <a:t>It's crucial to have a clear understanding of the problem before proceeding to make any decisions.</a:t>
            </a:r>
          </a:p>
          <a:p>
            <a:endParaRPr lang="en-US" dirty="0"/>
          </a:p>
        </p:txBody>
      </p:sp>
      <p:sp>
        <p:nvSpPr>
          <p:cNvPr id="4" name="Date Placeholder 3">
            <a:extLst>
              <a:ext uri="{FF2B5EF4-FFF2-40B4-BE49-F238E27FC236}">
                <a16:creationId xmlns:a16="http://schemas.microsoft.com/office/drawing/2014/main" id="{2BAD7D66-4DF7-87CF-47A7-BF1F2D1D0AE9}"/>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0CD17265-42AE-2DC1-B64E-EF0BC47471D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83981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2E0BE-E9DB-089A-B157-9118F8B6504F}"/>
              </a:ext>
            </a:extLst>
          </p:cNvPr>
          <p:cNvSpPr>
            <a:spLocks noGrp="1"/>
          </p:cNvSpPr>
          <p:nvPr>
            <p:ph type="title"/>
          </p:nvPr>
        </p:nvSpPr>
        <p:spPr/>
        <p:txBody>
          <a:bodyPr/>
          <a:lstStyle/>
          <a:p>
            <a:r>
              <a:rPr lang="en-US" sz="3600" b="1" dirty="0"/>
              <a:t>Step 2: Identifying decision criteria</a:t>
            </a:r>
          </a:p>
        </p:txBody>
      </p:sp>
      <p:sp>
        <p:nvSpPr>
          <p:cNvPr id="3" name="Content Placeholder 2">
            <a:extLst>
              <a:ext uri="{FF2B5EF4-FFF2-40B4-BE49-F238E27FC236}">
                <a16:creationId xmlns:a16="http://schemas.microsoft.com/office/drawing/2014/main" id="{81AA661C-CEE7-FC82-83D2-29D3C6C139D6}"/>
              </a:ext>
            </a:extLst>
          </p:cNvPr>
          <p:cNvSpPr>
            <a:spLocks noGrp="1"/>
          </p:cNvSpPr>
          <p:nvPr>
            <p:ph idx="1"/>
          </p:nvPr>
        </p:nvSpPr>
        <p:spPr/>
        <p:txBody>
          <a:bodyPr/>
          <a:lstStyle/>
          <a:p>
            <a:r>
              <a:rPr lang="en-US" sz="2400" dirty="0"/>
              <a:t>In this step, you determine the factors or criteria that are relevant to solving the problem. </a:t>
            </a:r>
          </a:p>
          <a:p>
            <a:r>
              <a:rPr lang="en-US" sz="2400" dirty="0"/>
              <a:t>These criteria are the specific aspects that will be considered when evaluating different alternatives.</a:t>
            </a:r>
          </a:p>
          <a:p>
            <a:endParaRPr lang="en-US" dirty="0"/>
          </a:p>
        </p:txBody>
      </p:sp>
      <p:sp>
        <p:nvSpPr>
          <p:cNvPr id="4" name="Date Placeholder 3">
            <a:extLst>
              <a:ext uri="{FF2B5EF4-FFF2-40B4-BE49-F238E27FC236}">
                <a16:creationId xmlns:a16="http://schemas.microsoft.com/office/drawing/2014/main" id="{9929B3EA-22A6-C1CE-CD84-7B4FD0BE5AD5}"/>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C6AE6812-944A-8144-0691-401559505CAB}"/>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93441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2321-D136-019A-5C93-F019B2E08857}"/>
              </a:ext>
            </a:extLst>
          </p:cNvPr>
          <p:cNvSpPr>
            <a:spLocks noGrp="1"/>
          </p:cNvSpPr>
          <p:nvPr>
            <p:ph type="title"/>
          </p:nvPr>
        </p:nvSpPr>
        <p:spPr/>
        <p:txBody>
          <a:bodyPr/>
          <a:lstStyle/>
          <a:p>
            <a:r>
              <a:rPr lang="en-US" sz="3600" b="1" dirty="0"/>
              <a:t>Step 3: Allocating weight to the criteria</a:t>
            </a:r>
          </a:p>
        </p:txBody>
      </p:sp>
      <p:sp>
        <p:nvSpPr>
          <p:cNvPr id="3" name="Content Placeholder 2">
            <a:extLst>
              <a:ext uri="{FF2B5EF4-FFF2-40B4-BE49-F238E27FC236}">
                <a16:creationId xmlns:a16="http://schemas.microsoft.com/office/drawing/2014/main" id="{F827874B-0567-D59F-370A-8FDFEF5CABA5}"/>
              </a:ext>
            </a:extLst>
          </p:cNvPr>
          <p:cNvSpPr>
            <a:spLocks noGrp="1"/>
          </p:cNvSpPr>
          <p:nvPr>
            <p:ph idx="1"/>
          </p:nvPr>
        </p:nvSpPr>
        <p:spPr/>
        <p:txBody>
          <a:bodyPr/>
          <a:lstStyle/>
          <a:p>
            <a:r>
              <a:rPr lang="en-US" sz="2400" dirty="0"/>
              <a:t>Once you've identified the decision criteria, you assign weights to them based on their importance or relevance. </a:t>
            </a:r>
          </a:p>
          <a:p>
            <a:r>
              <a:rPr lang="en-US" sz="2400" dirty="0"/>
              <a:t>This helps in prioritizing the criteria and gives a quantitative measure of their significance in the decision-making process.</a:t>
            </a:r>
          </a:p>
          <a:p>
            <a:endParaRPr lang="en-US" dirty="0"/>
          </a:p>
        </p:txBody>
      </p:sp>
      <p:sp>
        <p:nvSpPr>
          <p:cNvPr id="4" name="Date Placeholder 3">
            <a:extLst>
              <a:ext uri="{FF2B5EF4-FFF2-40B4-BE49-F238E27FC236}">
                <a16:creationId xmlns:a16="http://schemas.microsoft.com/office/drawing/2014/main" id="{D68EADE2-891D-B16F-81F3-7CA6F601252F}"/>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0EA1B72E-5EF1-B759-3D9E-FA8DBDEAEDB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108192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7FF4-F675-5F19-EA5C-E4FF6378B35C}"/>
              </a:ext>
            </a:extLst>
          </p:cNvPr>
          <p:cNvSpPr>
            <a:spLocks noGrp="1"/>
          </p:cNvSpPr>
          <p:nvPr>
            <p:ph type="title"/>
          </p:nvPr>
        </p:nvSpPr>
        <p:spPr/>
        <p:txBody>
          <a:bodyPr/>
          <a:lstStyle/>
          <a:p>
            <a:r>
              <a:rPr lang="en-US" sz="3600" b="1" dirty="0"/>
              <a:t>Step 4: developing alternatives</a:t>
            </a:r>
          </a:p>
        </p:txBody>
      </p:sp>
      <p:sp>
        <p:nvSpPr>
          <p:cNvPr id="3" name="Content Placeholder 2">
            <a:extLst>
              <a:ext uri="{FF2B5EF4-FFF2-40B4-BE49-F238E27FC236}">
                <a16:creationId xmlns:a16="http://schemas.microsoft.com/office/drawing/2014/main" id="{2B71D9C4-D92A-A108-066F-D0297A40B1ED}"/>
              </a:ext>
            </a:extLst>
          </p:cNvPr>
          <p:cNvSpPr>
            <a:spLocks noGrp="1"/>
          </p:cNvSpPr>
          <p:nvPr>
            <p:ph idx="1"/>
          </p:nvPr>
        </p:nvSpPr>
        <p:spPr/>
        <p:txBody>
          <a:bodyPr/>
          <a:lstStyle/>
          <a:p>
            <a:r>
              <a:rPr lang="en-US" sz="2400" dirty="0"/>
              <a:t>Here, you brainstorm and create a list of potential solutions or alternatives to address the problem. </a:t>
            </a:r>
          </a:p>
          <a:p>
            <a:r>
              <a:rPr lang="en-US" sz="2400" dirty="0"/>
              <a:t>It's essential to generate a variety of options to ensure a comprehensive evaluation.</a:t>
            </a:r>
          </a:p>
          <a:p>
            <a:endParaRPr lang="en-US" dirty="0"/>
          </a:p>
        </p:txBody>
      </p:sp>
      <p:sp>
        <p:nvSpPr>
          <p:cNvPr id="4" name="Date Placeholder 3">
            <a:extLst>
              <a:ext uri="{FF2B5EF4-FFF2-40B4-BE49-F238E27FC236}">
                <a16:creationId xmlns:a16="http://schemas.microsoft.com/office/drawing/2014/main" id="{0707878B-D584-BD85-369A-6C26859F2755}"/>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7CEBEF89-0168-D206-7630-4D9F4AED6F75}"/>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4372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E6AC-6E54-5AA2-65A5-530DCE9A49CE}"/>
              </a:ext>
            </a:extLst>
          </p:cNvPr>
          <p:cNvSpPr>
            <a:spLocks noGrp="1"/>
          </p:cNvSpPr>
          <p:nvPr>
            <p:ph type="title"/>
          </p:nvPr>
        </p:nvSpPr>
        <p:spPr/>
        <p:txBody>
          <a:bodyPr/>
          <a:lstStyle/>
          <a:p>
            <a:r>
              <a:rPr lang="en-US" sz="3600" b="1" dirty="0"/>
              <a:t>Step 5: Analyzing decisions</a:t>
            </a:r>
          </a:p>
        </p:txBody>
      </p:sp>
      <p:sp>
        <p:nvSpPr>
          <p:cNvPr id="3" name="Content Placeholder 2">
            <a:extLst>
              <a:ext uri="{FF2B5EF4-FFF2-40B4-BE49-F238E27FC236}">
                <a16:creationId xmlns:a16="http://schemas.microsoft.com/office/drawing/2014/main" id="{89170536-BE41-263D-6541-D655B17CD937}"/>
              </a:ext>
            </a:extLst>
          </p:cNvPr>
          <p:cNvSpPr>
            <a:spLocks noGrp="1"/>
          </p:cNvSpPr>
          <p:nvPr>
            <p:ph idx="1"/>
          </p:nvPr>
        </p:nvSpPr>
        <p:spPr/>
        <p:txBody>
          <a:bodyPr/>
          <a:lstStyle/>
          <a:p>
            <a:r>
              <a:rPr lang="en-US" sz="2400" dirty="0"/>
              <a:t>This step involves a detailed examination of each alternative against the identified criteria. </a:t>
            </a:r>
          </a:p>
          <a:p>
            <a:r>
              <a:rPr lang="en-US" sz="2400" dirty="0"/>
              <a:t>You assess the pros and cons of each option, considering the weighted criteria, to understand the potential outcomes and impacts.</a:t>
            </a:r>
          </a:p>
        </p:txBody>
      </p:sp>
      <p:sp>
        <p:nvSpPr>
          <p:cNvPr id="4" name="Date Placeholder 3">
            <a:extLst>
              <a:ext uri="{FF2B5EF4-FFF2-40B4-BE49-F238E27FC236}">
                <a16:creationId xmlns:a16="http://schemas.microsoft.com/office/drawing/2014/main" id="{A6FA1EA5-2502-DCFA-5410-7982D80E76E6}"/>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91204988-C51D-9FEF-E437-64244713815E}"/>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109722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0561-D657-435D-35D3-34F1B57345C8}"/>
              </a:ext>
            </a:extLst>
          </p:cNvPr>
          <p:cNvSpPr>
            <a:spLocks noGrp="1"/>
          </p:cNvSpPr>
          <p:nvPr>
            <p:ph type="title"/>
          </p:nvPr>
        </p:nvSpPr>
        <p:spPr/>
        <p:txBody>
          <a:bodyPr/>
          <a:lstStyle/>
          <a:p>
            <a:r>
              <a:rPr lang="en-US" sz="3600" b="1" dirty="0"/>
              <a:t>Step 6: Selecting an alternative</a:t>
            </a:r>
          </a:p>
        </p:txBody>
      </p:sp>
      <p:sp>
        <p:nvSpPr>
          <p:cNvPr id="3" name="Content Placeholder 2">
            <a:extLst>
              <a:ext uri="{FF2B5EF4-FFF2-40B4-BE49-F238E27FC236}">
                <a16:creationId xmlns:a16="http://schemas.microsoft.com/office/drawing/2014/main" id="{902D54E6-D1F4-F6E8-0660-44BBE831AC62}"/>
              </a:ext>
            </a:extLst>
          </p:cNvPr>
          <p:cNvSpPr>
            <a:spLocks noGrp="1"/>
          </p:cNvSpPr>
          <p:nvPr>
            <p:ph idx="1"/>
          </p:nvPr>
        </p:nvSpPr>
        <p:spPr/>
        <p:txBody>
          <a:bodyPr/>
          <a:lstStyle/>
          <a:p>
            <a:r>
              <a:rPr lang="en-US" sz="2400" dirty="0"/>
              <a:t>After analyzing the alternatives, you make a decision by choosing the one that best aligns with the established criteria and objectives. </a:t>
            </a:r>
          </a:p>
          <a:p>
            <a:r>
              <a:rPr lang="en-US" sz="2400" dirty="0"/>
              <a:t>The selection is based on the evaluation of each alternative's strengths and weaknesses.</a:t>
            </a:r>
          </a:p>
          <a:p>
            <a:endParaRPr lang="en-US" dirty="0"/>
          </a:p>
        </p:txBody>
      </p:sp>
      <p:sp>
        <p:nvSpPr>
          <p:cNvPr id="4" name="Date Placeholder 3">
            <a:extLst>
              <a:ext uri="{FF2B5EF4-FFF2-40B4-BE49-F238E27FC236}">
                <a16:creationId xmlns:a16="http://schemas.microsoft.com/office/drawing/2014/main" id="{35FF18C8-0D42-E1C5-5C70-F50E323EBD8D}"/>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25573D4C-A11B-1C4E-B63C-8561C5BBC8B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74663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662E9-C36B-F48B-578C-F27BEDBD2D5F}"/>
              </a:ext>
            </a:extLst>
          </p:cNvPr>
          <p:cNvSpPr>
            <a:spLocks noGrp="1"/>
          </p:cNvSpPr>
          <p:nvPr>
            <p:ph type="title"/>
          </p:nvPr>
        </p:nvSpPr>
        <p:spPr/>
        <p:txBody>
          <a:bodyPr/>
          <a:lstStyle/>
          <a:p>
            <a:r>
              <a:rPr lang="en-US" sz="3600" b="1" dirty="0"/>
              <a:t>Step 7: Implementing the alternative</a:t>
            </a:r>
          </a:p>
        </p:txBody>
      </p:sp>
      <p:sp>
        <p:nvSpPr>
          <p:cNvPr id="3" name="Content Placeholder 2">
            <a:extLst>
              <a:ext uri="{FF2B5EF4-FFF2-40B4-BE49-F238E27FC236}">
                <a16:creationId xmlns:a16="http://schemas.microsoft.com/office/drawing/2014/main" id="{6D4531CD-A486-46E1-B250-D8FBD7B689E9}"/>
              </a:ext>
            </a:extLst>
          </p:cNvPr>
          <p:cNvSpPr>
            <a:spLocks noGrp="1"/>
          </p:cNvSpPr>
          <p:nvPr>
            <p:ph idx="1"/>
          </p:nvPr>
        </p:nvSpPr>
        <p:spPr/>
        <p:txBody>
          <a:bodyPr/>
          <a:lstStyle/>
          <a:p>
            <a:r>
              <a:rPr lang="en-US" sz="2400" dirty="0"/>
              <a:t>Once the decision is made, the next step is to put the chosen alternative into action. </a:t>
            </a:r>
          </a:p>
          <a:p>
            <a:r>
              <a:rPr lang="en-US" sz="2400" dirty="0"/>
              <a:t>This involves executing the plan, allocating resources, and carrying out the necessary steps to implement the decision effectively.</a:t>
            </a:r>
          </a:p>
          <a:p>
            <a:endParaRPr lang="en-US" dirty="0"/>
          </a:p>
        </p:txBody>
      </p:sp>
      <p:sp>
        <p:nvSpPr>
          <p:cNvPr id="4" name="Date Placeholder 3">
            <a:extLst>
              <a:ext uri="{FF2B5EF4-FFF2-40B4-BE49-F238E27FC236}">
                <a16:creationId xmlns:a16="http://schemas.microsoft.com/office/drawing/2014/main" id="{1D4DCD34-FAC5-3E21-0AA8-16E1C7247E61}"/>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C95EC681-0A1F-5585-5A29-BBF008CA69D6}"/>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59137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CC17-979C-DA69-3192-2AF077A5EFCC}"/>
              </a:ext>
            </a:extLst>
          </p:cNvPr>
          <p:cNvSpPr>
            <a:spLocks noGrp="1"/>
          </p:cNvSpPr>
          <p:nvPr>
            <p:ph type="title"/>
          </p:nvPr>
        </p:nvSpPr>
        <p:spPr/>
        <p:txBody>
          <a:bodyPr/>
          <a:lstStyle/>
          <a:p>
            <a:r>
              <a:rPr lang="en-US" sz="3600" b="1" dirty="0"/>
              <a:t>Step 8: Evaluating decision effectiveness</a:t>
            </a:r>
          </a:p>
        </p:txBody>
      </p:sp>
      <p:sp>
        <p:nvSpPr>
          <p:cNvPr id="3" name="Content Placeholder 2">
            <a:extLst>
              <a:ext uri="{FF2B5EF4-FFF2-40B4-BE49-F238E27FC236}">
                <a16:creationId xmlns:a16="http://schemas.microsoft.com/office/drawing/2014/main" id="{1EF0F11B-47F1-5B5D-A5D9-20978D49A759}"/>
              </a:ext>
            </a:extLst>
          </p:cNvPr>
          <p:cNvSpPr>
            <a:spLocks noGrp="1"/>
          </p:cNvSpPr>
          <p:nvPr>
            <p:ph idx="1"/>
          </p:nvPr>
        </p:nvSpPr>
        <p:spPr/>
        <p:txBody>
          <a:bodyPr/>
          <a:lstStyle/>
          <a:p>
            <a:r>
              <a:rPr lang="en-US" sz="2400" dirty="0"/>
              <a:t>The final step involves assessing the outcomes of the implemented decision. </a:t>
            </a:r>
          </a:p>
          <a:p>
            <a:r>
              <a:rPr lang="en-US" sz="2400" dirty="0"/>
              <a:t>This evaluation helps determine whether the chosen alternative successfully addresses the problem and meets the desired goals. </a:t>
            </a:r>
          </a:p>
          <a:p>
            <a:r>
              <a:rPr lang="en-US" sz="2400" dirty="0"/>
              <a:t>It also provides insights into the effectiveness of the decision-making process itself.</a:t>
            </a:r>
          </a:p>
          <a:p>
            <a:endParaRPr lang="en-US" dirty="0"/>
          </a:p>
        </p:txBody>
      </p:sp>
      <p:sp>
        <p:nvSpPr>
          <p:cNvPr id="4" name="Date Placeholder 3">
            <a:extLst>
              <a:ext uri="{FF2B5EF4-FFF2-40B4-BE49-F238E27FC236}">
                <a16:creationId xmlns:a16="http://schemas.microsoft.com/office/drawing/2014/main" id="{FFA8474B-5DB4-BD1B-3F88-93A6F9ABCAB7}"/>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D2554F49-CFE4-4D44-1819-A4A1F470C74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169084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A67B-B04F-AD4A-A8C8-174D8E03B2E8}"/>
              </a:ext>
            </a:extLst>
          </p:cNvPr>
          <p:cNvSpPr>
            <a:spLocks noGrp="1"/>
          </p:cNvSpPr>
          <p:nvPr>
            <p:ph type="title"/>
          </p:nvPr>
        </p:nvSpPr>
        <p:spPr/>
        <p:txBody>
          <a:bodyPr/>
          <a:lstStyle/>
          <a:p>
            <a:r>
              <a:rPr lang="en-US" sz="3600" b="1" dirty="0"/>
              <a:t>Approaches to decision making </a:t>
            </a:r>
            <a:r>
              <a:rPr lang="en-US" sz="2000" dirty="0"/>
              <a:t>(1 of 5)</a:t>
            </a:r>
            <a:endParaRPr lang="en-US" sz="3600" dirty="0"/>
          </a:p>
        </p:txBody>
      </p:sp>
      <p:sp>
        <p:nvSpPr>
          <p:cNvPr id="3" name="Content Placeholder 2">
            <a:extLst>
              <a:ext uri="{FF2B5EF4-FFF2-40B4-BE49-F238E27FC236}">
                <a16:creationId xmlns:a16="http://schemas.microsoft.com/office/drawing/2014/main" id="{68D3A543-4A94-876A-5334-FDD158D15568}"/>
              </a:ext>
            </a:extLst>
          </p:cNvPr>
          <p:cNvSpPr>
            <a:spLocks noGrp="1"/>
          </p:cNvSpPr>
          <p:nvPr>
            <p:ph idx="1"/>
          </p:nvPr>
        </p:nvSpPr>
        <p:spPr/>
        <p:txBody>
          <a:bodyPr/>
          <a:lstStyle/>
          <a:p>
            <a:r>
              <a:rPr lang="en-US" sz="2400" dirty="0"/>
              <a:t>The fact that almost all the tasks a manager does involves making decisions doesn’t mean that decisions are always time consuming and complex. </a:t>
            </a:r>
          </a:p>
          <a:p>
            <a:r>
              <a:rPr lang="en-US" sz="2400" dirty="0"/>
              <a:t>In reality, the majority of decisions tend to be routine.</a:t>
            </a:r>
          </a:p>
          <a:p>
            <a:r>
              <a:rPr lang="en-US" sz="2400" dirty="0"/>
              <a:t>This means that the managers need to have a clear idea of their main functions and what is involved in these </a:t>
            </a:r>
            <a:r>
              <a:rPr lang="en-US" sz="1800" dirty="0"/>
              <a:t>(</a:t>
            </a:r>
            <a:r>
              <a:rPr lang="en-US" sz="1800" i="1" dirty="0"/>
              <a:t>explained in next slides</a:t>
            </a:r>
            <a:r>
              <a:rPr lang="en-US" sz="1800" dirty="0"/>
              <a:t>).</a:t>
            </a:r>
          </a:p>
        </p:txBody>
      </p:sp>
      <p:sp>
        <p:nvSpPr>
          <p:cNvPr id="4" name="Date Placeholder 3">
            <a:extLst>
              <a:ext uri="{FF2B5EF4-FFF2-40B4-BE49-F238E27FC236}">
                <a16:creationId xmlns:a16="http://schemas.microsoft.com/office/drawing/2014/main" id="{EF1229E9-7757-970B-3723-7550DAD0E46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D6BA043E-9A88-D0B5-073C-F42BBB53586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61965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9024-7BD4-5084-06E8-5645158B2B4C}"/>
              </a:ext>
            </a:extLst>
          </p:cNvPr>
          <p:cNvSpPr>
            <a:spLocks noGrp="1"/>
          </p:cNvSpPr>
          <p:nvPr>
            <p:ph type="title"/>
          </p:nvPr>
        </p:nvSpPr>
        <p:spPr/>
        <p:txBody>
          <a:bodyPr/>
          <a:lstStyle/>
          <a:p>
            <a:r>
              <a:rPr lang="en-US" sz="3600" b="1" dirty="0"/>
              <a:t>Planning </a:t>
            </a:r>
            <a:r>
              <a:rPr lang="en-US" sz="2000" dirty="0"/>
              <a:t>(2 of 5)</a:t>
            </a:r>
            <a:endParaRPr lang="en-US" sz="3600" dirty="0"/>
          </a:p>
        </p:txBody>
      </p:sp>
      <p:sp>
        <p:nvSpPr>
          <p:cNvPr id="3" name="Content Placeholder 2">
            <a:extLst>
              <a:ext uri="{FF2B5EF4-FFF2-40B4-BE49-F238E27FC236}">
                <a16:creationId xmlns:a16="http://schemas.microsoft.com/office/drawing/2014/main" id="{F7E63B19-631B-5C4B-A721-78E44694E17B}"/>
              </a:ext>
            </a:extLst>
          </p:cNvPr>
          <p:cNvSpPr>
            <a:spLocks noGrp="1"/>
          </p:cNvSpPr>
          <p:nvPr>
            <p:ph idx="1"/>
          </p:nvPr>
        </p:nvSpPr>
        <p:spPr/>
        <p:txBody>
          <a:bodyPr/>
          <a:lstStyle/>
          <a:p>
            <a:r>
              <a:rPr lang="en-US" sz="2400" dirty="0"/>
              <a:t>What are the organization’s long-term objectives?</a:t>
            </a:r>
          </a:p>
          <a:p>
            <a:r>
              <a:rPr lang="en-US" sz="2400" dirty="0"/>
              <a:t>What strategies will best achieve those objectives?</a:t>
            </a:r>
          </a:p>
          <a:p>
            <a:r>
              <a:rPr lang="en-US" sz="2400" dirty="0"/>
              <a:t>What should the organization’s short-term objectives be?</a:t>
            </a:r>
          </a:p>
          <a:p>
            <a:endParaRPr lang="en-US" dirty="0"/>
          </a:p>
        </p:txBody>
      </p:sp>
      <p:sp>
        <p:nvSpPr>
          <p:cNvPr id="4" name="Date Placeholder 3">
            <a:extLst>
              <a:ext uri="{FF2B5EF4-FFF2-40B4-BE49-F238E27FC236}">
                <a16:creationId xmlns:a16="http://schemas.microsoft.com/office/drawing/2014/main" id="{AD267789-DFBB-E2E2-4FB0-C0CEBA48A967}"/>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BCF06799-B85E-391E-F54E-F76C49920DE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883441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F474-65A9-7E33-7931-D91AA3BEAA20}"/>
              </a:ext>
            </a:extLst>
          </p:cNvPr>
          <p:cNvSpPr>
            <a:spLocks noGrp="1"/>
          </p:cNvSpPr>
          <p:nvPr>
            <p:ph type="title"/>
          </p:nvPr>
        </p:nvSpPr>
        <p:spPr/>
        <p:txBody>
          <a:bodyPr/>
          <a:lstStyle/>
          <a:p>
            <a:r>
              <a:rPr lang="en-US" sz="3600" b="1" dirty="0"/>
              <a:t>Organizing </a:t>
            </a:r>
            <a:r>
              <a:rPr lang="en-US" sz="2000" dirty="0"/>
              <a:t>(3 of 5)</a:t>
            </a:r>
            <a:endParaRPr lang="en-US" sz="3600" dirty="0"/>
          </a:p>
        </p:txBody>
      </p:sp>
      <p:sp>
        <p:nvSpPr>
          <p:cNvPr id="3" name="Content Placeholder 2">
            <a:extLst>
              <a:ext uri="{FF2B5EF4-FFF2-40B4-BE49-F238E27FC236}">
                <a16:creationId xmlns:a16="http://schemas.microsoft.com/office/drawing/2014/main" id="{9E5A24F1-7DB6-5E4B-B716-C55BCA0D4060}"/>
              </a:ext>
            </a:extLst>
          </p:cNvPr>
          <p:cNvSpPr>
            <a:spLocks noGrp="1"/>
          </p:cNvSpPr>
          <p:nvPr>
            <p:ph idx="1"/>
          </p:nvPr>
        </p:nvSpPr>
        <p:spPr/>
        <p:txBody>
          <a:bodyPr/>
          <a:lstStyle/>
          <a:p>
            <a:r>
              <a:rPr lang="en-US" sz="2400" dirty="0"/>
              <a:t>How many employees should I have reporting directly to me?</a:t>
            </a:r>
          </a:p>
          <a:p>
            <a:r>
              <a:rPr lang="en-US" sz="2400" dirty="0"/>
              <a:t>How much centralization should there be in an organization?</a:t>
            </a:r>
          </a:p>
          <a:p>
            <a:r>
              <a:rPr lang="en-US" sz="2400" dirty="0"/>
              <a:t>How should job be designed?</a:t>
            </a:r>
          </a:p>
        </p:txBody>
      </p:sp>
      <p:sp>
        <p:nvSpPr>
          <p:cNvPr id="4" name="Date Placeholder 3">
            <a:extLst>
              <a:ext uri="{FF2B5EF4-FFF2-40B4-BE49-F238E27FC236}">
                <a16:creationId xmlns:a16="http://schemas.microsoft.com/office/drawing/2014/main" id="{3C6AAA81-FBBA-D7CE-41C3-7AB71AFD8881}"/>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09EF2C2C-048A-51F2-4C42-8B4DA10FE38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78526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4A890-A0AF-D4F4-5DAB-1642E591A488}"/>
              </a:ext>
            </a:extLst>
          </p:cNvPr>
          <p:cNvSpPr>
            <a:spLocks noGrp="1"/>
          </p:cNvSpPr>
          <p:nvPr>
            <p:ph type="title"/>
          </p:nvPr>
        </p:nvSpPr>
        <p:spPr/>
        <p:txBody>
          <a:bodyPr/>
          <a:lstStyle/>
          <a:p>
            <a:r>
              <a:rPr lang="en-US" sz="3600" b="1" dirty="0"/>
              <a:t>Leading </a:t>
            </a:r>
            <a:r>
              <a:rPr lang="en-US" sz="2000" dirty="0"/>
              <a:t>(4 of 5)</a:t>
            </a:r>
            <a:endParaRPr lang="en-US" sz="3600" dirty="0"/>
          </a:p>
        </p:txBody>
      </p:sp>
      <p:sp>
        <p:nvSpPr>
          <p:cNvPr id="3" name="Content Placeholder 2">
            <a:extLst>
              <a:ext uri="{FF2B5EF4-FFF2-40B4-BE49-F238E27FC236}">
                <a16:creationId xmlns:a16="http://schemas.microsoft.com/office/drawing/2014/main" id="{F66505C2-689E-DB4A-E72A-5346F7BDCAB1}"/>
              </a:ext>
            </a:extLst>
          </p:cNvPr>
          <p:cNvSpPr>
            <a:spLocks noGrp="1"/>
          </p:cNvSpPr>
          <p:nvPr>
            <p:ph idx="1"/>
          </p:nvPr>
        </p:nvSpPr>
        <p:spPr/>
        <p:txBody>
          <a:bodyPr/>
          <a:lstStyle/>
          <a:p>
            <a:r>
              <a:rPr lang="en-US" sz="2400" dirty="0"/>
              <a:t>How do I handle employees who are unmotivated and disengaged?</a:t>
            </a:r>
          </a:p>
          <a:p>
            <a:r>
              <a:rPr lang="en-US" sz="2400" dirty="0"/>
              <a:t>What is the most effective leadership style in a given situation?</a:t>
            </a:r>
          </a:p>
          <a:p>
            <a:r>
              <a:rPr lang="en-US" sz="2400" dirty="0"/>
              <a:t>How will a specific change affect worker productivity?</a:t>
            </a:r>
          </a:p>
        </p:txBody>
      </p:sp>
      <p:sp>
        <p:nvSpPr>
          <p:cNvPr id="4" name="Date Placeholder 3">
            <a:extLst>
              <a:ext uri="{FF2B5EF4-FFF2-40B4-BE49-F238E27FC236}">
                <a16:creationId xmlns:a16="http://schemas.microsoft.com/office/drawing/2014/main" id="{38B877DE-19B2-5261-9007-9714FF47A76F}"/>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FD673B1D-11B3-4DDB-C88D-7AEF05C2C1E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39317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6A5D-DDC7-7DDF-9E2D-85D6F35D62C7}"/>
              </a:ext>
            </a:extLst>
          </p:cNvPr>
          <p:cNvSpPr>
            <a:spLocks noGrp="1"/>
          </p:cNvSpPr>
          <p:nvPr>
            <p:ph type="title"/>
          </p:nvPr>
        </p:nvSpPr>
        <p:spPr/>
        <p:txBody>
          <a:bodyPr/>
          <a:lstStyle/>
          <a:p>
            <a:r>
              <a:rPr lang="en-US" sz="3600" b="1" dirty="0"/>
              <a:t>Controlling </a:t>
            </a:r>
            <a:r>
              <a:rPr lang="en-US" sz="2000" dirty="0"/>
              <a:t>(5 of 5)</a:t>
            </a:r>
            <a:endParaRPr lang="en-US" sz="3600" dirty="0"/>
          </a:p>
        </p:txBody>
      </p:sp>
      <p:sp>
        <p:nvSpPr>
          <p:cNvPr id="3" name="Content Placeholder 2">
            <a:extLst>
              <a:ext uri="{FF2B5EF4-FFF2-40B4-BE49-F238E27FC236}">
                <a16:creationId xmlns:a16="http://schemas.microsoft.com/office/drawing/2014/main" id="{4C6D9638-75AE-287D-6F6E-FD819D64900A}"/>
              </a:ext>
            </a:extLst>
          </p:cNvPr>
          <p:cNvSpPr>
            <a:spLocks noGrp="1"/>
          </p:cNvSpPr>
          <p:nvPr>
            <p:ph idx="1"/>
          </p:nvPr>
        </p:nvSpPr>
        <p:spPr/>
        <p:txBody>
          <a:bodyPr/>
          <a:lstStyle/>
          <a:p>
            <a:r>
              <a:rPr lang="en-US" sz="2400" dirty="0"/>
              <a:t>What activities in the organization need to be controlled?</a:t>
            </a:r>
          </a:p>
          <a:p>
            <a:r>
              <a:rPr lang="en-US" sz="2400" dirty="0"/>
              <a:t>How should those activities be monitored?</a:t>
            </a:r>
          </a:p>
          <a:p>
            <a:r>
              <a:rPr lang="en-US" sz="2400" dirty="0"/>
              <a:t>When is a performance deviation significant? And how to mitigate any deviation?</a:t>
            </a:r>
          </a:p>
        </p:txBody>
      </p:sp>
      <p:sp>
        <p:nvSpPr>
          <p:cNvPr id="4" name="Date Placeholder 3">
            <a:extLst>
              <a:ext uri="{FF2B5EF4-FFF2-40B4-BE49-F238E27FC236}">
                <a16:creationId xmlns:a16="http://schemas.microsoft.com/office/drawing/2014/main" id="{2F83CD50-8413-FFDE-9EAD-364B1B95998B}"/>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CC166ED8-1191-552C-3E33-3EBA0AA9530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87964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A448-C91C-E80E-CD6C-C50B6F8B17B8}"/>
              </a:ext>
            </a:extLst>
          </p:cNvPr>
          <p:cNvSpPr>
            <a:spLocks noGrp="1"/>
          </p:cNvSpPr>
          <p:nvPr>
            <p:ph type="title"/>
          </p:nvPr>
        </p:nvSpPr>
        <p:spPr/>
        <p:txBody>
          <a:bodyPr/>
          <a:lstStyle/>
          <a:p>
            <a:r>
              <a:rPr lang="en-US" sz="3600" b="1" dirty="0"/>
              <a:t>Types of decision-making </a:t>
            </a:r>
            <a:r>
              <a:rPr lang="en-US" sz="2000" dirty="0"/>
              <a:t>(1 of 6)</a:t>
            </a:r>
            <a:endParaRPr lang="en-US" sz="3600" dirty="0"/>
          </a:p>
        </p:txBody>
      </p:sp>
      <p:sp>
        <p:nvSpPr>
          <p:cNvPr id="3" name="Content Placeholder 2">
            <a:extLst>
              <a:ext uri="{FF2B5EF4-FFF2-40B4-BE49-F238E27FC236}">
                <a16:creationId xmlns:a16="http://schemas.microsoft.com/office/drawing/2014/main" id="{F341395C-9B71-107C-C465-3E52567285CD}"/>
              </a:ext>
            </a:extLst>
          </p:cNvPr>
          <p:cNvSpPr>
            <a:spLocks noGrp="1"/>
          </p:cNvSpPr>
          <p:nvPr>
            <p:ph idx="1"/>
          </p:nvPr>
        </p:nvSpPr>
        <p:spPr/>
        <p:txBody>
          <a:bodyPr/>
          <a:lstStyle/>
          <a:p>
            <a:r>
              <a:rPr lang="en-US" sz="2800" dirty="0"/>
              <a:t>There are multiple ways managers and any individuals make decisions. These includes</a:t>
            </a:r>
          </a:p>
          <a:p>
            <a:pPr lvl="1"/>
            <a:r>
              <a:rPr lang="en-US" sz="2400" dirty="0"/>
              <a:t>Rational decision making</a:t>
            </a:r>
          </a:p>
          <a:p>
            <a:pPr lvl="1"/>
            <a:r>
              <a:rPr lang="en-US" sz="2400" dirty="0"/>
              <a:t>Bounded rational decision making </a:t>
            </a:r>
          </a:p>
          <a:p>
            <a:pPr lvl="1"/>
            <a:r>
              <a:rPr lang="en-US" sz="2400" dirty="0"/>
              <a:t>Intuitive decision making</a:t>
            </a:r>
          </a:p>
        </p:txBody>
      </p:sp>
      <p:sp>
        <p:nvSpPr>
          <p:cNvPr id="4" name="Date Placeholder 3">
            <a:extLst>
              <a:ext uri="{FF2B5EF4-FFF2-40B4-BE49-F238E27FC236}">
                <a16:creationId xmlns:a16="http://schemas.microsoft.com/office/drawing/2014/main" id="{97594909-FD99-C5A5-742B-FD83F6682DAD}"/>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7F9016DF-17E9-C997-B0E7-CF0393DFA737}"/>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547295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63E3-FBBA-C8C8-40BF-DA603F9BB918}"/>
              </a:ext>
            </a:extLst>
          </p:cNvPr>
          <p:cNvSpPr>
            <a:spLocks noGrp="1"/>
          </p:cNvSpPr>
          <p:nvPr>
            <p:ph type="title"/>
          </p:nvPr>
        </p:nvSpPr>
        <p:spPr/>
        <p:txBody>
          <a:bodyPr/>
          <a:lstStyle/>
          <a:p>
            <a:r>
              <a:rPr lang="en-US" sz="3600" b="1" dirty="0"/>
              <a:t>Rational decision making </a:t>
            </a:r>
            <a:r>
              <a:rPr lang="en-US" sz="2000" dirty="0"/>
              <a:t>(2 of 6)</a:t>
            </a:r>
            <a:endParaRPr lang="en-US" sz="3600" dirty="0"/>
          </a:p>
        </p:txBody>
      </p:sp>
      <p:sp>
        <p:nvSpPr>
          <p:cNvPr id="3" name="Content Placeholder 2">
            <a:extLst>
              <a:ext uri="{FF2B5EF4-FFF2-40B4-BE49-F238E27FC236}">
                <a16:creationId xmlns:a16="http://schemas.microsoft.com/office/drawing/2014/main" id="{D2B203D6-9AD1-313D-E869-9E392C49B6B3}"/>
              </a:ext>
            </a:extLst>
          </p:cNvPr>
          <p:cNvSpPr>
            <a:spLocks noGrp="1"/>
          </p:cNvSpPr>
          <p:nvPr>
            <p:ph idx="1"/>
          </p:nvPr>
        </p:nvSpPr>
        <p:spPr/>
        <p:txBody>
          <a:bodyPr/>
          <a:lstStyle/>
          <a:p>
            <a:r>
              <a:rPr lang="en-US" sz="2400" dirty="0"/>
              <a:t>Rational decision-making refers to a systematic and logical process of making choices that are based on careful consideration of available information, relevant criteria, and potential outcomes. </a:t>
            </a:r>
          </a:p>
          <a:p>
            <a:r>
              <a:rPr lang="en-US" sz="2400" dirty="0"/>
              <a:t>In this approach, individuals or decision-makers aim to maximize their utility or achieve their goals by selecting the most optimal alternative among the available options. </a:t>
            </a:r>
          </a:p>
        </p:txBody>
      </p:sp>
      <p:sp>
        <p:nvSpPr>
          <p:cNvPr id="4" name="Date Placeholder 3">
            <a:extLst>
              <a:ext uri="{FF2B5EF4-FFF2-40B4-BE49-F238E27FC236}">
                <a16:creationId xmlns:a16="http://schemas.microsoft.com/office/drawing/2014/main" id="{8DF1E26C-4E39-EF62-E042-690C6EE02E7B}"/>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6F0D0586-3F89-69ED-8E92-94CE780BA8C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0465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F133-A471-78BC-067E-194E2E7309E3}"/>
              </a:ext>
            </a:extLst>
          </p:cNvPr>
          <p:cNvSpPr>
            <a:spLocks noGrp="1"/>
          </p:cNvSpPr>
          <p:nvPr>
            <p:ph type="title"/>
          </p:nvPr>
        </p:nvSpPr>
        <p:spPr/>
        <p:txBody>
          <a:bodyPr/>
          <a:lstStyle/>
          <a:p>
            <a:r>
              <a:rPr lang="en-US" sz="3600" b="1" dirty="0"/>
              <a:t>Bounded rational decision making </a:t>
            </a:r>
            <a:br>
              <a:rPr lang="en-US" sz="3600" b="1" dirty="0"/>
            </a:br>
            <a:r>
              <a:rPr lang="en-US" sz="2000" dirty="0"/>
              <a:t>(3 of 6)</a:t>
            </a:r>
            <a:endParaRPr lang="en-US" sz="3600" dirty="0"/>
          </a:p>
        </p:txBody>
      </p:sp>
      <p:sp>
        <p:nvSpPr>
          <p:cNvPr id="3" name="Content Placeholder 2">
            <a:extLst>
              <a:ext uri="{FF2B5EF4-FFF2-40B4-BE49-F238E27FC236}">
                <a16:creationId xmlns:a16="http://schemas.microsoft.com/office/drawing/2014/main" id="{54B13073-9BF9-1953-4EBF-4C7D5EA7679B}"/>
              </a:ext>
            </a:extLst>
          </p:cNvPr>
          <p:cNvSpPr>
            <a:spLocks noGrp="1"/>
          </p:cNvSpPr>
          <p:nvPr>
            <p:ph idx="1"/>
          </p:nvPr>
        </p:nvSpPr>
        <p:spPr/>
        <p:txBody>
          <a:bodyPr/>
          <a:lstStyle/>
          <a:p>
            <a:r>
              <a:rPr lang="en-US" sz="2400" dirty="0"/>
              <a:t>Bounded rationality is a concept introduced by Nobel laureate Herbert Simon, suggesting that decision-makers, due to cognitive limitations and time constraints, operate within bounds or limits when making choices.</a:t>
            </a:r>
          </a:p>
          <a:p>
            <a:r>
              <a:rPr lang="en-US" sz="2400" dirty="0"/>
              <a:t>Unlike the idealized rational decision-making model, bounded rationality acknowledges that individuals may not have the capacity to process all available information or consider every possible alternative.</a:t>
            </a:r>
          </a:p>
        </p:txBody>
      </p:sp>
      <p:sp>
        <p:nvSpPr>
          <p:cNvPr id="4" name="Date Placeholder 3">
            <a:extLst>
              <a:ext uri="{FF2B5EF4-FFF2-40B4-BE49-F238E27FC236}">
                <a16:creationId xmlns:a16="http://schemas.microsoft.com/office/drawing/2014/main" id="{65E48D5C-2E3A-B276-CBAE-DA6FB3ED1676}"/>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4C20659E-DA81-6940-7862-D735F68F2F69}"/>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95984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733A-4158-8D8D-A3C0-9AE28B832C39}"/>
              </a:ext>
            </a:extLst>
          </p:cNvPr>
          <p:cNvSpPr>
            <a:spLocks noGrp="1"/>
          </p:cNvSpPr>
          <p:nvPr>
            <p:ph type="title"/>
          </p:nvPr>
        </p:nvSpPr>
        <p:spPr/>
        <p:txBody>
          <a:bodyPr/>
          <a:lstStyle/>
          <a:p>
            <a:r>
              <a:rPr lang="en-US" sz="3600" b="1" dirty="0"/>
              <a:t>Bounded rational decision making </a:t>
            </a:r>
            <a:br>
              <a:rPr lang="en-US" sz="3600" b="1" dirty="0"/>
            </a:br>
            <a:r>
              <a:rPr lang="en-US" sz="2000" dirty="0"/>
              <a:t>(4 of 6)</a:t>
            </a:r>
            <a:endParaRPr lang="en-US" sz="3600" dirty="0"/>
          </a:p>
        </p:txBody>
      </p:sp>
      <p:sp>
        <p:nvSpPr>
          <p:cNvPr id="3" name="Content Placeholder 2">
            <a:extLst>
              <a:ext uri="{FF2B5EF4-FFF2-40B4-BE49-F238E27FC236}">
                <a16:creationId xmlns:a16="http://schemas.microsoft.com/office/drawing/2014/main" id="{23A2AD3D-A306-95EB-FB96-AA6ECB7E0B4A}"/>
              </a:ext>
            </a:extLst>
          </p:cNvPr>
          <p:cNvSpPr>
            <a:spLocks noGrp="1"/>
          </p:cNvSpPr>
          <p:nvPr>
            <p:ph idx="1"/>
          </p:nvPr>
        </p:nvSpPr>
        <p:spPr/>
        <p:txBody>
          <a:bodyPr/>
          <a:lstStyle/>
          <a:p>
            <a:r>
              <a:rPr lang="en-US" sz="2400" b="1" dirty="0"/>
              <a:t>Limited Information Processing: </a:t>
            </a:r>
            <a:r>
              <a:rPr lang="en-US" sz="2400" dirty="0"/>
              <a:t>Decision-makers may not have access to all relevant information, and even if they do, they might not have the cognitive capacity to process it comprehensively.</a:t>
            </a:r>
          </a:p>
          <a:p>
            <a:r>
              <a:rPr lang="en-US" sz="2400" b="1" dirty="0"/>
              <a:t>Satisficing Rather than Maximizing: </a:t>
            </a:r>
            <a:r>
              <a:rPr lang="en-US" sz="2400" dirty="0"/>
              <a:t>Instead of seeking the optimal solution, decision-makers often settle for a "satisfactory" option that meets their criteria and is "good enough" rather than exhaustively evaluating all possibilities.</a:t>
            </a:r>
          </a:p>
          <a:p>
            <a:endParaRPr lang="en-US" dirty="0"/>
          </a:p>
        </p:txBody>
      </p:sp>
      <p:sp>
        <p:nvSpPr>
          <p:cNvPr id="4" name="Date Placeholder 3">
            <a:extLst>
              <a:ext uri="{FF2B5EF4-FFF2-40B4-BE49-F238E27FC236}">
                <a16:creationId xmlns:a16="http://schemas.microsoft.com/office/drawing/2014/main" id="{FAB9FA94-1DDB-AFD7-6D29-51022CA7ED19}"/>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A89F1F5E-12C1-FC10-3E7E-7C5FE2D6665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188230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6BAA-AEE7-3A8B-EB2B-90E7D9A3D94D}"/>
              </a:ext>
            </a:extLst>
          </p:cNvPr>
          <p:cNvSpPr>
            <a:spLocks noGrp="1"/>
          </p:cNvSpPr>
          <p:nvPr>
            <p:ph type="title"/>
          </p:nvPr>
        </p:nvSpPr>
        <p:spPr/>
        <p:txBody>
          <a:bodyPr/>
          <a:lstStyle/>
          <a:p>
            <a:r>
              <a:rPr lang="en-US" sz="3600" b="1" dirty="0"/>
              <a:t>Bounded rational decision making </a:t>
            </a:r>
            <a:br>
              <a:rPr lang="en-US" sz="3600" b="1" dirty="0"/>
            </a:br>
            <a:r>
              <a:rPr lang="en-US" sz="2000" dirty="0"/>
              <a:t>(5 of 6)</a:t>
            </a:r>
            <a:endParaRPr lang="en-US" sz="3600" dirty="0"/>
          </a:p>
        </p:txBody>
      </p:sp>
      <p:sp>
        <p:nvSpPr>
          <p:cNvPr id="3" name="Content Placeholder 2">
            <a:extLst>
              <a:ext uri="{FF2B5EF4-FFF2-40B4-BE49-F238E27FC236}">
                <a16:creationId xmlns:a16="http://schemas.microsoft.com/office/drawing/2014/main" id="{89F0B32C-1C8D-E3E3-AFB8-49DBC8398F62}"/>
              </a:ext>
            </a:extLst>
          </p:cNvPr>
          <p:cNvSpPr>
            <a:spLocks noGrp="1"/>
          </p:cNvSpPr>
          <p:nvPr>
            <p:ph idx="1"/>
          </p:nvPr>
        </p:nvSpPr>
        <p:spPr/>
        <p:txBody>
          <a:bodyPr/>
          <a:lstStyle/>
          <a:p>
            <a:r>
              <a:rPr lang="en-US" sz="2400" b="1" dirty="0"/>
              <a:t>Heuristics and Rules of Thumb: </a:t>
            </a:r>
            <a:r>
              <a:rPr lang="en-US" sz="2400" dirty="0"/>
              <a:t>Due to cognitive constraints, individuals may rely on heuristics or simplified decision rules to quickly arrive at decisions, even if these rules don't guarantee an optimal outcome.</a:t>
            </a:r>
          </a:p>
          <a:p>
            <a:r>
              <a:rPr lang="en-US" sz="2400" b="1" dirty="0"/>
              <a:t>Adaptation to Real-World Constraints: </a:t>
            </a:r>
            <a:r>
              <a:rPr lang="en-US" sz="2400" dirty="0"/>
              <a:t>Decision-makers adapt their decisions to the constraints of time, resources, and information availability, accepting that perfect rationality may be unattainable in complex, dynamic environments.</a:t>
            </a:r>
          </a:p>
          <a:p>
            <a:endParaRPr lang="en-US" dirty="0"/>
          </a:p>
        </p:txBody>
      </p:sp>
      <p:sp>
        <p:nvSpPr>
          <p:cNvPr id="4" name="Date Placeholder 3">
            <a:extLst>
              <a:ext uri="{FF2B5EF4-FFF2-40B4-BE49-F238E27FC236}">
                <a16:creationId xmlns:a16="http://schemas.microsoft.com/office/drawing/2014/main" id="{75C4F8F3-1C84-889B-4CB3-8EB25E8D663E}"/>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F10A2F08-34DC-5DAB-6D04-CB27395051DE}"/>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705396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AAC2-27C1-EC27-1F53-32B7BD5CFC64}"/>
              </a:ext>
            </a:extLst>
          </p:cNvPr>
          <p:cNvSpPr>
            <a:spLocks noGrp="1"/>
          </p:cNvSpPr>
          <p:nvPr>
            <p:ph type="title"/>
          </p:nvPr>
        </p:nvSpPr>
        <p:spPr/>
        <p:txBody>
          <a:bodyPr/>
          <a:lstStyle/>
          <a:p>
            <a:r>
              <a:rPr lang="en-US" sz="3600" b="1" dirty="0"/>
              <a:t>Intuitive decision making </a:t>
            </a:r>
            <a:r>
              <a:rPr lang="en-US" sz="2000" dirty="0"/>
              <a:t>(6 of 6)</a:t>
            </a:r>
            <a:endParaRPr lang="en-US" sz="3600" dirty="0"/>
          </a:p>
        </p:txBody>
      </p:sp>
      <p:sp>
        <p:nvSpPr>
          <p:cNvPr id="3" name="Content Placeholder 2">
            <a:extLst>
              <a:ext uri="{FF2B5EF4-FFF2-40B4-BE49-F238E27FC236}">
                <a16:creationId xmlns:a16="http://schemas.microsoft.com/office/drawing/2014/main" id="{FB7AF95C-7B21-A6B8-8760-1B0A1523DA38}"/>
              </a:ext>
            </a:extLst>
          </p:cNvPr>
          <p:cNvSpPr>
            <a:spLocks noGrp="1"/>
          </p:cNvSpPr>
          <p:nvPr>
            <p:ph idx="1"/>
          </p:nvPr>
        </p:nvSpPr>
        <p:spPr/>
        <p:txBody>
          <a:bodyPr/>
          <a:lstStyle/>
          <a:p>
            <a:r>
              <a:rPr lang="en-US" sz="2400" b="1" dirty="0"/>
              <a:t>Intuitive decision-making </a:t>
            </a:r>
            <a:r>
              <a:rPr lang="en-US" sz="2400" dirty="0"/>
              <a:t>involves making choices based on instinct, feelings, or a deep understanding of a situation without relying on explicit analysis or comprehensive reasoning. </a:t>
            </a:r>
          </a:p>
          <a:p>
            <a:r>
              <a:rPr lang="en-US" sz="2400" dirty="0"/>
              <a:t>It often involves relying on one's past experiences, tacit knowledge, and subconscious processing to quickly assess a situation and make a decision. </a:t>
            </a:r>
          </a:p>
          <a:p>
            <a:r>
              <a:rPr lang="en-US" sz="2400" dirty="0"/>
              <a:t>Intuition is particularly useful in situations where there is incomplete information, time constraints, or complexity that makes a purely analytical approach challenging.</a:t>
            </a:r>
          </a:p>
        </p:txBody>
      </p:sp>
      <p:sp>
        <p:nvSpPr>
          <p:cNvPr id="4" name="Date Placeholder 3">
            <a:extLst>
              <a:ext uri="{FF2B5EF4-FFF2-40B4-BE49-F238E27FC236}">
                <a16:creationId xmlns:a16="http://schemas.microsoft.com/office/drawing/2014/main" id="{48801D68-D777-553B-E707-7C8B213E8B80}"/>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40E6EAFF-799F-7242-58B0-E6589C2CFE76}"/>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286782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C805-2026-FBF2-B803-7963DDEE1254}"/>
              </a:ext>
            </a:extLst>
          </p:cNvPr>
          <p:cNvSpPr>
            <a:spLocks noGrp="1"/>
          </p:cNvSpPr>
          <p:nvPr>
            <p:ph type="title"/>
          </p:nvPr>
        </p:nvSpPr>
        <p:spPr>
          <a:xfrm>
            <a:off x="457200" y="274638"/>
            <a:ext cx="8229600" cy="1143000"/>
          </a:xfrm>
        </p:spPr>
        <p:txBody>
          <a:bodyPr wrap="square" anchor="ctr">
            <a:normAutofit/>
          </a:bodyPr>
          <a:lstStyle/>
          <a:p>
            <a:r>
              <a:rPr lang="en-US" sz="3600" b="1" dirty="0"/>
              <a:t>Decision making challenges</a:t>
            </a:r>
          </a:p>
        </p:txBody>
      </p:sp>
      <p:sp>
        <p:nvSpPr>
          <p:cNvPr id="3" name="Content Placeholder 2">
            <a:extLst>
              <a:ext uri="{FF2B5EF4-FFF2-40B4-BE49-F238E27FC236}">
                <a16:creationId xmlns:a16="http://schemas.microsoft.com/office/drawing/2014/main" id="{A4B1AF16-EA38-2106-C3CC-5514B8881C2B}"/>
              </a:ext>
            </a:extLst>
          </p:cNvPr>
          <p:cNvSpPr>
            <a:spLocks noGrp="1"/>
          </p:cNvSpPr>
          <p:nvPr>
            <p:ph sz="half" idx="1"/>
          </p:nvPr>
        </p:nvSpPr>
        <p:spPr>
          <a:xfrm>
            <a:off x="457200" y="1600201"/>
            <a:ext cx="4038600" cy="3989040"/>
          </a:xfrm>
        </p:spPr>
        <p:txBody>
          <a:bodyPr wrap="square" anchor="t">
            <a:normAutofit/>
          </a:bodyPr>
          <a:lstStyle/>
          <a:p>
            <a:r>
              <a:rPr lang="en-US" sz="2400" dirty="0"/>
              <a:t>The figure identifies and shows twelve common decision errors of managers and biases they may have.</a:t>
            </a:r>
          </a:p>
        </p:txBody>
      </p:sp>
      <p:pic>
        <p:nvPicPr>
          <p:cNvPr id="7" name="Picture 6" descr="A diagram of decision making errors and biases&#10;&#10;Description automatically generated">
            <a:extLst>
              <a:ext uri="{FF2B5EF4-FFF2-40B4-BE49-F238E27FC236}">
                <a16:creationId xmlns:a16="http://schemas.microsoft.com/office/drawing/2014/main" id="{C84EF9C1-305B-6E38-0669-0289D4A4D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155970"/>
            <a:ext cx="4038600" cy="2877501"/>
          </a:xfrm>
          <a:prstGeom prst="rect">
            <a:avLst/>
          </a:prstGeom>
          <a:noFill/>
        </p:spPr>
      </p:pic>
      <p:sp>
        <p:nvSpPr>
          <p:cNvPr id="4" name="Date Placeholder 3">
            <a:extLst>
              <a:ext uri="{FF2B5EF4-FFF2-40B4-BE49-F238E27FC236}">
                <a16:creationId xmlns:a16="http://schemas.microsoft.com/office/drawing/2014/main" id="{5FD9FE16-7F3C-EEA5-390E-1D7830103A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22/09/2024</a:t>
            </a:fld>
            <a:endParaRPr lang="en-GB" altLang="en-US" sz="900"/>
          </a:p>
        </p:txBody>
      </p:sp>
      <p:sp>
        <p:nvSpPr>
          <p:cNvPr id="5" name="Slide Number Placeholder 4">
            <a:extLst>
              <a:ext uri="{FF2B5EF4-FFF2-40B4-BE49-F238E27FC236}">
                <a16:creationId xmlns:a16="http://schemas.microsoft.com/office/drawing/2014/main" id="{43BF6A9C-2841-39B6-65E4-5357918D978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701650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88150-B2EC-5768-C49E-5ED54585EAA9}"/>
              </a:ext>
            </a:extLst>
          </p:cNvPr>
          <p:cNvSpPr>
            <a:spLocks noGrp="1"/>
          </p:cNvSpPr>
          <p:nvPr>
            <p:ph type="title"/>
          </p:nvPr>
        </p:nvSpPr>
        <p:spPr/>
        <p:txBody>
          <a:bodyPr/>
          <a:lstStyle/>
          <a:p>
            <a:r>
              <a:rPr lang="en-US" sz="3600" b="1" dirty="0"/>
              <a:t>Approaches for improving decision making </a:t>
            </a:r>
            <a:r>
              <a:rPr lang="en-US" sz="2000" dirty="0"/>
              <a:t>(1 of 6)</a:t>
            </a:r>
            <a:endParaRPr lang="en-US" sz="3600" dirty="0"/>
          </a:p>
        </p:txBody>
      </p:sp>
      <p:sp>
        <p:nvSpPr>
          <p:cNvPr id="3" name="Content Placeholder 2">
            <a:extLst>
              <a:ext uri="{FF2B5EF4-FFF2-40B4-BE49-F238E27FC236}">
                <a16:creationId xmlns:a16="http://schemas.microsoft.com/office/drawing/2014/main" id="{462638B6-16B7-DFAA-66AB-8696FD6B6F50}"/>
              </a:ext>
            </a:extLst>
          </p:cNvPr>
          <p:cNvSpPr>
            <a:spLocks noGrp="1"/>
          </p:cNvSpPr>
          <p:nvPr>
            <p:ph idx="1"/>
          </p:nvPr>
        </p:nvSpPr>
        <p:spPr/>
        <p:txBody>
          <a:bodyPr/>
          <a:lstStyle/>
          <a:p>
            <a:r>
              <a:rPr lang="en-US" sz="2400" dirty="0"/>
              <a:t>Design thinking</a:t>
            </a:r>
          </a:p>
          <a:p>
            <a:r>
              <a:rPr lang="en-US" sz="2400" dirty="0"/>
              <a:t>Big data</a:t>
            </a:r>
          </a:p>
          <a:p>
            <a:r>
              <a:rPr lang="en-US" sz="2400" dirty="0"/>
              <a:t>Artificial intelligence</a:t>
            </a:r>
          </a:p>
          <a:p>
            <a:r>
              <a:rPr lang="en-US" sz="2400" dirty="0"/>
              <a:t>Machine learning </a:t>
            </a:r>
          </a:p>
          <a:p>
            <a:r>
              <a:rPr lang="en-US" sz="2400" dirty="0"/>
              <a:t>Deep learning</a:t>
            </a:r>
          </a:p>
        </p:txBody>
      </p:sp>
      <p:sp>
        <p:nvSpPr>
          <p:cNvPr id="4" name="Date Placeholder 3">
            <a:extLst>
              <a:ext uri="{FF2B5EF4-FFF2-40B4-BE49-F238E27FC236}">
                <a16:creationId xmlns:a16="http://schemas.microsoft.com/office/drawing/2014/main" id="{ED8F71EB-CE83-A068-137D-7E82D7ACE929}"/>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D89C13D9-A65D-AD56-8A55-D372C91042D3}"/>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2668786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8860-1040-E39B-E7F5-5C161148BA52}"/>
              </a:ext>
            </a:extLst>
          </p:cNvPr>
          <p:cNvSpPr>
            <a:spLocks noGrp="1"/>
          </p:cNvSpPr>
          <p:nvPr>
            <p:ph type="title"/>
          </p:nvPr>
        </p:nvSpPr>
        <p:spPr/>
        <p:txBody>
          <a:bodyPr/>
          <a:lstStyle/>
          <a:p>
            <a:r>
              <a:rPr lang="en-US" sz="3600" b="1" dirty="0"/>
              <a:t>Design thinking </a:t>
            </a:r>
            <a:r>
              <a:rPr lang="en-US" sz="2000" dirty="0"/>
              <a:t>(2 of 6)</a:t>
            </a:r>
            <a:endParaRPr lang="en-US" sz="3600" dirty="0"/>
          </a:p>
        </p:txBody>
      </p:sp>
      <p:sp>
        <p:nvSpPr>
          <p:cNvPr id="3" name="Content Placeholder 2">
            <a:extLst>
              <a:ext uri="{FF2B5EF4-FFF2-40B4-BE49-F238E27FC236}">
                <a16:creationId xmlns:a16="http://schemas.microsoft.com/office/drawing/2014/main" id="{47C85141-33D4-4D17-819C-D5993BDFF1BF}"/>
              </a:ext>
            </a:extLst>
          </p:cNvPr>
          <p:cNvSpPr>
            <a:spLocks noGrp="1"/>
          </p:cNvSpPr>
          <p:nvPr>
            <p:ph idx="1"/>
          </p:nvPr>
        </p:nvSpPr>
        <p:spPr/>
        <p:txBody>
          <a:bodyPr/>
          <a:lstStyle/>
          <a:p>
            <a:r>
              <a:rPr lang="en-US" sz="2400" b="1" dirty="0"/>
              <a:t>Design thinking </a:t>
            </a:r>
            <a:r>
              <a:rPr lang="en-US" sz="2400" dirty="0"/>
              <a:t>is a problem-solving and innovation methodology that focuses on understanding the needs and perspectives of end-users to create solutions that are human-centered, feasible, and viable.</a:t>
            </a:r>
          </a:p>
          <a:p>
            <a:r>
              <a:rPr lang="en-US" sz="2400" dirty="0"/>
              <a:t>Design thinking can improve decision-making by emphasizing empathy, ideation, and prototyping. It encourages a collaborative and iterative approach to problem-solving, ensuring that decisions are not only rational but also consider the human aspects of the situation.</a:t>
            </a:r>
          </a:p>
          <a:p>
            <a:endParaRPr lang="en-US" dirty="0"/>
          </a:p>
        </p:txBody>
      </p:sp>
      <p:sp>
        <p:nvSpPr>
          <p:cNvPr id="4" name="Date Placeholder 3">
            <a:extLst>
              <a:ext uri="{FF2B5EF4-FFF2-40B4-BE49-F238E27FC236}">
                <a16:creationId xmlns:a16="http://schemas.microsoft.com/office/drawing/2014/main" id="{EBD72B54-66CD-0011-94D1-D36753141AD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1A528909-94DE-8B48-77E7-84DA15C33774}"/>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948246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105C-A2E8-8B22-C2F4-D52CEDFE9A20}"/>
              </a:ext>
            </a:extLst>
          </p:cNvPr>
          <p:cNvSpPr>
            <a:spLocks noGrp="1"/>
          </p:cNvSpPr>
          <p:nvPr>
            <p:ph type="title"/>
          </p:nvPr>
        </p:nvSpPr>
        <p:spPr/>
        <p:txBody>
          <a:bodyPr/>
          <a:lstStyle/>
          <a:p>
            <a:r>
              <a:rPr lang="en-US" sz="3600" b="1" dirty="0"/>
              <a:t>Big Data </a:t>
            </a:r>
            <a:r>
              <a:rPr lang="en-US" sz="2000" dirty="0"/>
              <a:t>(3 of 6)</a:t>
            </a:r>
            <a:endParaRPr lang="en-US" sz="3600" dirty="0"/>
          </a:p>
        </p:txBody>
      </p:sp>
      <p:sp>
        <p:nvSpPr>
          <p:cNvPr id="3" name="Content Placeholder 2">
            <a:extLst>
              <a:ext uri="{FF2B5EF4-FFF2-40B4-BE49-F238E27FC236}">
                <a16:creationId xmlns:a16="http://schemas.microsoft.com/office/drawing/2014/main" id="{04033498-8CCC-5484-C914-5502EF8742C8}"/>
              </a:ext>
            </a:extLst>
          </p:cNvPr>
          <p:cNvSpPr>
            <a:spLocks noGrp="1"/>
          </p:cNvSpPr>
          <p:nvPr>
            <p:ph idx="1"/>
          </p:nvPr>
        </p:nvSpPr>
        <p:spPr/>
        <p:txBody>
          <a:bodyPr/>
          <a:lstStyle/>
          <a:p>
            <a:r>
              <a:rPr lang="en-US" sz="2400" b="1" dirty="0"/>
              <a:t>Big data </a:t>
            </a:r>
            <a:r>
              <a:rPr lang="en-US" sz="2400" dirty="0"/>
              <a:t>refers to large volumes of structured and unstructured data that can be analyzed to reveal patterns, trends, and associations.</a:t>
            </a:r>
          </a:p>
          <a:p>
            <a:r>
              <a:rPr lang="en-US" sz="2400" dirty="0"/>
              <a:t>Big data analytics enables decision-makers to extract valuable insights from massive datasets. By analyzing diverse data sources, decision-makers can make more informed and data-driven choices, uncover hidden correlations, and anticipate trends.</a:t>
            </a:r>
          </a:p>
        </p:txBody>
      </p:sp>
      <p:sp>
        <p:nvSpPr>
          <p:cNvPr id="4" name="Date Placeholder 3">
            <a:extLst>
              <a:ext uri="{FF2B5EF4-FFF2-40B4-BE49-F238E27FC236}">
                <a16:creationId xmlns:a16="http://schemas.microsoft.com/office/drawing/2014/main" id="{76930866-F2C0-DA3D-2E65-39392E96A657}"/>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E529584D-E7E5-8E4E-03E3-E3771BCF3F73}"/>
              </a:ext>
            </a:extLst>
          </p:cNvPr>
          <p:cNvSpPr>
            <a:spLocks noGrp="1"/>
          </p:cNvSpPr>
          <p:nvPr>
            <p:ph type="sldNum" sz="quarter" idx="12"/>
          </p:nvPr>
        </p:nvSpPr>
        <p:spPr/>
        <p:txBody>
          <a:bodyPr/>
          <a:lstStyle/>
          <a:p>
            <a:pPr>
              <a:defRPr/>
            </a:pPr>
            <a:fld id="{E420D319-DD93-554E-8F0D-BBCEB2ABB842}" type="slidenum">
              <a:rPr lang="en-GB" altLang="en-US" smtClean="0"/>
              <a:pPr>
                <a:defRPr/>
              </a:pPr>
              <a:t>29</a:t>
            </a:fld>
            <a:endParaRPr lang="en-GB" altLang="en-US"/>
          </a:p>
        </p:txBody>
      </p:sp>
    </p:spTree>
    <p:extLst>
      <p:ext uri="{BB962C8B-B14F-4D97-AF65-F5344CB8AC3E}">
        <p14:creationId xmlns:p14="http://schemas.microsoft.com/office/powerpoint/2010/main" val="308210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E007-6D0C-45A4-C490-7EC27FB6C8EC}"/>
              </a:ext>
            </a:extLst>
          </p:cNvPr>
          <p:cNvSpPr>
            <a:spLocks noGrp="1"/>
          </p:cNvSpPr>
          <p:nvPr>
            <p:ph type="title"/>
          </p:nvPr>
        </p:nvSpPr>
        <p:spPr/>
        <p:txBody>
          <a:bodyPr/>
          <a:lstStyle/>
          <a:p>
            <a:r>
              <a:rPr lang="en-US" sz="3600" b="1" dirty="0"/>
              <a:t>Artificial intelligence </a:t>
            </a:r>
            <a:r>
              <a:rPr lang="en-US" sz="2000" dirty="0"/>
              <a:t>(4 of 6)</a:t>
            </a:r>
            <a:endParaRPr lang="en-US" sz="3600" b="1" dirty="0"/>
          </a:p>
        </p:txBody>
      </p:sp>
      <p:sp>
        <p:nvSpPr>
          <p:cNvPr id="3" name="Content Placeholder 2">
            <a:extLst>
              <a:ext uri="{FF2B5EF4-FFF2-40B4-BE49-F238E27FC236}">
                <a16:creationId xmlns:a16="http://schemas.microsoft.com/office/drawing/2014/main" id="{802F18D7-43DD-A569-4AFF-96E45A84B983}"/>
              </a:ext>
            </a:extLst>
          </p:cNvPr>
          <p:cNvSpPr>
            <a:spLocks noGrp="1"/>
          </p:cNvSpPr>
          <p:nvPr>
            <p:ph idx="1"/>
          </p:nvPr>
        </p:nvSpPr>
        <p:spPr/>
        <p:txBody>
          <a:bodyPr/>
          <a:lstStyle/>
          <a:p>
            <a:r>
              <a:rPr lang="en-US" sz="2400" b="1" dirty="0"/>
              <a:t>AI</a:t>
            </a:r>
            <a:r>
              <a:rPr lang="en-US" sz="2400" dirty="0"/>
              <a:t> involves the development of computer systems that can perform tasks that typically require human intelligence. This includes problem-solving, speech recognition, learning, and decision-making.</a:t>
            </a:r>
          </a:p>
          <a:p>
            <a:r>
              <a:rPr lang="en-US" sz="2400" dirty="0"/>
              <a:t>AI systems can process and analyze large datasets, automate routine decision-making tasks, and even provide recommendations based on complex algorithms. In decision-making, AI contributes by enhancing efficiency, reducing bias, and handling repetitive tasks.</a:t>
            </a:r>
          </a:p>
          <a:p>
            <a:endParaRPr lang="en-US" dirty="0"/>
          </a:p>
        </p:txBody>
      </p:sp>
      <p:sp>
        <p:nvSpPr>
          <p:cNvPr id="4" name="Date Placeholder 3">
            <a:extLst>
              <a:ext uri="{FF2B5EF4-FFF2-40B4-BE49-F238E27FC236}">
                <a16:creationId xmlns:a16="http://schemas.microsoft.com/office/drawing/2014/main" id="{453C0DAA-9301-AA2A-C37E-62A930D8884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3DEDE5CC-9001-F32E-D367-0CC6DF5731F3}"/>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70614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23223-C75E-3115-6A7C-FBF0E48C8572}"/>
              </a:ext>
            </a:extLst>
          </p:cNvPr>
          <p:cNvSpPr>
            <a:spLocks noGrp="1"/>
          </p:cNvSpPr>
          <p:nvPr>
            <p:ph type="title"/>
          </p:nvPr>
        </p:nvSpPr>
        <p:spPr/>
        <p:txBody>
          <a:bodyPr/>
          <a:lstStyle/>
          <a:p>
            <a:r>
              <a:rPr lang="en-US" sz="3600" b="1" dirty="0"/>
              <a:t>Machine learning </a:t>
            </a:r>
            <a:r>
              <a:rPr lang="en-US" sz="2000" dirty="0"/>
              <a:t>(5 of 6)</a:t>
            </a:r>
            <a:endParaRPr lang="en-US" sz="3600" b="1" dirty="0"/>
          </a:p>
        </p:txBody>
      </p:sp>
      <p:sp>
        <p:nvSpPr>
          <p:cNvPr id="3" name="Content Placeholder 2">
            <a:extLst>
              <a:ext uri="{FF2B5EF4-FFF2-40B4-BE49-F238E27FC236}">
                <a16:creationId xmlns:a16="http://schemas.microsoft.com/office/drawing/2014/main" id="{91AE1232-BE01-2961-8DA6-45560725D56B}"/>
              </a:ext>
            </a:extLst>
          </p:cNvPr>
          <p:cNvSpPr>
            <a:spLocks noGrp="1"/>
          </p:cNvSpPr>
          <p:nvPr>
            <p:ph idx="1"/>
          </p:nvPr>
        </p:nvSpPr>
        <p:spPr/>
        <p:txBody>
          <a:bodyPr/>
          <a:lstStyle/>
          <a:p>
            <a:r>
              <a:rPr lang="en-US" sz="2400" b="1" dirty="0"/>
              <a:t>Machine learning </a:t>
            </a:r>
            <a:r>
              <a:rPr lang="en-US" sz="2400" dirty="0"/>
              <a:t>is a subset of AI that focuses on enabling systems to learn and improve from experience without being explicitly programmed. It involves algorithms that learn patterns and make predictions or decisions based on data.</a:t>
            </a:r>
          </a:p>
          <a:p>
            <a:r>
              <a:rPr lang="en-US" sz="2400" dirty="0"/>
              <a:t>Machine learning algorithms can analyze historical data to identify patterns and trends, making predictions or providing recommendations. In decision-making, machine learning can assist in risk assessment, forecasting, and personalization of strategies.</a:t>
            </a:r>
          </a:p>
          <a:p>
            <a:endParaRPr lang="en-US" dirty="0"/>
          </a:p>
        </p:txBody>
      </p:sp>
      <p:sp>
        <p:nvSpPr>
          <p:cNvPr id="4" name="Date Placeholder 3">
            <a:extLst>
              <a:ext uri="{FF2B5EF4-FFF2-40B4-BE49-F238E27FC236}">
                <a16:creationId xmlns:a16="http://schemas.microsoft.com/office/drawing/2014/main" id="{F6C5C577-54CF-B151-83B0-ABAF024585D8}"/>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C8E6A15B-EB99-1280-15CF-3CEA0F6A685D}"/>
              </a:ext>
            </a:extLst>
          </p:cNvPr>
          <p:cNvSpPr>
            <a:spLocks noGrp="1"/>
          </p:cNvSpPr>
          <p:nvPr>
            <p:ph type="sldNum" sz="quarter" idx="12"/>
          </p:nvPr>
        </p:nvSpPr>
        <p:spPr/>
        <p:txBody>
          <a:bodyPr/>
          <a:lstStyle/>
          <a:p>
            <a:pPr>
              <a:defRPr/>
            </a:pPr>
            <a:fld id="{E420D319-DD93-554E-8F0D-BBCEB2ABB842}" type="slidenum">
              <a:rPr lang="en-GB" altLang="en-US" smtClean="0"/>
              <a:pPr>
                <a:defRPr/>
              </a:pPr>
              <a:t>31</a:t>
            </a:fld>
            <a:endParaRPr lang="en-GB" altLang="en-US"/>
          </a:p>
        </p:txBody>
      </p:sp>
    </p:spTree>
    <p:extLst>
      <p:ext uri="{BB962C8B-B14F-4D97-AF65-F5344CB8AC3E}">
        <p14:creationId xmlns:p14="http://schemas.microsoft.com/office/powerpoint/2010/main" val="1526069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D22E0-56C7-16AB-E1C7-2E7C0E0B71D8}"/>
              </a:ext>
            </a:extLst>
          </p:cNvPr>
          <p:cNvSpPr>
            <a:spLocks noGrp="1"/>
          </p:cNvSpPr>
          <p:nvPr>
            <p:ph type="title"/>
          </p:nvPr>
        </p:nvSpPr>
        <p:spPr/>
        <p:txBody>
          <a:bodyPr/>
          <a:lstStyle/>
          <a:p>
            <a:r>
              <a:rPr lang="en-US" sz="3600" b="1" dirty="0"/>
              <a:t>Deep learning </a:t>
            </a:r>
            <a:r>
              <a:rPr lang="en-US" sz="2000" dirty="0"/>
              <a:t>(6 of 6)</a:t>
            </a:r>
            <a:endParaRPr lang="en-US" sz="3600" b="1" dirty="0"/>
          </a:p>
        </p:txBody>
      </p:sp>
      <p:sp>
        <p:nvSpPr>
          <p:cNvPr id="3" name="Content Placeholder 2">
            <a:extLst>
              <a:ext uri="{FF2B5EF4-FFF2-40B4-BE49-F238E27FC236}">
                <a16:creationId xmlns:a16="http://schemas.microsoft.com/office/drawing/2014/main" id="{1CF0C699-4EED-7D95-2588-DF021D4D43FC}"/>
              </a:ext>
            </a:extLst>
          </p:cNvPr>
          <p:cNvSpPr>
            <a:spLocks noGrp="1"/>
          </p:cNvSpPr>
          <p:nvPr>
            <p:ph idx="1"/>
          </p:nvPr>
        </p:nvSpPr>
        <p:spPr/>
        <p:txBody>
          <a:bodyPr/>
          <a:lstStyle/>
          <a:p>
            <a:r>
              <a:rPr lang="en-US" sz="2400" b="1" dirty="0"/>
              <a:t>Deep learning </a:t>
            </a:r>
            <a:r>
              <a:rPr lang="en-US" sz="2400" dirty="0"/>
              <a:t>is a type of machine learning that involves neural networks with multiple layers (deep neural networks). It aims to mimic the human brain's architecture to process and analyze data.</a:t>
            </a:r>
          </a:p>
          <a:p>
            <a:r>
              <a:rPr lang="en-US" sz="2400" dirty="0"/>
              <a:t>Deep learning excels in handling complex, unstructured data such as images, audio, and text. In decision-making, it can contribute to pattern recognition, natural language processing, and advanced data analytics, providing more nuanced insights for informed choices.</a:t>
            </a:r>
          </a:p>
          <a:p>
            <a:endParaRPr lang="en-US" dirty="0"/>
          </a:p>
        </p:txBody>
      </p:sp>
      <p:sp>
        <p:nvSpPr>
          <p:cNvPr id="4" name="Date Placeholder 3">
            <a:extLst>
              <a:ext uri="{FF2B5EF4-FFF2-40B4-BE49-F238E27FC236}">
                <a16:creationId xmlns:a16="http://schemas.microsoft.com/office/drawing/2014/main" id="{1564C673-D2A8-8789-B83F-6861CDBE5E56}"/>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5426D0D2-2B64-BCC3-75DB-51527B8E9D5B}"/>
              </a:ext>
            </a:extLst>
          </p:cNvPr>
          <p:cNvSpPr>
            <a:spLocks noGrp="1"/>
          </p:cNvSpPr>
          <p:nvPr>
            <p:ph type="sldNum" sz="quarter" idx="12"/>
          </p:nvPr>
        </p:nvSpPr>
        <p:spPr/>
        <p:txBody>
          <a:bodyPr/>
          <a:lstStyle/>
          <a:p>
            <a:pPr>
              <a:defRPr/>
            </a:pPr>
            <a:fld id="{E420D319-DD93-554E-8F0D-BBCEB2ABB842}" type="slidenum">
              <a:rPr lang="en-GB" altLang="en-US" smtClean="0"/>
              <a:pPr>
                <a:defRPr/>
              </a:pPr>
              <a:t>32</a:t>
            </a:fld>
            <a:endParaRPr lang="en-GB" altLang="en-US"/>
          </a:p>
        </p:txBody>
      </p:sp>
    </p:spTree>
    <p:extLst>
      <p:ext uri="{BB962C8B-B14F-4D97-AF65-F5344CB8AC3E}">
        <p14:creationId xmlns:p14="http://schemas.microsoft.com/office/powerpoint/2010/main" val="1955315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89411-A5FB-5651-4538-0B014CE06704}"/>
              </a:ext>
            </a:extLst>
          </p:cNvPr>
          <p:cNvSpPr>
            <a:spLocks noGrp="1"/>
          </p:cNvSpPr>
          <p:nvPr>
            <p:ph type="title"/>
          </p:nvPr>
        </p:nvSpPr>
        <p:spPr/>
        <p:txBody>
          <a:bodyPr/>
          <a:lstStyle/>
          <a:p>
            <a:r>
              <a:rPr lang="en-US" sz="3600" b="1" dirty="0"/>
              <a:t>Activity</a:t>
            </a:r>
          </a:p>
        </p:txBody>
      </p:sp>
      <p:pic>
        <p:nvPicPr>
          <p:cNvPr id="7" name="Content Placeholder 6" descr="A person with curly hair and text&#10;&#10;Description automatically generated">
            <a:extLst>
              <a:ext uri="{FF2B5EF4-FFF2-40B4-BE49-F238E27FC236}">
                <a16:creationId xmlns:a16="http://schemas.microsoft.com/office/drawing/2014/main" id="{53FEB6B1-23F4-A779-3840-E30EE381C4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412" y="1600200"/>
            <a:ext cx="6013176" cy="3916363"/>
          </a:xfrm>
        </p:spPr>
      </p:pic>
      <p:sp>
        <p:nvSpPr>
          <p:cNvPr id="4" name="Date Placeholder 3">
            <a:extLst>
              <a:ext uri="{FF2B5EF4-FFF2-40B4-BE49-F238E27FC236}">
                <a16:creationId xmlns:a16="http://schemas.microsoft.com/office/drawing/2014/main" id="{520579AA-3819-2F8F-2EAE-5DAF20579D9A}"/>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556A89D4-264B-99E9-EBF8-E270939569FB}"/>
              </a:ext>
            </a:extLst>
          </p:cNvPr>
          <p:cNvSpPr>
            <a:spLocks noGrp="1"/>
          </p:cNvSpPr>
          <p:nvPr>
            <p:ph type="sldNum" sz="quarter" idx="12"/>
          </p:nvPr>
        </p:nvSpPr>
        <p:spPr/>
        <p:txBody>
          <a:bodyPr/>
          <a:lstStyle/>
          <a:p>
            <a:pPr>
              <a:defRPr/>
            </a:pPr>
            <a:fld id="{E420D319-DD93-554E-8F0D-BBCEB2ABB842}" type="slidenum">
              <a:rPr lang="en-GB" altLang="en-US" smtClean="0"/>
              <a:pPr>
                <a:defRPr/>
              </a:pPr>
              <a:t>33</a:t>
            </a:fld>
            <a:endParaRPr lang="en-GB" altLang="en-US"/>
          </a:p>
        </p:txBody>
      </p:sp>
    </p:spTree>
    <p:extLst>
      <p:ext uri="{BB962C8B-B14F-4D97-AF65-F5344CB8AC3E}">
        <p14:creationId xmlns:p14="http://schemas.microsoft.com/office/powerpoint/2010/main" val="3703225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D061-A4E4-6E80-0C5D-003C25B03995}"/>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6E13FFF5-1177-83CD-6118-40CCFB05D3E9}"/>
              </a:ext>
            </a:extLst>
          </p:cNvPr>
          <p:cNvSpPr>
            <a:spLocks noGrp="1"/>
          </p:cNvSpPr>
          <p:nvPr>
            <p:ph idx="1"/>
          </p:nvPr>
        </p:nvSpPr>
        <p:spPr/>
        <p:txBody>
          <a:bodyPr/>
          <a:lstStyle/>
          <a:p>
            <a:r>
              <a:rPr lang="en-US" sz="2400" dirty="0"/>
              <a:t>Needle, D. Burns, J. (2019) Business in context: an introduction to business and its environment. Seventh edition. Andover: Cengage Learning.</a:t>
            </a:r>
          </a:p>
          <a:p>
            <a:r>
              <a:rPr lang="en-US" sz="24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032E2F36-1ED2-9AB6-B865-E3F11B705E0B}"/>
              </a:ext>
            </a:extLst>
          </p:cNvPr>
          <p:cNvSpPr>
            <a:spLocks noGrp="1"/>
          </p:cNvSpPr>
          <p:nvPr>
            <p:ph type="dt" sz="half" idx="10"/>
          </p:nvPr>
        </p:nvSpPr>
        <p:spPr/>
        <p:txBody>
          <a:bodyPr/>
          <a:lstStyle/>
          <a:p>
            <a:pPr>
              <a:defRPr/>
            </a:pPr>
            <a:fld id="{130ADD5E-52E0-0D44-B721-F95AB1FBEECE}" type="datetime1">
              <a:rPr lang="en-GB" altLang="en-US" smtClean="0"/>
              <a:pPr>
                <a:defRPr/>
              </a:pPr>
              <a:t>22/09/2024</a:t>
            </a:fld>
            <a:endParaRPr lang="en-GB" altLang="en-US"/>
          </a:p>
        </p:txBody>
      </p:sp>
      <p:sp>
        <p:nvSpPr>
          <p:cNvPr id="5" name="Slide Number Placeholder 4">
            <a:extLst>
              <a:ext uri="{FF2B5EF4-FFF2-40B4-BE49-F238E27FC236}">
                <a16:creationId xmlns:a16="http://schemas.microsoft.com/office/drawing/2014/main" id="{9DC21E8B-AFFB-0C70-BA49-9788B67E1991}"/>
              </a:ext>
            </a:extLst>
          </p:cNvPr>
          <p:cNvSpPr>
            <a:spLocks noGrp="1"/>
          </p:cNvSpPr>
          <p:nvPr>
            <p:ph type="sldNum" sz="quarter" idx="12"/>
          </p:nvPr>
        </p:nvSpPr>
        <p:spPr/>
        <p:txBody>
          <a:bodyPr/>
          <a:lstStyle/>
          <a:p>
            <a:pPr>
              <a:defRPr/>
            </a:pPr>
            <a:fld id="{E420D319-DD93-554E-8F0D-BBCEB2ABB842}" type="slidenum">
              <a:rPr lang="en-GB" altLang="en-US" smtClean="0"/>
              <a:pPr>
                <a:defRPr/>
              </a:pPr>
              <a:t>34</a:t>
            </a:fld>
            <a:endParaRPr lang="en-GB" altLang="en-US"/>
          </a:p>
        </p:txBody>
      </p:sp>
    </p:spTree>
    <p:extLst>
      <p:ext uri="{BB962C8B-B14F-4D97-AF65-F5344CB8AC3E}">
        <p14:creationId xmlns:p14="http://schemas.microsoft.com/office/powerpoint/2010/main" val="14846068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3614</TotalTime>
  <Words>1734</Words>
  <Application>Microsoft Office PowerPoint</Application>
  <PresentationFormat>On-screen Show (4:3)</PresentationFormat>
  <Paragraphs>186</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Myriad Pro</vt:lpstr>
      <vt:lpstr>Verdana</vt:lpstr>
      <vt:lpstr>20140311PresentationUWTSDTemplate</vt:lpstr>
      <vt:lpstr>   Managerial Decision Making       LCBB4015         Week 4 – Session 2 </vt:lpstr>
      <vt:lpstr>Objectives of the session</vt:lpstr>
      <vt:lpstr>PowerPoint Presentation</vt:lpstr>
      <vt:lpstr>Decision making</vt:lpstr>
      <vt:lpstr>Defining decision-making</vt:lpstr>
      <vt:lpstr>The Decision-Making Process</vt:lpstr>
      <vt:lpstr>Step 1: Identifying the problem</vt:lpstr>
      <vt:lpstr>Step 2: Identifying decision criteria</vt:lpstr>
      <vt:lpstr>Step 3: Allocating weight to the criteria</vt:lpstr>
      <vt:lpstr>Step 4: developing alternatives</vt:lpstr>
      <vt:lpstr>Step 5: Analyzing decisions</vt:lpstr>
      <vt:lpstr>Step 6: Selecting an alternative</vt:lpstr>
      <vt:lpstr>Step 7: Implementing the alternative</vt:lpstr>
      <vt:lpstr>Step 8: Evaluating decision effectiveness</vt:lpstr>
      <vt:lpstr>Approaches to decision making (1 of 5)</vt:lpstr>
      <vt:lpstr>Planning (2 of 5)</vt:lpstr>
      <vt:lpstr>Organizing (3 of 5)</vt:lpstr>
      <vt:lpstr>Leading (4 of 5)</vt:lpstr>
      <vt:lpstr>Controlling (5 of 5)</vt:lpstr>
      <vt:lpstr>Types of decision-making (1 of 6)</vt:lpstr>
      <vt:lpstr>Rational decision making (2 of 6)</vt:lpstr>
      <vt:lpstr>Bounded rational decision making  (3 of 6)</vt:lpstr>
      <vt:lpstr>Bounded rational decision making  (4 of 6)</vt:lpstr>
      <vt:lpstr>Bounded rational decision making  (5 of 6)</vt:lpstr>
      <vt:lpstr>Intuitive decision making (6 of 6)</vt:lpstr>
      <vt:lpstr>Decision making challenges</vt:lpstr>
      <vt:lpstr>Approaches for improving decision making (1 of 6)</vt:lpstr>
      <vt:lpstr>Design thinking (2 of 6)</vt:lpstr>
      <vt:lpstr>Big Data (3 of 6)</vt:lpstr>
      <vt:lpstr>Artificial intelligence (4 of 6)</vt:lpstr>
      <vt:lpstr>Machine learning (5 of 6)</vt:lpstr>
      <vt:lpstr>Deep learning (6 of 6)</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141</cp:revision>
  <cp:lastPrinted>2018-07-02T15:32:24Z</cp:lastPrinted>
  <dcterms:created xsi:type="dcterms:W3CDTF">2002-10-07T19:43:58Z</dcterms:created>
  <dcterms:modified xsi:type="dcterms:W3CDTF">2024-09-22T09:55:38Z</dcterms:modified>
</cp:coreProperties>
</file>