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67" r:id="rId5"/>
    <p:sldId id="257" r:id="rId6"/>
    <p:sldId id="265" r:id="rId7"/>
    <p:sldId id="266" r:id="rId8"/>
    <p:sldId id="264" r:id="rId9"/>
    <p:sldId id="258" r:id="rId10"/>
    <p:sldId id="259" r:id="rId11"/>
    <p:sldId id="260" r:id="rId12"/>
    <p:sldId id="261"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r Mhanna (2119514)" userId="42acdb1e-7c6a-4d29-81c4-afc75570156c" providerId="ADAL" clId="{938FFAFF-0B60-4744-A0EE-416BB2DD8A1D}"/>
    <pc:docChg chg="modSld">
      <pc:chgData name="Samir Mhanna (2119514)" userId="42acdb1e-7c6a-4d29-81c4-afc75570156c" providerId="ADAL" clId="{938FFAFF-0B60-4744-A0EE-416BB2DD8A1D}" dt="2024-10-20T18:23:45.040" v="119" actId="20577"/>
      <pc:docMkLst>
        <pc:docMk/>
      </pc:docMkLst>
      <pc:sldChg chg="modSp mod">
        <pc:chgData name="Samir Mhanna (2119514)" userId="42acdb1e-7c6a-4d29-81c4-afc75570156c" providerId="ADAL" clId="{938FFAFF-0B60-4744-A0EE-416BB2DD8A1D}" dt="2024-10-20T18:23:45.040" v="119" actId="20577"/>
        <pc:sldMkLst>
          <pc:docMk/>
          <pc:sldMk cId="1720128328" sldId="267"/>
        </pc:sldMkLst>
        <pc:spChg chg="mod">
          <ac:chgData name="Samir Mhanna (2119514)" userId="42acdb1e-7c6a-4d29-81c4-afc75570156c" providerId="ADAL" clId="{938FFAFF-0B60-4744-A0EE-416BB2DD8A1D}" dt="2024-10-20T18:23:45.040" v="119" actId="20577"/>
          <ac:spMkLst>
            <pc:docMk/>
            <pc:sldMk cId="1720128328" sldId="267"/>
            <ac:spMk id="3" creationId="{9CADF1D5-DC64-179C-1FF6-705A2327DD6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D1B000-CBAC-4BEA-9653-F8395CF2B4B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5974D2-1814-4991-A108-3BD13EA0D17B}">
      <dgm:prSet/>
      <dgm:spPr/>
      <dgm:t>
        <a:bodyPr/>
        <a:lstStyle/>
        <a:p>
          <a:r>
            <a:rPr lang="en-US" b="1" dirty="0"/>
            <a:t>Overview/ Emotional Intelligence</a:t>
          </a:r>
          <a:endParaRPr lang="en-US" dirty="0"/>
        </a:p>
      </dgm:t>
    </dgm:pt>
    <dgm:pt modelId="{DA1C9431-3F5E-4470-A772-F0747D6E6E8F}" type="parTrans" cxnId="{8D60A129-428D-4C1B-BC26-287EFB2A9291}">
      <dgm:prSet/>
      <dgm:spPr/>
      <dgm:t>
        <a:bodyPr/>
        <a:lstStyle/>
        <a:p>
          <a:endParaRPr lang="en-US"/>
        </a:p>
      </dgm:t>
    </dgm:pt>
    <dgm:pt modelId="{79AC7626-899C-48F8-83B0-01BAEB5034D5}" type="sibTrans" cxnId="{8D60A129-428D-4C1B-BC26-287EFB2A9291}">
      <dgm:prSet/>
      <dgm:spPr/>
      <dgm:t>
        <a:bodyPr/>
        <a:lstStyle/>
        <a:p>
          <a:endParaRPr lang="en-US"/>
        </a:p>
      </dgm:t>
    </dgm:pt>
    <dgm:pt modelId="{5E111D1F-E751-4A39-9723-7DD643AE0B3E}">
      <dgm:prSet/>
      <dgm:spPr/>
      <dgm:t>
        <a:bodyPr/>
        <a:lstStyle/>
        <a:p>
          <a:r>
            <a:rPr lang="en-US" b="1" i="0" dirty="0"/>
            <a:t>Reflect on Emotional Intelligence </a:t>
          </a:r>
          <a:endParaRPr lang="en-US" dirty="0"/>
        </a:p>
      </dgm:t>
    </dgm:pt>
    <dgm:pt modelId="{0F6DC3F9-1065-4D81-BC19-67613ABE6EF3}" type="parTrans" cxnId="{45FD6B79-818D-44E3-A5D9-3CB591FD663B}">
      <dgm:prSet/>
      <dgm:spPr/>
      <dgm:t>
        <a:bodyPr/>
        <a:lstStyle/>
        <a:p>
          <a:endParaRPr lang="en-US"/>
        </a:p>
      </dgm:t>
    </dgm:pt>
    <dgm:pt modelId="{82D8A3DD-5258-4BFF-ACCF-678B88F8A29C}" type="sibTrans" cxnId="{45FD6B79-818D-44E3-A5D9-3CB591FD663B}">
      <dgm:prSet/>
      <dgm:spPr/>
      <dgm:t>
        <a:bodyPr/>
        <a:lstStyle/>
        <a:p>
          <a:endParaRPr lang="en-US"/>
        </a:p>
      </dgm:t>
    </dgm:pt>
    <dgm:pt modelId="{D9AC8D27-0DC4-40B7-A707-AFA0AE98CF58}">
      <dgm:prSet/>
      <dgm:spPr/>
      <dgm:t>
        <a:bodyPr/>
        <a:lstStyle/>
        <a:p>
          <a:r>
            <a:rPr lang="en-US" b="1" i="0" dirty="0"/>
            <a:t>Skills Focus On</a:t>
          </a:r>
          <a:endParaRPr lang="en-US" dirty="0"/>
        </a:p>
      </dgm:t>
    </dgm:pt>
    <dgm:pt modelId="{6D3F6FE8-9B6A-4F5F-A2E4-116C25FE1268}" type="parTrans" cxnId="{D2870DE1-1179-43C8-88A4-2CCE6131B14A}">
      <dgm:prSet/>
      <dgm:spPr/>
      <dgm:t>
        <a:bodyPr/>
        <a:lstStyle/>
        <a:p>
          <a:endParaRPr lang="en-US"/>
        </a:p>
      </dgm:t>
    </dgm:pt>
    <dgm:pt modelId="{6F935B90-0035-4524-9B41-BEB2DC912578}" type="sibTrans" cxnId="{D2870DE1-1179-43C8-88A4-2CCE6131B14A}">
      <dgm:prSet/>
      <dgm:spPr/>
      <dgm:t>
        <a:bodyPr/>
        <a:lstStyle/>
        <a:p>
          <a:endParaRPr lang="en-US"/>
        </a:p>
      </dgm:t>
    </dgm:pt>
    <dgm:pt modelId="{67264220-9CEE-4230-86AE-C2898D5636BA}">
      <dgm:prSet/>
      <dgm:spPr/>
      <dgm:t>
        <a:bodyPr/>
        <a:lstStyle/>
        <a:p>
          <a:r>
            <a:rPr lang="en-US" b="1" i="0" dirty="0"/>
            <a:t>Personal Reflective </a:t>
          </a:r>
          <a:endParaRPr lang="en-US" dirty="0"/>
        </a:p>
      </dgm:t>
    </dgm:pt>
    <dgm:pt modelId="{23007C01-4198-479B-978B-96F14D30FCB7}" type="parTrans" cxnId="{38632CE5-9B3B-41BF-BBE5-6626AE0E6131}">
      <dgm:prSet/>
      <dgm:spPr/>
      <dgm:t>
        <a:bodyPr/>
        <a:lstStyle/>
        <a:p>
          <a:endParaRPr lang="en-US"/>
        </a:p>
      </dgm:t>
    </dgm:pt>
    <dgm:pt modelId="{B7F2E5C0-7B27-4DA6-8799-CC9151F4B353}" type="sibTrans" cxnId="{38632CE5-9B3B-41BF-BBE5-6626AE0E6131}">
      <dgm:prSet/>
      <dgm:spPr/>
      <dgm:t>
        <a:bodyPr/>
        <a:lstStyle/>
        <a:p>
          <a:endParaRPr lang="en-US"/>
        </a:p>
      </dgm:t>
    </dgm:pt>
    <dgm:pt modelId="{377E0988-489D-4664-93F9-37FD346AEEAD}">
      <dgm:prSet/>
      <dgm:spPr/>
      <dgm:t>
        <a:bodyPr/>
        <a:lstStyle/>
        <a:p>
          <a:r>
            <a:rPr lang="en-US" b="1" i="0" dirty="0"/>
            <a:t>Conclusion </a:t>
          </a:r>
          <a:endParaRPr lang="en-US" dirty="0"/>
        </a:p>
      </dgm:t>
    </dgm:pt>
    <dgm:pt modelId="{38F91231-5391-4A8A-BD38-68205E9B81A5}" type="parTrans" cxnId="{AC74E0BE-5236-406F-B5FF-5FAAD6278248}">
      <dgm:prSet/>
      <dgm:spPr/>
      <dgm:t>
        <a:bodyPr/>
        <a:lstStyle/>
        <a:p>
          <a:endParaRPr lang="en-US"/>
        </a:p>
      </dgm:t>
    </dgm:pt>
    <dgm:pt modelId="{AECE3F06-6CF0-4C46-B7DA-C98478953007}" type="sibTrans" cxnId="{AC74E0BE-5236-406F-B5FF-5FAAD6278248}">
      <dgm:prSet/>
      <dgm:spPr/>
      <dgm:t>
        <a:bodyPr/>
        <a:lstStyle/>
        <a:p>
          <a:endParaRPr lang="en-US"/>
        </a:p>
      </dgm:t>
    </dgm:pt>
    <dgm:pt modelId="{843195BC-7EC9-4298-9ABF-E93DBF10A37F}" type="pres">
      <dgm:prSet presAssocID="{C6D1B000-CBAC-4BEA-9653-F8395CF2B4B5}" presName="root" presStyleCnt="0">
        <dgm:presLayoutVars>
          <dgm:dir/>
          <dgm:resizeHandles val="exact"/>
        </dgm:presLayoutVars>
      </dgm:prSet>
      <dgm:spPr/>
    </dgm:pt>
    <dgm:pt modelId="{C9C004BD-E6F6-4838-A9F9-3DF0DA92CD4A}" type="pres">
      <dgm:prSet presAssocID="{0D5974D2-1814-4991-A108-3BD13EA0D17B}" presName="compNode" presStyleCnt="0"/>
      <dgm:spPr/>
    </dgm:pt>
    <dgm:pt modelId="{37BDCD1C-820B-4AD6-BBE7-55A395EB6373}" type="pres">
      <dgm:prSet presAssocID="{0D5974D2-1814-4991-A108-3BD13EA0D17B}" presName="bgRect" presStyleLbl="bgShp" presStyleIdx="0" presStyleCnt="5"/>
      <dgm:spPr/>
    </dgm:pt>
    <dgm:pt modelId="{710BAA95-C3B5-4F68-AA27-42EC969670B3}" type="pres">
      <dgm:prSet presAssocID="{0D5974D2-1814-4991-A108-3BD13EA0D1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7F9349E-EF3A-4DA3-B721-837AF2EB991F}" type="pres">
      <dgm:prSet presAssocID="{0D5974D2-1814-4991-A108-3BD13EA0D17B}" presName="spaceRect" presStyleCnt="0"/>
      <dgm:spPr/>
    </dgm:pt>
    <dgm:pt modelId="{E1B05CEE-77B3-4A05-A814-45695C3D4F07}" type="pres">
      <dgm:prSet presAssocID="{0D5974D2-1814-4991-A108-3BD13EA0D17B}" presName="parTx" presStyleLbl="revTx" presStyleIdx="0" presStyleCnt="5">
        <dgm:presLayoutVars>
          <dgm:chMax val="0"/>
          <dgm:chPref val="0"/>
        </dgm:presLayoutVars>
      </dgm:prSet>
      <dgm:spPr/>
    </dgm:pt>
    <dgm:pt modelId="{6C74AD6F-CEC3-429E-A9B5-76097D9D8034}" type="pres">
      <dgm:prSet presAssocID="{79AC7626-899C-48F8-83B0-01BAEB5034D5}" presName="sibTrans" presStyleCnt="0"/>
      <dgm:spPr/>
    </dgm:pt>
    <dgm:pt modelId="{CE28C33C-28A5-460B-A0CD-E6E55237BA80}" type="pres">
      <dgm:prSet presAssocID="{5E111D1F-E751-4A39-9723-7DD643AE0B3E}" presName="compNode" presStyleCnt="0"/>
      <dgm:spPr/>
    </dgm:pt>
    <dgm:pt modelId="{076CE076-8122-42FE-8109-855F4ABABB68}" type="pres">
      <dgm:prSet presAssocID="{5E111D1F-E751-4A39-9723-7DD643AE0B3E}" presName="bgRect" presStyleLbl="bgShp" presStyleIdx="1" presStyleCnt="5"/>
      <dgm:spPr/>
    </dgm:pt>
    <dgm:pt modelId="{AEF8AD98-8615-4135-8681-C52785B74642}" type="pres">
      <dgm:prSet presAssocID="{5E111D1F-E751-4A39-9723-7DD643AE0B3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1E2F361-CDFB-4380-AB3D-9892B060AC2D}" type="pres">
      <dgm:prSet presAssocID="{5E111D1F-E751-4A39-9723-7DD643AE0B3E}" presName="spaceRect" presStyleCnt="0"/>
      <dgm:spPr/>
    </dgm:pt>
    <dgm:pt modelId="{85CD5AE7-C1FC-478F-B5BC-B973A33250D6}" type="pres">
      <dgm:prSet presAssocID="{5E111D1F-E751-4A39-9723-7DD643AE0B3E}" presName="parTx" presStyleLbl="revTx" presStyleIdx="1" presStyleCnt="5">
        <dgm:presLayoutVars>
          <dgm:chMax val="0"/>
          <dgm:chPref val="0"/>
        </dgm:presLayoutVars>
      </dgm:prSet>
      <dgm:spPr/>
    </dgm:pt>
    <dgm:pt modelId="{BF7A315F-204A-40E1-910B-200205E25EDE}" type="pres">
      <dgm:prSet presAssocID="{82D8A3DD-5258-4BFF-ACCF-678B88F8A29C}" presName="sibTrans" presStyleCnt="0"/>
      <dgm:spPr/>
    </dgm:pt>
    <dgm:pt modelId="{88D40113-EAAE-4463-8D4D-775D3DF26AA3}" type="pres">
      <dgm:prSet presAssocID="{D9AC8D27-0DC4-40B7-A707-AFA0AE98CF58}" presName="compNode" presStyleCnt="0"/>
      <dgm:spPr/>
    </dgm:pt>
    <dgm:pt modelId="{6F2DD1BC-43E7-45FA-8F99-AD40ECF017A4}" type="pres">
      <dgm:prSet presAssocID="{D9AC8D27-0DC4-40B7-A707-AFA0AE98CF58}" presName="bgRect" presStyleLbl="bgShp" presStyleIdx="2" presStyleCnt="5"/>
      <dgm:spPr/>
    </dgm:pt>
    <dgm:pt modelId="{10F1A3E3-9303-46C1-A759-3475163D0361}" type="pres">
      <dgm:prSet presAssocID="{D9AC8D27-0DC4-40B7-A707-AFA0AE98CF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2AF8A2D-340D-407D-A6AD-8ABB1334DF0F}" type="pres">
      <dgm:prSet presAssocID="{D9AC8D27-0DC4-40B7-A707-AFA0AE98CF58}" presName="spaceRect" presStyleCnt="0"/>
      <dgm:spPr/>
    </dgm:pt>
    <dgm:pt modelId="{1A5278A7-DA3E-4DD7-9F15-5F4B2D546914}" type="pres">
      <dgm:prSet presAssocID="{D9AC8D27-0DC4-40B7-A707-AFA0AE98CF58}" presName="parTx" presStyleLbl="revTx" presStyleIdx="2" presStyleCnt="5">
        <dgm:presLayoutVars>
          <dgm:chMax val="0"/>
          <dgm:chPref val="0"/>
        </dgm:presLayoutVars>
      </dgm:prSet>
      <dgm:spPr/>
    </dgm:pt>
    <dgm:pt modelId="{628E2E36-1CE6-4870-AF3A-BC12E73189E6}" type="pres">
      <dgm:prSet presAssocID="{6F935B90-0035-4524-9B41-BEB2DC912578}" presName="sibTrans" presStyleCnt="0"/>
      <dgm:spPr/>
    </dgm:pt>
    <dgm:pt modelId="{5699253C-FB45-4043-BFC6-5CE0112FEC07}" type="pres">
      <dgm:prSet presAssocID="{67264220-9CEE-4230-86AE-C2898D5636BA}" presName="compNode" presStyleCnt="0"/>
      <dgm:spPr/>
    </dgm:pt>
    <dgm:pt modelId="{59FFDCF7-CDB2-447C-ADD6-E662B18750ED}" type="pres">
      <dgm:prSet presAssocID="{67264220-9CEE-4230-86AE-C2898D5636BA}" presName="bgRect" presStyleLbl="bgShp" presStyleIdx="3" presStyleCnt="5"/>
      <dgm:spPr/>
    </dgm:pt>
    <dgm:pt modelId="{5AC99134-9D70-4556-8600-FE290F58A16A}" type="pres">
      <dgm:prSet presAssocID="{67264220-9CEE-4230-86AE-C2898D5636B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9E9B28E2-E336-4F59-9D58-3CA5B962E7E2}" type="pres">
      <dgm:prSet presAssocID="{67264220-9CEE-4230-86AE-C2898D5636BA}" presName="spaceRect" presStyleCnt="0"/>
      <dgm:spPr/>
    </dgm:pt>
    <dgm:pt modelId="{4B10584B-206A-4645-9BBB-046741E00F04}" type="pres">
      <dgm:prSet presAssocID="{67264220-9CEE-4230-86AE-C2898D5636BA}" presName="parTx" presStyleLbl="revTx" presStyleIdx="3" presStyleCnt="5">
        <dgm:presLayoutVars>
          <dgm:chMax val="0"/>
          <dgm:chPref val="0"/>
        </dgm:presLayoutVars>
      </dgm:prSet>
      <dgm:spPr/>
    </dgm:pt>
    <dgm:pt modelId="{30276B0F-9E6A-4780-8F1A-A98E10CEF732}" type="pres">
      <dgm:prSet presAssocID="{B7F2E5C0-7B27-4DA6-8799-CC9151F4B353}" presName="sibTrans" presStyleCnt="0"/>
      <dgm:spPr/>
    </dgm:pt>
    <dgm:pt modelId="{E8B4A623-9D04-4E22-9993-875EC3826FDD}" type="pres">
      <dgm:prSet presAssocID="{377E0988-489D-4664-93F9-37FD346AEEAD}" presName="compNode" presStyleCnt="0"/>
      <dgm:spPr/>
    </dgm:pt>
    <dgm:pt modelId="{B2E78B4E-0F0C-4A3C-A15B-66BA2CFDE382}" type="pres">
      <dgm:prSet presAssocID="{377E0988-489D-4664-93F9-37FD346AEEAD}" presName="bgRect" presStyleLbl="bgShp" presStyleIdx="4" presStyleCnt="5"/>
      <dgm:spPr/>
    </dgm:pt>
    <dgm:pt modelId="{7703C815-D0EE-4B93-AD0A-E69BDF52B7B6}" type="pres">
      <dgm:prSet presAssocID="{377E0988-489D-4664-93F9-37FD346AEEA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DFC627B9-0402-4874-B7AF-01C484F77BF6}" type="pres">
      <dgm:prSet presAssocID="{377E0988-489D-4664-93F9-37FD346AEEAD}" presName="spaceRect" presStyleCnt="0"/>
      <dgm:spPr/>
    </dgm:pt>
    <dgm:pt modelId="{25CB348A-2460-4A76-8B30-0C0078046101}" type="pres">
      <dgm:prSet presAssocID="{377E0988-489D-4664-93F9-37FD346AEEAD}" presName="parTx" presStyleLbl="revTx" presStyleIdx="4" presStyleCnt="5">
        <dgm:presLayoutVars>
          <dgm:chMax val="0"/>
          <dgm:chPref val="0"/>
        </dgm:presLayoutVars>
      </dgm:prSet>
      <dgm:spPr/>
    </dgm:pt>
  </dgm:ptLst>
  <dgm:cxnLst>
    <dgm:cxn modelId="{8D60A129-428D-4C1B-BC26-287EFB2A9291}" srcId="{C6D1B000-CBAC-4BEA-9653-F8395CF2B4B5}" destId="{0D5974D2-1814-4991-A108-3BD13EA0D17B}" srcOrd="0" destOrd="0" parTransId="{DA1C9431-3F5E-4470-A772-F0747D6E6E8F}" sibTransId="{79AC7626-899C-48F8-83B0-01BAEB5034D5}"/>
    <dgm:cxn modelId="{22DA345C-0A9E-4AC6-AC74-365963AE6369}" type="presOf" srcId="{C6D1B000-CBAC-4BEA-9653-F8395CF2B4B5}" destId="{843195BC-7EC9-4298-9ABF-E93DBF10A37F}" srcOrd="0" destOrd="0" presId="urn:microsoft.com/office/officeart/2018/2/layout/IconVerticalSolidList"/>
    <dgm:cxn modelId="{DA34B075-B2C4-4FDD-911B-0C314DE33E1D}" type="presOf" srcId="{377E0988-489D-4664-93F9-37FD346AEEAD}" destId="{25CB348A-2460-4A76-8B30-0C0078046101}" srcOrd="0" destOrd="0" presId="urn:microsoft.com/office/officeart/2018/2/layout/IconVerticalSolidList"/>
    <dgm:cxn modelId="{45FD6B79-818D-44E3-A5D9-3CB591FD663B}" srcId="{C6D1B000-CBAC-4BEA-9653-F8395CF2B4B5}" destId="{5E111D1F-E751-4A39-9723-7DD643AE0B3E}" srcOrd="1" destOrd="0" parTransId="{0F6DC3F9-1065-4D81-BC19-67613ABE6EF3}" sibTransId="{82D8A3DD-5258-4BFF-ACCF-678B88F8A29C}"/>
    <dgm:cxn modelId="{CAB6999A-B25F-4311-AD47-AC9BE08499AC}" type="presOf" srcId="{5E111D1F-E751-4A39-9723-7DD643AE0B3E}" destId="{85CD5AE7-C1FC-478F-B5BC-B973A33250D6}" srcOrd="0" destOrd="0" presId="urn:microsoft.com/office/officeart/2018/2/layout/IconVerticalSolidList"/>
    <dgm:cxn modelId="{2075E0AE-0590-4887-9823-D2EBE1DB5A51}" type="presOf" srcId="{67264220-9CEE-4230-86AE-C2898D5636BA}" destId="{4B10584B-206A-4645-9BBB-046741E00F04}" srcOrd="0" destOrd="0" presId="urn:microsoft.com/office/officeart/2018/2/layout/IconVerticalSolidList"/>
    <dgm:cxn modelId="{AC74E0BE-5236-406F-B5FF-5FAAD6278248}" srcId="{C6D1B000-CBAC-4BEA-9653-F8395CF2B4B5}" destId="{377E0988-489D-4664-93F9-37FD346AEEAD}" srcOrd="4" destOrd="0" parTransId="{38F91231-5391-4A8A-BD38-68205E9B81A5}" sibTransId="{AECE3F06-6CF0-4C46-B7DA-C98478953007}"/>
    <dgm:cxn modelId="{5DA5BDD5-FF30-4BC3-84C0-69C7C843B404}" type="presOf" srcId="{D9AC8D27-0DC4-40B7-A707-AFA0AE98CF58}" destId="{1A5278A7-DA3E-4DD7-9F15-5F4B2D546914}" srcOrd="0" destOrd="0" presId="urn:microsoft.com/office/officeart/2018/2/layout/IconVerticalSolidList"/>
    <dgm:cxn modelId="{D2870DE1-1179-43C8-88A4-2CCE6131B14A}" srcId="{C6D1B000-CBAC-4BEA-9653-F8395CF2B4B5}" destId="{D9AC8D27-0DC4-40B7-A707-AFA0AE98CF58}" srcOrd="2" destOrd="0" parTransId="{6D3F6FE8-9B6A-4F5F-A2E4-116C25FE1268}" sibTransId="{6F935B90-0035-4524-9B41-BEB2DC912578}"/>
    <dgm:cxn modelId="{D052B3E2-2CC0-425D-9702-855AA4583B34}" type="presOf" srcId="{0D5974D2-1814-4991-A108-3BD13EA0D17B}" destId="{E1B05CEE-77B3-4A05-A814-45695C3D4F07}" srcOrd="0" destOrd="0" presId="urn:microsoft.com/office/officeart/2018/2/layout/IconVerticalSolidList"/>
    <dgm:cxn modelId="{38632CE5-9B3B-41BF-BBE5-6626AE0E6131}" srcId="{C6D1B000-CBAC-4BEA-9653-F8395CF2B4B5}" destId="{67264220-9CEE-4230-86AE-C2898D5636BA}" srcOrd="3" destOrd="0" parTransId="{23007C01-4198-479B-978B-96F14D30FCB7}" sibTransId="{B7F2E5C0-7B27-4DA6-8799-CC9151F4B353}"/>
    <dgm:cxn modelId="{08765BC6-1B09-4A13-93D3-9F74B27D3EB1}" type="presParOf" srcId="{843195BC-7EC9-4298-9ABF-E93DBF10A37F}" destId="{C9C004BD-E6F6-4838-A9F9-3DF0DA92CD4A}" srcOrd="0" destOrd="0" presId="urn:microsoft.com/office/officeart/2018/2/layout/IconVerticalSolidList"/>
    <dgm:cxn modelId="{47F71B2A-2D2A-46D2-A1DA-369B5A356505}" type="presParOf" srcId="{C9C004BD-E6F6-4838-A9F9-3DF0DA92CD4A}" destId="{37BDCD1C-820B-4AD6-BBE7-55A395EB6373}" srcOrd="0" destOrd="0" presId="urn:microsoft.com/office/officeart/2018/2/layout/IconVerticalSolidList"/>
    <dgm:cxn modelId="{13EDAA98-CF1D-45FB-A5FD-8F8969273443}" type="presParOf" srcId="{C9C004BD-E6F6-4838-A9F9-3DF0DA92CD4A}" destId="{710BAA95-C3B5-4F68-AA27-42EC969670B3}" srcOrd="1" destOrd="0" presId="urn:microsoft.com/office/officeart/2018/2/layout/IconVerticalSolidList"/>
    <dgm:cxn modelId="{02374092-B42C-4160-9127-685328DB1A39}" type="presParOf" srcId="{C9C004BD-E6F6-4838-A9F9-3DF0DA92CD4A}" destId="{D7F9349E-EF3A-4DA3-B721-837AF2EB991F}" srcOrd="2" destOrd="0" presId="urn:microsoft.com/office/officeart/2018/2/layout/IconVerticalSolidList"/>
    <dgm:cxn modelId="{97EB6A69-E8A1-43A7-9BD0-8377FD3202C3}" type="presParOf" srcId="{C9C004BD-E6F6-4838-A9F9-3DF0DA92CD4A}" destId="{E1B05CEE-77B3-4A05-A814-45695C3D4F07}" srcOrd="3" destOrd="0" presId="urn:microsoft.com/office/officeart/2018/2/layout/IconVerticalSolidList"/>
    <dgm:cxn modelId="{EAA7F5FE-FD39-4CA6-97EA-2A2B44A2EB42}" type="presParOf" srcId="{843195BC-7EC9-4298-9ABF-E93DBF10A37F}" destId="{6C74AD6F-CEC3-429E-A9B5-76097D9D8034}" srcOrd="1" destOrd="0" presId="urn:microsoft.com/office/officeart/2018/2/layout/IconVerticalSolidList"/>
    <dgm:cxn modelId="{981210F2-8825-4775-8014-EEB9DE1A573D}" type="presParOf" srcId="{843195BC-7EC9-4298-9ABF-E93DBF10A37F}" destId="{CE28C33C-28A5-460B-A0CD-E6E55237BA80}" srcOrd="2" destOrd="0" presId="urn:microsoft.com/office/officeart/2018/2/layout/IconVerticalSolidList"/>
    <dgm:cxn modelId="{E6F15030-66F8-497E-AE0C-C2F5C1926D5D}" type="presParOf" srcId="{CE28C33C-28A5-460B-A0CD-E6E55237BA80}" destId="{076CE076-8122-42FE-8109-855F4ABABB68}" srcOrd="0" destOrd="0" presId="urn:microsoft.com/office/officeart/2018/2/layout/IconVerticalSolidList"/>
    <dgm:cxn modelId="{8AB51C42-2EEA-4F39-BB31-5B8D2C2AA081}" type="presParOf" srcId="{CE28C33C-28A5-460B-A0CD-E6E55237BA80}" destId="{AEF8AD98-8615-4135-8681-C52785B74642}" srcOrd="1" destOrd="0" presId="urn:microsoft.com/office/officeart/2018/2/layout/IconVerticalSolidList"/>
    <dgm:cxn modelId="{F0FD3516-49D8-4146-9978-DEC9CBC4E966}" type="presParOf" srcId="{CE28C33C-28A5-460B-A0CD-E6E55237BA80}" destId="{91E2F361-CDFB-4380-AB3D-9892B060AC2D}" srcOrd="2" destOrd="0" presId="urn:microsoft.com/office/officeart/2018/2/layout/IconVerticalSolidList"/>
    <dgm:cxn modelId="{10AA465B-EC5D-4108-8EBE-BF85499A2111}" type="presParOf" srcId="{CE28C33C-28A5-460B-A0CD-E6E55237BA80}" destId="{85CD5AE7-C1FC-478F-B5BC-B973A33250D6}" srcOrd="3" destOrd="0" presId="urn:microsoft.com/office/officeart/2018/2/layout/IconVerticalSolidList"/>
    <dgm:cxn modelId="{39310123-DCCE-4612-9C6C-73BE1FADD934}" type="presParOf" srcId="{843195BC-7EC9-4298-9ABF-E93DBF10A37F}" destId="{BF7A315F-204A-40E1-910B-200205E25EDE}" srcOrd="3" destOrd="0" presId="urn:microsoft.com/office/officeart/2018/2/layout/IconVerticalSolidList"/>
    <dgm:cxn modelId="{66751C0B-4352-42FF-BD1E-B741AC2E9584}" type="presParOf" srcId="{843195BC-7EC9-4298-9ABF-E93DBF10A37F}" destId="{88D40113-EAAE-4463-8D4D-775D3DF26AA3}" srcOrd="4" destOrd="0" presId="urn:microsoft.com/office/officeart/2018/2/layout/IconVerticalSolidList"/>
    <dgm:cxn modelId="{3825551F-2801-4B9F-B991-49BFACE76E46}" type="presParOf" srcId="{88D40113-EAAE-4463-8D4D-775D3DF26AA3}" destId="{6F2DD1BC-43E7-45FA-8F99-AD40ECF017A4}" srcOrd="0" destOrd="0" presId="urn:microsoft.com/office/officeart/2018/2/layout/IconVerticalSolidList"/>
    <dgm:cxn modelId="{B86DECDA-A006-4A15-A9D0-581EC452470D}" type="presParOf" srcId="{88D40113-EAAE-4463-8D4D-775D3DF26AA3}" destId="{10F1A3E3-9303-46C1-A759-3475163D0361}" srcOrd="1" destOrd="0" presId="urn:microsoft.com/office/officeart/2018/2/layout/IconVerticalSolidList"/>
    <dgm:cxn modelId="{B8DE5542-FFFB-4A2F-858C-948731D6F4F7}" type="presParOf" srcId="{88D40113-EAAE-4463-8D4D-775D3DF26AA3}" destId="{12AF8A2D-340D-407D-A6AD-8ABB1334DF0F}" srcOrd="2" destOrd="0" presId="urn:microsoft.com/office/officeart/2018/2/layout/IconVerticalSolidList"/>
    <dgm:cxn modelId="{500FDD3D-004E-4FBA-A8D7-3CC317040279}" type="presParOf" srcId="{88D40113-EAAE-4463-8D4D-775D3DF26AA3}" destId="{1A5278A7-DA3E-4DD7-9F15-5F4B2D546914}" srcOrd="3" destOrd="0" presId="urn:microsoft.com/office/officeart/2018/2/layout/IconVerticalSolidList"/>
    <dgm:cxn modelId="{948FDF0A-7BEB-4B1E-842D-5B03FBC76ECA}" type="presParOf" srcId="{843195BC-7EC9-4298-9ABF-E93DBF10A37F}" destId="{628E2E36-1CE6-4870-AF3A-BC12E73189E6}" srcOrd="5" destOrd="0" presId="urn:microsoft.com/office/officeart/2018/2/layout/IconVerticalSolidList"/>
    <dgm:cxn modelId="{B22C0D73-3EFB-4CDE-AA7B-D1901DCB843B}" type="presParOf" srcId="{843195BC-7EC9-4298-9ABF-E93DBF10A37F}" destId="{5699253C-FB45-4043-BFC6-5CE0112FEC07}" srcOrd="6" destOrd="0" presId="urn:microsoft.com/office/officeart/2018/2/layout/IconVerticalSolidList"/>
    <dgm:cxn modelId="{8A93D994-B9E8-42AA-908E-44290E2C946A}" type="presParOf" srcId="{5699253C-FB45-4043-BFC6-5CE0112FEC07}" destId="{59FFDCF7-CDB2-447C-ADD6-E662B18750ED}" srcOrd="0" destOrd="0" presId="urn:microsoft.com/office/officeart/2018/2/layout/IconVerticalSolidList"/>
    <dgm:cxn modelId="{FF062299-6244-4C8E-8F3D-C09DB9AD9F2E}" type="presParOf" srcId="{5699253C-FB45-4043-BFC6-5CE0112FEC07}" destId="{5AC99134-9D70-4556-8600-FE290F58A16A}" srcOrd="1" destOrd="0" presId="urn:microsoft.com/office/officeart/2018/2/layout/IconVerticalSolidList"/>
    <dgm:cxn modelId="{B3BEF77D-1E78-41B1-B1C1-37AFF1BB746C}" type="presParOf" srcId="{5699253C-FB45-4043-BFC6-5CE0112FEC07}" destId="{9E9B28E2-E336-4F59-9D58-3CA5B962E7E2}" srcOrd="2" destOrd="0" presId="urn:microsoft.com/office/officeart/2018/2/layout/IconVerticalSolidList"/>
    <dgm:cxn modelId="{260A6F70-23F0-4548-A76D-2BE098B93F15}" type="presParOf" srcId="{5699253C-FB45-4043-BFC6-5CE0112FEC07}" destId="{4B10584B-206A-4645-9BBB-046741E00F04}" srcOrd="3" destOrd="0" presId="urn:microsoft.com/office/officeart/2018/2/layout/IconVerticalSolidList"/>
    <dgm:cxn modelId="{34B7260F-C409-48D3-B6A6-7F29E4DA0ADA}" type="presParOf" srcId="{843195BC-7EC9-4298-9ABF-E93DBF10A37F}" destId="{30276B0F-9E6A-4780-8F1A-A98E10CEF732}" srcOrd="7" destOrd="0" presId="urn:microsoft.com/office/officeart/2018/2/layout/IconVerticalSolidList"/>
    <dgm:cxn modelId="{D3AAA85F-36FD-4EBE-B3EF-48E284B8C233}" type="presParOf" srcId="{843195BC-7EC9-4298-9ABF-E93DBF10A37F}" destId="{E8B4A623-9D04-4E22-9993-875EC3826FDD}" srcOrd="8" destOrd="0" presId="urn:microsoft.com/office/officeart/2018/2/layout/IconVerticalSolidList"/>
    <dgm:cxn modelId="{BF64A03D-B8D3-4B05-BEB5-119F67DE4204}" type="presParOf" srcId="{E8B4A623-9D04-4E22-9993-875EC3826FDD}" destId="{B2E78B4E-0F0C-4A3C-A15B-66BA2CFDE382}" srcOrd="0" destOrd="0" presId="urn:microsoft.com/office/officeart/2018/2/layout/IconVerticalSolidList"/>
    <dgm:cxn modelId="{DD7945AA-36F9-494E-8266-DD60B9CFD68A}" type="presParOf" srcId="{E8B4A623-9D04-4E22-9993-875EC3826FDD}" destId="{7703C815-D0EE-4B93-AD0A-E69BDF52B7B6}" srcOrd="1" destOrd="0" presId="urn:microsoft.com/office/officeart/2018/2/layout/IconVerticalSolidList"/>
    <dgm:cxn modelId="{1C20297F-034F-49A8-8A36-17FE9B96A3EA}" type="presParOf" srcId="{E8B4A623-9D04-4E22-9993-875EC3826FDD}" destId="{DFC627B9-0402-4874-B7AF-01C484F77BF6}" srcOrd="2" destOrd="0" presId="urn:microsoft.com/office/officeart/2018/2/layout/IconVerticalSolidList"/>
    <dgm:cxn modelId="{9E9E8821-867B-4879-BDA4-4C2E307888AA}" type="presParOf" srcId="{E8B4A623-9D04-4E22-9993-875EC3826FDD}" destId="{25CB348A-2460-4A76-8B30-0C00780461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DCD1C-820B-4AD6-BBE7-55A395EB6373}">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BAA95-C3B5-4F68-AA27-42EC969670B3}">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B05CEE-77B3-4A05-A814-45695C3D4F07}">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kern="1200" dirty="0"/>
            <a:t>Overview/ Emotional Intelligence</a:t>
          </a:r>
          <a:endParaRPr lang="en-US" sz="1900" kern="1200" dirty="0"/>
        </a:p>
      </dsp:txBody>
      <dsp:txXfrm>
        <a:off x="1059754" y="4307"/>
        <a:ext cx="5304469" cy="917536"/>
      </dsp:txXfrm>
    </dsp:sp>
    <dsp:sp modelId="{076CE076-8122-42FE-8109-855F4ABABB68}">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8AD98-8615-4135-8681-C52785B74642}">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CD5AE7-C1FC-478F-B5BC-B973A33250D6}">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Reflect on Emotional Intelligence </a:t>
          </a:r>
          <a:endParaRPr lang="en-US" sz="1900" kern="1200" dirty="0"/>
        </a:p>
      </dsp:txBody>
      <dsp:txXfrm>
        <a:off x="1059754" y="1151227"/>
        <a:ext cx="5304469" cy="917536"/>
      </dsp:txXfrm>
    </dsp:sp>
    <dsp:sp modelId="{6F2DD1BC-43E7-45FA-8F99-AD40ECF017A4}">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1A3E3-9303-46C1-A759-3475163D0361}">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5278A7-DA3E-4DD7-9F15-5F4B2D546914}">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Skills Focus On</a:t>
          </a:r>
          <a:endParaRPr lang="en-US" sz="1900" kern="1200" dirty="0"/>
        </a:p>
      </dsp:txBody>
      <dsp:txXfrm>
        <a:off x="1059754" y="2298147"/>
        <a:ext cx="5304469" cy="917536"/>
      </dsp:txXfrm>
    </dsp:sp>
    <dsp:sp modelId="{59FFDCF7-CDB2-447C-ADD6-E662B18750ED}">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C99134-9D70-4556-8600-FE290F58A16A}">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0584B-206A-4645-9BBB-046741E00F04}">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Personal Reflective </a:t>
          </a:r>
          <a:endParaRPr lang="en-US" sz="1900" kern="1200" dirty="0"/>
        </a:p>
      </dsp:txBody>
      <dsp:txXfrm>
        <a:off x="1059754" y="3445068"/>
        <a:ext cx="5304469" cy="917536"/>
      </dsp:txXfrm>
    </dsp:sp>
    <dsp:sp modelId="{B2E78B4E-0F0C-4A3C-A15B-66BA2CFDE382}">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3C815-D0EE-4B93-AD0A-E69BDF52B7B6}">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CB348A-2460-4A76-8B30-0C0078046101}">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Conclusion </a:t>
          </a:r>
          <a:endParaRPr lang="en-US" sz="1900" kern="1200" dirty="0"/>
        </a:p>
      </dsp:txBody>
      <dsp:txXfrm>
        <a:off x="1059754" y="4591988"/>
        <a:ext cx="5304469" cy="9175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871F0D-4C25-4055-8D89-625F3A992913}"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2D70A7-F898-4C40-BAD5-8EFD3B46D994}" type="slidenum">
              <a:rPr lang="en-GB" smtClean="0"/>
              <a:t>‹#›</a:t>
            </a:fld>
            <a:endParaRPr lang="en-GB"/>
          </a:p>
        </p:txBody>
      </p:sp>
    </p:spTree>
    <p:extLst>
      <p:ext uri="{BB962C8B-B14F-4D97-AF65-F5344CB8AC3E}">
        <p14:creationId xmlns:p14="http://schemas.microsoft.com/office/powerpoint/2010/main" val="1549413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2D70A7-F898-4C40-BAD5-8EFD3B46D994}" type="slidenum">
              <a:rPr lang="en-GB" smtClean="0"/>
              <a:t>3</a:t>
            </a:fld>
            <a:endParaRPr lang="en-GB"/>
          </a:p>
        </p:txBody>
      </p:sp>
    </p:spTree>
    <p:extLst>
      <p:ext uri="{BB962C8B-B14F-4D97-AF65-F5344CB8AC3E}">
        <p14:creationId xmlns:p14="http://schemas.microsoft.com/office/powerpoint/2010/main" val="3458397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FB145-31D7-0FF4-64F4-E3D0974414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DB07FA-62C4-3BF1-4A3C-01DF0D07FA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26AEF7-6106-F10E-2EFD-85AF527723FA}"/>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DD8C7356-62D2-4842-4253-45F4A65B9D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99ED7-2B01-240D-B890-A493583EA01D}"/>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76045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E84-DA96-1C30-7844-B5DFDD1D3E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27C61A-AB5B-9908-F9CC-ACEE35EF75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C30BE1-4F9D-8563-520E-49678B7624B2}"/>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D96FBFE2-B9E3-A328-7948-D937157D7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D233B-DDDF-E99F-585D-C31CEDC66379}"/>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936184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2F4A-68C0-D38E-71B6-E85A19C8AE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950223-D7E2-9A05-5FD2-71B0FB863E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96F175-E130-FCC2-87FB-0A9369784435}"/>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B987E384-373E-A2AB-ECCA-5E2C61F978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2EFA4-80F3-7321-CC03-08F9BC7AB452}"/>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931873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862B-F333-2348-4BC4-C7CB7440BA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8932DA-8D91-67AE-B835-980C821669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519151-43A2-D50E-CC96-4EC5A1EC27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9D1235-9480-34F4-4C71-66AC7DAFCF6D}"/>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6" name="Footer Placeholder 5">
            <a:extLst>
              <a:ext uri="{FF2B5EF4-FFF2-40B4-BE49-F238E27FC236}">
                <a16:creationId xmlns:a16="http://schemas.microsoft.com/office/drawing/2014/main" id="{75388936-AEB2-E3D2-286D-C0D4BA2881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2F9CCC-A555-A016-6F21-C0E5EEA7DFCF}"/>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276051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AFA6D-A9C3-A469-6FB1-0655FB3A7B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21ACD-E0AE-6F20-794D-A054D8801F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B67793-A830-F7AA-F12F-7E8BF9A37D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C7B59A-ACB5-BD83-9DD0-E15CDDC589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296611-7540-6B76-08EA-30D6AA1290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BBA762-D0EE-7567-9808-CF6E0AD39317}"/>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8" name="Footer Placeholder 7">
            <a:extLst>
              <a:ext uri="{FF2B5EF4-FFF2-40B4-BE49-F238E27FC236}">
                <a16:creationId xmlns:a16="http://schemas.microsoft.com/office/drawing/2014/main" id="{50884292-2363-F96C-85D6-725CCDD6D9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7C6B4F-BD46-0400-2990-23623314DEB1}"/>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36956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3C68-AE88-7931-0EEF-6D7FCBA145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AF3EC1-7918-F232-6C89-90A7DCBCA680}"/>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4" name="Footer Placeholder 3">
            <a:extLst>
              <a:ext uri="{FF2B5EF4-FFF2-40B4-BE49-F238E27FC236}">
                <a16:creationId xmlns:a16="http://schemas.microsoft.com/office/drawing/2014/main" id="{9A4D5773-995C-FC9E-E7EF-F9D50AA798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86212A-AFB5-E029-A16B-C333A419C179}"/>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306893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2D4004-F1CB-07C6-A4B8-323E5938B23B}"/>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3" name="Footer Placeholder 2">
            <a:extLst>
              <a:ext uri="{FF2B5EF4-FFF2-40B4-BE49-F238E27FC236}">
                <a16:creationId xmlns:a16="http://schemas.microsoft.com/office/drawing/2014/main" id="{4614CC17-41AE-39F1-E00D-F767BD2026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82416B-592A-9CBD-861A-C98F443EE405}"/>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955136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A7140-EEE3-8DE3-AC7C-CD683AC26E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7FF7FF-802D-0486-72B5-EF4DF65CF2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C09B80-894B-736E-323D-9370759FC1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90984E-A723-A7BB-5D4D-BECCE038D6C1}"/>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6" name="Footer Placeholder 5">
            <a:extLst>
              <a:ext uri="{FF2B5EF4-FFF2-40B4-BE49-F238E27FC236}">
                <a16:creationId xmlns:a16="http://schemas.microsoft.com/office/drawing/2014/main" id="{34A6DC8E-8E67-A91B-F1D4-D7F1350CAF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F303F-2165-01D5-CEFA-7F3C3EA00515}"/>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303851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F70DD-5F50-D66A-1ADF-3D9ED33D8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41A0DF-9F12-9513-338A-405ABD7B2E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301276-B5FE-8272-7DAF-1F3659F754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F54E43-8801-BDF7-537A-2BCA95C34A13}"/>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6" name="Footer Placeholder 5">
            <a:extLst>
              <a:ext uri="{FF2B5EF4-FFF2-40B4-BE49-F238E27FC236}">
                <a16:creationId xmlns:a16="http://schemas.microsoft.com/office/drawing/2014/main" id="{9BA813E8-48D1-188C-DF13-9A64149AB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AB3C1-1A27-B3DB-EE66-1FB2F97F0648}"/>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2961974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B0ADB-8934-173F-C741-4DDFD0F8E3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EA7B83-5B46-19F6-2DB3-264DBD8D63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9CCE64-249F-FE41-0A8E-A462725E0AF9}"/>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569B29F1-A5F6-2CD4-40C9-3240DDCF45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44F64-9B5D-0C4A-8500-C0B98A0361EC}"/>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274596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3E3CE2-C9A1-566A-3CDB-8F73CD9A24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09399D-574B-E589-1E94-44CD6FE9FC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559FCF-720A-9DA2-6CE3-E03C2099B73A}"/>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FFC107E5-372E-A0E1-452F-D8069BC5F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C44566-0A3E-1632-9B5C-37332DB4920C}"/>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2362606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E1E5BF-AA30-FDF3-DE3C-18346DFD1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13D124-B5F4-66CF-B46D-AC35B04F79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BFA2D-B0CB-1484-3F44-7D71C1B3C8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D6F0EA96-A844-9066-26D1-E18B02990D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D5A5A5-5A70-89BE-AE24-023DE122C3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C24C3B2-9DBB-4211-9C2B-C6394E692AB5}" type="slidenum">
              <a:rPr lang="en-GB" smtClean="0"/>
              <a:t>‹#›</a:t>
            </a:fld>
            <a:endParaRPr lang="en-GB"/>
          </a:p>
        </p:txBody>
      </p:sp>
    </p:spTree>
    <p:extLst>
      <p:ext uri="{BB962C8B-B14F-4D97-AF65-F5344CB8AC3E}">
        <p14:creationId xmlns:p14="http://schemas.microsoft.com/office/powerpoint/2010/main" val="3144665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emotion-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verywellmind.com/what-is-emotional-intelligence-279542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ADF1D5-DC64-179C-1FF6-705A2327DD60}"/>
              </a:ext>
            </a:extLst>
          </p:cNvPr>
          <p:cNvSpPr>
            <a:spLocks noGrp="1"/>
          </p:cNvSpPr>
          <p:nvPr>
            <p:ph idx="1"/>
          </p:nvPr>
        </p:nvSpPr>
        <p:spPr>
          <a:xfrm>
            <a:off x="876693" y="1469037"/>
            <a:ext cx="6858232" cy="4616969"/>
          </a:xfrm>
        </p:spPr>
        <p:txBody>
          <a:bodyPr anchor="t">
            <a:normAutofit lnSpcReduction="10000"/>
          </a:bodyPr>
          <a:lstStyle/>
          <a:p>
            <a:pPr marL="0" indent="0" algn="ctr">
              <a:buNone/>
            </a:pPr>
            <a:br>
              <a:rPr lang="en-US" sz="1900" dirty="0"/>
            </a:br>
            <a:br>
              <a:rPr lang="en-US" sz="3000" b="1" dirty="0"/>
            </a:br>
            <a:r>
              <a:rPr lang="en-GB" sz="3000" b="1" dirty="0">
                <a:effectLst/>
              </a:rPr>
              <a:t>Developing Emotional Intelligence Skills for the Workplace</a:t>
            </a:r>
            <a:endParaRPr lang="en-GB" sz="3000" b="1" dirty="0">
              <a:effectLst/>
              <a:latin typeface="Times New Roman" panose="02020603050405020304" pitchFamily="18" charset="0"/>
              <a:ea typeface="Times New Roman" panose="02020603050405020304" pitchFamily="18" charset="0"/>
            </a:endParaRPr>
          </a:p>
          <a:p>
            <a:pPr marL="0" indent="0" algn="ctr">
              <a:lnSpc>
                <a:spcPct val="150000"/>
              </a:lnSpc>
              <a:buNone/>
            </a:pPr>
            <a:br>
              <a:rPr lang="en-US" sz="1900" dirty="0"/>
            </a:br>
            <a:br>
              <a:rPr lang="en-US" sz="1900" dirty="0"/>
            </a:br>
            <a:r>
              <a:rPr lang="en-US" sz="2400" dirty="0"/>
              <a:t>Student Name: Samir Mhanna</a:t>
            </a:r>
            <a:br>
              <a:rPr lang="en-US" sz="2400" dirty="0"/>
            </a:br>
            <a:r>
              <a:rPr lang="en-US" sz="2400" dirty="0"/>
              <a:t>Student Number: 2119515</a:t>
            </a:r>
            <a:br>
              <a:rPr lang="en-US" sz="2400" dirty="0"/>
            </a:br>
            <a:r>
              <a:rPr lang="en-US" sz="2400" dirty="0"/>
              <a:t>Module Code: BMSW6106</a:t>
            </a:r>
            <a:br>
              <a:rPr lang="en-US" sz="2400" dirty="0"/>
            </a:br>
            <a:r>
              <a:rPr lang="en-US" sz="2400" dirty="0"/>
              <a:t>Year: 2024</a:t>
            </a:r>
            <a:endParaRPr lang="en-GB" sz="1900" dirty="0"/>
          </a:p>
        </p:txBody>
      </p:sp>
      <p:pic>
        <p:nvPicPr>
          <p:cNvPr id="12" name="Picture 11" descr="A brain with different colored faces around it&#10;&#10;Description automatically generated">
            <a:extLst>
              <a:ext uri="{FF2B5EF4-FFF2-40B4-BE49-F238E27FC236}">
                <a16:creationId xmlns:a16="http://schemas.microsoft.com/office/drawing/2014/main" id="{1D1EC233-36E1-4451-4007-8F9CC30570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7972"/>
          <a:stretch/>
        </p:blipFill>
        <p:spPr>
          <a:xfrm>
            <a:off x="8173871" y="1913587"/>
            <a:ext cx="3455821" cy="4412262"/>
          </a:xfrm>
          <a:prstGeom prst="rect">
            <a:avLst/>
          </a:prstGeom>
        </p:spPr>
      </p:pic>
      <p:grpSp>
        <p:nvGrpSpPr>
          <p:cNvPr id="25" name="Group 2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6" name="Rectangle 2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20128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1EAE-CF89-A23A-B375-6346A24814D1}"/>
              </a:ext>
            </a:extLst>
          </p:cNvPr>
          <p:cNvSpPr>
            <a:spLocks noGrp="1"/>
          </p:cNvSpPr>
          <p:nvPr>
            <p:ph type="title"/>
          </p:nvPr>
        </p:nvSpPr>
        <p:spPr>
          <a:xfrm>
            <a:off x="621792" y="1161288"/>
            <a:ext cx="3602736" cy="4526280"/>
          </a:xfrm>
        </p:spPr>
        <p:txBody>
          <a:bodyPr>
            <a:normAutofit/>
          </a:bodyPr>
          <a:lstStyle/>
          <a:p>
            <a:r>
              <a:rPr lang="en-US" sz="4800" b="1" i="0" dirty="0">
                <a:effectLst/>
                <a:latin typeface="Söhne"/>
              </a:rPr>
              <a:t>Objectives</a:t>
            </a:r>
            <a:endParaRPr lang="en-US" sz="4800" b="0" i="0" dirty="0">
              <a:effectLst/>
              <a:latin typeface="Söhne"/>
            </a:endParaRPr>
          </a:p>
        </p:txBody>
      </p:sp>
      <p:graphicFrame>
        <p:nvGraphicFramePr>
          <p:cNvPr id="5" name="Content Placeholder 2">
            <a:extLst>
              <a:ext uri="{FF2B5EF4-FFF2-40B4-BE49-F238E27FC236}">
                <a16:creationId xmlns:a16="http://schemas.microsoft.com/office/drawing/2014/main" id="{9CE80C7B-5ACE-522C-030D-6EBA6AB01568}"/>
              </a:ext>
            </a:extLst>
          </p:cNvPr>
          <p:cNvGraphicFramePr>
            <a:graphicFrameLocks noGrp="1"/>
          </p:cNvGraphicFramePr>
          <p:nvPr>
            <p:ph idx="1"/>
            <p:extLst>
              <p:ext uri="{D42A27DB-BD31-4B8C-83A1-F6EECF244321}">
                <p14:modId xmlns:p14="http://schemas.microsoft.com/office/powerpoint/2010/main" val="358813389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5603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BB360D-8AEF-89E5-7273-15A00E8C996D}"/>
              </a:ext>
            </a:extLst>
          </p:cNvPr>
          <p:cNvSpPr>
            <a:spLocks noGrp="1"/>
          </p:cNvSpPr>
          <p:nvPr>
            <p:ph type="title"/>
          </p:nvPr>
        </p:nvSpPr>
        <p:spPr>
          <a:xfrm>
            <a:off x="1137034" y="609597"/>
            <a:ext cx="9392421" cy="1330841"/>
          </a:xfrm>
        </p:spPr>
        <p:txBody>
          <a:bodyPr>
            <a:normAutofit/>
          </a:bodyPr>
          <a:lstStyle/>
          <a:p>
            <a:r>
              <a:rPr lang="en-US" b="1" dirty="0"/>
              <a:t>Overview/ Emotional Intelligence</a:t>
            </a:r>
            <a:endParaRPr lang="en-GB" dirty="0"/>
          </a:p>
        </p:txBody>
      </p:sp>
      <p:sp>
        <p:nvSpPr>
          <p:cNvPr id="3" name="Content Placeholder 2">
            <a:extLst>
              <a:ext uri="{FF2B5EF4-FFF2-40B4-BE49-F238E27FC236}">
                <a16:creationId xmlns:a16="http://schemas.microsoft.com/office/drawing/2014/main" id="{7A4CF7E7-8F2B-0188-5751-93DE71243334}"/>
              </a:ext>
            </a:extLst>
          </p:cNvPr>
          <p:cNvSpPr>
            <a:spLocks noGrp="1"/>
          </p:cNvSpPr>
          <p:nvPr>
            <p:ph idx="1"/>
          </p:nvPr>
        </p:nvSpPr>
        <p:spPr>
          <a:xfrm>
            <a:off x="322473" y="2615934"/>
            <a:ext cx="7585023" cy="3917773"/>
          </a:xfrm>
        </p:spPr>
        <p:txBody>
          <a:bodyPr>
            <a:normAutofit/>
          </a:bodyPr>
          <a:lstStyle/>
          <a:p>
            <a:r>
              <a:rPr lang="en-US" sz="2400" b="1" dirty="0"/>
              <a:t>Salovey and Mayer (1990) </a:t>
            </a:r>
            <a:r>
              <a:rPr lang="en-US" sz="2400" dirty="0"/>
              <a:t>define Emotional Intelligence (EI) as the ability to perceive, assess, and manage emotions in oneself, others, and groups. </a:t>
            </a:r>
            <a:r>
              <a:rPr lang="en-US" sz="2400" b="1" dirty="0"/>
              <a:t>Goleman</a:t>
            </a:r>
            <a:r>
              <a:rPr lang="en-US" sz="2400" dirty="0"/>
              <a:t> </a:t>
            </a:r>
            <a:r>
              <a:rPr lang="en-US" sz="2400" b="1" dirty="0"/>
              <a:t>(1995) </a:t>
            </a:r>
            <a:r>
              <a:rPr lang="en-US" sz="2400" dirty="0"/>
              <a:t>emphasizes the recognition and understanding of emotions, using this awareness to guide behavior and relationships. </a:t>
            </a:r>
            <a:r>
              <a:rPr lang="en-US" sz="2400" b="1" dirty="0"/>
              <a:t>Bar-On (1997) </a:t>
            </a:r>
            <a:r>
              <a:rPr lang="en-US" sz="2400" dirty="0"/>
              <a:t>sees EI as a mix of emotional and social skills that shape how we handle emotions, challenges, and relationships</a:t>
            </a:r>
            <a:r>
              <a:rPr lang="en-US" sz="2000" dirty="0"/>
              <a:t>.</a:t>
            </a:r>
            <a:endParaRPr lang="en-GB" sz="2000" dirty="0"/>
          </a:p>
        </p:txBody>
      </p:sp>
      <p:pic>
        <p:nvPicPr>
          <p:cNvPr id="7" name="Picture 6" descr="A couple of heads with gears and flowers&#10;&#10;Description automatically generated">
            <a:extLst>
              <a:ext uri="{FF2B5EF4-FFF2-40B4-BE49-F238E27FC236}">
                <a16:creationId xmlns:a16="http://schemas.microsoft.com/office/drawing/2014/main" id="{C672BE37-E626-B3A1-A246-5D182AE056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8686876" y="2299076"/>
            <a:ext cx="3013131" cy="2259848"/>
          </a:xfrm>
          <a:prstGeom prst="rect">
            <a:avLst/>
          </a:prstGeom>
        </p:spPr>
      </p:pic>
      <p:sp>
        <p:nvSpPr>
          <p:cNvPr id="35" name="Freeform: Shape 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9125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puzzle&#10;&#10;Description automatically generated">
            <a:extLst>
              <a:ext uri="{FF2B5EF4-FFF2-40B4-BE49-F238E27FC236}">
                <a16:creationId xmlns:a16="http://schemas.microsoft.com/office/drawing/2014/main" id="{233D23F4-43C0-9FDD-A030-9EC5CB6C968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367" t="1" r="2114" b="1"/>
          <a:stretch/>
        </p:blipFill>
        <p:spPr>
          <a:xfrm>
            <a:off x="2293962" y="499541"/>
            <a:ext cx="7989290" cy="5381046"/>
          </a:xfrm>
          <a:prstGeom prst="rect">
            <a:avLst/>
          </a:prstGeom>
        </p:spPr>
      </p:pic>
      <p:sp>
        <p:nvSpPr>
          <p:cNvPr id="4" name="TextBox 3">
            <a:extLst>
              <a:ext uri="{FF2B5EF4-FFF2-40B4-BE49-F238E27FC236}">
                <a16:creationId xmlns:a16="http://schemas.microsoft.com/office/drawing/2014/main" id="{4A7713ED-D58B-A473-469B-FB978269E705}"/>
              </a:ext>
            </a:extLst>
          </p:cNvPr>
          <p:cNvSpPr txBox="1"/>
          <p:nvPr/>
        </p:nvSpPr>
        <p:spPr>
          <a:xfrm>
            <a:off x="8545322" y="5791522"/>
            <a:ext cx="2998033" cy="646331"/>
          </a:xfrm>
          <a:prstGeom prst="rect">
            <a:avLst/>
          </a:prstGeom>
          <a:noFill/>
        </p:spPr>
        <p:txBody>
          <a:bodyPr wrap="square" rtlCol="0">
            <a:spAutoFit/>
          </a:bodyPr>
          <a:lstStyle/>
          <a:p>
            <a:r>
              <a:rPr lang="en-GB" dirty="0"/>
              <a:t>(The resource designed by the Author)</a:t>
            </a:r>
          </a:p>
        </p:txBody>
      </p:sp>
    </p:spTree>
    <p:extLst>
      <p:ext uri="{BB962C8B-B14F-4D97-AF65-F5344CB8AC3E}">
        <p14:creationId xmlns:p14="http://schemas.microsoft.com/office/powerpoint/2010/main" val="6472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3D50C9-0437-0B61-04D6-876AA830E532}"/>
              </a:ext>
            </a:extLst>
          </p:cNvPr>
          <p:cNvSpPr/>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0" kern="1200" cap="none" spc="0">
                <a:ln w="0"/>
                <a:solidFill>
                  <a:schemeClr val="tx1"/>
                </a:solidFill>
                <a:effectLst>
                  <a:outerShdw blurRad="38100" dist="25400" dir="5400000" algn="ctr" rotWithShape="0">
                    <a:srgbClr val="6E747A">
                      <a:alpha val="43000"/>
                    </a:srgbClr>
                  </a:outerShdw>
                </a:effectLst>
                <a:latin typeface="+mj-lt"/>
                <a:ea typeface="+mj-ea"/>
                <a:cs typeface="+mj-cs"/>
              </a:rPr>
              <a:t>Reflect on EI</a:t>
            </a:r>
            <a:endParaRPr lang="en-US" sz="5400" b="0" kern="1200" cap="none" spc="0" dirty="0">
              <a:ln w="0"/>
              <a:solidFill>
                <a:schemeClr val="tx1"/>
              </a:solidFill>
              <a:effectLst>
                <a:outerShdw blurRad="38100" dist="25400" dir="5400000" algn="ctr" rotWithShape="0">
                  <a:srgbClr val="6E747A">
                    <a:alpha val="43000"/>
                  </a:srgbClr>
                </a:outerShdw>
              </a:effectLst>
              <a:latin typeface="+mj-lt"/>
              <a:ea typeface="+mj-ea"/>
              <a:cs typeface="+mj-cs"/>
            </a:endParaRPr>
          </a:p>
        </p:txBody>
      </p:sp>
      <p:sp>
        <p:nvSpPr>
          <p:cNvPr id="2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91C5662-E156-09A1-915F-BB7B4B8B18F0}"/>
              </a:ext>
            </a:extLst>
          </p:cNvPr>
          <p:cNvSpPr txBox="1"/>
          <p:nvPr/>
        </p:nvSpPr>
        <p:spPr>
          <a:xfrm>
            <a:off x="630936" y="2660904"/>
            <a:ext cx="4818888" cy="3547872"/>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2400" dirty="0"/>
              <a:t>Emotional Intelligence (EI) is crucial for personal and professional success, as it helps individuals navigate social complexities, manage emotions effectively, foster positive relationships, and make better decisions under pressure (Cherry, 2023). It enhances teamwork, leadership, and communication, leading to improved workplace performance and overall well-being (</a:t>
            </a:r>
            <a:r>
              <a:rPr lang="en-US" sz="2400" dirty="0" err="1"/>
              <a:t>Cherniss</a:t>
            </a:r>
            <a:r>
              <a:rPr lang="en-US" sz="2400" dirty="0"/>
              <a:t>, 2010).</a:t>
            </a:r>
            <a:endParaRPr lang="en-US" sz="2200" dirty="0"/>
          </a:p>
        </p:txBody>
      </p:sp>
      <p:pic>
        <p:nvPicPr>
          <p:cNvPr id="4" name="Picture 3" descr="A diagram of a building with columns&#10;&#10;Description automatically generated">
            <a:extLst>
              <a:ext uri="{FF2B5EF4-FFF2-40B4-BE49-F238E27FC236}">
                <a16:creationId xmlns:a16="http://schemas.microsoft.com/office/drawing/2014/main" id="{FB996634-322A-35E3-7FFE-468B5CEDA9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3102" y="1380744"/>
            <a:ext cx="5788152" cy="4631184"/>
          </a:xfrm>
          <a:prstGeom prst="rect">
            <a:avLst/>
          </a:prstGeom>
        </p:spPr>
      </p:pic>
      <p:sp>
        <p:nvSpPr>
          <p:cNvPr id="23" name="TextBox 22">
            <a:extLst>
              <a:ext uri="{FF2B5EF4-FFF2-40B4-BE49-F238E27FC236}">
                <a16:creationId xmlns:a16="http://schemas.microsoft.com/office/drawing/2014/main" id="{674E43CB-BCDA-3FBB-F67C-FACDF0B9C9BD}"/>
              </a:ext>
            </a:extLst>
          </p:cNvPr>
          <p:cNvSpPr txBox="1"/>
          <p:nvPr/>
        </p:nvSpPr>
        <p:spPr>
          <a:xfrm>
            <a:off x="8950602" y="6111798"/>
            <a:ext cx="3034009" cy="646331"/>
          </a:xfrm>
          <a:prstGeom prst="rect">
            <a:avLst/>
          </a:prstGeom>
          <a:noFill/>
        </p:spPr>
        <p:txBody>
          <a:bodyPr wrap="square">
            <a:spAutoFit/>
          </a:bodyPr>
          <a:lstStyle/>
          <a:p>
            <a:r>
              <a:rPr lang="en-GB" dirty="0"/>
              <a:t>(The resource designed by the Author)</a:t>
            </a:r>
          </a:p>
        </p:txBody>
      </p:sp>
    </p:spTree>
    <p:extLst>
      <p:ext uri="{BB962C8B-B14F-4D97-AF65-F5344CB8AC3E}">
        <p14:creationId xmlns:p14="http://schemas.microsoft.com/office/powerpoint/2010/main" val="2794512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BDF045-02FC-6131-A095-BDC75245A994}"/>
              </a:ext>
            </a:extLst>
          </p:cNvPr>
          <p:cNvSpPr>
            <a:spLocks noGrp="1"/>
          </p:cNvSpPr>
          <p:nvPr>
            <p:ph type="title"/>
          </p:nvPr>
        </p:nvSpPr>
        <p:spPr>
          <a:xfrm>
            <a:off x="1137034" y="609597"/>
            <a:ext cx="9392421" cy="1330841"/>
          </a:xfrm>
        </p:spPr>
        <p:txBody>
          <a:bodyPr>
            <a:normAutofit/>
          </a:bodyPr>
          <a:lstStyle/>
          <a:p>
            <a:r>
              <a:rPr lang="en-US" b="1"/>
              <a:t>The EI dimensions</a:t>
            </a:r>
            <a:endParaRPr lang="en-GB"/>
          </a:p>
        </p:txBody>
      </p:sp>
      <p:sp>
        <p:nvSpPr>
          <p:cNvPr id="3" name="Content Placeholder 2">
            <a:extLst>
              <a:ext uri="{FF2B5EF4-FFF2-40B4-BE49-F238E27FC236}">
                <a16:creationId xmlns:a16="http://schemas.microsoft.com/office/drawing/2014/main" id="{1BDE41E3-D6AA-3A01-D5DC-FBACCD4E798A}"/>
              </a:ext>
            </a:extLst>
          </p:cNvPr>
          <p:cNvSpPr>
            <a:spLocks noGrp="1"/>
          </p:cNvSpPr>
          <p:nvPr>
            <p:ph idx="1"/>
          </p:nvPr>
        </p:nvSpPr>
        <p:spPr>
          <a:xfrm>
            <a:off x="311684" y="3429000"/>
            <a:ext cx="5737461" cy="3917773"/>
          </a:xfrm>
        </p:spPr>
        <p:txBody>
          <a:bodyPr>
            <a:normAutofit/>
          </a:bodyPr>
          <a:lstStyle/>
          <a:p>
            <a:pPr marL="0" indent="0">
              <a:buNone/>
            </a:pPr>
            <a:r>
              <a:rPr lang="en-US" sz="3200" dirty="0"/>
              <a:t>These dimensions are interconnected and influence various aspects of personal and professional life.</a:t>
            </a:r>
            <a:endParaRPr lang="en-GB" sz="3200" dirty="0"/>
          </a:p>
        </p:txBody>
      </p:sp>
      <p:pic>
        <p:nvPicPr>
          <p:cNvPr id="8" name="Picture 7" descr="A diagram of a diagram of the same type of mental health&#10;&#10;Description automatically generated with medium confidence">
            <a:extLst>
              <a:ext uri="{FF2B5EF4-FFF2-40B4-BE49-F238E27FC236}">
                <a16:creationId xmlns:a16="http://schemas.microsoft.com/office/drawing/2014/main" id="{62E2CCEA-4609-E867-33B7-23F6CC74F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49145" y="1610805"/>
            <a:ext cx="6049144" cy="4491488"/>
          </a:xfrm>
          <a:prstGeom prst="rect">
            <a:avLst/>
          </a:prstGeom>
        </p:spPr>
      </p:pic>
      <p:sp>
        <p:nvSpPr>
          <p:cNvPr id="41" name="Freeform: Shape 4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4A0453D4-24A5-AAFF-8891-947659BABF9C}"/>
              </a:ext>
            </a:extLst>
          </p:cNvPr>
          <p:cNvSpPr txBox="1"/>
          <p:nvPr/>
        </p:nvSpPr>
        <p:spPr>
          <a:xfrm>
            <a:off x="8293309" y="6349041"/>
            <a:ext cx="6093500" cy="369332"/>
          </a:xfrm>
          <a:prstGeom prst="rect">
            <a:avLst/>
          </a:prstGeom>
          <a:noFill/>
        </p:spPr>
        <p:txBody>
          <a:bodyPr wrap="square">
            <a:spAutoFit/>
          </a:bodyPr>
          <a:lstStyle/>
          <a:p>
            <a:r>
              <a:rPr lang="en-GB" dirty="0"/>
              <a:t>(The resource designed by the Author)</a:t>
            </a:r>
          </a:p>
        </p:txBody>
      </p:sp>
    </p:spTree>
    <p:extLst>
      <p:ext uri="{BB962C8B-B14F-4D97-AF65-F5344CB8AC3E}">
        <p14:creationId xmlns:p14="http://schemas.microsoft.com/office/powerpoint/2010/main" val="1781219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E71BF-E922-B8EC-D088-ECCBE8748278}"/>
              </a:ext>
            </a:extLst>
          </p:cNvPr>
          <p:cNvSpPr>
            <a:spLocks noGrp="1"/>
          </p:cNvSpPr>
          <p:nvPr>
            <p:ph type="title"/>
          </p:nvPr>
        </p:nvSpPr>
        <p:spPr/>
        <p:txBody>
          <a:bodyPr/>
          <a:lstStyle/>
          <a:p>
            <a:r>
              <a:rPr lang="en-GB" dirty="0"/>
              <a:t>Skills Focus On </a:t>
            </a:r>
          </a:p>
        </p:txBody>
      </p:sp>
      <p:pic>
        <p:nvPicPr>
          <p:cNvPr id="7" name="Picture 6" descr="A diagram of a work performance&#10;&#10;Description automatically generated">
            <a:extLst>
              <a:ext uri="{FF2B5EF4-FFF2-40B4-BE49-F238E27FC236}">
                <a16:creationId xmlns:a16="http://schemas.microsoft.com/office/drawing/2014/main" id="{8C4ABA63-834E-5172-E8CA-6657CBA12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752628"/>
            <a:ext cx="10515600" cy="4626417"/>
          </a:xfrm>
          <a:prstGeom prst="rect">
            <a:avLst/>
          </a:prstGeom>
        </p:spPr>
      </p:pic>
      <p:sp>
        <p:nvSpPr>
          <p:cNvPr id="11" name="TextBox 10">
            <a:extLst>
              <a:ext uri="{FF2B5EF4-FFF2-40B4-BE49-F238E27FC236}">
                <a16:creationId xmlns:a16="http://schemas.microsoft.com/office/drawing/2014/main" id="{829CBC00-EC18-2285-67A7-655BA0CFEF81}"/>
              </a:ext>
            </a:extLst>
          </p:cNvPr>
          <p:cNvSpPr txBox="1"/>
          <p:nvPr/>
        </p:nvSpPr>
        <p:spPr>
          <a:xfrm>
            <a:off x="8184631" y="6440986"/>
            <a:ext cx="4007370" cy="369332"/>
          </a:xfrm>
          <a:prstGeom prst="rect">
            <a:avLst/>
          </a:prstGeom>
          <a:noFill/>
        </p:spPr>
        <p:txBody>
          <a:bodyPr wrap="square">
            <a:spAutoFit/>
          </a:bodyPr>
          <a:lstStyle/>
          <a:p>
            <a:r>
              <a:rPr lang="en-GB" dirty="0"/>
              <a:t>(The resource designed by the Author)</a:t>
            </a:r>
          </a:p>
        </p:txBody>
      </p:sp>
    </p:spTree>
    <p:extLst>
      <p:ext uri="{BB962C8B-B14F-4D97-AF65-F5344CB8AC3E}">
        <p14:creationId xmlns:p14="http://schemas.microsoft.com/office/powerpoint/2010/main" val="119095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14817-2218-955C-066C-767BCF39C04A}"/>
              </a:ext>
            </a:extLst>
          </p:cNvPr>
          <p:cNvSpPr>
            <a:spLocks noGrp="1"/>
          </p:cNvSpPr>
          <p:nvPr>
            <p:ph type="title"/>
          </p:nvPr>
        </p:nvSpPr>
        <p:spPr/>
        <p:txBody>
          <a:bodyPr/>
          <a:lstStyle/>
          <a:p>
            <a:r>
              <a:rPr lang="en-GB" dirty="0"/>
              <a:t>Self-reflective </a:t>
            </a:r>
          </a:p>
        </p:txBody>
      </p:sp>
      <p:graphicFrame>
        <p:nvGraphicFramePr>
          <p:cNvPr id="3" name="Table 2">
            <a:extLst>
              <a:ext uri="{FF2B5EF4-FFF2-40B4-BE49-F238E27FC236}">
                <a16:creationId xmlns:a16="http://schemas.microsoft.com/office/drawing/2014/main" id="{AF0FAB5A-5CF1-575A-98D5-DFC7250682BC}"/>
              </a:ext>
            </a:extLst>
          </p:cNvPr>
          <p:cNvGraphicFramePr>
            <a:graphicFrameLocks noGrp="1"/>
          </p:cNvGraphicFramePr>
          <p:nvPr/>
        </p:nvGraphicFramePr>
        <p:xfrm>
          <a:off x="1546874" y="1648502"/>
          <a:ext cx="9098252" cy="4705584"/>
        </p:xfrm>
        <a:graphic>
          <a:graphicData uri="http://schemas.openxmlformats.org/drawingml/2006/table">
            <a:tbl>
              <a:tblPr/>
              <a:tblGrid>
                <a:gridCol w="2274563">
                  <a:extLst>
                    <a:ext uri="{9D8B030D-6E8A-4147-A177-3AD203B41FA5}">
                      <a16:colId xmlns:a16="http://schemas.microsoft.com/office/drawing/2014/main" val="1941356016"/>
                    </a:ext>
                  </a:extLst>
                </a:gridCol>
                <a:gridCol w="2274563">
                  <a:extLst>
                    <a:ext uri="{9D8B030D-6E8A-4147-A177-3AD203B41FA5}">
                      <a16:colId xmlns:a16="http://schemas.microsoft.com/office/drawing/2014/main" val="3977692982"/>
                    </a:ext>
                  </a:extLst>
                </a:gridCol>
                <a:gridCol w="2274563">
                  <a:extLst>
                    <a:ext uri="{9D8B030D-6E8A-4147-A177-3AD203B41FA5}">
                      <a16:colId xmlns:a16="http://schemas.microsoft.com/office/drawing/2014/main" val="1425214895"/>
                    </a:ext>
                  </a:extLst>
                </a:gridCol>
                <a:gridCol w="2274563">
                  <a:extLst>
                    <a:ext uri="{9D8B030D-6E8A-4147-A177-3AD203B41FA5}">
                      <a16:colId xmlns:a16="http://schemas.microsoft.com/office/drawing/2014/main" val="1422903710"/>
                    </a:ext>
                  </a:extLst>
                </a:gridCol>
              </a:tblGrid>
              <a:tr h="316461">
                <a:tc>
                  <a:txBody>
                    <a:bodyPr/>
                    <a:lstStyle/>
                    <a:p>
                      <a:endParaRPr lang="en-GB" sz="1600"/>
                    </a:p>
                  </a:txBody>
                  <a:tcPr marL="79115" marR="79115" marT="39558" marB="39558" anchor="ctr">
                    <a:lnL>
                      <a:noFill/>
                    </a:lnL>
                    <a:lnR>
                      <a:noFill/>
                    </a:lnR>
                    <a:lnT>
                      <a:noFill/>
                    </a:lnT>
                    <a:lnB>
                      <a:noFill/>
                    </a:lnB>
                    <a:noFill/>
                  </a:tcPr>
                </a:tc>
                <a:tc>
                  <a:txBody>
                    <a:bodyPr/>
                    <a:lstStyle/>
                    <a:p>
                      <a:r>
                        <a:rPr lang="en-GB" sz="1600" b="1"/>
                        <a:t>The Benefits</a:t>
                      </a:r>
                      <a:endParaRPr lang="en-GB" sz="1600"/>
                    </a:p>
                  </a:txBody>
                  <a:tcPr marL="79115" marR="79115" marT="39558" marB="39558" anchor="ctr">
                    <a:lnL>
                      <a:noFill/>
                    </a:lnL>
                    <a:lnR>
                      <a:noFill/>
                    </a:lnR>
                    <a:lnT>
                      <a:noFill/>
                    </a:lnT>
                    <a:lnB>
                      <a:noFill/>
                    </a:lnB>
                    <a:noFill/>
                  </a:tcPr>
                </a:tc>
                <a:tc>
                  <a:txBody>
                    <a:bodyPr/>
                    <a:lstStyle/>
                    <a:p>
                      <a:r>
                        <a:rPr lang="en-GB" sz="1600" b="1"/>
                        <a:t>The Skills</a:t>
                      </a:r>
                      <a:endParaRPr lang="en-GB" sz="1600"/>
                    </a:p>
                  </a:txBody>
                  <a:tcPr marL="79115" marR="79115" marT="39558" marB="39558" anchor="ctr">
                    <a:lnL>
                      <a:noFill/>
                    </a:lnL>
                    <a:lnR>
                      <a:noFill/>
                    </a:lnR>
                    <a:lnT>
                      <a:noFill/>
                    </a:lnT>
                    <a:lnB>
                      <a:noFill/>
                    </a:lnB>
                    <a:noFill/>
                  </a:tcPr>
                </a:tc>
                <a:tc>
                  <a:txBody>
                    <a:bodyPr/>
                    <a:lstStyle/>
                    <a:p>
                      <a:r>
                        <a:rPr lang="en-GB" sz="1600" b="1"/>
                        <a:t>The Improvement</a:t>
                      </a:r>
                      <a:endParaRPr lang="en-GB" sz="1600"/>
                    </a:p>
                  </a:txBody>
                  <a:tcPr marL="79115" marR="79115" marT="39558" marB="39558" anchor="ctr">
                    <a:lnL>
                      <a:noFill/>
                    </a:lnL>
                    <a:lnR>
                      <a:noFill/>
                    </a:lnR>
                    <a:lnT>
                      <a:noFill/>
                    </a:lnT>
                    <a:lnB>
                      <a:noFill/>
                    </a:lnB>
                    <a:noFill/>
                  </a:tcPr>
                </a:tc>
                <a:extLst>
                  <a:ext uri="{0D108BD9-81ED-4DB2-BD59-A6C34878D82A}">
                    <a16:rowId xmlns:a16="http://schemas.microsoft.com/office/drawing/2014/main" val="3017766007"/>
                  </a:ext>
                </a:extLst>
              </a:tr>
              <a:tr h="1265844">
                <a:tc>
                  <a:txBody>
                    <a:bodyPr/>
                    <a:lstStyle/>
                    <a:p>
                      <a:r>
                        <a:rPr lang="en-GB" sz="1600" b="1" dirty="0"/>
                        <a:t>Communication</a:t>
                      </a:r>
                      <a:endParaRPr lang="en-GB" sz="1600" dirty="0"/>
                    </a:p>
                  </a:txBody>
                  <a:tcPr marL="79115" marR="79115" marT="39558" marB="39558" anchor="ctr">
                    <a:lnL>
                      <a:noFill/>
                    </a:lnL>
                    <a:lnR>
                      <a:noFill/>
                    </a:lnR>
                    <a:lnT>
                      <a:noFill/>
                    </a:lnT>
                    <a:lnB>
                      <a:noFill/>
                    </a:lnB>
                    <a:noFill/>
                  </a:tcPr>
                </a:tc>
                <a:tc>
                  <a:txBody>
                    <a:bodyPr/>
                    <a:lstStyle/>
                    <a:p>
                      <a:r>
                        <a:rPr lang="en-US" sz="1600"/>
                        <a:t>Enhances persuasion and influence, allowing for clear articulation of ideas even in challenging discussions.</a:t>
                      </a:r>
                    </a:p>
                  </a:txBody>
                  <a:tcPr marL="79115" marR="79115" marT="39558" marB="39558" anchor="ctr">
                    <a:lnL>
                      <a:noFill/>
                    </a:lnL>
                    <a:lnR>
                      <a:noFill/>
                    </a:lnR>
                    <a:lnT>
                      <a:noFill/>
                    </a:lnT>
                    <a:lnB>
                      <a:noFill/>
                    </a:lnB>
                    <a:noFill/>
                  </a:tcPr>
                </a:tc>
                <a:tc>
                  <a:txBody>
                    <a:bodyPr/>
                    <a:lstStyle/>
                    <a:p>
                      <a:r>
                        <a:rPr lang="en-US" sz="1600"/>
                        <a:t>Adapting tone and messaging to the audience, engaging emotionally through empathy.</a:t>
                      </a:r>
                    </a:p>
                  </a:txBody>
                  <a:tcPr marL="79115" marR="79115" marT="39558" marB="39558" anchor="ctr">
                    <a:lnL>
                      <a:noFill/>
                    </a:lnL>
                    <a:lnR>
                      <a:noFill/>
                    </a:lnR>
                    <a:lnT>
                      <a:noFill/>
                    </a:lnT>
                    <a:lnB>
                      <a:noFill/>
                    </a:lnB>
                    <a:noFill/>
                  </a:tcPr>
                </a:tc>
                <a:tc>
                  <a:txBody>
                    <a:bodyPr/>
                    <a:lstStyle/>
                    <a:p>
                      <a:r>
                        <a:rPr lang="en-US" sz="1600"/>
                        <a:t>Regularly seek feedback on communication style and refine approach based on context.</a:t>
                      </a:r>
                    </a:p>
                  </a:txBody>
                  <a:tcPr marL="79115" marR="79115" marT="39558" marB="39558" anchor="ctr">
                    <a:lnL>
                      <a:noFill/>
                    </a:lnL>
                    <a:lnR>
                      <a:noFill/>
                    </a:lnR>
                    <a:lnT>
                      <a:noFill/>
                    </a:lnT>
                    <a:lnB>
                      <a:noFill/>
                    </a:lnB>
                    <a:noFill/>
                  </a:tcPr>
                </a:tc>
                <a:extLst>
                  <a:ext uri="{0D108BD9-81ED-4DB2-BD59-A6C34878D82A}">
                    <a16:rowId xmlns:a16="http://schemas.microsoft.com/office/drawing/2014/main" val="368161517"/>
                  </a:ext>
                </a:extLst>
              </a:tr>
              <a:tr h="1503189">
                <a:tc>
                  <a:txBody>
                    <a:bodyPr/>
                    <a:lstStyle/>
                    <a:p>
                      <a:r>
                        <a:rPr lang="en-GB" sz="1600" b="1"/>
                        <a:t>Decision-Making</a:t>
                      </a:r>
                      <a:endParaRPr lang="en-GB" sz="1600"/>
                    </a:p>
                  </a:txBody>
                  <a:tcPr marL="79115" marR="79115" marT="39558" marB="39558" anchor="ctr">
                    <a:lnL>
                      <a:noFill/>
                    </a:lnL>
                    <a:lnR>
                      <a:noFill/>
                    </a:lnR>
                    <a:lnT>
                      <a:noFill/>
                    </a:lnT>
                    <a:lnB>
                      <a:noFill/>
                    </a:lnB>
                    <a:noFill/>
                  </a:tcPr>
                </a:tc>
                <a:tc>
                  <a:txBody>
                    <a:bodyPr/>
                    <a:lstStyle/>
                    <a:p>
                      <a:r>
                        <a:rPr lang="en-US" sz="1600"/>
                        <a:t>Increases confidence in leadership by balancing logic with emotional awareness, leading to faster, more robust decisions.</a:t>
                      </a:r>
                    </a:p>
                  </a:txBody>
                  <a:tcPr marL="79115" marR="79115" marT="39558" marB="39558" anchor="ctr">
                    <a:lnL>
                      <a:noFill/>
                    </a:lnL>
                    <a:lnR>
                      <a:noFill/>
                    </a:lnR>
                    <a:lnT>
                      <a:noFill/>
                    </a:lnT>
                    <a:lnB>
                      <a:noFill/>
                    </a:lnB>
                    <a:noFill/>
                  </a:tcPr>
                </a:tc>
                <a:tc>
                  <a:txBody>
                    <a:bodyPr/>
                    <a:lstStyle/>
                    <a:p>
                      <a:r>
                        <a:rPr lang="en-US" sz="1600"/>
                        <a:t>Emotional detachment to assess options objectively, considering long-term emotional impacts.</a:t>
                      </a:r>
                    </a:p>
                  </a:txBody>
                  <a:tcPr marL="79115" marR="79115" marT="39558" marB="39558" anchor="ctr">
                    <a:lnL>
                      <a:noFill/>
                    </a:lnL>
                    <a:lnR>
                      <a:noFill/>
                    </a:lnR>
                    <a:lnT>
                      <a:noFill/>
                    </a:lnT>
                    <a:lnB>
                      <a:noFill/>
                    </a:lnB>
                    <a:noFill/>
                  </a:tcPr>
                </a:tc>
                <a:tc>
                  <a:txBody>
                    <a:bodyPr/>
                    <a:lstStyle/>
                    <a:p>
                      <a:r>
                        <a:rPr lang="en-US" sz="1600"/>
                        <a:t>Practice decision-making under pressure by simulating high-stakes scenarios.</a:t>
                      </a:r>
                    </a:p>
                  </a:txBody>
                  <a:tcPr marL="79115" marR="79115" marT="39558" marB="39558" anchor="ctr">
                    <a:lnL>
                      <a:noFill/>
                    </a:lnL>
                    <a:lnR>
                      <a:noFill/>
                    </a:lnR>
                    <a:lnT>
                      <a:noFill/>
                    </a:lnT>
                    <a:lnB>
                      <a:noFill/>
                    </a:lnB>
                    <a:noFill/>
                  </a:tcPr>
                </a:tc>
                <a:extLst>
                  <a:ext uri="{0D108BD9-81ED-4DB2-BD59-A6C34878D82A}">
                    <a16:rowId xmlns:a16="http://schemas.microsoft.com/office/drawing/2014/main" val="1092417867"/>
                  </a:ext>
                </a:extLst>
              </a:tr>
              <a:tr h="1265844">
                <a:tc>
                  <a:txBody>
                    <a:bodyPr/>
                    <a:lstStyle/>
                    <a:p>
                      <a:r>
                        <a:rPr lang="en-GB" sz="1600" b="1" dirty="0"/>
                        <a:t>Resilience</a:t>
                      </a:r>
                      <a:endParaRPr lang="en-GB" sz="1600" dirty="0"/>
                    </a:p>
                  </a:txBody>
                  <a:tcPr marL="79115" marR="79115" marT="39558" marB="39558" anchor="ctr">
                    <a:lnL>
                      <a:noFill/>
                    </a:lnL>
                    <a:lnR>
                      <a:noFill/>
                    </a:lnR>
                    <a:lnT>
                      <a:noFill/>
                    </a:lnT>
                    <a:lnB>
                      <a:noFill/>
                    </a:lnB>
                    <a:noFill/>
                  </a:tcPr>
                </a:tc>
                <a:tc>
                  <a:txBody>
                    <a:bodyPr/>
                    <a:lstStyle/>
                    <a:p>
                      <a:r>
                        <a:rPr lang="en-US" sz="1600"/>
                        <a:t>Promotes mental endurance, ensuring steady performance and innovation despite setbacks.</a:t>
                      </a:r>
                    </a:p>
                  </a:txBody>
                  <a:tcPr marL="79115" marR="79115" marT="39558" marB="39558" anchor="ctr">
                    <a:lnL>
                      <a:noFill/>
                    </a:lnL>
                    <a:lnR>
                      <a:noFill/>
                    </a:lnR>
                    <a:lnT>
                      <a:noFill/>
                    </a:lnT>
                    <a:lnB>
                      <a:noFill/>
                    </a:lnB>
                    <a:noFill/>
                  </a:tcPr>
                </a:tc>
                <a:tc>
                  <a:txBody>
                    <a:bodyPr/>
                    <a:lstStyle/>
                    <a:p>
                      <a:r>
                        <a:rPr lang="en-US" sz="1600"/>
                        <a:t>Emotional reframing—viewing setbacks as learning opportunities; stress resilience techniques.</a:t>
                      </a:r>
                    </a:p>
                  </a:txBody>
                  <a:tcPr marL="79115" marR="79115" marT="39558" marB="39558" anchor="ctr">
                    <a:lnL>
                      <a:noFill/>
                    </a:lnL>
                    <a:lnR>
                      <a:noFill/>
                    </a:lnR>
                    <a:lnT>
                      <a:noFill/>
                    </a:lnT>
                    <a:lnB>
                      <a:noFill/>
                    </a:lnB>
                    <a:noFill/>
                  </a:tcPr>
                </a:tc>
                <a:tc>
                  <a:txBody>
                    <a:bodyPr/>
                    <a:lstStyle/>
                    <a:p>
                      <a:r>
                        <a:rPr lang="en-US" sz="1600" dirty="0"/>
                        <a:t>Integrate stress management activities (e.g., meditation, journaling) to fortify emotional strength.</a:t>
                      </a:r>
                    </a:p>
                  </a:txBody>
                  <a:tcPr marL="79115" marR="79115" marT="39558" marB="39558" anchor="ctr">
                    <a:lnL>
                      <a:noFill/>
                    </a:lnL>
                    <a:lnR>
                      <a:noFill/>
                    </a:lnR>
                    <a:lnT>
                      <a:noFill/>
                    </a:lnT>
                    <a:lnB>
                      <a:noFill/>
                    </a:lnB>
                    <a:noFill/>
                  </a:tcPr>
                </a:tc>
                <a:extLst>
                  <a:ext uri="{0D108BD9-81ED-4DB2-BD59-A6C34878D82A}">
                    <a16:rowId xmlns:a16="http://schemas.microsoft.com/office/drawing/2014/main" val="2618939571"/>
                  </a:ext>
                </a:extLst>
              </a:tr>
            </a:tbl>
          </a:graphicData>
        </a:graphic>
      </p:graphicFrame>
      <p:sp>
        <p:nvSpPr>
          <p:cNvPr id="9" name="TextBox 8">
            <a:extLst>
              <a:ext uri="{FF2B5EF4-FFF2-40B4-BE49-F238E27FC236}">
                <a16:creationId xmlns:a16="http://schemas.microsoft.com/office/drawing/2014/main" id="{6F0E9F16-6669-DF7F-806C-01AC68CFAB0C}"/>
              </a:ext>
            </a:extLst>
          </p:cNvPr>
          <p:cNvSpPr txBox="1"/>
          <p:nvPr/>
        </p:nvSpPr>
        <p:spPr>
          <a:xfrm>
            <a:off x="8253335" y="6488668"/>
            <a:ext cx="3938665" cy="369332"/>
          </a:xfrm>
          <a:prstGeom prst="rect">
            <a:avLst/>
          </a:prstGeom>
          <a:noFill/>
        </p:spPr>
        <p:txBody>
          <a:bodyPr wrap="square">
            <a:spAutoFit/>
          </a:bodyPr>
          <a:lstStyle/>
          <a:p>
            <a:r>
              <a:rPr lang="en-US" dirty="0"/>
              <a:t>(The resource designed by the Author)</a:t>
            </a:r>
          </a:p>
        </p:txBody>
      </p:sp>
    </p:spTree>
    <p:extLst>
      <p:ext uri="{BB962C8B-B14F-4D97-AF65-F5344CB8AC3E}">
        <p14:creationId xmlns:p14="http://schemas.microsoft.com/office/powerpoint/2010/main" val="1682178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7FB4-7BD7-379D-010E-F83A636C7AFD}"/>
              </a:ext>
            </a:extLst>
          </p:cNvPr>
          <p:cNvSpPr>
            <a:spLocks noGrp="1"/>
          </p:cNvSpPr>
          <p:nvPr>
            <p:ph type="title"/>
          </p:nvPr>
        </p:nvSpPr>
        <p:spPr/>
        <p:txBody>
          <a:bodyPr/>
          <a:lstStyle/>
          <a:p>
            <a:r>
              <a:rPr lang="en-GB" dirty="0"/>
              <a:t>Conclusion </a:t>
            </a:r>
          </a:p>
        </p:txBody>
      </p:sp>
      <p:sp>
        <p:nvSpPr>
          <p:cNvPr id="9" name="Content Placeholder 8">
            <a:extLst>
              <a:ext uri="{FF2B5EF4-FFF2-40B4-BE49-F238E27FC236}">
                <a16:creationId xmlns:a16="http://schemas.microsoft.com/office/drawing/2014/main" id="{4A0B5DBE-5500-64A6-136C-293F305C263A}"/>
              </a:ext>
            </a:extLst>
          </p:cNvPr>
          <p:cNvSpPr>
            <a:spLocks noGrp="1"/>
          </p:cNvSpPr>
          <p:nvPr>
            <p:ph idx="1"/>
          </p:nvPr>
        </p:nvSpPr>
        <p:spPr/>
        <p:txBody>
          <a:bodyPr/>
          <a:lstStyle/>
          <a:p>
            <a:pPr marL="0" indent="0">
              <a:buNone/>
            </a:pPr>
            <a:r>
              <a:rPr lang="en-US" dirty="0"/>
              <a:t>Emotional Intelligence (EI) is a key factor in personal growth and professional success. By understanding and managing our emotions, we are better equipped to communicate effectively, make informed decisions, and build resilience in the face of challenges. EI not only enhances relationships at work and in personal life but also contributes to overall well-being and job performance. Developing EI is an ongoing process that involves self-reflection, learning from experiences, and continually improving emotional and social skills. Embracing EI enables us to thrive in both personal and workplace environments, fostering a more supportive and productive atmosphere.</a:t>
            </a:r>
            <a:endParaRPr lang="en-GB" dirty="0"/>
          </a:p>
        </p:txBody>
      </p:sp>
    </p:spTree>
    <p:extLst>
      <p:ext uri="{BB962C8B-B14F-4D97-AF65-F5344CB8AC3E}">
        <p14:creationId xmlns:p14="http://schemas.microsoft.com/office/powerpoint/2010/main" val="1300039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F4526-1206-1CAD-F4F6-9F2C2901F5A8}"/>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E0BD5EBD-2629-046D-52F9-887B8DF020FB}"/>
              </a:ext>
            </a:extLst>
          </p:cNvPr>
          <p:cNvSpPr>
            <a:spLocks noGrp="1" noChangeArrowheads="1"/>
          </p:cNvSpPr>
          <p:nvPr>
            <p:ph idx="1"/>
          </p:nvPr>
        </p:nvSpPr>
        <p:spPr bwMode="auto">
          <a:xfrm>
            <a:off x="721401" y="1482599"/>
            <a:ext cx="10749197" cy="7432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Bar-On, R. (1997) </a:t>
            </a:r>
            <a:r>
              <a:rPr kumimoji="0" lang="en-US" altLang="en-US" sz="1800" b="0" i="1" u="none" strike="noStrike" cap="none" normalizeH="0" baseline="0" dirty="0">
                <a:ln>
                  <a:noFill/>
                </a:ln>
                <a:solidFill>
                  <a:schemeClr val="tx1"/>
                </a:solidFill>
                <a:effectLst/>
                <a:latin typeface="Arial" panose="020B0604020202020204" pitchFamily="34" charset="0"/>
              </a:rPr>
              <a:t>The Emotional Quotient Inventory (EQ-</a:t>
            </a:r>
            <a:r>
              <a:rPr kumimoji="0" lang="en-US" altLang="en-US" sz="1800" b="0" i="1" u="none" strike="noStrike" cap="none" normalizeH="0" baseline="0" dirty="0" err="1">
                <a:ln>
                  <a:noFill/>
                </a:ln>
                <a:solidFill>
                  <a:schemeClr val="tx1"/>
                </a:solidFill>
                <a:effectLst/>
                <a:latin typeface="Arial" panose="020B0604020202020204" pitchFamily="34" charset="0"/>
              </a:rPr>
              <a:t>i</a:t>
            </a:r>
            <a:r>
              <a:rPr kumimoji="0" lang="en-US" altLang="en-US" sz="1800" b="0" i="1" u="none" strike="noStrike" cap="none" normalizeH="0" baseline="0" dirty="0">
                <a:ln>
                  <a:noFill/>
                </a:ln>
                <a:solidFill>
                  <a:schemeClr val="tx1"/>
                </a:solidFill>
                <a:effectLst/>
                <a:latin typeface="Arial" panose="020B0604020202020204" pitchFamily="34" charset="0"/>
              </a:rPr>
              <a:t>): A Test of Emotional Intelligence</a:t>
            </a:r>
            <a:r>
              <a:rPr kumimoji="0" lang="en-US" altLang="en-US" sz="1800" b="0" i="0" u="none" strike="noStrike" cap="none" normalizeH="0" baseline="0" dirty="0">
                <a:ln>
                  <a:noFill/>
                </a:ln>
                <a:solidFill>
                  <a:schemeClr val="tx1"/>
                </a:solidFill>
                <a:effectLst/>
                <a:latin typeface="Arial" panose="020B0604020202020204" pitchFamily="34" charset="0"/>
              </a:rPr>
              <a:t>. Multi-Health Systems.</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Goleman, D. (1995</a:t>
            </a:r>
            <a:r>
              <a:rPr lang="en-US" altLang="en-US" sz="1800" dirty="0">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Emotional Intelligence: Why It Can Matter More Than IQ</a:t>
            </a:r>
            <a:r>
              <a:rPr kumimoji="0" lang="en-US" altLang="en-US" sz="1800" b="0" i="0" u="none" strike="noStrike" cap="none" normalizeH="0" baseline="0" dirty="0">
                <a:ln>
                  <a:noFill/>
                </a:ln>
                <a:solidFill>
                  <a:schemeClr val="tx1"/>
                </a:solidFill>
                <a:effectLst/>
                <a:latin typeface="Arial" panose="020B0604020202020204" pitchFamily="34" charset="0"/>
              </a:rPr>
              <a:t>. Bantam Books.</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Salovey, P. and Mayer, J.D. (1990</a:t>
            </a:r>
            <a:r>
              <a:rPr lang="en-US" altLang="en-US" sz="1800" dirty="0">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‘Emotional Intelligence’, </a:t>
            </a:r>
            <a:r>
              <a:rPr kumimoji="0" lang="en-US" altLang="en-US" sz="1800" b="0" i="1" u="none" strike="noStrike" cap="none" normalizeH="0" baseline="0" dirty="0">
                <a:ln>
                  <a:noFill/>
                </a:ln>
                <a:solidFill>
                  <a:schemeClr val="tx1"/>
                </a:solidFill>
                <a:effectLst/>
                <a:latin typeface="Arial" panose="020B0604020202020204" pitchFamily="34" charset="0"/>
              </a:rPr>
              <a:t>Imagination, Cognition and Personality</a:t>
            </a:r>
            <a:r>
              <a:rPr kumimoji="0" lang="en-US" altLang="en-US" sz="1800" b="0" i="0" u="none" strike="noStrike" cap="none" normalizeH="0" baseline="0" dirty="0">
                <a:ln>
                  <a:noFill/>
                </a:ln>
                <a:solidFill>
                  <a:schemeClr val="tx1"/>
                </a:solidFill>
                <a:effectLst/>
                <a:latin typeface="Arial" panose="020B0604020202020204" pitchFamily="34" charset="0"/>
              </a:rPr>
              <a:t>, 9(3), (pp).185-211. </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Cherry, K., (2023) </a:t>
            </a:r>
            <a:r>
              <a:rPr kumimoji="0" lang="en-US" altLang="en-US" sz="1800" b="0" i="1" u="none" strike="noStrike" cap="none" normalizeH="0" baseline="0" dirty="0">
                <a:ln>
                  <a:noFill/>
                </a:ln>
                <a:solidFill>
                  <a:schemeClr val="tx1"/>
                </a:solidFill>
                <a:effectLst/>
                <a:latin typeface="Arial" panose="020B0604020202020204" pitchFamily="34" charset="0"/>
              </a:rPr>
              <a:t>What is Emotional Intelligence?, </a:t>
            </a:r>
            <a:r>
              <a:rPr kumimoji="0" lang="en-US" altLang="en-US" sz="1800" b="0" i="0" u="none" strike="noStrike" cap="none" normalizeH="0" baseline="0" dirty="0" err="1">
                <a:ln>
                  <a:noFill/>
                </a:ln>
                <a:solidFill>
                  <a:schemeClr val="tx1"/>
                </a:solidFill>
                <a:effectLst/>
                <a:latin typeface="Arial" panose="020B0604020202020204" pitchFamily="34" charset="0"/>
              </a:rPr>
              <a:t>Verywell</a:t>
            </a:r>
            <a:r>
              <a:rPr kumimoji="0" lang="en-US" altLang="en-US" sz="1800" b="0" i="0" u="none" strike="noStrike" cap="none" normalizeH="0" baseline="0" dirty="0">
                <a:ln>
                  <a:noFill/>
                </a:ln>
                <a:solidFill>
                  <a:schemeClr val="tx1"/>
                </a:solidFill>
                <a:effectLst/>
                <a:latin typeface="Arial" panose="020B0604020202020204" pitchFamily="34" charset="0"/>
              </a:rPr>
              <a:t> Mind.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https://www.verywellmind.com/what-is-emotional-intelligence-2795423</a:t>
            </a:r>
            <a:r>
              <a:rPr kumimoji="0" lang="en-US" altLang="en-US" sz="1800" b="0" i="0" u="none" strike="noStrike" cap="none" normalizeH="0" baseline="0" dirty="0">
                <a:ln>
                  <a:noFill/>
                </a:ln>
                <a:solidFill>
                  <a:schemeClr val="tx1"/>
                </a:solidFill>
                <a:effectLst/>
                <a:latin typeface="Arial" panose="020B0604020202020204" pitchFamily="34" charset="0"/>
              </a:rPr>
              <a:t>  (Accessed 10 Oct 2024)</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Cherniss</a:t>
            </a:r>
            <a:r>
              <a:rPr kumimoji="0" lang="en-US" altLang="en-US" sz="1800" b="0" i="0" u="none" strike="noStrike" cap="none" normalizeH="0" baseline="0" dirty="0">
                <a:ln>
                  <a:noFill/>
                </a:ln>
                <a:solidFill>
                  <a:schemeClr val="tx1"/>
                </a:solidFill>
                <a:effectLst/>
                <a:latin typeface="Arial" panose="020B0604020202020204" pitchFamily="34" charset="0"/>
              </a:rPr>
              <a:t>, C. (2010) ‘Emotional Intelligence: Toward Clarification of a Concept’, </a:t>
            </a:r>
            <a:r>
              <a:rPr kumimoji="0" lang="en-US" altLang="en-US" sz="1800" b="0" i="1" u="none" strike="noStrike" cap="none" normalizeH="0" baseline="0" dirty="0">
                <a:ln>
                  <a:noFill/>
                </a:ln>
                <a:solidFill>
                  <a:schemeClr val="tx1"/>
                </a:solidFill>
                <a:effectLst/>
                <a:latin typeface="Arial" panose="020B0604020202020204" pitchFamily="34" charset="0"/>
              </a:rPr>
              <a:t>Industrial and Organizational Psychology</a:t>
            </a:r>
            <a:r>
              <a:rPr kumimoji="0" lang="en-US" altLang="en-US" sz="1800" b="0" i="0" u="none" strike="noStrike" cap="none" normalizeH="0" baseline="0" dirty="0">
                <a:ln>
                  <a:noFill/>
                </a:ln>
                <a:solidFill>
                  <a:schemeClr val="tx1"/>
                </a:solidFill>
                <a:effectLst/>
                <a:latin typeface="Arial" panose="020B0604020202020204" pitchFamily="34" charset="0"/>
              </a:rPr>
              <a:t>, 3(2), (pp).110-126.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Grewal, D. and Salovey, P. (2006) 'Feeling smart: The science of emotional intelligence', </a:t>
            </a:r>
            <a:r>
              <a:rPr kumimoji="0" lang="en-US" altLang="en-US" sz="1800" b="0" i="1" u="none" strike="noStrike" cap="none" normalizeH="0" baseline="0" dirty="0">
                <a:ln>
                  <a:noFill/>
                </a:ln>
                <a:solidFill>
                  <a:schemeClr val="tx1"/>
                </a:solidFill>
                <a:effectLst/>
                <a:latin typeface="Arial" panose="020B0604020202020204" pitchFamily="34" charset="0"/>
              </a:rPr>
              <a:t>American Scientist</a:t>
            </a:r>
            <a:r>
              <a:rPr kumimoji="0" lang="en-US" altLang="en-US" sz="1800" b="0" i="0" u="none" strike="noStrike" cap="none" normalizeH="0" baseline="0" dirty="0">
                <a:ln>
                  <a:noFill/>
                </a:ln>
                <a:solidFill>
                  <a:schemeClr val="tx1"/>
                </a:solidFill>
                <a:effectLst/>
                <a:latin typeface="Arial" panose="020B0604020202020204" pitchFamily="34" charset="0"/>
              </a:rPr>
              <a:t>, 93(4), (pp). 330-339.</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64898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43F4A63-C8D8-6395-E485-81CB64A5D683}"/>
              </a:ext>
            </a:extLst>
          </p:cNvPr>
          <p:cNvSpPr/>
          <p:nvPr/>
        </p:nvSpPr>
        <p:spPr>
          <a:xfrm>
            <a:off x="1993367" y="2246968"/>
            <a:ext cx="7930121" cy="2585323"/>
          </a:xfrm>
          <a:prstGeom prst="rect">
            <a:avLst/>
          </a:prstGeom>
          <a:noFill/>
        </p:spPr>
        <p:txBody>
          <a:bodyPr wrap="squar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Thank you </a:t>
            </a:r>
          </a:p>
          <a:p>
            <a:pPr algn="ctr"/>
            <a:br>
              <a:rPr lang="en-GB" sz="5400" b="0" cap="none" spc="0" dirty="0">
                <a:ln w="0"/>
                <a:solidFill>
                  <a:schemeClr val="accent1"/>
                </a:solidFill>
                <a:effectLst>
                  <a:outerShdw blurRad="38100" dist="25400" dir="5400000" algn="ctr" rotWithShape="0">
                    <a:srgbClr val="6E747A">
                      <a:alpha val="43000"/>
                    </a:srgbClr>
                  </a:outerShdw>
                </a:effectLst>
              </a:rPr>
            </a:br>
            <a:r>
              <a:rPr lang="en-GB" sz="5400" dirty="0">
                <a:ln w="0"/>
                <a:solidFill>
                  <a:schemeClr val="accent1"/>
                </a:solidFill>
                <a:effectLst>
                  <a:outerShdw blurRad="38100" dist="25400" dir="5400000" algn="ctr" rotWithShape="0">
                    <a:srgbClr val="6E747A">
                      <a:alpha val="43000"/>
                    </a:srgbClr>
                  </a:outerShdw>
                </a:effectLst>
              </a:rPr>
              <a:t>A</a:t>
            </a:r>
            <a:r>
              <a:rPr lang="en-GB" sz="5400" b="0" cap="none" spc="0" dirty="0">
                <a:ln w="0"/>
                <a:solidFill>
                  <a:schemeClr val="accent1"/>
                </a:solidFill>
                <a:effectLst>
                  <a:outerShdw blurRad="38100" dist="25400" dir="5400000" algn="ctr" rotWithShape="0">
                    <a:srgbClr val="6E747A">
                      <a:alpha val="43000"/>
                    </a:srgbClr>
                  </a:outerShdw>
                </a:effectLst>
              </a:rPr>
              <a:t>ny </a:t>
            </a:r>
            <a:r>
              <a:rPr lang="en-GB" sz="5400" dirty="0">
                <a:ln w="0"/>
                <a:solidFill>
                  <a:schemeClr val="accent1"/>
                </a:solidFill>
                <a:effectLst>
                  <a:outerShdw blurRad="38100" dist="25400" dir="5400000" algn="ctr" rotWithShape="0">
                    <a:srgbClr val="6E747A">
                      <a:alpha val="43000"/>
                    </a:srgbClr>
                  </a:outerShdw>
                </a:effectLst>
              </a:rPr>
              <a:t>Q</a:t>
            </a:r>
            <a:r>
              <a:rPr lang="en-GB" sz="5400" b="0" cap="none" spc="0" dirty="0">
                <a:ln w="0"/>
                <a:solidFill>
                  <a:schemeClr val="accent1"/>
                </a:solidFill>
                <a:effectLst>
                  <a:outerShdw blurRad="38100" dist="25400" dir="5400000" algn="ctr" rotWithShape="0">
                    <a:srgbClr val="6E747A">
                      <a:alpha val="43000"/>
                    </a:srgbClr>
                  </a:outerShdw>
                </a:effectLst>
              </a:rPr>
              <a:t>uestions…… </a:t>
            </a:r>
          </a:p>
        </p:txBody>
      </p:sp>
    </p:spTree>
    <p:extLst>
      <p:ext uri="{BB962C8B-B14F-4D97-AF65-F5344CB8AC3E}">
        <p14:creationId xmlns:p14="http://schemas.microsoft.com/office/powerpoint/2010/main" val="605607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4" ma:contentTypeDescription="Create a new document." ma:contentTypeScope="" ma:versionID="d5be0e3d5cf7e04f53bb8adc17677529">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bd716012f2b578d36d6fb226c2c70f74"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Props1.xml><?xml version="1.0" encoding="utf-8"?>
<ds:datastoreItem xmlns:ds="http://schemas.openxmlformats.org/officeDocument/2006/customXml" ds:itemID="{DAB926E3-F5DF-424E-83A8-AD2978F8B048}">
  <ds:schemaRefs>
    <ds:schemaRef ds:uri="http://schemas.microsoft.com/sharepoint/v3/contenttype/forms"/>
  </ds:schemaRefs>
</ds:datastoreItem>
</file>

<file path=customXml/itemProps2.xml><?xml version="1.0" encoding="utf-8"?>
<ds:datastoreItem xmlns:ds="http://schemas.openxmlformats.org/officeDocument/2006/customXml" ds:itemID="{4C53E334-009B-4E27-A103-6DED9B8ED3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27E3B1A-6CA5-46AA-8EA9-AEDD9505D866}">
  <ds:schemaRefs>
    <ds:schemaRef ds:uri="http://schemas.microsoft.com/office/2006/metadata/properties"/>
    <ds:schemaRef ds:uri="http://purl.org/dc/terms/"/>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2fff46f4-612e-44ba-884a-bcd0b08f5dc6"/>
    <ds:schemaRef ds:uri="2185e222-3c8d-40d1-8655-532d5209bd26"/>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4268</TotalTime>
  <Words>672</Words>
  <Application>Microsoft Office PowerPoint</Application>
  <PresentationFormat>Widescreen</PresentationFormat>
  <Paragraphs>57</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Söhne</vt:lpstr>
      <vt:lpstr>Times New Roman</vt:lpstr>
      <vt:lpstr>Office Theme</vt:lpstr>
      <vt:lpstr>PowerPoint Presentation</vt:lpstr>
      <vt:lpstr>Objectives</vt:lpstr>
      <vt:lpstr>Overview/ Emotional Intelligence</vt:lpstr>
      <vt:lpstr>PowerPoint Presentation</vt:lpstr>
      <vt:lpstr>PowerPoint Presentation</vt:lpstr>
      <vt:lpstr>The EI dimensions</vt:lpstr>
      <vt:lpstr>Skills Focus On </vt:lpstr>
      <vt:lpstr>Self-reflective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Samir Mhanna</dc:creator>
  <cp:lastModifiedBy>Samir Mhanna (2119514)</cp:lastModifiedBy>
  <cp:revision>2</cp:revision>
  <dcterms:created xsi:type="dcterms:W3CDTF">2024-10-16T18:38:29Z</dcterms:created>
  <dcterms:modified xsi:type="dcterms:W3CDTF">2024-10-20T18:23:48Z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