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63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2A729A-1582-4708-8704-8CE7FF21824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10BD4F1-8C93-499F-AF26-B62F8A2EF87F}">
      <dgm:prSet custT="1"/>
      <dgm:spPr/>
      <dgm:t>
        <a:bodyPr/>
        <a:lstStyle/>
        <a:p>
          <a:r>
            <a:rPr lang="en-GB" sz="2400" dirty="0"/>
            <a:t>Criteria (what should be).</a:t>
          </a:r>
          <a:endParaRPr lang="en-US" sz="2400" dirty="0"/>
        </a:p>
      </dgm:t>
    </dgm:pt>
    <dgm:pt modelId="{2DA562F8-8EA4-415B-BCBF-0A72428CEA3A}" type="parTrans" cxnId="{95B38530-E6A0-4C5B-9393-D66A3C50DF71}">
      <dgm:prSet/>
      <dgm:spPr/>
      <dgm:t>
        <a:bodyPr/>
        <a:lstStyle/>
        <a:p>
          <a:endParaRPr lang="en-US"/>
        </a:p>
      </dgm:t>
    </dgm:pt>
    <dgm:pt modelId="{2419A9CE-7DB0-4293-A761-ACAC59B92954}" type="sibTrans" cxnId="{95B38530-E6A0-4C5B-9393-D66A3C50DF71}">
      <dgm:prSet/>
      <dgm:spPr/>
      <dgm:t>
        <a:bodyPr/>
        <a:lstStyle/>
        <a:p>
          <a:endParaRPr lang="en-US"/>
        </a:p>
      </dgm:t>
    </dgm:pt>
    <dgm:pt modelId="{176DAD37-6CAF-4ED8-B2D5-D20123B83645}">
      <dgm:prSet custT="1"/>
      <dgm:spPr/>
      <dgm:t>
        <a:bodyPr/>
        <a:lstStyle/>
        <a:p>
          <a:r>
            <a:rPr lang="en-GB" sz="2400" dirty="0"/>
            <a:t>Condition (the current state). </a:t>
          </a:r>
          <a:endParaRPr lang="en-US" sz="2400" dirty="0"/>
        </a:p>
      </dgm:t>
    </dgm:pt>
    <dgm:pt modelId="{05A7C6F1-F16E-4A2A-86DE-A9988B763162}" type="parTrans" cxnId="{8B21837F-3C90-443A-B132-6EB90618F837}">
      <dgm:prSet/>
      <dgm:spPr/>
      <dgm:t>
        <a:bodyPr/>
        <a:lstStyle/>
        <a:p>
          <a:endParaRPr lang="en-US"/>
        </a:p>
      </dgm:t>
    </dgm:pt>
    <dgm:pt modelId="{FA98FA29-F8B2-4A5B-8454-B8E68BD5D86F}" type="sibTrans" cxnId="{8B21837F-3C90-443A-B132-6EB90618F837}">
      <dgm:prSet/>
      <dgm:spPr/>
      <dgm:t>
        <a:bodyPr/>
        <a:lstStyle/>
        <a:p>
          <a:endParaRPr lang="en-US"/>
        </a:p>
      </dgm:t>
    </dgm:pt>
    <dgm:pt modelId="{0F7ABD11-82EE-4F5D-87EE-58B4C68E6256}">
      <dgm:prSet custT="1"/>
      <dgm:spPr/>
      <dgm:t>
        <a:bodyPr/>
        <a:lstStyle/>
        <a:p>
          <a:r>
            <a:rPr lang="en-GB" sz="2400" dirty="0"/>
            <a:t>Cause (the reason for the difference).  </a:t>
          </a:r>
          <a:endParaRPr lang="en-US" sz="2400" dirty="0"/>
        </a:p>
      </dgm:t>
    </dgm:pt>
    <dgm:pt modelId="{BEE6D6C6-8AD2-4E4A-8F45-911F7B72AD32}" type="parTrans" cxnId="{59902ADC-DC58-4482-B8EA-790871194CE4}">
      <dgm:prSet/>
      <dgm:spPr/>
      <dgm:t>
        <a:bodyPr/>
        <a:lstStyle/>
        <a:p>
          <a:endParaRPr lang="en-US"/>
        </a:p>
      </dgm:t>
    </dgm:pt>
    <dgm:pt modelId="{2F4CFFF9-F888-4DF6-A276-1869227492E4}" type="sibTrans" cxnId="{59902ADC-DC58-4482-B8EA-790871194CE4}">
      <dgm:prSet/>
      <dgm:spPr/>
      <dgm:t>
        <a:bodyPr/>
        <a:lstStyle/>
        <a:p>
          <a:endParaRPr lang="en-US"/>
        </a:p>
      </dgm:t>
    </dgm:pt>
    <dgm:pt modelId="{BC4625A0-70B7-4EFB-BCF8-0BA33317F803}">
      <dgm:prSet custT="1"/>
      <dgm:spPr/>
      <dgm:t>
        <a:bodyPr/>
        <a:lstStyle/>
        <a:p>
          <a:r>
            <a:rPr lang="en-GB" sz="2400"/>
            <a:t>Consequence (effect). </a:t>
          </a:r>
          <a:endParaRPr lang="en-US" sz="2400"/>
        </a:p>
      </dgm:t>
    </dgm:pt>
    <dgm:pt modelId="{2DA03A16-BDA4-4B09-B87F-0C69080B95B4}" type="parTrans" cxnId="{CDC7ADFA-B28B-496C-86BE-25FEBC2EE20E}">
      <dgm:prSet/>
      <dgm:spPr/>
      <dgm:t>
        <a:bodyPr/>
        <a:lstStyle/>
        <a:p>
          <a:endParaRPr lang="en-US"/>
        </a:p>
      </dgm:t>
    </dgm:pt>
    <dgm:pt modelId="{9BAE915A-7A7E-4B42-BD8E-08ADC4A08AE3}" type="sibTrans" cxnId="{CDC7ADFA-B28B-496C-86BE-25FEBC2EE20E}">
      <dgm:prSet/>
      <dgm:spPr/>
      <dgm:t>
        <a:bodyPr/>
        <a:lstStyle/>
        <a:p>
          <a:endParaRPr lang="en-US"/>
        </a:p>
      </dgm:t>
    </dgm:pt>
    <dgm:pt modelId="{01108971-FBFB-4582-B747-5EAE139AACD9}">
      <dgm:prSet custT="1"/>
      <dgm:spPr/>
      <dgm:t>
        <a:bodyPr/>
        <a:lstStyle/>
        <a:p>
          <a:r>
            <a:rPr lang="en-GB" sz="2400" dirty="0"/>
            <a:t>Corrective action plans/recommendations. </a:t>
          </a:r>
          <a:endParaRPr lang="en-US" sz="2400" dirty="0"/>
        </a:p>
      </dgm:t>
    </dgm:pt>
    <dgm:pt modelId="{46381C69-E85F-4BEE-8C0F-3AD079D036CD}" type="parTrans" cxnId="{73008EE1-90F5-4D76-97ED-A986606909B1}">
      <dgm:prSet/>
      <dgm:spPr/>
      <dgm:t>
        <a:bodyPr/>
        <a:lstStyle/>
        <a:p>
          <a:endParaRPr lang="en-US"/>
        </a:p>
      </dgm:t>
    </dgm:pt>
    <dgm:pt modelId="{B01ABC4F-3D3E-44C7-A2B7-F94AAA03BF81}" type="sibTrans" cxnId="{73008EE1-90F5-4D76-97ED-A986606909B1}">
      <dgm:prSet/>
      <dgm:spPr/>
      <dgm:t>
        <a:bodyPr/>
        <a:lstStyle/>
        <a:p>
          <a:endParaRPr lang="en-US"/>
        </a:p>
      </dgm:t>
    </dgm:pt>
    <dgm:pt modelId="{3AD64256-CD63-4182-9372-1CA597FC3FEC}">
      <dgm:prSet custT="1"/>
      <dgm:spPr/>
      <dgm:t>
        <a:bodyPr/>
        <a:lstStyle/>
        <a:p>
          <a:r>
            <a:rPr lang="en-GB" sz="2400" dirty="0"/>
            <a:t>(REF: Internal Auditor 2018</a:t>
          </a:r>
          <a:r>
            <a:rPr lang="en-GB" sz="1600" dirty="0"/>
            <a:t>)</a:t>
          </a:r>
          <a:endParaRPr lang="en-US" sz="1600" dirty="0"/>
        </a:p>
      </dgm:t>
    </dgm:pt>
    <dgm:pt modelId="{047D151B-451F-4E56-ADB1-10DB6BFA3FB3}" type="parTrans" cxnId="{F94C8684-426B-43C2-8867-DFE87E476C6A}">
      <dgm:prSet/>
      <dgm:spPr/>
      <dgm:t>
        <a:bodyPr/>
        <a:lstStyle/>
        <a:p>
          <a:endParaRPr lang="en-US"/>
        </a:p>
      </dgm:t>
    </dgm:pt>
    <dgm:pt modelId="{08CE5C0B-3D87-4031-AA77-34F85A182D91}" type="sibTrans" cxnId="{F94C8684-426B-43C2-8867-DFE87E476C6A}">
      <dgm:prSet/>
      <dgm:spPr/>
      <dgm:t>
        <a:bodyPr/>
        <a:lstStyle/>
        <a:p>
          <a:endParaRPr lang="en-US"/>
        </a:p>
      </dgm:t>
    </dgm:pt>
    <dgm:pt modelId="{108BB844-6094-4ED2-A7E6-543E63138A5B}" type="pres">
      <dgm:prSet presAssocID="{ED2A729A-1582-4708-8704-8CE7FF21824A}" presName="root" presStyleCnt="0">
        <dgm:presLayoutVars>
          <dgm:dir/>
          <dgm:resizeHandles val="exact"/>
        </dgm:presLayoutVars>
      </dgm:prSet>
      <dgm:spPr/>
    </dgm:pt>
    <dgm:pt modelId="{7B5E21D2-267F-40AC-AA89-961D491C451E}" type="pres">
      <dgm:prSet presAssocID="{ED2A729A-1582-4708-8704-8CE7FF21824A}" presName="container" presStyleCnt="0">
        <dgm:presLayoutVars>
          <dgm:dir/>
          <dgm:resizeHandles val="exact"/>
        </dgm:presLayoutVars>
      </dgm:prSet>
      <dgm:spPr/>
    </dgm:pt>
    <dgm:pt modelId="{6E6425DD-63DF-47D1-8C48-699D48B1E807}" type="pres">
      <dgm:prSet presAssocID="{A10BD4F1-8C93-499F-AF26-B62F8A2EF87F}" presName="compNode" presStyleCnt="0"/>
      <dgm:spPr/>
    </dgm:pt>
    <dgm:pt modelId="{1B910E03-6ADA-4977-BA86-AB6CC1926FD3}" type="pres">
      <dgm:prSet presAssocID="{A10BD4F1-8C93-499F-AF26-B62F8A2EF87F}" presName="iconBgRect" presStyleLbl="bgShp" presStyleIdx="0" presStyleCnt="6"/>
      <dgm:spPr/>
    </dgm:pt>
    <dgm:pt modelId="{D4CE7A70-B1F2-43FD-9733-DC88DF95A2B3}" type="pres">
      <dgm:prSet presAssocID="{A10BD4F1-8C93-499F-AF26-B62F8A2EF87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6BCC6C1F-5933-41F4-BB20-7DE0CCF2E590}" type="pres">
      <dgm:prSet presAssocID="{A10BD4F1-8C93-499F-AF26-B62F8A2EF87F}" presName="spaceRect" presStyleCnt="0"/>
      <dgm:spPr/>
    </dgm:pt>
    <dgm:pt modelId="{948DED44-DB6E-42F6-9A97-638A2993A3CE}" type="pres">
      <dgm:prSet presAssocID="{A10BD4F1-8C93-499F-AF26-B62F8A2EF87F}" presName="textRect" presStyleLbl="revTx" presStyleIdx="0" presStyleCnt="6">
        <dgm:presLayoutVars>
          <dgm:chMax val="1"/>
          <dgm:chPref val="1"/>
        </dgm:presLayoutVars>
      </dgm:prSet>
      <dgm:spPr/>
    </dgm:pt>
    <dgm:pt modelId="{65ACDEF6-1FFC-4AD5-B1F8-EF19D8710EDE}" type="pres">
      <dgm:prSet presAssocID="{2419A9CE-7DB0-4293-A761-ACAC59B92954}" presName="sibTrans" presStyleLbl="sibTrans2D1" presStyleIdx="0" presStyleCnt="0"/>
      <dgm:spPr/>
    </dgm:pt>
    <dgm:pt modelId="{2A476D67-47BA-496C-948F-D4C1F58E313E}" type="pres">
      <dgm:prSet presAssocID="{176DAD37-6CAF-4ED8-B2D5-D20123B83645}" presName="compNode" presStyleCnt="0"/>
      <dgm:spPr/>
    </dgm:pt>
    <dgm:pt modelId="{E61C9E9D-FAEA-412C-83B2-126DC6DEDB66}" type="pres">
      <dgm:prSet presAssocID="{176DAD37-6CAF-4ED8-B2D5-D20123B83645}" presName="iconBgRect" presStyleLbl="bgShp" presStyleIdx="1" presStyleCnt="6"/>
      <dgm:spPr/>
    </dgm:pt>
    <dgm:pt modelId="{B324C074-2B47-474B-971C-C86AE80173D5}" type="pres">
      <dgm:prSet presAssocID="{176DAD37-6CAF-4ED8-B2D5-D20123B8364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E2E73B46-3493-4670-B718-B995BA901791}" type="pres">
      <dgm:prSet presAssocID="{176DAD37-6CAF-4ED8-B2D5-D20123B83645}" presName="spaceRect" presStyleCnt="0"/>
      <dgm:spPr/>
    </dgm:pt>
    <dgm:pt modelId="{BCAA2E64-02FA-4527-B13C-C6F294EEA0B4}" type="pres">
      <dgm:prSet presAssocID="{176DAD37-6CAF-4ED8-B2D5-D20123B83645}" presName="textRect" presStyleLbl="revTx" presStyleIdx="1" presStyleCnt="6">
        <dgm:presLayoutVars>
          <dgm:chMax val="1"/>
          <dgm:chPref val="1"/>
        </dgm:presLayoutVars>
      </dgm:prSet>
      <dgm:spPr/>
    </dgm:pt>
    <dgm:pt modelId="{E84F9030-EEA5-4803-8521-82B3090E4C61}" type="pres">
      <dgm:prSet presAssocID="{FA98FA29-F8B2-4A5B-8454-B8E68BD5D86F}" presName="sibTrans" presStyleLbl="sibTrans2D1" presStyleIdx="0" presStyleCnt="0"/>
      <dgm:spPr/>
    </dgm:pt>
    <dgm:pt modelId="{E82DB255-D26D-405B-AC08-A03C77B987D2}" type="pres">
      <dgm:prSet presAssocID="{0F7ABD11-82EE-4F5D-87EE-58B4C68E6256}" presName="compNode" presStyleCnt="0"/>
      <dgm:spPr/>
    </dgm:pt>
    <dgm:pt modelId="{48FC9C17-E343-4874-BDF4-96F9D5A51CDA}" type="pres">
      <dgm:prSet presAssocID="{0F7ABD11-82EE-4F5D-87EE-58B4C68E6256}" presName="iconBgRect" presStyleLbl="bgShp" presStyleIdx="2" presStyleCnt="6"/>
      <dgm:spPr/>
    </dgm:pt>
    <dgm:pt modelId="{9C5EB6CA-BE0C-4868-98FD-3921F2E1C952}" type="pres">
      <dgm:prSet presAssocID="{0F7ABD11-82EE-4F5D-87EE-58B4C68E625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CD3542F-D7B4-42FE-BBA8-6EC651CE179A}" type="pres">
      <dgm:prSet presAssocID="{0F7ABD11-82EE-4F5D-87EE-58B4C68E6256}" presName="spaceRect" presStyleCnt="0"/>
      <dgm:spPr/>
    </dgm:pt>
    <dgm:pt modelId="{CE9DBD5F-00EB-4B38-916A-501159EC13FC}" type="pres">
      <dgm:prSet presAssocID="{0F7ABD11-82EE-4F5D-87EE-58B4C68E6256}" presName="textRect" presStyleLbl="revTx" presStyleIdx="2" presStyleCnt="6">
        <dgm:presLayoutVars>
          <dgm:chMax val="1"/>
          <dgm:chPref val="1"/>
        </dgm:presLayoutVars>
      </dgm:prSet>
      <dgm:spPr/>
    </dgm:pt>
    <dgm:pt modelId="{5E7B4362-7056-42B9-B599-EC4094303239}" type="pres">
      <dgm:prSet presAssocID="{2F4CFFF9-F888-4DF6-A276-1869227492E4}" presName="sibTrans" presStyleLbl="sibTrans2D1" presStyleIdx="0" presStyleCnt="0"/>
      <dgm:spPr/>
    </dgm:pt>
    <dgm:pt modelId="{9086F2CB-E708-4524-A7AA-0DDAC4B20F4C}" type="pres">
      <dgm:prSet presAssocID="{BC4625A0-70B7-4EFB-BCF8-0BA33317F803}" presName="compNode" presStyleCnt="0"/>
      <dgm:spPr/>
    </dgm:pt>
    <dgm:pt modelId="{3409C977-438D-404D-B905-94FFDB7E3F1E}" type="pres">
      <dgm:prSet presAssocID="{BC4625A0-70B7-4EFB-BCF8-0BA33317F803}" presName="iconBgRect" presStyleLbl="bgShp" presStyleIdx="3" presStyleCnt="6"/>
      <dgm:spPr/>
    </dgm:pt>
    <dgm:pt modelId="{E8AECF25-62A4-4433-BDDD-9D8F756670B5}" type="pres">
      <dgm:prSet presAssocID="{BC4625A0-70B7-4EFB-BCF8-0BA33317F80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0B61E62F-D864-4EDA-B0C6-F06AD4ABAE94}" type="pres">
      <dgm:prSet presAssocID="{BC4625A0-70B7-4EFB-BCF8-0BA33317F803}" presName="spaceRect" presStyleCnt="0"/>
      <dgm:spPr/>
    </dgm:pt>
    <dgm:pt modelId="{AFB3E56F-C4B1-4F7B-B591-FDAB6208AEC8}" type="pres">
      <dgm:prSet presAssocID="{BC4625A0-70B7-4EFB-BCF8-0BA33317F803}" presName="textRect" presStyleLbl="revTx" presStyleIdx="3" presStyleCnt="6">
        <dgm:presLayoutVars>
          <dgm:chMax val="1"/>
          <dgm:chPref val="1"/>
        </dgm:presLayoutVars>
      </dgm:prSet>
      <dgm:spPr/>
    </dgm:pt>
    <dgm:pt modelId="{5B9B21ED-AA84-47C5-A367-7B226F58E153}" type="pres">
      <dgm:prSet presAssocID="{9BAE915A-7A7E-4B42-BD8E-08ADC4A08AE3}" presName="sibTrans" presStyleLbl="sibTrans2D1" presStyleIdx="0" presStyleCnt="0"/>
      <dgm:spPr/>
    </dgm:pt>
    <dgm:pt modelId="{27248EA6-89A2-4CBE-AEC5-254C68AD888B}" type="pres">
      <dgm:prSet presAssocID="{01108971-FBFB-4582-B747-5EAE139AACD9}" presName="compNode" presStyleCnt="0"/>
      <dgm:spPr/>
    </dgm:pt>
    <dgm:pt modelId="{0D6E7AD7-F1CC-4B5D-B56E-20EC3730207B}" type="pres">
      <dgm:prSet presAssocID="{01108971-FBFB-4582-B747-5EAE139AACD9}" presName="iconBgRect" presStyleLbl="bgShp" presStyleIdx="4" presStyleCnt="6"/>
      <dgm:spPr/>
    </dgm:pt>
    <dgm:pt modelId="{E89F9D0A-67D8-4556-B523-73B2D115AF94}" type="pres">
      <dgm:prSet presAssocID="{01108971-FBFB-4582-B747-5EAE139AACD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8C5EFD02-624B-4129-8DFE-65C007AC2AC0}" type="pres">
      <dgm:prSet presAssocID="{01108971-FBFB-4582-B747-5EAE139AACD9}" presName="spaceRect" presStyleCnt="0"/>
      <dgm:spPr/>
    </dgm:pt>
    <dgm:pt modelId="{7D0568E9-B1F6-448B-9D09-878E7DDECB2B}" type="pres">
      <dgm:prSet presAssocID="{01108971-FBFB-4582-B747-5EAE139AACD9}" presName="textRect" presStyleLbl="revTx" presStyleIdx="4" presStyleCnt="6">
        <dgm:presLayoutVars>
          <dgm:chMax val="1"/>
          <dgm:chPref val="1"/>
        </dgm:presLayoutVars>
      </dgm:prSet>
      <dgm:spPr/>
    </dgm:pt>
    <dgm:pt modelId="{DD540E18-30A1-488C-9278-CAC4EDF39AB3}" type="pres">
      <dgm:prSet presAssocID="{B01ABC4F-3D3E-44C7-A2B7-F94AAA03BF81}" presName="sibTrans" presStyleLbl="sibTrans2D1" presStyleIdx="0" presStyleCnt="0"/>
      <dgm:spPr/>
    </dgm:pt>
    <dgm:pt modelId="{4F1EFEE1-7E78-426E-86D4-C88281F4720D}" type="pres">
      <dgm:prSet presAssocID="{3AD64256-CD63-4182-9372-1CA597FC3FEC}" presName="compNode" presStyleCnt="0"/>
      <dgm:spPr/>
    </dgm:pt>
    <dgm:pt modelId="{41065225-7C19-4E1B-85E5-E7D23662FDBB}" type="pres">
      <dgm:prSet presAssocID="{3AD64256-CD63-4182-9372-1CA597FC3FEC}" presName="iconBgRect" presStyleLbl="bgShp" presStyleIdx="5" presStyleCnt="6"/>
      <dgm:spPr/>
    </dgm:pt>
    <dgm:pt modelId="{5604194D-2BD1-4157-B838-FA31CC27F381}" type="pres">
      <dgm:prSet presAssocID="{3AD64256-CD63-4182-9372-1CA597FC3FE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FF42AFF-FE03-46D6-A3CC-51CE75C43E19}" type="pres">
      <dgm:prSet presAssocID="{3AD64256-CD63-4182-9372-1CA597FC3FEC}" presName="spaceRect" presStyleCnt="0"/>
      <dgm:spPr/>
    </dgm:pt>
    <dgm:pt modelId="{F7BCB796-3402-4AF3-9C07-B8C10D71906B}" type="pres">
      <dgm:prSet presAssocID="{3AD64256-CD63-4182-9372-1CA597FC3FE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C5D4C19-A133-42BE-AA8E-5DF1F8D468F2}" type="presOf" srcId="{2419A9CE-7DB0-4293-A761-ACAC59B92954}" destId="{65ACDEF6-1FFC-4AD5-B1F8-EF19D8710EDE}" srcOrd="0" destOrd="0" presId="urn:microsoft.com/office/officeart/2018/2/layout/IconCircleList"/>
    <dgm:cxn modelId="{ACAC4125-F146-4348-A84E-67DE4BD358CD}" type="presOf" srcId="{01108971-FBFB-4582-B747-5EAE139AACD9}" destId="{7D0568E9-B1F6-448B-9D09-878E7DDECB2B}" srcOrd="0" destOrd="0" presId="urn:microsoft.com/office/officeart/2018/2/layout/IconCircleList"/>
    <dgm:cxn modelId="{95B38530-E6A0-4C5B-9393-D66A3C50DF71}" srcId="{ED2A729A-1582-4708-8704-8CE7FF21824A}" destId="{A10BD4F1-8C93-499F-AF26-B62F8A2EF87F}" srcOrd="0" destOrd="0" parTransId="{2DA562F8-8EA4-415B-BCBF-0A72428CEA3A}" sibTransId="{2419A9CE-7DB0-4293-A761-ACAC59B92954}"/>
    <dgm:cxn modelId="{40BD5E47-6A1D-4182-A842-A71BD61236ED}" type="presOf" srcId="{3AD64256-CD63-4182-9372-1CA597FC3FEC}" destId="{F7BCB796-3402-4AF3-9C07-B8C10D71906B}" srcOrd="0" destOrd="0" presId="urn:microsoft.com/office/officeart/2018/2/layout/IconCircleList"/>
    <dgm:cxn modelId="{FEF2D055-75CC-4C17-B21C-53D6E3E2358E}" type="presOf" srcId="{A10BD4F1-8C93-499F-AF26-B62F8A2EF87F}" destId="{948DED44-DB6E-42F6-9A97-638A2993A3CE}" srcOrd="0" destOrd="0" presId="urn:microsoft.com/office/officeart/2018/2/layout/IconCircleList"/>
    <dgm:cxn modelId="{1BAEFF76-8FF6-4081-A2BB-54984B231B2B}" type="presOf" srcId="{0F7ABD11-82EE-4F5D-87EE-58B4C68E6256}" destId="{CE9DBD5F-00EB-4B38-916A-501159EC13FC}" srcOrd="0" destOrd="0" presId="urn:microsoft.com/office/officeart/2018/2/layout/IconCircleList"/>
    <dgm:cxn modelId="{DA0CBF58-3365-49F9-90F1-4C1DB10B0DF6}" type="presOf" srcId="{BC4625A0-70B7-4EFB-BCF8-0BA33317F803}" destId="{AFB3E56F-C4B1-4F7B-B591-FDAB6208AEC8}" srcOrd="0" destOrd="0" presId="urn:microsoft.com/office/officeart/2018/2/layout/IconCircleList"/>
    <dgm:cxn modelId="{8B21837F-3C90-443A-B132-6EB90618F837}" srcId="{ED2A729A-1582-4708-8704-8CE7FF21824A}" destId="{176DAD37-6CAF-4ED8-B2D5-D20123B83645}" srcOrd="1" destOrd="0" parTransId="{05A7C6F1-F16E-4A2A-86DE-A9988B763162}" sibTransId="{FA98FA29-F8B2-4A5B-8454-B8E68BD5D86F}"/>
    <dgm:cxn modelId="{F94C8684-426B-43C2-8867-DFE87E476C6A}" srcId="{ED2A729A-1582-4708-8704-8CE7FF21824A}" destId="{3AD64256-CD63-4182-9372-1CA597FC3FEC}" srcOrd="5" destOrd="0" parTransId="{047D151B-451F-4E56-ADB1-10DB6BFA3FB3}" sibTransId="{08CE5C0B-3D87-4031-AA77-34F85A182D91}"/>
    <dgm:cxn modelId="{D4CA538D-CDB1-4939-BE19-177A71539D1F}" type="presOf" srcId="{176DAD37-6CAF-4ED8-B2D5-D20123B83645}" destId="{BCAA2E64-02FA-4527-B13C-C6F294EEA0B4}" srcOrd="0" destOrd="0" presId="urn:microsoft.com/office/officeart/2018/2/layout/IconCircleList"/>
    <dgm:cxn modelId="{645C8BA3-C805-40B3-AD76-47751267EC5F}" type="presOf" srcId="{B01ABC4F-3D3E-44C7-A2B7-F94AAA03BF81}" destId="{DD540E18-30A1-488C-9278-CAC4EDF39AB3}" srcOrd="0" destOrd="0" presId="urn:microsoft.com/office/officeart/2018/2/layout/IconCircleList"/>
    <dgm:cxn modelId="{4FD84CAF-F59E-4062-AE8D-FDF38B8AE313}" type="presOf" srcId="{ED2A729A-1582-4708-8704-8CE7FF21824A}" destId="{108BB844-6094-4ED2-A7E6-543E63138A5B}" srcOrd="0" destOrd="0" presId="urn:microsoft.com/office/officeart/2018/2/layout/IconCircleList"/>
    <dgm:cxn modelId="{58A8DEB6-3159-4E7F-B88A-F5E3FFAD2D8F}" type="presOf" srcId="{2F4CFFF9-F888-4DF6-A276-1869227492E4}" destId="{5E7B4362-7056-42B9-B599-EC4094303239}" srcOrd="0" destOrd="0" presId="urn:microsoft.com/office/officeart/2018/2/layout/IconCircleList"/>
    <dgm:cxn modelId="{78EA4EC4-86F9-4B91-BBB9-745C55912CEE}" type="presOf" srcId="{9BAE915A-7A7E-4B42-BD8E-08ADC4A08AE3}" destId="{5B9B21ED-AA84-47C5-A367-7B226F58E153}" srcOrd="0" destOrd="0" presId="urn:microsoft.com/office/officeart/2018/2/layout/IconCircleList"/>
    <dgm:cxn modelId="{59902ADC-DC58-4482-B8EA-790871194CE4}" srcId="{ED2A729A-1582-4708-8704-8CE7FF21824A}" destId="{0F7ABD11-82EE-4F5D-87EE-58B4C68E6256}" srcOrd="2" destOrd="0" parTransId="{BEE6D6C6-8AD2-4E4A-8F45-911F7B72AD32}" sibTransId="{2F4CFFF9-F888-4DF6-A276-1869227492E4}"/>
    <dgm:cxn modelId="{73008EE1-90F5-4D76-97ED-A986606909B1}" srcId="{ED2A729A-1582-4708-8704-8CE7FF21824A}" destId="{01108971-FBFB-4582-B747-5EAE139AACD9}" srcOrd="4" destOrd="0" parTransId="{46381C69-E85F-4BEE-8C0F-3AD079D036CD}" sibTransId="{B01ABC4F-3D3E-44C7-A2B7-F94AAA03BF81}"/>
    <dgm:cxn modelId="{1F79B7E3-16DF-4C51-8D23-EDC6E49BB5A3}" type="presOf" srcId="{FA98FA29-F8B2-4A5B-8454-B8E68BD5D86F}" destId="{E84F9030-EEA5-4803-8521-82B3090E4C61}" srcOrd="0" destOrd="0" presId="urn:microsoft.com/office/officeart/2018/2/layout/IconCircleList"/>
    <dgm:cxn modelId="{CDC7ADFA-B28B-496C-86BE-25FEBC2EE20E}" srcId="{ED2A729A-1582-4708-8704-8CE7FF21824A}" destId="{BC4625A0-70B7-4EFB-BCF8-0BA33317F803}" srcOrd="3" destOrd="0" parTransId="{2DA03A16-BDA4-4B09-B87F-0C69080B95B4}" sibTransId="{9BAE915A-7A7E-4B42-BD8E-08ADC4A08AE3}"/>
    <dgm:cxn modelId="{E67AE753-48FD-4279-9D5C-6CE2AD7913F0}" type="presParOf" srcId="{108BB844-6094-4ED2-A7E6-543E63138A5B}" destId="{7B5E21D2-267F-40AC-AA89-961D491C451E}" srcOrd="0" destOrd="0" presId="urn:microsoft.com/office/officeart/2018/2/layout/IconCircleList"/>
    <dgm:cxn modelId="{8BCC47D7-1AD8-4BAF-98CF-B8A7E300E8E7}" type="presParOf" srcId="{7B5E21D2-267F-40AC-AA89-961D491C451E}" destId="{6E6425DD-63DF-47D1-8C48-699D48B1E807}" srcOrd="0" destOrd="0" presId="urn:microsoft.com/office/officeart/2018/2/layout/IconCircleList"/>
    <dgm:cxn modelId="{2FBB421D-DBA3-4F6A-8CE6-1960EB089AD8}" type="presParOf" srcId="{6E6425DD-63DF-47D1-8C48-699D48B1E807}" destId="{1B910E03-6ADA-4977-BA86-AB6CC1926FD3}" srcOrd="0" destOrd="0" presId="urn:microsoft.com/office/officeart/2018/2/layout/IconCircleList"/>
    <dgm:cxn modelId="{52ABE9C7-A445-4DC3-9595-D14EAF518519}" type="presParOf" srcId="{6E6425DD-63DF-47D1-8C48-699D48B1E807}" destId="{D4CE7A70-B1F2-43FD-9733-DC88DF95A2B3}" srcOrd="1" destOrd="0" presId="urn:microsoft.com/office/officeart/2018/2/layout/IconCircleList"/>
    <dgm:cxn modelId="{EBC9EC6A-03AF-4356-8B3E-17BDEFEDF8BF}" type="presParOf" srcId="{6E6425DD-63DF-47D1-8C48-699D48B1E807}" destId="{6BCC6C1F-5933-41F4-BB20-7DE0CCF2E590}" srcOrd="2" destOrd="0" presId="urn:microsoft.com/office/officeart/2018/2/layout/IconCircleList"/>
    <dgm:cxn modelId="{1FC476E3-3400-4014-91EA-68C8E21D7D65}" type="presParOf" srcId="{6E6425DD-63DF-47D1-8C48-699D48B1E807}" destId="{948DED44-DB6E-42F6-9A97-638A2993A3CE}" srcOrd="3" destOrd="0" presId="urn:microsoft.com/office/officeart/2018/2/layout/IconCircleList"/>
    <dgm:cxn modelId="{E536CEC7-FDA1-48EB-AD5D-8547C9CECCC2}" type="presParOf" srcId="{7B5E21D2-267F-40AC-AA89-961D491C451E}" destId="{65ACDEF6-1FFC-4AD5-B1F8-EF19D8710EDE}" srcOrd="1" destOrd="0" presId="urn:microsoft.com/office/officeart/2018/2/layout/IconCircleList"/>
    <dgm:cxn modelId="{C69CEEC3-1BD1-470B-9374-CEBA576A066E}" type="presParOf" srcId="{7B5E21D2-267F-40AC-AA89-961D491C451E}" destId="{2A476D67-47BA-496C-948F-D4C1F58E313E}" srcOrd="2" destOrd="0" presId="urn:microsoft.com/office/officeart/2018/2/layout/IconCircleList"/>
    <dgm:cxn modelId="{CC9F6A02-6AA1-4E8A-8E6A-F5BED6DCCD7C}" type="presParOf" srcId="{2A476D67-47BA-496C-948F-D4C1F58E313E}" destId="{E61C9E9D-FAEA-412C-83B2-126DC6DEDB66}" srcOrd="0" destOrd="0" presId="urn:microsoft.com/office/officeart/2018/2/layout/IconCircleList"/>
    <dgm:cxn modelId="{EBF23ABC-98E6-41CA-AE0D-03DE6E68A96D}" type="presParOf" srcId="{2A476D67-47BA-496C-948F-D4C1F58E313E}" destId="{B324C074-2B47-474B-971C-C86AE80173D5}" srcOrd="1" destOrd="0" presId="urn:microsoft.com/office/officeart/2018/2/layout/IconCircleList"/>
    <dgm:cxn modelId="{D0A5B02C-3B41-4F85-B975-80BBE8B4D272}" type="presParOf" srcId="{2A476D67-47BA-496C-948F-D4C1F58E313E}" destId="{E2E73B46-3493-4670-B718-B995BA901791}" srcOrd="2" destOrd="0" presId="urn:microsoft.com/office/officeart/2018/2/layout/IconCircleList"/>
    <dgm:cxn modelId="{A7A8F6D3-5061-4C45-A8FF-F6996367BB10}" type="presParOf" srcId="{2A476D67-47BA-496C-948F-D4C1F58E313E}" destId="{BCAA2E64-02FA-4527-B13C-C6F294EEA0B4}" srcOrd="3" destOrd="0" presId="urn:microsoft.com/office/officeart/2018/2/layout/IconCircleList"/>
    <dgm:cxn modelId="{8BDA2F35-B7E1-4485-84B3-6FAA38F39A12}" type="presParOf" srcId="{7B5E21D2-267F-40AC-AA89-961D491C451E}" destId="{E84F9030-EEA5-4803-8521-82B3090E4C61}" srcOrd="3" destOrd="0" presId="urn:microsoft.com/office/officeart/2018/2/layout/IconCircleList"/>
    <dgm:cxn modelId="{86AF351D-374E-48E0-848F-9663B699CFDC}" type="presParOf" srcId="{7B5E21D2-267F-40AC-AA89-961D491C451E}" destId="{E82DB255-D26D-405B-AC08-A03C77B987D2}" srcOrd="4" destOrd="0" presId="urn:microsoft.com/office/officeart/2018/2/layout/IconCircleList"/>
    <dgm:cxn modelId="{A52DD781-C063-4573-A51D-DA7ED056DDED}" type="presParOf" srcId="{E82DB255-D26D-405B-AC08-A03C77B987D2}" destId="{48FC9C17-E343-4874-BDF4-96F9D5A51CDA}" srcOrd="0" destOrd="0" presId="urn:microsoft.com/office/officeart/2018/2/layout/IconCircleList"/>
    <dgm:cxn modelId="{D29698D2-9CD0-448E-BBE3-3C35766415E6}" type="presParOf" srcId="{E82DB255-D26D-405B-AC08-A03C77B987D2}" destId="{9C5EB6CA-BE0C-4868-98FD-3921F2E1C952}" srcOrd="1" destOrd="0" presId="urn:microsoft.com/office/officeart/2018/2/layout/IconCircleList"/>
    <dgm:cxn modelId="{466D9454-1AED-4FB9-A938-6A67EA4B53CF}" type="presParOf" srcId="{E82DB255-D26D-405B-AC08-A03C77B987D2}" destId="{DCD3542F-D7B4-42FE-BBA8-6EC651CE179A}" srcOrd="2" destOrd="0" presId="urn:microsoft.com/office/officeart/2018/2/layout/IconCircleList"/>
    <dgm:cxn modelId="{2B3CC95C-990D-4FB2-BBA7-E4A166E804AB}" type="presParOf" srcId="{E82DB255-D26D-405B-AC08-A03C77B987D2}" destId="{CE9DBD5F-00EB-4B38-916A-501159EC13FC}" srcOrd="3" destOrd="0" presId="urn:microsoft.com/office/officeart/2018/2/layout/IconCircleList"/>
    <dgm:cxn modelId="{4B7CAF4A-A217-4494-9937-994862BCD319}" type="presParOf" srcId="{7B5E21D2-267F-40AC-AA89-961D491C451E}" destId="{5E7B4362-7056-42B9-B599-EC4094303239}" srcOrd="5" destOrd="0" presId="urn:microsoft.com/office/officeart/2018/2/layout/IconCircleList"/>
    <dgm:cxn modelId="{0331E604-4186-4934-B8BF-8A00AD7482E2}" type="presParOf" srcId="{7B5E21D2-267F-40AC-AA89-961D491C451E}" destId="{9086F2CB-E708-4524-A7AA-0DDAC4B20F4C}" srcOrd="6" destOrd="0" presId="urn:microsoft.com/office/officeart/2018/2/layout/IconCircleList"/>
    <dgm:cxn modelId="{0D1BF0CF-11CD-424E-9CCB-3AF3F3FE8558}" type="presParOf" srcId="{9086F2CB-E708-4524-A7AA-0DDAC4B20F4C}" destId="{3409C977-438D-404D-B905-94FFDB7E3F1E}" srcOrd="0" destOrd="0" presId="urn:microsoft.com/office/officeart/2018/2/layout/IconCircleList"/>
    <dgm:cxn modelId="{5CD3C89F-28B1-432E-9890-1328142DF12C}" type="presParOf" srcId="{9086F2CB-E708-4524-A7AA-0DDAC4B20F4C}" destId="{E8AECF25-62A4-4433-BDDD-9D8F756670B5}" srcOrd="1" destOrd="0" presId="urn:microsoft.com/office/officeart/2018/2/layout/IconCircleList"/>
    <dgm:cxn modelId="{1DE63C10-7E49-4899-9FEC-F59DC46251CC}" type="presParOf" srcId="{9086F2CB-E708-4524-A7AA-0DDAC4B20F4C}" destId="{0B61E62F-D864-4EDA-B0C6-F06AD4ABAE94}" srcOrd="2" destOrd="0" presId="urn:microsoft.com/office/officeart/2018/2/layout/IconCircleList"/>
    <dgm:cxn modelId="{76DDCB96-CF85-4D9C-9D77-11E9DC17BFF8}" type="presParOf" srcId="{9086F2CB-E708-4524-A7AA-0DDAC4B20F4C}" destId="{AFB3E56F-C4B1-4F7B-B591-FDAB6208AEC8}" srcOrd="3" destOrd="0" presId="urn:microsoft.com/office/officeart/2018/2/layout/IconCircleList"/>
    <dgm:cxn modelId="{C767C4F5-C93B-4657-B94E-42F974CC9A74}" type="presParOf" srcId="{7B5E21D2-267F-40AC-AA89-961D491C451E}" destId="{5B9B21ED-AA84-47C5-A367-7B226F58E153}" srcOrd="7" destOrd="0" presId="urn:microsoft.com/office/officeart/2018/2/layout/IconCircleList"/>
    <dgm:cxn modelId="{511C532F-ABB8-46A9-B012-C43C198E5AD3}" type="presParOf" srcId="{7B5E21D2-267F-40AC-AA89-961D491C451E}" destId="{27248EA6-89A2-4CBE-AEC5-254C68AD888B}" srcOrd="8" destOrd="0" presId="urn:microsoft.com/office/officeart/2018/2/layout/IconCircleList"/>
    <dgm:cxn modelId="{C45F891A-7B7D-4DCB-9927-49831A27290C}" type="presParOf" srcId="{27248EA6-89A2-4CBE-AEC5-254C68AD888B}" destId="{0D6E7AD7-F1CC-4B5D-B56E-20EC3730207B}" srcOrd="0" destOrd="0" presId="urn:microsoft.com/office/officeart/2018/2/layout/IconCircleList"/>
    <dgm:cxn modelId="{6F6E3DAC-B740-4382-A3F3-6C32C20930BE}" type="presParOf" srcId="{27248EA6-89A2-4CBE-AEC5-254C68AD888B}" destId="{E89F9D0A-67D8-4556-B523-73B2D115AF94}" srcOrd="1" destOrd="0" presId="urn:microsoft.com/office/officeart/2018/2/layout/IconCircleList"/>
    <dgm:cxn modelId="{E81D9D47-B75C-47E5-8A73-95389767D49A}" type="presParOf" srcId="{27248EA6-89A2-4CBE-AEC5-254C68AD888B}" destId="{8C5EFD02-624B-4129-8DFE-65C007AC2AC0}" srcOrd="2" destOrd="0" presId="urn:microsoft.com/office/officeart/2018/2/layout/IconCircleList"/>
    <dgm:cxn modelId="{FFD39AFD-220D-4021-B589-74CBC665C034}" type="presParOf" srcId="{27248EA6-89A2-4CBE-AEC5-254C68AD888B}" destId="{7D0568E9-B1F6-448B-9D09-878E7DDECB2B}" srcOrd="3" destOrd="0" presId="urn:microsoft.com/office/officeart/2018/2/layout/IconCircleList"/>
    <dgm:cxn modelId="{4AEBEAAC-74E0-4EE4-A3A2-0BEC61897E1D}" type="presParOf" srcId="{7B5E21D2-267F-40AC-AA89-961D491C451E}" destId="{DD540E18-30A1-488C-9278-CAC4EDF39AB3}" srcOrd="9" destOrd="0" presId="urn:microsoft.com/office/officeart/2018/2/layout/IconCircleList"/>
    <dgm:cxn modelId="{46F6D662-3426-4964-8A70-7A0C90161D13}" type="presParOf" srcId="{7B5E21D2-267F-40AC-AA89-961D491C451E}" destId="{4F1EFEE1-7E78-426E-86D4-C88281F4720D}" srcOrd="10" destOrd="0" presId="urn:microsoft.com/office/officeart/2018/2/layout/IconCircleList"/>
    <dgm:cxn modelId="{2140BAF4-2E18-4A62-A4F3-BFEFD9C0070B}" type="presParOf" srcId="{4F1EFEE1-7E78-426E-86D4-C88281F4720D}" destId="{41065225-7C19-4E1B-85E5-E7D23662FDBB}" srcOrd="0" destOrd="0" presId="urn:microsoft.com/office/officeart/2018/2/layout/IconCircleList"/>
    <dgm:cxn modelId="{0F77997C-C8E8-4EAD-A69D-A8C5B5D72FE0}" type="presParOf" srcId="{4F1EFEE1-7E78-426E-86D4-C88281F4720D}" destId="{5604194D-2BD1-4157-B838-FA31CC27F381}" srcOrd="1" destOrd="0" presId="urn:microsoft.com/office/officeart/2018/2/layout/IconCircleList"/>
    <dgm:cxn modelId="{045BE834-3218-4EFE-8A26-ECBFB2759E93}" type="presParOf" srcId="{4F1EFEE1-7E78-426E-86D4-C88281F4720D}" destId="{4FF42AFF-FE03-46D6-A3CC-51CE75C43E19}" srcOrd="2" destOrd="0" presId="urn:microsoft.com/office/officeart/2018/2/layout/IconCircleList"/>
    <dgm:cxn modelId="{3E7132D3-65CA-44DF-A4B1-2B3DC3DD5D33}" type="presParOf" srcId="{4F1EFEE1-7E78-426E-86D4-C88281F4720D}" destId="{F7BCB796-3402-4AF3-9C07-B8C10D71906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10E03-6ADA-4977-BA86-AB6CC1926FD3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E7A70-B1F2-43FD-9733-DC88DF95A2B3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8DED44-DB6E-42F6-9A97-638A2993A3CE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Criteria (what should be).</a:t>
          </a:r>
          <a:endParaRPr lang="en-US" sz="2400" kern="1200" dirty="0"/>
        </a:p>
      </dsp:txBody>
      <dsp:txXfrm>
        <a:off x="1312541" y="828340"/>
        <a:ext cx="2148945" cy="911674"/>
      </dsp:txXfrm>
    </dsp:sp>
    <dsp:sp modelId="{E61C9E9D-FAEA-412C-83B2-126DC6DEDB66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24C074-2B47-474B-971C-C86AE80173D5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AA2E64-02FA-4527-B13C-C6F294EEA0B4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Condition (the current state). </a:t>
          </a:r>
          <a:endParaRPr lang="en-US" sz="2400" kern="1200" dirty="0"/>
        </a:p>
      </dsp:txBody>
      <dsp:txXfrm>
        <a:off x="4942957" y="828340"/>
        <a:ext cx="2148945" cy="911674"/>
      </dsp:txXfrm>
    </dsp:sp>
    <dsp:sp modelId="{48FC9C17-E343-4874-BDF4-96F9D5A51CDA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5EB6CA-BE0C-4868-98FD-3921F2E1C952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DBD5F-00EB-4B38-916A-501159EC13FC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Cause (the reason for the difference).  </a:t>
          </a:r>
          <a:endParaRPr lang="en-US" sz="2400" kern="1200" dirty="0"/>
        </a:p>
      </dsp:txBody>
      <dsp:txXfrm>
        <a:off x="8573374" y="828340"/>
        <a:ext cx="2148945" cy="911674"/>
      </dsp:txXfrm>
    </dsp:sp>
    <dsp:sp modelId="{3409C977-438D-404D-B905-94FFDB7E3F1E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AECF25-62A4-4433-BDDD-9D8F756670B5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B3E56F-C4B1-4F7B-B591-FDAB6208AEC8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Consequence (effect). </a:t>
          </a:r>
          <a:endParaRPr lang="en-US" sz="2400" kern="1200"/>
        </a:p>
      </dsp:txBody>
      <dsp:txXfrm>
        <a:off x="1312541" y="2452790"/>
        <a:ext cx="2148945" cy="911674"/>
      </dsp:txXfrm>
    </dsp:sp>
    <dsp:sp modelId="{0D6E7AD7-F1CC-4B5D-B56E-20EC3730207B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F9D0A-67D8-4556-B523-73B2D115AF94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568E9-B1F6-448B-9D09-878E7DDECB2B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Corrective action plans/recommendations. </a:t>
          </a:r>
          <a:endParaRPr lang="en-US" sz="2400" kern="1200" dirty="0"/>
        </a:p>
      </dsp:txBody>
      <dsp:txXfrm>
        <a:off x="4942957" y="2452790"/>
        <a:ext cx="2148945" cy="911674"/>
      </dsp:txXfrm>
    </dsp:sp>
    <dsp:sp modelId="{41065225-7C19-4E1B-85E5-E7D23662FDBB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04194D-2BD1-4157-B838-FA31CC27F381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CB796-3402-4AF3-9C07-B8C10D71906B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(REF: Internal Auditor 2018</a:t>
          </a:r>
          <a:r>
            <a:rPr lang="en-GB" sz="1600" kern="1200" dirty="0"/>
            <a:t>)</a:t>
          </a:r>
          <a:endParaRPr lang="en-US" sz="1600" kern="1200" dirty="0"/>
        </a:p>
      </dsp:txBody>
      <dsp:txXfrm>
        <a:off x="8573374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F29D2-3322-8F9C-211E-8B04144BDB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B51E6B-46B4-7C8F-D963-5C01930E4E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989D3-DA2C-BA63-CE07-AEFE5EC8FC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248EA5-1687-2D1A-9E7E-625144951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EA6214-BB83-2863-748E-E072972F2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616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BAC61-092A-085D-CCE4-6559772FF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89986-81DA-7441-8D41-96C5C1EC0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D8A98-904B-7178-95E8-2AE85E54D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601A50-1F32-E261-5A32-15A723AAA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16F79-40E0-01FD-D7CC-7FB73A1B3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465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08535-01EF-167A-2328-6FF53EDFD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A9192-89E7-7B9A-5570-51794F61F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7453F-999F-E880-8296-B53F36CAB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94A15-D144-FA99-6EC7-78E1B2408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F8161-8CAB-0EC3-7A32-B67089827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449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CCBC5-EB2E-C748-B7FA-645AD5DF9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97010-BB5E-7F2F-E236-B497DB9A4A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B80C4-A355-B243-2D71-A77E928CC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B4327E-A300-01C9-7485-E877A538F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98A0D4-E11C-D80F-2619-CB8DD005B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75EE4-30CC-827E-2610-BC414D827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1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F9B64-2269-4D59-D52C-E453698F1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D9A91-7B67-A7DC-23D4-8DF8928BB4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D7A276-19DF-D1C7-AE30-4766F9DF2C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54B84-7964-1B3E-9095-E489B47577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A73BCF-02EE-4E58-9E15-A743982A81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FFEF6F-445A-F8DF-8715-06A5041BE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3D6C3B-DF39-BF30-ACF0-BD311FBD4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12BCCD-4EB9-FF4F-C5F5-6CF8118F6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20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7BBE1-C3FE-1842-6BB7-33445C379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97E862-FB8A-588E-54B7-38BDA2BD0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3A30F5-8C98-2CA2-0BDF-41481AAE6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2C80E3-7410-0A44-8C2A-8ADD37184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31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78585A-E21A-23E6-6C88-EF0D532EB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3F515D-6A8B-A1CF-898E-5A9FA8523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868EE0-161C-D764-7500-821DA09A4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829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3A186-A3DC-483C-5AE1-DF0879B42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07E55-F13C-D60A-133A-71E862058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D93255-ADD0-6846-5232-629942A82D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032C39-2E10-C8BF-985A-730F09EC5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1949E6-3221-00F0-8891-D1CA29D8E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2E9567-29E5-2678-91B2-31A887B63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965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7626F-FB56-C5FB-991C-5080218DA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47BAC9-68AF-6AB1-AC26-EE18FD629D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1B338A-96CE-B6AE-FAE2-AB0F807CD0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2AD6CC-B112-1022-9A30-EFA17D718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8B6E5-2D2A-A893-F40C-AA145F783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24963-5CA8-D091-B5B0-2728E2906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6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AD962-5B3D-BB21-6FF3-992F1EC66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9FA7-CF59-1744-7545-17ADAEC229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F25CA-8E0C-5264-1F46-0D12CECC2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0D24E-0081-26D9-01B6-557BCF28E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90334-5119-5782-0413-776C943C7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742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13008D-7DC0-0C01-64AE-A970036988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2CB632-81AE-B54C-376B-07153582E9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6C8B8-2D9D-113A-5D7E-11B27A6B6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7B204-E39C-D9E6-2488-E3DFE8E66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38D57C-B5B3-F770-51CF-98558616B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608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9BED73-6444-0130-FA13-87EB12ABC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CAF334-29EE-CFB7-4909-A76D67099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A19F6-E7CF-3223-41D7-2579788C6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49F9B-C4B3-48FB-9B7A-93C6E09BA03D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1AD1E-7A89-5B65-6A41-54E0798F9A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349C2-2A9B-8226-07D3-C2AED319E2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3C359D-433B-4555-9F01-4F36FDC3F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94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goaudits.com/library/hotels-vacation-rental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BA912-6EA9-2FD2-B4C2-2AA2FCB629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How to write an Audit Report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5AA0BB-2C80-03A9-25ED-764613A101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Assignment 2</a:t>
            </a:r>
          </a:p>
          <a:p>
            <a:pPr algn="l"/>
            <a:r>
              <a:rPr lang="en-US" b="1">
                <a:effectLst/>
                <a:latin typeface="Arial" panose="020B0604020202020204" pitchFamily="34" charset="0"/>
                <a:ea typeface="Arial Unicode MS"/>
                <a:cs typeface="Times New Roman" panose="02020603050405020304" pitchFamily="18" charset="0"/>
              </a:rPr>
              <a:t>Hospitality Audit Report</a:t>
            </a:r>
            <a:r>
              <a:rPr lang="en-GB" b="1">
                <a:effectLst/>
                <a:latin typeface="Arial" panose="020B0604020202020204" pitchFamily="34" charset="0"/>
                <a:ea typeface="Arial Unicode MS"/>
                <a:cs typeface="Times New Roman" panose="02020603050405020304" pitchFamily="18" charset="0"/>
              </a:rPr>
              <a:t> 1500 </a:t>
            </a:r>
            <a:r>
              <a:rPr lang="en-GB" b="1">
                <a:latin typeface="Arial" panose="020B0604020202020204" pitchFamily="34" charset="0"/>
                <a:ea typeface="Arial Unicode MS"/>
                <a:cs typeface="Times New Roman" panose="02020603050405020304" pitchFamily="18" charset="0"/>
              </a:rPr>
              <a:t>words</a:t>
            </a:r>
          </a:p>
          <a:p>
            <a:pPr algn="l"/>
            <a:r>
              <a:rPr lang="en-GB" b="1">
                <a:latin typeface="Arial" panose="020B0604020202020204" pitchFamily="34" charset="0"/>
                <a:cs typeface="Times New Roman" panose="02020603050405020304" pitchFamily="18" charset="0"/>
              </a:rPr>
              <a:t>5</a:t>
            </a:r>
            <a:r>
              <a:rPr lang="en-GB" b="1" baseline="30000">
                <a:latin typeface="Arial" panose="020B0604020202020204" pitchFamily="34" charset="0"/>
                <a:cs typeface="Times New Roman" panose="02020603050405020304" pitchFamily="18" charset="0"/>
              </a:rPr>
              <a:t>th</a:t>
            </a:r>
            <a:r>
              <a:rPr lang="en-GB" b="1">
                <a:latin typeface="Arial" panose="020B0604020202020204" pitchFamily="34" charset="0"/>
                <a:cs typeface="Times New Roman" panose="02020603050405020304" pitchFamily="18" charset="0"/>
              </a:rPr>
              <a:t> May 2023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850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B1F3B-F3E6-7236-CD3F-48CBA9070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an audit?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4DB40-66FF-3BEA-A605-8D8724413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Primary Purpose of an AUDIT is to FORM AN OPINION ON AVAILABLE INFORMATION - - Pass Judgement to Aid Further Success!</a:t>
            </a:r>
          </a:p>
          <a:p>
            <a:pPr>
              <a:lnSpc>
                <a:spcPct val="100000"/>
              </a:lnSpc>
            </a:pPr>
            <a:r>
              <a:rPr lang="en-GB" dirty="0"/>
              <a:t>Purpose of an Audit: • Establish the adequacy / suitability of the ‘product’ • Determine Effectiveness of a ‘product’ • Create possible Opportunities for Development. • Aid Problem Solving. • Establish greater capabilities within an organisation. </a:t>
            </a:r>
          </a:p>
        </p:txBody>
      </p:sp>
    </p:spTree>
    <p:extLst>
      <p:ext uri="{BB962C8B-B14F-4D97-AF65-F5344CB8AC3E}">
        <p14:creationId xmlns:p14="http://schemas.microsoft.com/office/powerpoint/2010/main" val="3457193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F614B-AF49-39D7-44CD-9174ADD76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Components for an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0716A-5BAE-3ED8-3677-37C962D03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A successful audit should be: </a:t>
            </a:r>
          </a:p>
          <a:p>
            <a:pPr>
              <a:lnSpc>
                <a:spcPct val="100000"/>
              </a:lnSpc>
            </a:pPr>
            <a:r>
              <a:rPr lang="en-GB" dirty="0"/>
              <a:t>Comprehensive = It should look at all the issues of a business / product area. </a:t>
            </a:r>
          </a:p>
          <a:p>
            <a:pPr>
              <a:lnSpc>
                <a:spcPct val="100000"/>
              </a:lnSpc>
            </a:pPr>
            <a:r>
              <a:rPr lang="en-GB" dirty="0"/>
              <a:t>Systematic = It should involve an orderly set of steps. </a:t>
            </a:r>
          </a:p>
          <a:p>
            <a:pPr>
              <a:lnSpc>
                <a:spcPct val="100000"/>
              </a:lnSpc>
            </a:pPr>
            <a:r>
              <a:rPr lang="en-GB" dirty="0"/>
              <a:t> Independent = It should not be influenced by those who are directly involved in the current provision.  </a:t>
            </a:r>
          </a:p>
          <a:p>
            <a:pPr>
              <a:lnSpc>
                <a:spcPct val="100000"/>
              </a:lnSpc>
            </a:pPr>
            <a:r>
              <a:rPr lang="en-GB" dirty="0"/>
              <a:t>Periodic = It should be conducted with regular frequency. </a:t>
            </a:r>
          </a:p>
        </p:txBody>
      </p:sp>
    </p:spTree>
    <p:extLst>
      <p:ext uri="{BB962C8B-B14F-4D97-AF65-F5344CB8AC3E}">
        <p14:creationId xmlns:p14="http://schemas.microsoft.com/office/powerpoint/2010/main" val="419689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DDE8F8-A7D3-AAFC-80D9-478F85D02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5 C’s of AUDIT WRITING 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27C20C-7538-4B0B-3D18-2AE5F05AF4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737417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5522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4F45B-87F9-A127-7C01-8191C32CF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Audit guidance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E5EFB-C1AD-D855-6A70-3046FDE88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495" y="1762944"/>
            <a:ext cx="9724031" cy="4733223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2400" dirty="0"/>
              <a:t>Inputs - - Nature of the Business / Organisation – Product Focus …..Strategies and Policies related to Online Marketing Actions -- Consider the INTERNAL and EXTERNAL Environment - - -What the current TRENDS? Is the company addressing these? 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Processes - - Online Functions….. Note all ‘Online’ Processes / Functions as part of the organisation and then state what particular area you are focussing on linked to the assignment (A,B or C)  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Outputs - - Reflective Findings Information – Consider the Organisation’s levels of effectiveness in the area of Online Marketing (Visitor Targeting / Business Merits) - Your Analysis / Appraisal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Outcomes - - Recommendations for Improvement - - Future ‘ Periodic’ Review / Reflection …?</a:t>
            </a:r>
          </a:p>
        </p:txBody>
      </p:sp>
    </p:spTree>
    <p:extLst>
      <p:ext uri="{BB962C8B-B14F-4D97-AF65-F5344CB8AC3E}">
        <p14:creationId xmlns:p14="http://schemas.microsoft.com/office/powerpoint/2010/main" val="1998909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49441-E7B6-E664-4F04-55851E08D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Auditors &amp; examples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8B265-8CFB-B1FE-D72F-CA61AE4F5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>
                <a:hlinkClick r:id="rId2"/>
              </a:rPr>
              <a:t>https://www.forbes.com/advisor/education/career-in-auditing/</a:t>
            </a:r>
          </a:p>
          <a:p>
            <a:endParaRPr lang="en-GB" sz="2000">
              <a:hlinkClick r:id="rId2"/>
            </a:endParaRPr>
          </a:p>
          <a:p>
            <a:r>
              <a:rPr lang="en-GB" sz="2000">
                <a:hlinkClick r:id="rId2"/>
              </a:rPr>
              <a:t>https://public-library.safetyculture.io/products/forbes-audit-m1iOc</a:t>
            </a:r>
          </a:p>
          <a:p>
            <a:endParaRPr lang="en-GB" sz="2000">
              <a:hlinkClick r:id="rId2"/>
            </a:endParaRPr>
          </a:p>
          <a:p>
            <a:r>
              <a:rPr lang="en-GB" sz="2000">
                <a:hlinkClick r:id="rId2"/>
              </a:rPr>
              <a:t>https://goaudits.com/library/hotels-vacation-rentals/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12570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33A730-1A7E-C0B9-5932-628814973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Pointers for Drafting an Audit: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E01C3-360E-95A8-1172-B63B6212E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700" dirty="0"/>
              <a:t> </a:t>
            </a:r>
            <a:endParaRPr lang="en-GB" sz="2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DF34E8-E018-EB6D-5C95-C6EC5B0CD18A}"/>
              </a:ext>
            </a:extLst>
          </p:cNvPr>
          <p:cNvSpPr txBox="1"/>
          <p:nvPr/>
        </p:nvSpPr>
        <p:spPr>
          <a:xfrm>
            <a:off x="942798" y="1885278"/>
            <a:ext cx="10152832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rabicParenR"/>
            </a:pPr>
            <a:r>
              <a:rPr lang="en-GB" sz="2000" dirty="0"/>
              <a:t>Be Clear on your objective(s) - -Refer to Assignment Brief - - NB: Increasing Market Share - Addressing Crisis (Post Covid). </a:t>
            </a:r>
          </a:p>
          <a:p>
            <a:pPr marL="342900" indent="-342900">
              <a:buAutoNum type="arabicParenR"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2) Provide an overview of the key functions / processes linked to the online presence (A,B,C) – ONLINE INVENTORY - -Note Past / Present Provisions / Benefits / disbenefits in provision. Strengths / Weaknesses. Consider provisions with respect to competition.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3) Analyse the Inventory / Information Available and Draw Conclusions (Good / Bad / Indifferent) - - Provide points on what to maintain and what could be considered for significant CHANGE.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 4) When drafting your Recommendations - - keep in mind the original objectives . Set ideas which are Short, Mid and Long Term. Ensure ideas are SMART! Plan for CHANGE! Benchmarking / KPI’s.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5) CHANGE = Identify what needs to alter / be improved in existing provisions - - - Identify GAPS . Are there any opportunities to Optimise and Refresh Online Pages</a:t>
            </a:r>
          </a:p>
        </p:txBody>
      </p:sp>
    </p:spTree>
    <p:extLst>
      <p:ext uri="{BB962C8B-B14F-4D97-AF65-F5344CB8AC3E}">
        <p14:creationId xmlns:p14="http://schemas.microsoft.com/office/powerpoint/2010/main" val="422364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How to write an Audit Report</vt:lpstr>
      <vt:lpstr>What is an audit?</vt:lpstr>
      <vt:lpstr>Components for an Audit</vt:lpstr>
      <vt:lpstr>5 C’s of AUDIT WRITING :</vt:lpstr>
      <vt:lpstr>Audit guidance </vt:lpstr>
      <vt:lpstr>Auditors &amp; examples </vt:lpstr>
      <vt:lpstr>Pointers for Drafting an Audit: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an Audit Report</dc:title>
  <dc:creator>Deborah Jenkins</dc:creator>
  <cp:lastModifiedBy>Deborah Jenkins</cp:lastModifiedBy>
  <cp:revision>1</cp:revision>
  <dcterms:created xsi:type="dcterms:W3CDTF">2023-04-24T19:43:36Z</dcterms:created>
  <dcterms:modified xsi:type="dcterms:W3CDTF">2023-04-24T19:56:08Z</dcterms:modified>
</cp:coreProperties>
</file>