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5" d="100"/>
          <a:sy n="65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19842D-0762-49A0-B506-294F289F2D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73547D-D4E4-4044-B65E-D04B987E0B24}">
      <dgm:prSet/>
      <dgm:spPr/>
      <dgm:t>
        <a:bodyPr/>
        <a:lstStyle/>
        <a:p>
          <a:r>
            <a:rPr lang="en-GB" b="1"/>
            <a:t>Revolutionizing Hospitality: The impact of AI in personalised guest service   with Special Reference to the United Kingdom Market  </a:t>
          </a:r>
          <a:endParaRPr lang="en-US"/>
        </a:p>
      </dgm:t>
    </dgm:pt>
    <dgm:pt modelId="{9EA503F1-6705-4F82-9DE1-DFA55635AF82}" type="parTrans" cxnId="{BD2B11B9-DCBC-405E-B080-FD3F4FFAABB6}">
      <dgm:prSet/>
      <dgm:spPr/>
      <dgm:t>
        <a:bodyPr/>
        <a:lstStyle/>
        <a:p>
          <a:endParaRPr lang="en-US"/>
        </a:p>
      </dgm:t>
    </dgm:pt>
    <dgm:pt modelId="{A46BDFDA-0E9A-4AD3-BD2B-A8EC46BC5A36}" type="sibTrans" cxnId="{BD2B11B9-DCBC-405E-B080-FD3F4FFAABB6}">
      <dgm:prSet/>
      <dgm:spPr/>
      <dgm:t>
        <a:bodyPr/>
        <a:lstStyle/>
        <a:p>
          <a:endParaRPr lang="en-US"/>
        </a:p>
      </dgm:t>
    </dgm:pt>
    <dgm:pt modelId="{AA882E81-0E66-4916-9D91-56D6310C1E1A}" type="pres">
      <dgm:prSet presAssocID="{F919842D-0762-49A0-B506-294F289F2D86}" presName="linear" presStyleCnt="0">
        <dgm:presLayoutVars>
          <dgm:animLvl val="lvl"/>
          <dgm:resizeHandles val="exact"/>
        </dgm:presLayoutVars>
      </dgm:prSet>
      <dgm:spPr/>
    </dgm:pt>
    <dgm:pt modelId="{F35C6F51-7AC8-47B5-A239-D92393F5F7EE}" type="pres">
      <dgm:prSet presAssocID="{5673547D-D4E4-4044-B65E-D04B987E0B2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3EDA05B-619D-45A4-BCEA-730818F67ECD}" type="presOf" srcId="{F919842D-0762-49A0-B506-294F289F2D86}" destId="{AA882E81-0E66-4916-9D91-56D6310C1E1A}" srcOrd="0" destOrd="0" presId="urn:microsoft.com/office/officeart/2005/8/layout/vList2"/>
    <dgm:cxn modelId="{2E86BD59-3176-43A9-9BAD-C22AED70A522}" type="presOf" srcId="{5673547D-D4E4-4044-B65E-D04B987E0B24}" destId="{F35C6F51-7AC8-47B5-A239-D92393F5F7EE}" srcOrd="0" destOrd="0" presId="urn:microsoft.com/office/officeart/2005/8/layout/vList2"/>
    <dgm:cxn modelId="{BD2B11B9-DCBC-405E-B080-FD3F4FFAABB6}" srcId="{F919842D-0762-49A0-B506-294F289F2D86}" destId="{5673547D-D4E4-4044-B65E-D04B987E0B24}" srcOrd="0" destOrd="0" parTransId="{9EA503F1-6705-4F82-9DE1-DFA55635AF82}" sibTransId="{A46BDFDA-0E9A-4AD3-BD2B-A8EC46BC5A36}"/>
    <dgm:cxn modelId="{E5CE8351-2961-4295-91DA-39E198074DC6}" type="presParOf" srcId="{AA882E81-0E66-4916-9D91-56D6310C1E1A}" destId="{F35C6F51-7AC8-47B5-A239-D92393F5F7E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F61927-3904-4916-A70B-7D25EEB2D48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8CDE96-FFE9-4104-AD79-D0479667981B}">
      <dgm:prSet/>
      <dgm:spPr/>
      <dgm:t>
        <a:bodyPr/>
        <a:lstStyle/>
        <a:p>
          <a:r>
            <a:rPr lang="en-US" b="1"/>
            <a:t>Positives and Negatives of AI</a:t>
          </a:r>
          <a:endParaRPr lang="en-US"/>
        </a:p>
      </dgm:t>
    </dgm:pt>
    <dgm:pt modelId="{B5B5B68F-AF19-495B-88D1-6C65376384D7}" type="parTrans" cxnId="{B7CD7415-D489-44BD-9DCF-F353BD83699A}">
      <dgm:prSet/>
      <dgm:spPr/>
      <dgm:t>
        <a:bodyPr/>
        <a:lstStyle/>
        <a:p>
          <a:endParaRPr lang="en-US"/>
        </a:p>
      </dgm:t>
    </dgm:pt>
    <dgm:pt modelId="{99EC0396-0D65-4F01-99EF-AE98F6810699}" type="sibTrans" cxnId="{B7CD7415-D489-44BD-9DCF-F353BD83699A}">
      <dgm:prSet/>
      <dgm:spPr/>
      <dgm:t>
        <a:bodyPr/>
        <a:lstStyle/>
        <a:p>
          <a:endParaRPr lang="en-US"/>
        </a:p>
      </dgm:t>
    </dgm:pt>
    <dgm:pt modelId="{83E33DFC-98D3-4890-B5AE-BBB88D0EDB2B}">
      <dgm:prSet/>
      <dgm:spPr/>
      <dgm:t>
        <a:bodyPr/>
        <a:lstStyle/>
        <a:p>
          <a:r>
            <a:rPr lang="en-US" b="1"/>
            <a:t>The positive impacts :</a:t>
          </a:r>
          <a:endParaRPr lang="en-US"/>
        </a:p>
      </dgm:t>
    </dgm:pt>
    <dgm:pt modelId="{742000CD-AAD1-49CF-B8AD-D0D38C237EBC}" type="parTrans" cxnId="{0C7867C5-5D6D-4CE7-94A9-3E5D2E5FEACA}">
      <dgm:prSet/>
      <dgm:spPr/>
      <dgm:t>
        <a:bodyPr/>
        <a:lstStyle/>
        <a:p>
          <a:endParaRPr lang="en-US"/>
        </a:p>
      </dgm:t>
    </dgm:pt>
    <dgm:pt modelId="{E0D6BCDB-1D0F-4654-A8A1-25B0B7810B7C}" type="sibTrans" cxnId="{0C7867C5-5D6D-4CE7-94A9-3E5D2E5FEACA}">
      <dgm:prSet/>
      <dgm:spPr/>
      <dgm:t>
        <a:bodyPr/>
        <a:lstStyle/>
        <a:p>
          <a:endParaRPr lang="en-US"/>
        </a:p>
      </dgm:t>
    </dgm:pt>
    <dgm:pt modelId="{37C8D20C-8C54-4B3B-AEAC-095E7D56AFED}">
      <dgm:prSet/>
      <dgm:spPr/>
      <dgm:t>
        <a:bodyPr/>
        <a:lstStyle/>
        <a:p>
          <a:r>
            <a:rPr lang="en-US"/>
            <a:t>tracking guest preferences, </a:t>
          </a:r>
        </a:p>
      </dgm:t>
    </dgm:pt>
    <dgm:pt modelId="{09D34364-82B0-49B8-9817-9D86E0E7F6FD}" type="parTrans" cxnId="{0CDF2504-729C-4100-8314-DA06E9B6B186}">
      <dgm:prSet/>
      <dgm:spPr/>
      <dgm:t>
        <a:bodyPr/>
        <a:lstStyle/>
        <a:p>
          <a:endParaRPr lang="en-US"/>
        </a:p>
      </dgm:t>
    </dgm:pt>
    <dgm:pt modelId="{79760BED-39DF-4F39-A4D2-B55CCBBA2EAC}" type="sibTrans" cxnId="{0CDF2504-729C-4100-8314-DA06E9B6B186}">
      <dgm:prSet/>
      <dgm:spPr/>
      <dgm:t>
        <a:bodyPr/>
        <a:lstStyle/>
        <a:p>
          <a:endParaRPr lang="en-US"/>
        </a:p>
      </dgm:t>
    </dgm:pt>
    <dgm:pt modelId="{27B37BF3-95E3-4257-917D-18FCC4D238E4}">
      <dgm:prSet/>
      <dgm:spPr/>
      <dgm:t>
        <a:bodyPr/>
        <a:lstStyle/>
        <a:p>
          <a:r>
            <a:rPr lang="en-US"/>
            <a:t>personalised recommendations based on guest preference,</a:t>
          </a:r>
        </a:p>
      </dgm:t>
    </dgm:pt>
    <dgm:pt modelId="{210E6352-A6B4-4B5F-AAF0-B50FFA48A7F8}" type="parTrans" cxnId="{DA543F46-F86C-44A4-8BE1-6EFCF7A7172B}">
      <dgm:prSet/>
      <dgm:spPr/>
      <dgm:t>
        <a:bodyPr/>
        <a:lstStyle/>
        <a:p>
          <a:endParaRPr lang="en-US"/>
        </a:p>
      </dgm:t>
    </dgm:pt>
    <dgm:pt modelId="{3CA0B521-22FB-440C-938A-401BDD20C192}" type="sibTrans" cxnId="{DA543F46-F86C-44A4-8BE1-6EFCF7A7172B}">
      <dgm:prSet/>
      <dgm:spPr/>
      <dgm:t>
        <a:bodyPr/>
        <a:lstStyle/>
        <a:p>
          <a:endParaRPr lang="en-US"/>
        </a:p>
      </dgm:t>
    </dgm:pt>
    <dgm:pt modelId="{E7C07172-8490-45A3-833D-B3AD00943A50}">
      <dgm:prSet/>
      <dgm:spPr/>
      <dgm:t>
        <a:bodyPr/>
        <a:lstStyle/>
        <a:p>
          <a:r>
            <a:rPr lang="en-US"/>
            <a:t>customisation,</a:t>
          </a:r>
        </a:p>
      </dgm:t>
    </dgm:pt>
    <dgm:pt modelId="{BDA7C7E6-269D-4DE5-9274-D68F3BD758C4}" type="parTrans" cxnId="{54121D61-FFEC-40B5-ABE5-EBB680E880FF}">
      <dgm:prSet/>
      <dgm:spPr/>
      <dgm:t>
        <a:bodyPr/>
        <a:lstStyle/>
        <a:p>
          <a:endParaRPr lang="en-US"/>
        </a:p>
      </dgm:t>
    </dgm:pt>
    <dgm:pt modelId="{3325FF6B-15C4-4EAF-87C3-6F2D37EA1AAB}" type="sibTrans" cxnId="{54121D61-FFEC-40B5-ABE5-EBB680E880FF}">
      <dgm:prSet/>
      <dgm:spPr/>
      <dgm:t>
        <a:bodyPr/>
        <a:lstStyle/>
        <a:p>
          <a:endParaRPr lang="en-US"/>
        </a:p>
      </dgm:t>
    </dgm:pt>
    <dgm:pt modelId="{67978181-530A-43EE-9D0F-5AD9E0719F7D}">
      <dgm:prSet/>
      <dgm:spPr/>
      <dgm:t>
        <a:bodyPr/>
        <a:lstStyle/>
        <a:p>
          <a:r>
            <a:rPr lang="en-US"/>
            <a:t>effective communication,</a:t>
          </a:r>
        </a:p>
      </dgm:t>
    </dgm:pt>
    <dgm:pt modelId="{559912C8-BF49-42B3-AF0F-29D4CB053543}" type="parTrans" cxnId="{33CFDFD3-FF2A-4B3A-B3C2-A13CE60E4071}">
      <dgm:prSet/>
      <dgm:spPr/>
      <dgm:t>
        <a:bodyPr/>
        <a:lstStyle/>
        <a:p>
          <a:endParaRPr lang="en-US"/>
        </a:p>
      </dgm:t>
    </dgm:pt>
    <dgm:pt modelId="{9C8F49B1-CDEC-42EF-8603-0F3139D3428E}" type="sibTrans" cxnId="{33CFDFD3-FF2A-4B3A-B3C2-A13CE60E4071}">
      <dgm:prSet/>
      <dgm:spPr/>
      <dgm:t>
        <a:bodyPr/>
        <a:lstStyle/>
        <a:p>
          <a:endParaRPr lang="en-US"/>
        </a:p>
      </dgm:t>
    </dgm:pt>
    <dgm:pt modelId="{6ED26ADA-E613-4234-AD08-4C126AE1316C}">
      <dgm:prSet/>
      <dgm:spPr/>
      <dgm:t>
        <a:bodyPr/>
        <a:lstStyle/>
        <a:p>
          <a:r>
            <a:rPr lang="en-US" dirty="0"/>
            <a:t>multi-lingual support,</a:t>
          </a:r>
        </a:p>
      </dgm:t>
    </dgm:pt>
    <dgm:pt modelId="{0CB07AC0-F0D2-4BC3-BAF9-754F8AE29A7F}" type="parTrans" cxnId="{8F03705E-8C3C-48D9-B1B3-0790BEBF4AF2}">
      <dgm:prSet/>
      <dgm:spPr/>
      <dgm:t>
        <a:bodyPr/>
        <a:lstStyle/>
        <a:p>
          <a:endParaRPr lang="en-US"/>
        </a:p>
      </dgm:t>
    </dgm:pt>
    <dgm:pt modelId="{1DF5A809-A21A-4708-97F8-671F25BB1351}" type="sibTrans" cxnId="{8F03705E-8C3C-48D9-B1B3-0790BEBF4AF2}">
      <dgm:prSet/>
      <dgm:spPr/>
      <dgm:t>
        <a:bodyPr/>
        <a:lstStyle/>
        <a:p>
          <a:endParaRPr lang="en-US"/>
        </a:p>
      </dgm:t>
    </dgm:pt>
    <dgm:pt modelId="{D6D5DAF5-60A8-412E-8259-6EBF9AAA6046}">
      <dgm:prSet/>
      <dgm:spPr/>
      <dgm:t>
        <a:bodyPr/>
        <a:lstStyle/>
        <a:p>
          <a:r>
            <a:rPr lang="en-US"/>
            <a:t>round-the-clock service etc</a:t>
          </a:r>
        </a:p>
      </dgm:t>
    </dgm:pt>
    <dgm:pt modelId="{C28231C7-F296-4157-8CED-1440BEF4EE6D}" type="parTrans" cxnId="{33FA007B-7E4B-45E8-AD99-788A81626D40}">
      <dgm:prSet/>
      <dgm:spPr/>
      <dgm:t>
        <a:bodyPr/>
        <a:lstStyle/>
        <a:p>
          <a:endParaRPr lang="en-US"/>
        </a:p>
      </dgm:t>
    </dgm:pt>
    <dgm:pt modelId="{B5C7AEB6-221A-4154-8022-7F4EBCD50ED1}" type="sibTrans" cxnId="{33FA007B-7E4B-45E8-AD99-788A81626D40}">
      <dgm:prSet/>
      <dgm:spPr/>
      <dgm:t>
        <a:bodyPr/>
        <a:lstStyle/>
        <a:p>
          <a:endParaRPr lang="en-US"/>
        </a:p>
      </dgm:t>
    </dgm:pt>
    <dgm:pt modelId="{A220224C-2CD5-46D6-91AB-8F7CABFFB9B7}">
      <dgm:prSet/>
      <dgm:spPr/>
      <dgm:t>
        <a:bodyPr/>
        <a:lstStyle/>
        <a:p>
          <a:r>
            <a:rPr lang="en-US"/>
            <a:t>data-driven insights through sentimental analysis help to introduce personalised offers, </a:t>
          </a:r>
        </a:p>
      </dgm:t>
    </dgm:pt>
    <dgm:pt modelId="{BA14D241-69F1-4431-BE2B-8EB7587FD441}" type="parTrans" cxnId="{7A6214A3-415D-4186-8B98-042035F096D2}">
      <dgm:prSet/>
      <dgm:spPr/>
      <dgm:t>
        <a:bodyPr/>
        <a:lstStyle/>
        <a:p>
          <a:endParaRPr lang="en-US"/>
        </a:p>
      </dgm:t>
    </dgm:pt>
    <dgm:pt modelId="{AE550E5C-4794-4028-B507-90B13D504A68}" type="sibTrans" cxnId="{7A6214A3-415D-4186-8B98-042035F096D2}">
      <dgm:prSet/>
      <dgm:spPr/>
      <dgm:t>
        <a:bodyPr/>
        <a:lstStyle/>
        <a:p>
          <a:endParaRPr lang="en-US"/>
        </a:p>
      </dgm:t>
    </dgm:pt>
    <dgm:pt modelId="{29D9BE92-B62B-48E5-B863-93A6A39CCD29}">
      <dgm:prSet/>
      <dgm:spPr/>
      <dgm:t>
        <a:bodyPr/>
        <a:lstStyle/>
        <a:p>
          <a:r>
            <a:rPr lang="en-US"/>
            <a:t>loyalty programmes </a:t>
          </a:r>
        </a:p>
      </dgm:t>
    </dgm:pt>
    <dgm:pt modelId="{987F6184-F7E9-4F92-9396-8AA4BF443C13}" type="parTrans" cxnId="{BA500C56-7DD1-4AB5-B0E9-11965D5E485E}">
      <dgm:prSet/>
      <dgm:spPr/>
      <dgm:t>
        <a:bodyPr/>
        <a:lstStyle/>
        <a:p>
          <a:endParaRPr lang="en-US"/>
        </a:p>
      </dgm:t>
    </dgm:pt>
    <dgm:pt modelId="{F09E7189-A876-4486-BEAC-9E936AE13373}" type="sibTrans" cxnId="{BA500C56-7DD1-4AB5-B0E9-11965D5E485E}">
      <dgm:prSet/>
      <dgm:spPr/>
      <dgm:t>
        <a:bodyPr/>
        <a:lstStyle/>
        <a:p>
          <a:endParaRPr lang="en-US"/>
        </a:p>
      </dgm:t>
    </dgm:pt>
    <dgm:pt modelId="{DED08EFC-66E6-4F2D-A223-E951F0830FF8}">
      <dgm:prSet/>
      <dgm:spPr/>
      <dgm:t>
        <a:bodyPr/>
        <a:lstStyle/>
        <a:p>
          <a:r>
            <a:rPr lang="en-US"/>
            <a:t>effective and conflict resolution</a:t>
          </a:r>
        </a:p>
      </dgm:t>
    </dgm:pt>
    <dgm:pt modelId="{327FD3F7-0B8C-4BAC-BEA7-078EC39D91BC}" type="parTrans" cxnId="{B793C06C-670C-4AFF-91A7-5015423B4B61}">
      <dgm:prSet/>
      <dgm:spPr/>
      <dgm:t>
        <a:bodyPr/>
        <a:lstStyle/>
        <a:p>
          <a:endParaRPr lang="en-US"/>
        </a:p>
      </dgm:t>
    </dgm:pt>
    <dgm:pt modelId="{8F7E68D0-B53A-435B-B6A7-8D8361FF3FB9}" type="sibTrans" cxnId="{B793C06C-670C-4AFF-91A7-5015423B4B61}">
      <dgm:prSet/>
      <dgm:spPr/>
      <dgm:t>
        <a:bodyPr/>
        <a:lstStyle/>
        <a:p>
          <a:endParaRPr lang="en-US"/>
        </a:p>
      </dgm:t>
    </dgm:pt>
    <dgm:pt modelId="{899B0E31-34DF-426E-9EDB-DBCFABDCF603}">
      <dgm:prSet/>
      <dgm:spPr/>
      <dgm:t>
        <a:bodyPr/>
        <a:lstStyle/>
        <a:p>
          <a:r>
            <a:rPr lang="en-US" b="1"/>
            <a:t>The negative impacts :</a:t>
          </a:r>
          <a:endParaRPr lang="en-US"/>
        </a:p>
      </dgm:t>
    </dgm:pt>
    <dgm:pt modelId="{FACB16A7-FD9A-4D86-AFD3-912F7D3635A3}" type="parTrans" cxnId="{1B5FB567-99E3-43B5-84D9-1A0F71EC73B5}">
      <dgm:prSet/>
      <dgm:spPr/>
      <dgm:t>
        <a:bodyPr/>
        <a:lstStyle/>
        <a:p>
          <a:endParaRPr lang="en-US"/>
        </a:p>
      </dgm:t>
    </dgm:pt>
    <dgm:pt modelId="{297A4AE7-58BF-4F8F-A638-FA3D675D5810}" type="sibTrans" cxnId="{1B5FB567-99E3-43B5-84D9-1A0F71EC73B5}">
      <dgm:prSet/>
      <dgm:spPr/>
      <dgm:t>
        <a:bodyPr/>
        <a:lstStyle/>
        <a:p>
          <a:endParaRPr lang="en-US"/>
        </a:p>
      </dgm:t>
    </dgm:pt>
    <dgm:pt modelId="{28A7E9D5-A278-420F-8E2D-81A52A2D48A5}">
      <dgm:prSet/>
      <dgm:spPr/>
      <dgm:t>
        <a:bodyPr/>
        <a:lstStyle/>
        <a:p>
          <a:r>
            <a:rPr lang="en-US"/>
            <a:t>job reduction which can lead to dissatisfaction among employees and service quality. </a:t>
          </a:r>
        </a:p>
      </dgm:t>
    </dgm:pt>
    <dgm:pt modelId="{44165E28-B430-4F90-94A3-BA7116E9B24D}" type="parTrans" cxnId="{CBA56112-B376-41BE-A6CE-F02B5BBB93D2}">
      <dgm:prSet/>
      <dgm:spPr/>
      <dgm:t>
        <a:bodyPr/>
        <a:lstStyle/>
        <a:p>
          <a:endParaRPr lang="en-US"/>
        </a:p>
      </dgm:t>
    </dgm:pt>
    <dgm:pt modelId="{12C4DEE5-E406-4D31-BF89-73C206CACFBB}" type="sibTrans" cxnId="{CBA56112-B376-41BE-A6CE-F02B5BBB93D2}">
      <dgm:prSet/>
      <dgm:spPr/>
      <dgm:t>
        <a:bodyPr/>
        <a:lstStyle/>
        <a:p>
          <a:endParaRPr lang="en-US"/>
        </a:p>
      </dgm:t>
    </dgm:pt>
    <dgm:pt modelId="{AB01B29D-A388-444B-B8F7-8050FB0CFBF5}">
      <dgm:prSet/>
      <dgm:spPr/>
      <dgm:t>
        <a:bodyPr/>
        <a:lstStyle/>
        <a:p>
          <a:r>
            <a:rPr lang="en-US"/>
            <a:t>data privacy and security and the protection of personal information which creates ethical challenges such as accountability for AI decisions</a:t>
          </a:r>
        </a:p>
      </dgm:t>
    </dgm:pt>
    <dgm:pt modelId="{7DEEB3EF-C5A5-440C-9DDD-353F84B1C9BF}" type="parTrans" cxnId="{C08561BB-06BD-488D-9C74-59D9F878C5D7}">
      <dgm:prSet/>
      <dgm:spPr/>
      <dgm:t>
        <a:bodyPr/>
        <a:lstStyle/>
        <a:p>
          <a:endParaRPr lang="en-US"/>
        </a:p>
      </dgm:t>
    </dgm:pt>
    <dgm:pt modelId="{D0453995-C672-4993-AE07-1B16BDEE35A8}" type="sibTrans" cxnId="{C08561BB-06BD-488D-9C74-59D9F878C5D7}">
      <dgm:prSet/>
      <dgm:spPr/>
      <dgm:t>
        <a:bodyPr/>
        <a:lstStyle/>
        <a:p>
          <a:endParaRPr lang="en-US"/>
        </a:p>
      </dgm:t>
    </dgm:pt>
    <dgm:pt modelId="{6E2DB466-CB0C-4F70-9C2F-81EEDEAA667A}">
      <dgm:prSet/>
      <dgm:spPr/>
      <dgm:t>
        <a:bodyPr/>
        <a:lstStyle/>
        <a:p>
          <a:r>
            <a:rPr lang="en-US"/>
            <a:t>,skill gap of employees,</a:t>
          </a:r>
        </a:p>
      </dgm:t>
    </dgm:pt>
    <dgm:pt modelId="{AAF6DC28-DC3F-413D-88E4-3DBCFD41A7F1}" type="parTrans" cxnId="{60B2D707-C796-4B6F-AFBF-AAF802841C3F}">
      <dgm:prSet/>
      <dgm:spPr/>
      <dgm:t>
        <a:bodyPr/>
        <a:lstStyle/>
        <a:p>
          <a:endParaRPr lang="en-US"/>
        </a:p>
      </dgm:t>
    </dgm:pt>
    <dgm:pt modelId="{EF29CE85-55EE-426E-8EA3-90A9ECF8F0F4}" type="sibTrans" cxnId="{60B2D707-C796-4B6F-AFBF-AAF802841C3F}">
      <dgm:prSet/>
      <dgm:spPr/>
      <dgm:t>
        <a:bodyPr/>
        <a:lstStyle/>
        <a:p>
          <a:endParaRPr lang="en-US"/>
        </a:p>
      </dgm:t>
    </dgm:pt>
    <dgm:pt modelId="{E803E11B-77B3-47BD-B145-0BCF2D11534B}">
      <dgm:prSet/>
      <dgm:spPr/>
      <dgm:t>
        <a:bodyPr/>
        <a:lstStyle/>
        <a:p>
          <a:r>
            <a:rPr lang="en-US"/>
            <a:t>lack of technical expertise</a:t>
          </a:r>
        </a:p>
      </dgm:t>
    </dgm:pt>
    <dgm:pt modelId="{C72A7517-76A7-4E34-8410-74B37773568A}" type="parTrans" cxnId="{14D492C5-6853-441D-AE53-734E1E19477C}">
      <dgm:prSet/>
      <dgm:spPr/>
      <dgm:t>
        <a:bodyPr/>
        <a:lstStyle/>
        <a:p>
          <a:endParaRPr lang="en-US"/>
        </a:p>
      </dgm:t>
    </dgm:pt>
    <dgm:pt modelId="{49146657-BE27-4D8C-9F98-3002FB160BC6}" type="sibTrans" cxnId="{14D492C5-6853-441D-AE53-734E1E19477C}">
      <dgm:prSet/>
      <dgm:spPr/>
      <dgm:t>
        <a:bodyPr/>
        <a:lstStyle/>
        <a:p>
          <a:endParaRPr lang="en-US"/>
        </a:p>
      </dgm:t>
    </dgm:pt>
    <dgm:pt modelId="{AA11BBF2-110B-4315-B774-AB512B699B73}">
      <dgm:prSet/>
      <dgm:spPr/>
      <dgm:t>
        <a:bodyPr/>
        <a:lstStyle/>
        <a:p>
          <a:r>
            <a:rPr lang="en-US"/>
            <a:t>privacy concerns such as unauthorised access </a:t>
          </a:r>
        </a:p>
      </dgm:t>
    </dgm:pt>
    <dgm:pt modelId="{5B9595CA-6301-4C72-B1F0-214D8DCD4D01}" type="parTrans" cxnId="{50578122-537C-4CED-8883-0489B3BCA444}">
      <dgm:prSet/>
      <dgm:spPr/>
      <dgm:t>
        <a:bodyPr/>
        <a:lstStyle/>
        <a:p>
          <a:endParaRPr lang="en-US"/>
        </a:p>
      </dgm:t>
    </dgm:pt>
    <dgm:pt modelId="{CEAF875B-A314-4513-9AA1-0126889CFC26}" type="sibTrans" cxnId="{50578122-537C-4CED-8883-0489B3BCA444}">
      <dgm:prSet/>
      <dgm:spPr/>
      <dgm:t>
        <a:bodyPr/>
        <a:lstStyle/>
        <a:p>
          <a:endParaRPr lang="en-US"/>
        </a:p>
      </dgm:t>
    </dgm:pt>
    <dgm:pt modelId="{8B762831-ED7F-4C63-8B65-E99B3F7B40A1}" type="pres">
      <dgm:prSet presAssocID="{76F61927-3904-4916-A70B-7D25EEB2D484}" presName="linear" presStyleCnt="0">
        <dgm:presLayoutVars>
          <dgm:dir/>
          <dgm:animLvl val="lvl"/>
          <dgm:resizeHandles val="exact"/>
        </dgm:presLayoutVars>
      </dgm:prSet>
      <dgm:spPr/>
    </dgm:pt>
    <dgm:pt modelId="{CC581AFB-E720-4F8B-B4DF-44979371D450}" type="pres">
      <dgm:prSet presAssocID="{728CDE96-FFE9-4104-AD79-D0479667981B}" presName="parentLin" presStyleCnt="0"/>
      <dgm:spPr/>
    </dgm:pt>
    <dgm:pt modelId="{DA0204EB-764F-4E58-9762-D8DD276708C8}" type="pres">
      <dgm:prSet presAssocID="{728CDE96-FFE9-4104-AD79-D0479667981B}" presName="parentLeftMargin" presStyleLbl="node1" presStyleIdx="0" presStyleCnt="3"/>
      <dgm:spPr/>
    </dgm:pt>
    <dgm:pt modelId="{3A4C4413-7593-4A54-8221-A909ED41ED39}" type="pres">
      <dgm:prSet presAssocID="{728CDE96-FFE9-4104-AD79-D0479667981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C5676AF-E45E-4519-A969-FA49BCCDC972}" type="pres">
      <dgm:prSet presAssocID="{728CDE96-FFE9-4104-AD79-D0479667981B}" presName="negativeSpace" presStyleCnt="0"/>
      <dgm:spPr/>
    </dgm:pt>
    <dgm:pt modelId="{766C625E-F425-4B65-8D18-B4133339F08A}" type="pres">
      <dgm:prSet presAssocID="{728CDE96-FFE9-4104-AD79-D0479667981B}" presName="childText" presStyleLbl="conFgAcc1" presStyleIdx="0" presStyleCnt="3">
        <dgm:presLayoutVars>
          <dgm:bulletEnabled val="1"/>
        </dgm:presLayoutVars>
      </dgm:prSet>
      <dgm:spPr/>
    </dgm:pt>
    <dgm:pt modelId="{6D22EAEA-4559-4626-A191-3D934D4AD775}" type="pres">
      <dgm:prSet presAssocID="{99EC0396-0D65-4F01-99EF-AE98F6810699}" presName="spaceBetweenRectangles" presStyleCnt="0"/>
      <dgm:spPr/>
    </dgm:pt>
    <dgm:pt modelId="{4A13AF11-54F6-454C-8E84-98DB2F7BB8A0}" type="pres">
      <dgm:prSet presAssocID="{83E33DFC-98D3-4890-B5AE-BBB88D0EDB2B}" presName="parentLin" presStyleCnt="0"/>
      <dgm:spPr/>
    </dgm:pt>
    <dgm:pt modelId="{A737275F-7270-4547-9F75-C8F8AEC5F291}" type="pres">
      <dgm:prSet presAssocID="{83E33DFC-98D3-4890-B5AE-BBB88D0EDB2B}" presName="parentLeftMargin" presStyleLbl="node1" presStyleIdx="0" presStyleCnt="3"/>
      <dgm:spPr/>
    </dgm:pt>
    <dgm:pt modelId="{546D59DE-59CC-4C48-AC60-CE759D5355F3}" type="pres">
      <dgm:prSet presAssocID="{83E33DFC-98D3-4890-B5AE-BBB88D0EDB2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24B3F8F-FB69-4EFB-8AF9-4C060806C98A}" type="pres">
      <dgm:prSet presAssocID="{83E33DFC-98D3-4890-B5AE-BBB88D0EDB2B}" presName="negativeSpace" presStyleCnt="0"/>
      <dgm:spPr/>
    </dgm:pt>
    <dgm:pt modelId="{C73E6626-EEF2-4405-AB03-284D19EE8E9B}" type="pres">
      <dgm:prSet presAssocID="{83E33DFC-98D3-4890-B5AE-BBB88D0EDB2B}" presName="childText" presStyleLbl="conFgAcc1" presStyleIdx="1" presStyleCnt="3">
        <dgm:presLayoutVars>
          <dgm:bulletEnabled val="1"/>
        </dgm:presLayoutVars>
      </dgm:prSet>
      <dgm:spPr/>
    </dgm:pt>
    <dgm:pt modelId="{22A72CC6-AD52-4E51-A14E-86CE0ABA6FA9}" type="pres">
      <dgm:prSet presAssocID="{E0D6BCDB-1D0F-4654-A8A1-25B0B7810B7C}" presName="spaceBetweenRectangles" presStyleCnt="0"/>
      <dgm:spPr/>
    </dgm:pt>
    <dgm:pt modelId="{02E96CF1-9C72-42CE-9FA9-D54C0F1D12CF}" type="pres">
      <dgm:prSet presAssocID="{899B0E31-34DF-426E-9EDB-DBCFABDCF603}" presName="parentLin" presStyleCnt="0"/>
      <dgm:spPr/>
    </dgm:pt>
    <dgm:pt modelId="{F925766D-BFD1-4914-ADEE-61F5D8607D34}" type="pres">
      <dgm:prSet presAssocID="{899B0E31-34DF-426E-9EDB-DBCFABDCF603}" presName="parentLeftMargin" presStyleLbl="node1" presStyleIdx="1" presStyleCnt="3"/>
      <dgm:spPr/>
    </dgm:pt>
    <dgm:pt modelId="{1C730685-6854-4049-91A6-4D6411ACEFCF}" type="pres">
      <dgm:prSet presAssocID="{899B0E31-34DF-426E-9EDB-DBCFABDCF60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8D11692-C7AC-4A5A-9634-0F6DF927398C}" type="pres">
      <dgm:prSet presAssocID="{899B0E31-34DF-426E-9EDB-DBCFABDCF603}" presName="negativeSpace" presStyleCnt="0"/>
      <dgm:spPr/>
    </dgm:pt>
    <dgm:pt modelId="{93AF9C9E-45CC-4A2C-9E46-E5C94038DCBC}" type="pres">
      <dgm:prSet presAssocID="{899B0E31-34DF-426E-9EDB-DBCFABDCF60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CDF2504-729C-4100-8314-DA06E9B6B186}" srcId="{83E33DFC-98D3-4890-B5AE-BBB88D0EDB2B}" destId="{37C8D20C-8C54-4B3B-AEAC-095E7D56AFED}" srcOrd="0" destOrd="0" parTransId="{09D34364-82B0-49B8-9817-9D86E0E7F6FD}" sibTransId="{79760BED-39DF-4F39-A4D2-B55CCBBA2EAC}"/>
    <dgm:cxn modelId="{60B2D707-C796-4B6F-AFBF-AAF802841C3F}" srcId="{899B0E31-34DF-426E-9EDB-DBCFABDCF603}" destId="{6E2DB466-CB0C-4F70-9C2F-81EEDEAA667A}" srcOrd="2" destOrd="0" parTransId="{AAF6DC28-DC3F-413D-88E4-3DBCFD41A7F1}" sibTransId="{EF29CE85-55EE-426E-8EA3-90A9ECF8F0F4}"/>
    <dgm:cxn modelId="{0A1A340F-1D5E-4E03-B574-D59A7A3AA9E5}" type="presOf" srcId="{A220224C-2CD5-46D6-91AB-8F7CABFFB9B7}" destId="{C73E6626-EEF2-4405-AB03-284D19EE8E9B}" srcOrd="0" destOrd="6" presId="urn:microsoft.com/office/officeart/2005/8/layout/list1"/>
    <dgm:cxn modelId="{DA9D8910-9624-4F99-974C-593CA8219EE1}" type="presOf" srcId="{29D9BE92-B62B-48E5-B863-93A6A39CCD29}" destId="{C73E6626-EEF2-4405-AB03-284D19EE8E9B}" srcOrd="0" destOrd="7" presId="urn:microsoft.com/office/officeart/2005/8/layout/list1"/>
    <dgm:cxn modelId="{CBA56112-B376-41BE-A6CE-F02B5BBB93D2}" srcId="{899B0E31-34DF-426E-9EDB-DBCFABDCF603}" destId="{28A7E9D5-A278-420F-8E2D-81A52A2D48A5}" srcOrd="0" destOrd="0" parTransId="{44165E28-B430-4F90-94A3-BA7116E9B24D}" sibTransId="{12C4DEE5-E406-4D31-BF89-73C206CACFBB}"/>
    <dgm:cxn modelId="{AE81D612-EA3B-4896-B2CF-64AAD390F35C}" type="presOf" srcId="{27B37BF3-95E3-4257-917D-18FCC4D238E4}" destId="{C73E6626-EEF2-4405-AB03-284D19EE8E9B}" srcOrd="0" destOrd="1" presId="urn:microsoft.com/office/officeart/2005/8/layout/list1"/>
    <dgm:cxn modelId="{B7CD7415-D489-44BD-9DCF-F353BD83699A}" srcId="{76F61927-3904-4916-A70B-7D25EEB2D484}" destId="{728CDE96-FFE9-4104-AD79-D0479667981B}" srcOrd="0" destOrd="0" parTransId="{B5B5B68F-AF19-495B-88D1-6C65376384D7}" sibTransId="{99EC0396-0D65-4F01-99EF-AE98F6810699}"/>
    <dgm:cxn modelId="{698BEA1B-AC3E-4A1B-8B49-D40CDB316EC9}" type="presOf" srcId="{899B0E31-34DF-426E-9EDB-DBCFABDCF603}" destId="{F925766D-BFD1-4914-ADEE-61F5D8607D34}" srcOrd="0" destOrd="0" presId="urn:microsoft.com/office/officeart/2005/8/layout/list1"/>
    <dgm:cxn modelId="{50578122-537C-4CED-8883-0489B3BCA444}" srcId="{899B0E31-34DF-426E-9EDB-DBCFABDCF603}" destId="{AA11BBF2-110B-4315-B774-AB512B699B73}" srcOrd="4" destOrd="0" parTransId="{5B9595CA-6301-4C72-B1F0-214D8DCD4D01}" sibTransId="{CEAF875B-A314-4513-9AA1-0126889CFC26}"/>
    <dgm:cxn modelId="{8F03705E-8C3C-48D9-B1B3-0790BEBF4AF2}" srcId="{83E33DFC-98D3-4890-B5AE-BBB88D0EDB2B}" destId="{6ED26ADA-E613-4234-AD08-4C126AE1316C}" srcOrd="4" destOrd="0" parTransId="{0CB07AC0-F0D2-4BC3-BAF9-754F8AE29A7F}" sibTransId="{1DF5A809-A21A-4708-97F8-671F25BB1351}"/>
    <dgm:cxn modelId="{54121D61-FFEC-40B5-ABE5-EBB680E880FF}" srcId="{83E33DFC-98D3-4890-B5AE-BBB88D0EDB2B}" destId="{E7C07172-8490-45A3-833D-B3AD00943A50}" srcOrd="2" destOrd="0" parTransId="{BDA7C7E6-269D-4DE5-9274-D68F3BD758C4}" sibTransId="{3325FF6B-15C4-4EAF-87C3-6F2D37EA1AAB}"/>
    <dgm:cxn modelId="{DA543F46-F86C-44A4-8BE1-6EFCF7A7172B}" srcId="{83E33DFC-98D3-4890-B5AE-BBB88D0EDB2B}" destId="{27B37BF3-95E3-4257-917D-18FCC4D238E4}" srcOrd="1" destOrd="0" parTransId="{210E6352-A6B4-4B5F-AAF0-B50FFA48A7F8}" sibTransId="{3CA0B521-22FB-440C-938A-401BDD20C192}"/>
    <dgm:cxn modelId="{1B5FB567-99E3-43B5-84D9-1A0F71EC73B5}" srcId="{76F61927-3904-4916-A70B-7D25EEB2D484}" destId="{899B0E31-34DF-426E-9EDB-DBCFABDCF603}" srcOrd="2" destOrd="0" parTransId="{FACB16A7-FD9A-4D86-AFD3-912F7D3635A3}" sibTransId="{297A4AE7-58BF-4F8F-A638-FA3D675D5810}"/>
    <dgm:cxn modelId="{0911114B-C6D2-4421-9C0E-5D5E8D690634}" type="presOf" srcId="{899B0E31-34DF-426E-9EDB-DBCFABDCF603}" destId="{1C730685-6854-4049-91A6-4D6411ACEFCF}" srcOrd="1" destOrd="0" presId="urn:microsoft.com/office/officeart/2005/8/layout/list1"/>
    <dgm:cxn modelId="{B793C06C-670C-4AFF-91A7-5015423B4B61}" srcId="{83E33DFC-98D3-4890-B5AE-BBB88D0EDB2B}" destId="{DED08EFC-66E6-4F2D-A223-E951F0830FF8}" srcOrd="8" destOrd="0" parTransId="{327FD3F7-0B8C-4BAC-BEA7-078EC39D91BC}" sibTransId="{8F7E68D0-B53A-435B-B6A7-8D8361FF3FB9}"/>
    <dgm:cxn modelId="{1E87EA4E-920F-4A5F-9B72-E8F0BF24FD88}" type="presOf" srcId="{E7C07172-8490-45A3-833D-B3AD00943A50}" destId="{C73E6626-EEF2-4405-AB03-284D19EE8E9B}" srcOrd="0" destOrd="2" presId="urn:microsoft.com/office/officeart/2005/8/layout/list1"/>
    <dgm:cxn modelId="{BA500C56-7DD1-4AB5-B0E9-11965D5E485E}" srcId="{83E33DFC-98D3-4890-B5AE-BBB88D0EDB2B}" destId="{29D9BE92-B62B-48E5-B863-93A6A39CCD29}" srcOrd="7" destOrd="0" parTransId="{987F6184-F7E9-4F92-9396-8AA4BF443C13}" sibTransId="{F09E7189-A876-4486-BEAC-9E936AE13373}"/>
    <dgm:cxn modelId="{C30B6F57-D615-4D69-A6B7-2067EF4B2E6D}" type="presOf" srcId="{AA11BBF2-110B-4315-B774-AB512B699B73}" destId="{93AF9C9E-45CC-4A2C-9E46-E5C94038DCBC}" srcOrd="0" destOrd="4" presId="urn:microsoft.com/office/officeart/2005/8/layout/list1"/>
    <dgm:cxn modelId="{F0F4537A-A9F3-4B1F-9E8F-9EDD499BB555}" type="presOf" srcId="{AB01B29D-A388-444B-B8F7-8050FB0CFBF5}" destId="{93AF9C9E-45CC-4A2C-9E46-E5C94038DCBC}" srcOrd="0" destOrd="1" presId="urn:microsoft.com/office/officeart/2005/8/layout/list1"/>
    <dgm:cxn modelId="{33FA007B-7E4B-45E8-AD99-788A81626D40}" srcId="{83E33DFC-98D3-4890-B5AE-BBB88D0EDB2B}" destId="{D6D5DAF5-60A8-412E-8259-6EBF9AAA6046}" srcOrd="5" destOrd="0" parTransId="{C28231C7-F296-4157-8CED-1440BEF4EE6D}" sibTransId="{B5C7AEB6-221A-4154-8022-7F4EBCD50ED1}"/>
    <dgm:cxn modelId="{74778987-F3E8-4D49-BBFF-D20E735B5A33}" type="presOf" srcId="{E803E11B-77B3-47BD-B145-0BCF2D11534B}" destId="{93AF9C9E-45CC-4A2C-9E46-E5C94038DCBC}" srcOrd="0" destOrd="3" presId="urn:microsoft.com/office/officeart/2005/8/layout/list1"/>
    <dgm:cxn modelId="{D0971689-E62B-4A49-BA35-E1FEA7F3C0B6}" type="presOf" srcId="{728CDE96-FFE9-4104-AD79-D0479667981B}" destId="{3A4C4413-7593-4A54-8221-A909ED41ED39}" srcOrd="1" destOrd="0" presId="urn:microsoft.com/office/officeart/2005/8/layout/list1"/>
    <dgm:cxn modelId="{0E34A095-F696-4B35-BE57-B6792218F715}" type="presOf" srcId="{6ED26ADA-E613-4234-AD08-4C126AE1316C}" destId="{C73E6626-EEF2-4405-AB03-284D19EE8E9B}" srcOrd="0" destOrd="4" presId="urn:microsoft.com/office/officeart/2005/8/layout/list1"/>
    <dgm:cxn modelId="{08CE409F-B365-4D0D-BC3F-D8EB7D41AE67}" type="presOf" srcId="{728CDE96-FFE9-4104-AD79-D0479667981B}" destId="{DA0204EB-764F-4E58-9762-D8DD276708C8}" srcOrd="0" destOrd="0" presId="urn:microsoft.com/office/officeart/2005/8/layout/list1"/>
    <dgm:cxn modelId="{7A6214A3-415D-4186-8B98-042035F096D2}" srcId="{83E33DFC-98D3-4890-B5AE-BBB88D0EDB2B}" destId="{A220224C-2CD5-46D6-91AB-8F7CABFFB9B7}" srcOrd="6" destOrd="0" parTransId="{BA14D241-69F1-4431-BE2B-8EB7587FD441}" sibTransId="{AE550E5C-4794-4028-B507-90B13D504A68}"/>
    <dgm:cxn modelId="{9EAD11A9-E227-4D81-8005-2C6A45B25E88}" type="presOf" srcId="{83E33DFC-98D3-4890-B5AE-BBB88D0EDB2B}" destId="{546D59DE-59CC-4C48-AC60-CE759D5355F3}" srcOrd="1" destOrd="0" presId="urn:microsoft.com/office/officeart/2005/8/layout/list1"/>
    <dgm:cxn modelId="{FFCEE7AA-E0CE-4C20-B230-ADA78BACBEDD}" type="presOf" srcId="{37C8D20C-8C54-4B3B-AEAC-095E7D56AFED}" destId="{C73E6626-EEF2-4405-AB03-284D19EE8E9B}" srcOrd="0" destOrd="0" presId="urn:microsoft.com/office/officeart/2005/8/layout/list1"/>
    <dgm:cxn modelId="{EA6169AF-430F-4D55-AE64-114F04153D7C}" type="presOf" srcId="{6E2DB466-CB0C-4F70-9C2F-81EEDEAA667A}" destId="{93AF9C9E-45CC-4A2C-9E46-E5C94038DCBC}" srcOrd="0" destOrd="2" presId="urn:microsoft.com/office/officeart/2005/8/layout/list1"/>
    <dgm:cxn modelId="{3924F2B2-022E-4806-9DBD-120740157643}" type="presOf" srcId="{D6D5DAF5-60A8-412E-8259-6EBF9AAA6046}" destId="{C73E6626-EEF2-4405-AB03-284D19EE8E9B}" srcOrd="0" destOrd="5" presId="urn:microsoft.com/office/officeart/2005/8/layout/list1"/>
    <dgm:cxn modelId="{13DFEDB4-0681-448B-95CF-14463358057D}" type="presOf" srcId="{28A7E9D5-A278-420F-8E2D-81A52A2D48A5}" destId="{93AF9C9E-45CC-4A2C-9E46-E5C94038DCBC}" srcOrd="0" destOrd="0" presId="urn:microsoft.com/office/officeart/2005/8/layout/list1"/>
    <dgm:cxn modelId="{C08561BB-06BD-488D-9C74-59D9F878C5D7}" srcId="{899B0E31-34DF-426E-9EDB-DBCFABDCF603}" destId="{AB01B29D-A388-444B-B8F7-8050FB0CFBF5}" srcOrd="1" destOrd="0" parTransId="{7DEEB3EF-C5A5-440C-9DDD-353F84B1C9BF}" sibTransId="{D0453995-C672-4993-AE07-1B16BDEE35A8}"/>
    <dgm:cxn modelId="{0C7867C5-5D6D-4CE7-94A9-3E5D2E5FEACA}" srcId="{76F61927-3904-4916-A70B-7D25EEB2D484}" destId="{83E33DFC-98D3-4890-B5AE-BBB88D0EDB2B}" srcOrd="1" destOrd="0" parTransId="{742000CD-AAD1-49CF-B8AD-D0D38C237EBC}" sibTransId="{E0D6BCDB-1D0F-4654-A8A1-25B0B7810B7C}"/>
    <dgm:cxn modelId="{14D492C5-6853-441D-AE53-734E1E19477C}" srcId="{899B0E31-34DF-426E-9EDB-DBCFABDCF603}" destId="{E803E11B-77B3-47BD-B145-0BCF2D11534B}" srcOrd="3" destOrd="0" parTransId="{C72A7517-76A7-4E34-8410-74B37773568A}" sibTransId="{49146657-BE27-4D8C-9F98-3002FB160BC6}"/>
    <dgm:cxn modelId="{33CFDFD3-FF2A-4B3A-B3C2-A13CE60E4071}" srcId="{83E33DFC-98D3-4890-B5AE-BBB88D0EDB2B}" destId="{67978181-530A-43EE-9D0F-5AD9E0719F7D}" srcOrd="3" destOrd="0" parTransId="{559912C8-BF49-42B3-AF0F-29D4CB053543}" sibTransId="{9C8F49B1-CDEC-42EF-8603-0F3139D3428E}"/>
    <dgm:cxn modelId="{571A02D6-AD7A-4B13-81BD-71F98E07DC28}" type="presOf" srcId="{DED08EFC-66E6-4F2D-A223-E951F0830FF8}" destId="{C73E6626-EEF2-4405-AB03-284D19EE8E9B}" srcOrd="0" destOrd="8" presId="urn:microsoft.com/office/officeart/2005/8/layout/list1"/>
    <dgm:cxn modelId="{B40B8BF2-7035-4FE0-9C6F-18ECA4C70CD8}" type="presOf" srcId="{83E33DFC-98D3-4890-B5AE-BBB88D0EDB2B}" destId="{A737275F-7270-4547-9F75-C8F8AEC5F291}" srcOrd="0" destOrd="0" presId="urn:microsoft.com/office/officeart/2005/8/layout/list1"/>
    <dgm:cxn modelId="{8D3A08F5-3B89-4313-A2C2-430A890BF914}" type="presOf" srcId="{76F61927-3904-4916-A70B-7D25EEB2D484}" destId="{8B762831-ED7F-4C63-8B65-E99B3F7B40A1}" srcOrd="0" destOrd="0" presId="urn:microsoft.com/office/officeart/2005/8/layout/list1"/>
    <dgm:cxn modelId="{4A8F29F9-2480-4684-A135-C054C14E44F3}" type="presOf" srcId="{67978181-530A-43EE-9D0F-5AD9E0719F7D}" destId="{C73E6626-EEF2-4405-AB03-284D19EE8E9B}" srcOrd="0" destOrd="3" presId="urn:microsoft.com/office/officeart/2005/8/layout/list1"/>
    <dgm:cxn modelId="{2E963890-DD04-40FC-AD8F-F8BBCA4C89C2}" type="presParOf" srcId="{8B762831-ED7F-4C63-8B65-E99B3F7B40A1}" destId="{CC581AFB-E720-4F8B-B4DF-44979371D450}" srcOrd="0" destOrd="0" presId="urn:microsoft.com/office/officeart/2005/8/layout/list1"/>
    <dgm:cxn modelId="{E49DEED8-17D0-4A50-B283-CD4C02D45F48}" type="presParOf" srcId="{CC581AFB-E720-4F8B-B4DF-44979371D450}" destId="{DA0204EB-764F-4E58-9762-D8DD276708C8}" srcOrd="0" destOrd="0" presId="urn:microsoft.com/office/officeart/2005/8/layout/list1"/>
    <dgm:cxn modelId="{4078C09C-B73F-4992-8BC8-D71BCABD0EF3}" type="presParOf" srcId="{CC581AFB-E720-4F8B-B4DF-44979371D450}" destId="{3A4C4413-7593-4A54-8221-A909ED41ED39}" srcOrd="1" destOrd="0" presId="urn:microsoft.com/office/officeart/2005/8/layout/list1"/>
    <dgm:cxn modelId="{D1CEF4D9-8250-49BB-9202-D2A4A897C89D}" type="presParOf" srcId="{8B762831-ED7F-4C63-8B65-E99B3F7B40A1}" destId="{7C5676AF-E45E-4519-A969-FA49BCCDC972}" srcOrd="1" destOrd="0" presId="urn:microsoft.com/office/officeart/2005/8/layout/list1"/>
    <dgm:cxn modelId="{84A18002-AE07-4BA5-A3AE-517739B0E145}" type="presParOf" srcId="{8B762831-ED7F-4C63-8B65-E99B3F7B40A1}" destId="{766C625E-F425-4B65-8D18-B4133339F08A}" srcOrd="2" destOrd="0" presId="urn:microsoft.com/office/officeart/2005/8/layout/list1"/>
    <dgm:cxn modelId="{AE0498BA-879A-42C8-9699-998E19F68B9E}" type="presParOf" srcId="{8B762831-ED7F-4C63-8B65-E99B3F7B40A1}" destId="{6D22EAEA-4559-4626-A191-3D934D4AD775}" srcOrd="3" destOrd="0" presId="urn:microsoft.com/office/officeart/2005/8/layout/list1"/>
    <dgm:cxn modelId="{AA5E2318-E916-440C-9EED-23930078860C}" type="presParOf" srcId="{8B762831-ED7F-4C63-8B65-E99B3F7B40A1}" destId="{4A13AF11-54F6-454C-8E84-98DB2F7BB8A0}" srcOrd="4" destOrd="0" presId="urn:microsoft.com/office/officeart/2005/8/layout/list1"/>
    <dgm:cxn modelId="{C32B1B7A-A83A-4B58-8042-F15A4830B648}" type="presParOf" srcId="{4A13AF11-54F6-454C-8E84-98DB2F7BB8A0}" destId="{A737275F-7270-4547-9F75-C8F8AEC5F291}" srcOrd="0" destOrd="0" presId="urn:microsoft.com/office/officeart/2005/8/layout/list1"/>
    <dgm:cxn modelId="{ED440148-F9C0-4D12-943E-638005C74EA8}" type="presParOf" srcId="{4A13AF11-54F6-454C-8E84-98DB2F7BB8A0}" destId="{546D59DE-59CC-4C48-AC60-CE759D5355F3}" srcOrd="1" destOrd="0" presId="urn:microsoft.com/office/officeart/2005/8/layout/list1"/>
    <dgm:cxn modelId="{6F3BD7A5-7E0C-49C6-9589-C5732839CA9A}" type="presParOf" srcId="{8B762831-ED7F-4C63-8B65-E99B3F7B40A1}" destId="{E24B3F8F-FB69-4EFB-8AF9-4C060806C98A}" srcOrd="5" destOrd="0" presId="urn:microsoft.com/office/officeart/2005/8/layout/list1"/>
    <dgm:cxn modelId="{719208A2-48FC-4900-ADEE-C3CC18A7904D}" type="presParOf" srcId="{8B762831-ED7F-4C63-8B65-E99B3F7B40A1}" destId="{C73E6626-EEF2-4405-AB03-284D19EE8E9B}" srcOrd="6" destOrd="0" presId="urn:microsoft.com/office/officeart/2005/8/layout/list1"/>
    <dgm:cxn modelId="{C22399BD-8F4A-47A0-BD41-429AE3CBDFFF}" type="presParOf" srcId="{8B762831-ED7F-4C63-8B65-E99B3F7B40A1}" destId="{22A72CC6-AD52-4E51-A14E-86CE0ABA6FA9}" srcOrd="7" destOrd="0" presId="urn:microsoft.com/office/officeart/2005/8/layout/list1"/>
    <dgm:cxn modelId="{E24D08D7-B5B8-4F6E-9850-6DBF2A2FD804}" type="presParOf" srcId="{8B762831-ED7F-4C63-8B65-E99B3F7B40A1}" destId="{02E96CF1-9C72-42CE-9FA9-D54C0F1D12CF}" srcOrd="8" destOrd="0" presId="urn:microsoft.com/office/officeart/2005/8/layout/list1"/>
    <dgm:cxn modelId="{D378D972-FF18-447D-856B-00DE63036B2F}" type="presParOf" srcId="{02E96CF1-9C72-42CE-9FA9-D54C0F1D12CF}" destId="{F925766D-BFD1-4914-ADEE-61F5D8607D34}" srcOrd="0" destOrd="0" presId="urn:microsoft.com/office/officeart/2005/8/layout/list1"/>
    <dgm:cxn modelId="{C3A2BAFB-D249-457B-AA01-5EDFB167E107}" type="presParOf" srcId="{02E96CF1-9C72-42CE-9FA9-D54C0F1D12CF}" destId="{1C730685-6854-4049-91A6-4D6411ACEFCF}" srcOrd="1" destOrd="0" presId="urn:microsoft.com/office/officeart/2005/8/layout/list1"/>
    <dgm:cxn modelId="{B1166323-E076-4C65-9EBE-5349D32A822F}" type="presParOf" srcId="{8B762831-ED7F-4C63-8B65-E99B3F7B40A1}" destId="{88D11692-C7AC-4A5A-9634-0F6DF927398C}" srcOrd="9" destOrd="0" presId="urn:microsoft.com/office/officeart/2005/8/layout/list1"/>
    <dgm:cxn modelId="{23D6BB12-B386-4398-A3AD-2D1F01579764}" type="presParOf" srcId="{8B762831-ED7F-4C63-8B65-E99B3F7B40A1}" destId="{93AF9C9E-45CC-4A2C-9E46-E5C94038DCB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24059B-B5C3-4B2A-AC2C-2E4452E7C5F4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1375838-4206-4BB0-B676-B73F4181ECCC}">
      <dgm:prSet/>
      <dgm:spPr/>
      <dgm:t>
        <a:bodyPr/>
        <a:lstStyle/>
        <a:p>
          <a:r>
            <a:rPr lang="en-US" b="1"/>
            <a:t>Data analysis </a:t>
          </a:r>
          <a:endParaRPr lang="en-US"/>
        </a:p>
      </dgm:t>
    </dgm:pt>
    <dgm:pt modelId="{FDDD59CA-3731-4D7A-95A1-E860C791CA49}" type="parTrans" cxnId="{B3B83B81-3B90-482A-840D-535DC3A9C3E7}">
      <dgm:prSet/>
      <dgm:spPr/>
      <dgm:t>
        <a:bodyPr/>
        <a:lstStyle/>
        <a:p>
          <a:endParaRPr lang="en-US"/>
        </a:p>
      </dgm:t>
    </dgm:pt>
    <dgm:pt modelId="{015EDD48-8EAD-4985-BC13-D8E0A92D1C93}" type="sibTrans" cxnId="{B3B83B81-3B90-482A-840D-535DC3A9C3E7}">
      <dgm:prSet/>
      <dgm:spPr/>
      <dgm:t>
        <a:bodyPr/>
        <a:lstStyle/>
        <a:p>
          <a:endParaRPr lang="en-US"/>
        </a:p>
      </dgm:t>
    </dgm:pt>
    <dgm:pt modelId="{2D7B33B6-CE69-4972-9109-240758843B3E}">
      <dgm:prSet/>
      <dgm:spPr/>
      <dgm:t>
        <a:bodyPr/>
        <a:lstStyle/>
        <a:p>
          <a:r>
            <a:rPr lang="en-US"/>
            <a:t>it is done by using a PEST analysis framework </a:t>
          </a:r>
        </a:p>
      </dgm:t>
    </dgm:pt>
    <dgm:pt modelId="{B7044C5A-792E-4D23-8263-740A3F1F5E56}" type="parTrans" cxnId="{36A13E8D-A78A-45A9-BC23-72A6A49AB1BD}">
      <dgm:prSet/>
      <dgm:spPr/>
      <dgm:t>
        <a:bodyPr/>
        <a:lstStyle/>
        <a:p>
          <a:endParaRPr lang="en-US"/>
        </a:p>
      </dgm:t>
    </dgm:pt>
    <dgm:pt modelId="{C9416E42-89A0-49E6-B193-47C985F9682B}" type="sibTrans" cxnId="{36A13E8D-A78A-45A9-BC23-72A6A49AB1BD}">
      <dgm:prSet/>
      <dgm:spPr/>
      <dgm:t>
        <a:bodyPr/>
        <a:lstStyle/>
        <a:p>
          <a:endParaRPr lang="en-US"/>
        </a:p>
      </dgm:t>
    </dgm:pt>
    <dgm:pt modelId="{E3975D88-13F3-4C2F-915B-74E314801765}">
      <dgm:prSet/>
      <dgm:spPr/>
      <dgm:t>
        <a:bodyPr/>
        <a:lstStyle/>
        <a:p>
          <a:r>
            <a:rPr lang="en-US"/>
            <a:t>the implementation of AI has to balance innovation </a:t>
          </a:r>
        </a:p>
      </dgm:t>
    </dgm:pt>
    <dgm:pt modelId="{7ECF65E8-1C74-4647-A213-18D10AC054E7}" type="parTrans" cxnId="{05C2FF23-59BF-49C5-BF2D-6E5016C20F21}">
      <dgm:prSet/>
      <dgm:spPr/>
      <dgm:t>
        <a:bodyPr/>
        <a:lstStyle/>
        <a:p>
          <a:endParaRPr lang="en-US"/>
        </a:p>
      </dgm:t>
    </dgm:pt>
    <dgm:pt modelId="{50E56191-64F6-4178-90A1-CC89CD55A26F}" type="sibTrans" cxnId="{05C2FF23-59BF-49C5-BF2D-6E5016C20F21}">
      <dgm:prSet/>
      <dgm:spPr/>
      <dgm:t>
        <a:bodyPr/>
        <a:lstStyle/>
        <a:p>
          <a:endParaRPr lang="en-US"/>
        </a:p>
      </dgm:t>
    </dgm:pt>
    <dgm:pt modelId="{A9B90B7D-7F23-4BCE-947E-97D48972A527}">
      <dgm:prSet/>
      <dgm:spPr/>
      <dgm:t>
        <a:bodyPr/>
        <a:lstStyle/>
        <a:p>
          <a:r>
            <a:rPr lang="en-US"/>
            <a:t>the UK government does not have a dedicated statutory framework for AI</a:t>
          </a:r>
        </a:p>
      </dgm:t>
    </dgm:pt>
    <dgm:pt modelId="{5526A014-AC83-4714-AFD3-E112989FE8FB}" type="parTrans" cxnId="{FFA4D500-6B02-4D6A-8C80-81A1A7632D50}">
      <dgm:prSet/>
      <dgm:spPr/>
      <dgm:t>
        <a:bodyPr/>
        <a:lstStyle/>
        <a:p>
          <a:endParaRPr lang="en-US"/>
        </a:p>
      </dgm:t>
    </dgm:pt>
    <dgm:pt modelId="{4527BAED-884F-4960-B74F-C8679E49FFB3}" type="sibTrans" cxnId="{FFA4D500-6B02-4D6A-8C80-81A1A7632D50}">
      <dgm:prSet/>
      <dgm:spPr/>
      <dgm:t>
        <a:bodyPr/>
        <a:lstStyle/>
        <a:p>
          <a:endParaRPr lang="en-US"/>
        </a:p>
      </dgm:t>
    </dgm:pt>
    <dgm:pt modelId="{CD1DF39C-28AD-4B22-9FED-089110FB4EE4}">
      <dgm:prSet/>
      <dgm:spPr/>
      <dgm:t>
        <a:bodyPr/>
        <a:lstStyle/>
        <a:p>
          <a:r>
            <a:rPr lang="en-US"/>
            <a:t>the Data Protection and Digital Information Bill permits businesses to implement AI</a:t>
          </a:r>
        </a:p>
      </dgm:t>
    </dgm:pt>
    <dgm:pt modelId="{DB25B847-CB31-4492-A33A-3498649C5E54}" type="parTrans" cxnId="{61370C83-3F03-4CC4-A927-C0E9C0619ED9}">
      <dgm:prSet/>
      <dgm:spPr/>
      <dgm:t>
        <a:bodyPr/>
        <a:lstStyle/>
        <a:p>
          <a:endParaRPr lang="en-US"/>
        </a:p>
      </dgm:t>
    </dgm:pt>
    <dgm:pt modelId="{8A919CED-2FCA-46BC-AD60-8A72382E80B6}" type="sibTrans" cxnId="{61370C83-3F03-4CC4-A927-C0E9C0619ED9}">
      <dgm:prSet/>
      <dgm:spPr/>
      <dgm:t>
        <a:bodyPr/>
        <a:lstStyle/>
        <a:p>
          <a:endParaRPr lang="en-US"/>
        </a:p>
      </dgm:t>
    </dgm:pt>
    <dgm:pt modelId="{27B39A7F-4175-4487-957B-D08EA9708EF3}">
      <dgm:prSet/>
      <dgm:spPr/>
      <dgm:t>
        <a:bodyPr/>
        <a:lstStyle/>
        <a:p>
          <a:r>
            <a:rPr lang="en-US" dirty="0"/>
            <a:t>in hospitality industry the </a:t>
          </a:r>
          <a:r>
            <a:rPr lang="en-US" dirty="0" err="1"/>
            <a:t>personalisation</a:t>
          </a:r>
          <a:r>
            <a:rPr lang="en-US" dirty="0"/>
            <a:t> is done based on the customer's personal data UK AI </a:t>
          </a:r>
        </a:p>
      </dgm:t>
    </dgm:pt>
    <dgm:pt modelId="{3A666E1F-272F-496E-9E77-FEA1E3BEF4CD}" type="parTrans" cxnId="{8A6117CD-CD0B-40B2-9D67-1A92A5F9E8B4}">
      <dgm:prSet/>
      <dgm:spPr/>
      <dgm:t>
        <a:bodyPr/>
        <a:lstStyle/>
        <a:p>
          <a:endParaRPr lang="en-US"/>
        </a:p>
      </dgm:t>
    </dgm:pt>
    <dgm:pt modelId="{687E5875-E7C1-4314-8D91-0D834F992AAC}" type="sibTrans" cxnId="{8A6117CD-CD0B-40B2-9D67-1A92A5F9E8B4}">
      <dgm:prSet/>
      <dgm:spPr/>
      <dgm:t>
        <a:bodyPr/>
        <a:lstStyle/>
        <a:p>
          <a:endParaRPr lang="en-US"/>
        </a:p>
      </dgm:t>
    </dgm:pt>
    <dgm:pt modelId="{E92C5468-3E87-4845-88DD-D2F169ED699F}">
      <dgm:prSet/>
      <dgm:spPr/>
      <dgm:t>
        <a:bodyPr/>
        <a:lstStyle/>
        <a:p>
          <a:r>
            <a:rPr lang="en-US"/>
            <a:t>UK   hosted the 2021 AI Safety Summit</a:t>
          </a:r>
        </a:p>
      </dgm:t>
    </dgm:pt>
    <dgm:pt modelId="{239EBC80-49BA-410A-97B5-56BD8FEC9DBE}" type="parTrans" cxnId="{07CE633B-0DD4-484C-A538-DFEA1C70D5D1}">
      <dgm:prSet/>
      <dgm:spPr/>
      <dgm:t>
        <a:bodyPr/>
        <a:lstStyle/>
        <a:p>
          <a:endParaRPr lang="en-US"/>
        </a:p>
      </dgm:t>
    </dgm:pt>
    <dgm:pt modelId="{60A45134-EF81-437F-85C4-9B40FA18F689}" type="sibTrans" cxnId="{07CE633B-0DD4-484C-A538-DFEA1C70D5D1}">
      <dgm:prSet/>
      <dgm:spPr/>
      <dgm:t>
        <a:bodyPr/>
        <a:lstStyle/>
        <a:p>
          <a:endParaRPr lang="en-US"/>
        </a:p>
      </dgm:t>
    </dgm:pt>
    <dgm:pt modelId="{1990A285-BCB0-4A9F-91F6-EF416E48415A}">
      <dgm:prSet/>
      <dgm:spPr/>
      <dgm:t>
        <a:bodyPr/>
        <a:lstStyle/>
        <a:p>
          <a:r>
            <a:rPr lang="en-US"/>
            <a:t>the absence of AI-specific law is providing flexibility for innovation by protecting the rights and security of customers</a:t>
          </a:r>
        </a:p>
      </dgm:t>
    </dgm:pt>
    <dgm:pt modelId="{F64D891E-FE34-4A9A-B5B8-A95E11C1E46E}" type="parTrans" cxnId="{50AE58BB-0EF5-44CC-97F4-1F2C2C435FDD}">
      <dgm:prSet/>
      <dgm:spPr/>
      <dgm:t>
        <a:bodyPr/>
        <a:lstStyle/>
        <a:p>
          <a:endParaRPr lang="en-US"/>
        </a:p>
      </dgm:t>
    </dgm:pt>
    <dgm:pt modelId="{3716DDD3-BC28-4A87-9AD7-7683E3FDB0F0}" type="sibTrans" cxnId="{50AE58BB-0EF5-44CC-97F4-1F2C2C435FDD}">
      <dgm:prSet/>
      <dgm:spPr/>
      <dgm:t>
        <a:bodyPr/>
        <a:lstStyle/>
        <a:p>
          <a:endParaRPr lang="en-US"/>
        </a:p>
      </dgm:t>
    </dgm:pt>
    <dgm:pt modelId="{64C25015-5EC5-4769-A0C6-A5BF66D83CC3}">
      <dgm:prSet/>
      <dgm:spPr/>
      <dgm:t>
        <a:bodyPr/>
        <a:lstStyle/>
        <a:p>
          <a:r>
            <a:rPr lang="en-US"/>
            <a:t>In hospitality, guest experience personalisation demands huge investment for installing AI systems </a:t>
          </a:r>
        </a:p>
      </dgm:t>
    </dgm:pt>
    <dgm:pt modelId="{F0C97DE0-F92B-4572-9144-0F15D4381D2C}" type="parTrans" cxnId="{3C5179F7-AA8E-408B-8C99-A37C1C326687}">
      <dgm:prSet/>
      <dgm:spPr/>
      <dgm:t>
        <a:bodyPr/>
        <a:lstStyle/>
        <a:p>
          <a:endParaRPr lang="en-US"/>
        </a:p>
      </dgm:t>
    </dgm:pt>
    <dgm:pt modelId="{60F91DC3-A1CE-41AE-A02A-7865E63CAAC2}" type="sibTrans" cxnId="{3C5179F7-AA8E-408B-8C99-A37C1C326687}">
      <dgm:prSet/>
      <dgm:spPr/>
      <dgm:t>
        <a:bodyPr/>
        <a:lstStyle/>
        <a:p>
          <a:endParaRPr lang="en-US"/>
        </a:p>
      </dgm:t>
    </dgm:pt>
    <dgm:pt modelId="{71896DB8-646E-455F-A99F-C217242426F2}">
      <dgm:prSet/>
      <dgm:spPr/>
      <dgm:t>
        <a:bodyPr/>
        <a:lstStyle/>
        <a:p>
          <a:r>
            <a:rPr lang="en-US"/>
            <a:t>the AI relies hugely on personal data</a:t>
          </a:r>
        </a:p>
      </dgm:t>
    </dgm:pt>
    <dgm:pt modelId="{ED1A0555-A8AC-43FE-B4E8-8A14E1CCD7B8}" type="parTrans" cxnId="{809EE635-A494-47A0-91AB-AF619CF07F57}">
      <dgm:prSet/>
      <dgm:spPr/>
      <dgm:t>
        <a:bodyPr/>
        <a:lstStyle/>
        <a:p>
          <a:endParaRPr lang="en-US"/>
        </a:p>
      </dgm:t>
    </dgm:pt>
    <dgm:pt modelId="{A86A06C2-598C-4212-A926-B9F57254E535}" type="sibTrans" cxnId="{809EE635-A494-47A0-91AB-AF619CF07F57}">
      <dgm:prSet/>
      <dgm:spPr/>
      <dgm:t>
        <a:bodyPr/>
        <a:lstStyle/>
        <a:p>
          <a:endParaRPr lang="en-US"/>
        </a:p>
      </dgm:t>
    </dgm:pt>
    <dgm:pt modelId="{7E573C7D-5C1B-43D7-A8B9-5CAE8614727D}">
      <dgm:prSet/>
      <dgm:spPr/>
      <dgm:t>
        <a:bodyPr/>
        <a:lstStyle/>
        <a:p>
          <a:r>
            <a:rPr lang="en-US"/>
            <a:t>hospitality workers may feel insecure as AI replaces a good number of positions and human interactions </a:t>
          </a:r>
        </a:p>
      </dgm:t>
    </dgm:pt>
    <dgm:pt modelId="{88FA6F4F-D0FE-441F-9B8D-FCC9939C4369}" type="parTrans" cxnId="{C7FE78E9-6F83-4829-AC56-6000F15D6D7D}">
      <dgm:prSet/>
      <dgm:spPr/>
      <dgm:t>
        <a:bodyPr/>
        <a:lstStyle/>
        <a:p>
          <a:endParaRPr lang="en-US"/>
        </a:p>
      </dgm:t>
    </dgm:pt>
    <dgm:pt modelId="{0ADA5E0A-84E9-4AF7-A074-4F830E9BE321}" type="sibTrans" cxnId="{C7FE78E9-6F83-4829-AC56-6000F15D6D7D}">
      <dgm:prSet/>
      <dgm:spPr/>
      <dgm:t>
        <a:bodyPr/>
        <a:lstStyle/>
        <a:p>
          <a:endParaRPr lang="en-US"/>
        </a:p>
      </dgm:t>
    </dgm:pt>
    <dgm:pt modelId="{3703281A-1174-4B4B-8C22-F431A7AC3D9F}">
      <dgm:prSet/>
      <dgm:spPr/>
      <dgm:t>
        <a:bodyPr/>
        <a:lstStyle/>
        <a:p>
          <a:r>
            <a:rPr lang="en-US" dirty="0"/>
            <a:t>automation has significantly reduced operational costs and increased the speed of service delivery</a:t>
          </a:r>
        </a:p>
      </dgm:t>
    </dgm:pt>
    <dgm:pt modelId="{05348BBD-FBFF-4AF6-A89B-92288BCA3B37}" type="parTrans" cxnId="{E47DC157-3350-4C29-96BB-46E2848FC6EE}">
      <dgm:prSet/>
      <dgm:spPr/>
      <dgm:t>
        <a:bodyPr/>
        <a:lstStyle/>
        <a:p>
          <a:endParaRPr lang="en-US"/>
        </a:p>
      </dgm:t>
    </dgm:pt>
    <dgm:pt modelId="{797D214A-A36B-42FC-8B82-2F5924F0FDB1}" type="sibTrans" cxnId="{E47DC157-3350-4C29-96BB-46E2848FC6EE}">
      <dgm:prSet/>
      <dgm:spPr/>
      <dgm:t>
        <a:bodyPr/>
        <a:lstStyle/>
        <a:p>
          <a:endParaRPr lang="en-US"/>
        </a:p>
      </dgm:t>
    </dgm:pt>
    <dgm:pt modelId="{CA905708-2CD4-4B9F-A8B2-C8EC44D62265}" type="pres">
      <dgm:prSet presAssocID="{AB24059B-B5C3-4B2A-AC2C-2E4452E7C5F4}" presName="diagram" presStyleCnt="0">
        <dgm:presLayoutVars>
          <dgm:dir/>
          <dgm:resizeHandles val="exact"/>
        </dgm:presLayoutVars>
      </dgm:prSet>
      <dgm:spPr/>
    </dgm:pt>
    <dgm:pt modelId="{ED45338D-59A6-4C86-86B2-50740F4FC972}" type="pres">
      <dgm:prSet presAssocID="{01375838-4206-4BB0-B676-B73F4181ECCC}" presName="node" presStyleLbl="node1" presStyleIdx="0" presStyleCnt="1" custScaleY="187354">
        <dgm:presLayoutVars>
          <dgm:bulletEnabled val="1"/>
        </dgm:presLayoutVars>
      </dgm:prSet>
      <dgm:spPr/>
    </dgm:pt>
  </dgm:ptLst>
  <dgm:cxnLst>
    <dgm:cxn modelId="{FFA4D500-6B02-4D6A-8C80-81A1A7632D50}" srcId="{01375838-4206-4BB0-B676-B73F4181ECCC}" destId="{A9B90B7D-7F23-4BCE-947E-97D48972A527}" srcOrd="2" destOrd="0" parTransId="{5526A014-AC83-4714-AFD3-E112989FE8FB}" sibTransId="{4527BAED-884F-4960-B74F-C8679E49FFB3}"/>
    <dgm:cxn modelId="{DBBEF422-C52A-4C6A-8227-1F737720011A}" type="presOf" srcId="{2D7B33B6-CE69-4972-9109-240758843B3E}" destId="{ED45338D-59A6-4C86-86B2-50740F4FC972}" srcOrd="0" destOrd="1" presId="urn:microsoft.com/office/officeart/2005/8/layout/default"/>
    <dgm:cxn modelId="{05C2FF23-59BF-49C5-BF2D-6E5016C20F21}" srcId="{01375838-4206-4BB0-B676-B73F4181ECCC}" destId="{E3975D88-13F3-4C2F-915B-74E314801765}" srcOrd="1" destOrd="0" parTransId="{7ECF65E8-1C74-4647-A213-18D10AC054E7}" sibTransId="{50E56191-64F6-4178-90A1-CC89CD55A26F}"/>
    <dgm:cxn modelId="{809EE635-A494-47A0-91AB-AF619CF07F57}" srcId="{01375838-4206-4BB0-B676-B73F4181ECCC}" destId="{71896DB8-646E-455F-A99F-C217242426F2}" srcOrd="8" destOrd="0" parTransId="{ED1A0555-A8AC-43FE-B4E8-8A14E1CCD7B8}" sibTransId="{A86A06C2-598C-4212-A926-B9F57254E535}"/>
    <dgm:cxn modelId="{07CE633B-0DD4-484C-A538-DFEA1C70D5D1}" srcId="{01375838-4206-4BB0-B676-B73F4181ECCC}" destId="{E92C5468-3E87-4845-88DD-D2F169ED699F}" srcOrd="5" destOrd="0" parTransId="{239EBC80-49BA-410A-97B5-56BD8FEC9DBE}" sibTransId="{60A45134-EF81-437F-85C4-9B40FA18F689}"/>
    <dgm:cxn modelId="{C1A8395F-8B5D-4EEE-8E72-DAE867284881}" type="presOf" srcId="{7E573C7D-5C1B-43D7-A8B9-5CAE8614727D}" destId="{ED45338D-59A6-4C86-86B2-50740F4FC972}" srcOrd="0" destOrd="10" presId="urn:microsoft.com/office/officeart/2005/8/layout/default"/>
    <dgm:cxn modelId="{8C183E63-1D5C-40DA-AD7E-6A9E16956176}" type="presOf" srcId="{AB24059B-B5C3-4B2A-AC2C-2E4452E7C5F4}" destId="{CA905708-2CD4-4B9F-A8B2-C8EC44D62265}" srcOrd="0" destOrd="0" presId="urn:microsoft.com/office/officeart/2005/8/layout/default"/>
    <dgm:cxn modelId="{E47DC157-3350-4C29-96BB-46E2848FC6EE}" srcId="{01375838-4206-4BB0-B676-B73F4181ECCC}" destId="{3703281A-1174-4B4B-8C22-F431A7AC3D9F}" srcOrd="10" destOrd="0" parTransId="{05348BBD-FBFF-4AF6-A89B-92288BCA3B37}" sibTransId="{797D214A-A36B-42FC-8B82-2F5924F0FDB1}"/>
    <dgm:cxn modelId="{CCEDD67F-DA5C-4319-968B-B334220DC071}" type="presOf" srcId="{E3975D88-13F3-4C2F-915B-74E314801765}" destId="{ED45338D-59A6-4C86-86B2-50740F4FC972}" srcOrd="0" destOrd="2" presId="urn:microsoft.com/office/officeart/2005/8/layout/default"/>
    <dgm:cxn modelId="{B3B83B81-3B90-482A-840D-535DC3A9C3E7}" srcId="{AB24059B-B5C3-4B2A-AC2C-2E4452E7C5F4}" destId="{01375838-4206-4BB0-B676-B73F4181ECCC}" srcOrd="0" destOrd="0" parTransId="{FDDD59CA-3731-4D7A-95A1-E860C791CA49}" sibTransId="{015EDD48-8EAD-4985-BC13-D8E0A92D1C93}"/>
    <dgm:cxn modelId="{61370C83-3F03-4CC4-A927-C0E9C0619ED9}" srcId="{01375838-4206-4BB0-B676-B73F4181ECCC}" destId="{CD1DF39C-28AD-4B22-9FED-089110FB4EE4}" srcOrd="3" destOrd="0" parTransId="{DB25B847-CB31-4492-A33A-3498649C5E54}" sibTransId="{8A919CED-2FCA-46BC-AD60-8A72382E80B6}"/>
    <dgm:cxn modelId="{11BB4D87-28CE-48B2-BA06-715E984CC513}" type="presOf" srcId="{E92C5468-3E87-4845-88DD-D2F169ED699F}" destId="{ED45338D-59A6-4C86-86B2-50740F4FC972}" srcOrd="0" destOrd="6" presId="urn:microsoft.com/office/officeart/2005/8/layout/default"/>
    <dgm:cxn modelId="{36A13E8D-A78A-45A9-BC23-72A6A49AB1BD}" srcId="{01375838-4206-4BB0-B676-B73F4181ECCC}" destId="{2D7B33B6-CE69-4972-9109-240758843B3E}" srcOrd="0" destOrd="0" parTransId="{B7044C5A-792E-4D23-8263-740A3F1F5E56}" sibTransId="{C9416E42-89A0-49E6-B193-47C985F9682B}"/>
    <dgm:cxn modelId="{5F15D59D-CB7C-4FE5-9787-B7D8A9C3E4F1}" type="presOf" srcId="{71896DB8-646E-455F-A99F-C217242426F2}" destId="{ED45338D-59A6-4C86-86B2-50740F4FC972}" srcOrd="0" destOrd="9" presId="urn:microsoft.com/office/officeart/2005/8/layout/default"/>
    <dgm:cxn modelId="{F962A1B8-FF4E-41FD-86E1-90F62E18B843}" type="presOf" srcId="{27B39A7F-4175-4487-957B-D08EA9708EF3}" destId="{ED45338D-59A6-4C86-86B2-50740F4FC972}" srcOrd="0" destOrd="5" presId="urn:microsoft.com/office/officeart/2005/8/layout/default"/>
    <dgm:cxn modelId="{50AE58BB-0EF5-44CC-97F4-1F2C2C435FDD}" srcId="{01375838-4206-4BB0-B676-B73F4181ECCC}" destId="{1990A285-BCB0-4A9F-91F6-EF416E48415A}" srcOrd="6" destOrd="0" parTransId="{F64D891E-FE34-4A9A-B5B8-A95E11C1E46E}" sibTransId="{3716DDD3-BC28-4A87-9AD7-7683E3FDB0F0}"/>
    <dgm:cxn modelId="{AECBD6C5-DDEB-4631-9A84-7D966D738BDD}" type="presOf" srcId="{64C25015-5EC5-4769-A0C6-A5BF66D83CC3}" destId="{ED45338D-59A6-4C86-86B2-50740F4FC972}" srcOrd="0" destOrd="8" presId="urn:microsoft.com/office/officeart/2005/8/layout/default"/>
    <dgm:cxn modelId="{8A6117CD-CD0B-40B2-9D67-1A92A5F9E8B4}" srcId="{01375838-4206-4BB0-B676-B73F4181ECCC}" destId="{27B39A7F-4175-4487-957B-D08EA9708EF3}" srcOrd="4" destOrd="0" parTransId="{3A666E1F-272F-496E-9E77-FEA1E3BEF4CD}" sibTransId="{687E5875-E7C1-4314-8D91-0D834F992AAC}"/>
    <dgm:cxn modelId="{A82A29D0-CE00-46CD-BB72-D1D8711F1783}" type="presOf" srcId="{CD1DF39C-28AD-4B22-9FED-089110FB4EE4}" destId="{ED45338D-59A6-4C86-86B2-50740F4FC972}" srcOrd="0" destOrd="4" presId="urn:microsoft.com/office/officeart/2005/8/layout/default"/>
    <dgm:cxn modelId="{C7FE78E9-6F83-4829-AC56-6000F15D6D7D}" srcId="{01375838-4206-4BB0-B676-B73F4181ECCC}" destId="{7E573C7D-5C1B-43D7-A8B9-5CAE8614727D}" srcOrd="9" destOrd="0" parTransId="{88FA6F4F-D0FE-441F-9B8D-FCC9939C4369}" sibTransId="{0ADA5E0A-84E9-4AF7-A074-4F830E9BE321}"/>
    <dgm:cxn modelId="{3C5179F7-AA8E-408B-8C99-A37C1C326687}" srcId="{01375838-4206-4BB0-B676-B73F4181ECCC}" destId="{64C25015-5EC5-4769-A0C6-A5BF66D83CC3}" srcOrd="7" destOrd="0" parTransId="{F0C97DE0-F92B-4572-9144-0F15D4381D2C}" sibTransId="{60F91DC3-A1CE-41AE-A02A-7865E63CAAC2}"/>
    <dgm:cxn modelId="{024949F8-8962-41E6-B8F7-D37585785653}" type="presOf" srcId="{3703281A-1174-4B4B-8C22-F431A7AC3D9F}" destId="{ED45338D-59A6-4C86-86B2-50740F4FC972}" srcOrd="0" destOrd="11" presId="urn:microsoft.com/office/officeart/2005/8/layout/default"/>
    <dgm:cxn modelId="{D7FB58FA-4FA4-42EC-8576-AA3DD1CC4741}" type="presOf" srcId="{1990A285-BCB0-4A9F-91F6-EF416E48415A}" destId="{ED45338D-59A6-4C86-86B2-50740F4FC972}" srcOrd="0" destOrd="7" presId="urn:microsoft.com/office/officeart/2005/8/layout/default"/>
    <dgm:cxn modelId="{B02485FB-F3CD-4F98-BB7A-B7C5B8153917}" type="presOf" srcId="{A9B90B7D-7F23-4BCE-947E-97D48972A527}" destId="{ED45338D-59A6-4C86-86B2-50740F4FC972}" srcOrd="0" destOrd="3" presId="urn:microsoft.com/office/officeart/2005/8/layout/default"/>
    <dgm:cxn modelId="{0F0D65FF-BD56-420A-884A-1D17C2F55034}" type="presOf" srcId="{01375838-4206-4BB0-B676-B73F4181ECCC}" destId="{ED45338D-59A6-4C86-86B2-50740F4FC972}" srcOrd="0" destOrd="0" presId="urn:microsoft.com/office/officeart/2005/8/layout/default"/>
    <dgm:cxn modelId="{1C0B90A7-16CF-47F2-88D4-D5F01FCE7364}" type="presParOf" srcId="{CA905708-2CD4-4B9F-A8B2-C8EC44D62265}" destId="{ED45338D-59A6-4C86-86B2-50740F4FC972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5C6F51-7AC8-47B5-A239-D92393F5F7EE}">
      <dsp:nvSpPr>
        <dsp:cNvPr id="0" name=""/>
        <dsp:cNvSpPr/>
      </dsp:nvSpPr>
      <dsp:spPr>
        <a:xfrm>
          <a:off x="0" y="239030"/>
          <a:ext cx="7216416" cy="46331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b="1" kern="1200"/>
            <a:t>Revolutionizing Hospitality: The impact of AI in personalised guest service   with Special Reference to the United Kingdom Market  </a:t>
          </a:r>
          <a:endParaRPr lang="en-US" sz="4500" kern="1200"/>
        </a:p>
      </dsp:txBody>
      <dsp:txXfrm>
        <a:off x="226174" y="465204"/>
        <a:ext cx="6764068" cy="41808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C625E-F425-4B65-8D18-B4133339F08A}">
      <dsp:nvSpPr>
        <dsp:cNvPr id="0" name=""/>
        <dsp:cNvSpPr/>
      </dsp:nvSpPr>
      <dsp:spPr>
        <a:xfrm>
          <a:off x="0" y="312444"/>
          <a:ext cx="6690459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C4413-7593-4A54-8221-A909ED41ED39}">
      <dsp:nvSpPr>
        <dsp:cNvPr id="0" name=""/>
        <dsp:cNvSpPr/>
      </dsp:nvSpPr>
      <dsp:spPr>
        <a:xfrm>
          <a:off x="334522" y="91044"/>
          <a:ext cx="4683321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8" tIns="0" rIns="177018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Positives and Negatives of AI</a:t>
          </a:r>
          <a:endParaRPr lang="en-US" sz="1500" kern="1200"/>
        </a:p>
      </dsp:txBody>
      <dsp:txXfrm>
        <a:off x="356138" y="112660"/>
        <a:ext cx="4640089" cy="399568"/>
      </dsp:txXfrm>
    </dsp:sp>
    <dsp:sp modelId="{C73E6626-EEF2-4405-AB03-284D19EE8E9B}">
      <dsp:nvSpPr>
        <dsp:cNvPr id="0" name=""/>
        <dsp:cNvSpPr/>
      </dsp:nvSpPr>
      <dsp:spPr>
        <a:xfrm>
          <a:off x="0" y="992844"/>
          <a:ext cx="6690459" cy="2835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9254" tIns="312420" rIns="519254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tracking guest preferences,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personalised recommendations based on guest preference,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customisation,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effective communication,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multi-lingual support,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round-the-clock service etc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data-driven insights through sentimental analysis help to introduce personalised offers,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loyalty programmes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effective and conflict resolution</a:t>
          </a:r>
        </a:p>
      </dsp:txBody>
      <dsp:txXfrm>
        <a:off x="0" y="992844"/>
        <a:ext cx="6690459" cy="2835000"/>
      </dsp:txXfrm>
    </dsp:sp>
    <dsp:sp modelId="{546D59DE-59CC-4C48-AC60-CE759D5355F3}">
      <dsp:nvSpPr>
        <dsp:cNvPr id="0" name=""/>
        <dsp:cNvSpPr/>
      </dsp:nvSpPr>
      <dsp:spPr>
        <a:xfrm>
          <a:off x="334522" y="771444"/>
          <a:ext cx="4683321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8" tIns="0" rIns="177018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The positive impacts :</a:t>
          </a:r>
          <a:endParaRPr lang="en-US" sz="1500" kern="1200"/>
        </a:p>
      </dsp:txBody>
      <dsp:txXfrm>
        <a:off x="356138" y="793060"/>
        <a:ext cx="4640089" cy="399568"/>
      </dsp:txXfrm>
    </dsp:sp>
    <dsp:sp modelId="{93AF9C9E-45CC-4A2C-9E46-E5C94038DCBC}">
      <dsp:nvSpPr>
        <dsp:cNvPr id="0" name=""/>
        <dsp:cNvSpPr/>
      </dsp:nvSpPr>
      <dsp:spPr>
        <a:xfrm>
          <a:off x="0" y="4130244"/>
          <a:ext cx="6690459" cy="226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9254" tIns="312420" rIns="519254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job reduction which can lead to dissatisfaction among employees and service quality.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data privacy and security and the protection of personal information which creates ethical challenges such as accountability for AI decisions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,skill gap of employees,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lack of technical expertise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privacy concerns such as unauthorised access </a:t>
          </a:r>
        </a:p>
      </dsp:txBody>
      <dsp:txXfrm>
        <a:off x="0" y="4130244"/>
        <a:ext cx="6690459" cy="2268000"/>
      </dsp:txXfrm>
    </dsp:sp>
    <dsp:sp modelId="{1C730685-6854-4049-91A6-4D6411ACEFCF}">
      <dsp:nvSpPr>
        <dsp:cNvPr id="0" name=""/>
        <dsp:cNvSpPr/>
      </dsp:nvSpPr>
      <dsp:spPr>
        <a:xfrm>
          <a:off x="334522" y="3908844"/>
          <a:ext cx="4683321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18" tIns="0" rIns="177018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The negative impacts :</a:t>
          </a:r>
          <a:endParaRPr lang="en-US" sz="1500" kern="1200"/>
        </a:p>
      </dsp:txBody>
      <dsp:txXfrm>
        <a:off x="356138" y="3930460"/>
        <a:ext cx="4640089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5338D-59A6-4C86-86B2-50740F4FC972}">
      <dsp:nvSpPr>
        <dsp:cNvPr id="0" name=""/>
        <dsp:cNvSpPr/>
      </dsp:nvSpPr>
      <dsp:spPr>
        <a:xfrm>
          <a:off x="0" y="221509"/>
          <a:ext cx="5613398" cy="63101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Data analysis </a:t>
          </a:r>
          <a:endParaRPr lang="en-US" sz="23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it is done by using a PEST analysis framework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the implementation of AI has to balance innovation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the UK government does not have a dedicated statutory framework for AI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the Data Protection and Digital Information Bill permits businesses to implement AI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in hospitality industry the </a:t>
          </a:r>
          <a:r>
            <a:rPr lang="en-US" sz="1800" kern="1200" dirty="0" err="1"/>
            <a:t>personalisation</a:t>
          </a:r>
          <a:r>
            <a:rPr lang="en-US" sz="1800" kern="1200" dirty="0"/>
            <a:t> is done based on the customer's personal data UK AI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UK   hosted the 2021 AI Safety Summit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the absence of AI-specific law is providing flexibility for innovation by protecting the rights and security of customers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In hospitality, guest experience personalisation demands huge investment for installing AI systems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the AI relies hugely on personal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hospitality workers may feel insecure as AI replaces a good number of positions and human interactions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automation has significantly reduced operational costs and increased the speed of service delivery</a:t>
          </a:r>
        </a:p>
      </dsp:txBody>
      <dsp:txXfrm>
        <a:off x="0" y="221509"/>
        <a:ext cx="5613398" cy="6310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CA0D19-C956-46A8-BCDA-92453B03AD3C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2173A1-A147-4367-9D10-FB74C8D72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334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2173A1-A147-4367-9D10-FB74C8D721A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501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032C1-5506-FA2E-6D6D-AD23BBD899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5210B4-0A32-A68D-F6CE-4AB3FF5B7A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4E5D0-FC3F-1D05-74BE-5D4779722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2B173-EB21-CBCD-47DB-5D2BADB53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66099-CE4B-330C-F6B5-03BCE90ED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028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4A9EE-DC4E-E9DD-D234-3D4E46C34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4B960-D00B-9F3E-0310-CB5DE6DBE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A660F-1A65-2843-4941-D9F33D3DD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AC528-85F7-57BE-48CE-5E51619D5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AF1A5-244B-EB4F-ECA2-D4732EECC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4610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7B36E-ACE5-7B98-66AB-34736CC9B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69165-3FA7-AF02-63E7-D719AABD6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B5601-F734-FD45-6E4D-785CD7494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2F21A7-7AE2-A993-1C08-E9FB16A16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9858C-0648-2498-2D9E-C147573B1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1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74251-7A04-A2D9-050F-111102C9E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41ABF-0187-CF69-B2A7-A502998209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FA1F5-CBE7-2C0F-5E53-0A2D5F348C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F21D0F-A94C-6894-DFD5-D31613498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A43E02-B8C6-FE69-5626-2BC761FBE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61066-FA12-EF9C-0E01-B6F43555A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43857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08F21-45B1-B5D3-F2E7-6FAC3981E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4ECF0-EA71-C048-8515-6A1DD8530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EF791-1854-B9BF-7DAF-4E13484A16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E2530D-F52F-367D-41E3-35DBCAF34D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D65616-D90C-19A1-4C6D-2EA79733A4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63310B-720A-C2BB-22B4-F4F2A4DD5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30DB91-7B9C-4370-0400-C8DEEC648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A5858F-46EF-097C-D8A3-1A163F939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3878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44BA8-9049-D543-FE72-785247BCA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CA900F-DFB5-8CC7-1052-4CF276175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FCB617-1990-4A6E-4AEF-738E8A0FF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2C7328-BB94-0269-D9B4-24B26DCDF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222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908FF1-D335-840C-EE8C-606E23F63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576122-A7F9-8F3A-56E1-284E082C8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7903E-B0EA-EED5-9BBD-1C715A42F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239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4673-37FA-28FC-0163-354F5FA2A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90A66-5F93-3653-404E-FFFD99362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744EFD-9F74-A5F8-DD82-2DDD02D198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714C86-ECD6-5B32-D3FF-BC144DF7C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BF7A9C-F86D-F655-6CCC-E24D7FFBC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25BFA-B0CF-DBD9-0025-008E0CD0D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89714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5CB18-C5C6-25BF-C9E6-2A604D265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299BFA-77FB-D2F0-8329-FF844FEDD2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A20CB3-04E7-147F-D95C-87CAD65139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46331E-A6F7-52BF-8CA8-8DBF6F3BA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3E96D-A329-97E3-70CF-1FA530346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98FE5-170C-9597-E4A6-7C629986B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787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4EA81-BA96-2EEA-3ED7-7077EEAB2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F05CA-1F0F-EAE2-6596-D973460EF1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C320B-9677-76BF-4648-BDFCCC860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5564C-621F-D2C6-4569-34B662C0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7590C-7296-F650-CA62-7F3A75AF1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0951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60E642-1A87-6DA2-86B7-88D54E1839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8822A-E885-6F94-F19C-49750927A2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A486D-DD1A-3609-1DA2-C6B26A579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0F83C-7AEA-CBE2-1F45-C091A1587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106F28-8F58-9F99-D227-269341FC6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09405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67EA8B-A6ED-D874-168E-2E048A3EB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00584-528D-509B-7291-7915262C7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B5B3C-1B57-6849-B090-8C80BA04B5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99A03-B3B4-48D1-402E-3127DE4A56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3A59D-1E74-EC00-63F7-C83FE534F6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15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C28E0-388E-96AA-9273-8FBE7BB84E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>
              <a:spcAft>
                <a:spcPts val="800"/>
              </a:spcAft>
            </a:pPr>
            <a:r>
              <a:rPr lang="en-GB" sz="3000" b="1" kern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Contemporary Themes in the Hotel and Hospitality Sector</a:t>
            </a:r>
            <a:br>
              <a:rPr lang="en-GB" sz="30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3000" b="1" kern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(BMIH6001)</a:t>
            </a:r>
            <a:br>
              <a:rPr lang="en-GB" sz="3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3000" kern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sz="3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836C53-56E5-F969-71ED-29809254C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 algn="l"/>
            <a:r>
              <a:rPr lang="en-GB" sz="2000" kern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Student: Silviu Ghera</a:t>
            </a:r>
            <a:b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kern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no: 2130678</a:t>
            </a:r>
            <a:b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kern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Tutor: Ernest Balutie Wavei</a:t>
            </a:r>
            <a:endParaRPr lang="en-GB" sz="2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Video 3" descr="Office building timelapse">
            <a:extLst>
              <a:ext uri="{FF2B5EF4-FFF2-40B4-BE49-F238E27FC236}">
                <a16:creationId xmlns:a16="http://schemas.microsoft.com/office/drawing/2014/main" id="{7DA8FEED-6599-9825-AA33-9A2916ACED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/>
        </p:blipFill>
        <p:spPr>
          <a:xfrm>
            <a:off x="4864608" y="1433302"/>
            <a:ext cx="6846363" cy="384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12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TextBox 2">
            <a:extLst>
              <a:ext uri="{FF2B5EF4-FFF2-40B4-BE49-F238E27FC236}">
                <a16:creationId xmlns:a16="http://schemas.microsoft.com/office/drawing/2014/main" id="{4FC7E17D-8EA0-AF58-8B77-4DF38DBA7D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2348271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7896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5B4AE849-17A0-FA2D-870E-34F4C29ECE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21EB6A9-C05E-2B33-E4F9-522654EB45C0}"/>
              </a:ext>
            </a:extLst>
          </p:cNvPr>
          <p:cNvSpPr txBox="1"/>
          <p:nvPr/>
        </p:nvSpPr>
        <p:spPr>
          <a:xfrm>
            <a:off x="7457868" y="0"/>
            <a:ext cx="3822189" cy="6400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hospitality industry is crucial to the global economy, offering employment opportunities for a significant number of people, contributing to the GDP, supporting the travel and tourism industry and communities, and offering seamless customer services.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UK hospitality industry consists of a wide range of businesses and services, starting from cafes to luxury hotels.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includes hotels, restaurants, cafes, pubs,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etc.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sector has faced an unexpected downfall due to the aftermath of BREXIT and COVID-19 and is currently recovering at a fast pace by integrating AI into guest services.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paper will discuss the topic with the help of </a:t>
            </a: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use cases of service </a:t>
            </a:r>
            <a:r>
              <a:rPr lang="en-US" sz="16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through AI recommendation, 24/7 AI-powered concierge, chatbots and virtual assistants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AI-based sentimental analysis to identify demands and trends.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857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holding a phone&#10;&#10;Description automatically generated">
            <a:extLst>
              <a:ext uri="{FF2B5EF4-FFF2-40B4-BE49-F238E27FC236}">
                <a16:creationId xmlns:a16="http://schemas.microsoft.com/office/drawing/2014/main" id="{A764BC1A-EBB8-C95C-B618-0E22E0D42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9" r="17365" b="-2"/>
          <a:stretch/>
        </p:blipFill>
        <p:spPr>
          <a:xfrm>
            <a:off x="5679448" y="-1"/>
            <a:ext cx="3256277" cy="3435578"/>
          </a:xfrm>
          <a:prstGeom prst="rect">
            <a:avLst/>
          </a:prstGeom>
        </p:spPr>
      </p:pic>
      <p:pic>
        <p:nvPicPr>
          <p:cNvPr id="6" name="Picture 5" descr="A hanAccording to the UK hospitality report, the hospitality sector is the largest employer in the country and is the fastest growing sector, offering employment to 3.5 million people and generating £93 billion annually.&#10;Post-COVID-19 and post-BREXIT, the hospitality industry witnessed unmatchable crises such as changes in immigration rules and stressed hiring concerns as around 120000 hospitality workers left the country, resulting in a severe staff shortage. The situation demanded innovation, which led to AI-integrated automation to fill the skill gap.&#10;AI integration:&#10;&#10; contactless check-in/check-outs&#10; automated room services&#10; digital keys&#10; AI-driven concierge&#10; accepting small requests,&#10; sharing primary information,&#10; automated check-in-out procedures,&#10; in-room voice assistants,&#10; chatbots and virtual assistants&#10;d touching a screen">
            <a:extLst>
              <a:ext uri="{FF2B5EF4-FFF2-40B4-BE49-F238E27FC236}">
                <a16:creationId xmlns:a16="http://schemas.microsoft.com/office/drawing/2014/main" id="{0571F87D-356F-ADE6-DD60-4D446A0B10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38" r="33303" b="1"/>
          <a:stretch/>
        </p:blipFill>
        <p:spPr>
          <a:xfrm>
            <a:off x="8935722" y="10"/>
            <a:ext cx="3256277" cy="3435569"/>
          </a:xfrm>
          <a:prstGeom prst="rect">
            <a:avLst/>
          </a:prstGeom>
        </p:spPr>
      </p:pic>
      <p:pic>
        <p:nvPicPr>
          <p:cNvPr id="15" name="Picture 14" descr="A robot standing next to a person&#10;&#10;Description automatically generated">
            <a:extLst>
              <a:ext uri="{FF2B5EF4-FFF2-40B4-BE49-F238E27FC236}">
                <a16:creationId xmlns:a16="http://schemas.microsoft.com/office/drawing/2014/main" id="{292F5803-4A99-DDED-6575-AAAED783A8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6394"/>
          <a:stretch/>
        </p:blipFill>
        <p:spPr>
          <a:xfrm>
            <a:off x="5679451" y="3429000"/>
            <a:ext cx="6512547" cy="3429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804B60-3DFB-D9AC-F920-6E0145364467}"/>
              </a:ext>
            </a:extLst>
          </p:cNvPr>
          <p:cNvSpPr txBox="1"/>
          <p:nvPr/>
        </p:nvSpPr>
        <p:spPr>
          <a:xfrm>
            <a:off x="0" y="0"/>
            <a:ext cx="5679446" cy="6858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the UK hospitality report, the hospitality sector is the largest employer in the country and is the fastest growing sector, offering employment to 3.5 million people and generating £93 billion annually.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Post-COVID-19 and post-BREXIT, the hospitality industry witnessed unmatchable crises such as changes in immigration rules and stressed hiring concerns as around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120000 hospitality workers left the country, resulting in a severe staff shortage.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situation demanded innovation, which led to AI-integrated automation to fill the skill gap.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integration: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contactless check-in/check-outs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automated room services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digital keys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AI-driven concierge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accepting small requests,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sharing primary information,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automated check-in-out procedures,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in-room voice assistants,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chatbots and virtual assistants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727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7" name="Rectangle 18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96FBF154-C0E4-2896-2D19-B03C7E65A4D1}"/>
              </a:ext>
            </a:extLst>
          </p:cNvPr>
          <p:cNvSpPr txBox="1"/>
          <p:nvPr/>
        </p:nvSpPr>
        <p:spPr>
          <a:xfrm>
            <a:off x="838200" y="392421"/>
            <a:ext cx="5393361" cy="57845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Currently, AI is an integral part of the </a:t>
            </a:r>
            <a:r>
              <a:rPr lang="en-US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of services throughout the customer journey, from check to check out. For example, Hilton’s Connie,  Connie, powered by IBM Watson’s AI, is an AI-powered concierge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Connie </a:t>
            </a: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provides </a:t>
            </a:r>
            <a:r>
              <a:rPr lang="en-US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guest services such as sharing required information, making bookings, anticipating behaviors and recommend </a:t>
            </a:r>
            <a:r>
              <a:rPr lang="en-US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customised</a:t>
            </a: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details such as dining recommendations, tourist attractions etc..</a:t>
            </a:r>
            <a:endParaRPr lang="en-US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This allows human assistants to handle more complex issues Hilton saved a significant 25% of the time on customer enquiries and resolutions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resolutions which enhanced operational efficiency and guest satisfaction (Renascence, 2024)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Marriott successfully experiments with room customization through AI-enabled voice assistants which allow guests to room </a:t>
            </a:r>
            <a:r>
              <a:rPr lang="en-US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based on their preferences such as control lighting, temperature, entertainment systems using voice commands.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white and blue robot&#10;&#10;Description automatically generated">
            <a:extLst>
              <a:ext uri="{FF2B5EF4-FFF2-40B4-BE49-F238E27FC236}">
                <a16:creationId xmlns:a16="http://schemas.microsoft.com/office/drawing/2014/main" id="{3A6EC4ED-1C94-B2C9-AEF4-EC1BFFC21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6" r="28374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5461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C74DA3DE-A441-9303-6069-E23FC03810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1" y="1"/>
            <a:ext cx="12192000" cy="6857988"/>
          </a:xfrm>
          <a:prstGeom prst="rect">
            <a:avLst/>
          </a:prstGeom>
        </p:spPr>
      </p:pic>
      <p:graphicFrame>
        <p:nvGraphicFramePr>
          <p:cNvPr id="40" name="TextBox 2">
            <a:extLst>
              <a:ext uri="{FF2B5EF4-FFF2-40B4-BE49-F238E27FC236}">
                <a16:creationId xmlns:a16="http://schemas.microsoft.com/office/drawing/2014/main" id="{740361F2-8F1A-136B-295A-FFEDEABBDF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4315409"/>
              </p:ext>
            </p:extLst>
          </p:nvPr>
        </p:nvGraphicFramePr>
        <p:xfrm>
          <a:off x="713230" y="191729"/>
          <a:ext cx="6690459" cy="648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7716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agnifying glass showing decling performance">
            <a:extLst>
              <a:ext uri="{FF2B5EF4-FFF2-40B4-BE49-F238E27FC236}">
                <a16:creationId xmlns:a16="http://schemas.microsoft.com/office/drawing/2014/main" id="{9E327110-0C7B-51B9-8E41-A508FEF64E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3BE0E52-21EE-7400-4F53-AF0FEC606CF0}"/>
              </a:ext>
            </a:extLst>
          </p:cNvPr>
          <p:cNvSpPr txBox="1"/>
          <p:nvPr/>
        </p:nvSpPr>
        <p:spPr>
          <a:xfrm>
            <a:off x="6740014" y="0"/>
            <a:ext cx="4613786" cy="69612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study adopts a secondary data collection method to collect the relevant data to study the impact of AI on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guest service 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data is collected through publicly available credible sources and will conduct a PEST analysis to understand how political, economic, social and technological factors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political factors have been reviewed based on the reports published by the government, authorities on rules, regulations, statistics related to privacy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economic factors are assessed based on information available from credible sources such as officially published reports, journals and research studies.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ocial factors and technology are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based on academic research and industry reports, and factors such as changes in customer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technology adaptation, social factors, and the impact have been assessed.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technology factors such as AI trends, and how it is adapting to guest services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have been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 the information available from credible sources. </a:t>
            </a:r>
          </a:p>
        </p:txBody>
      </p:sp>
    </p:spTree>
    <p:extLst>
      <p:ext uri="{BB962C8B-B14F-4D97-AF65-F5344CB8AC3E}">
        <p14:creationId xmlns:p14="http://schemas.microsoft.com/office/powerpoint/2010/main" val="4272375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network&#10;&#10;Description automatically generated">
            <a:extLst>
              <a:ext uri="{FF2B5EF4-FFF2-40B4-BE49-F238E27FC236}">
                <a16:creationId xmlns:a16="http://schemas.microsoft.com/office/drawing/2014/main" id="{8F09E4DC-1705-FF7A-85CF-7D8B251D94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61" r="25751" b="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F17355B-26A6-4905-3A16-ECF4AD8B62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8670818"/>
              </p:ext>
            </p:extLst>
          </p:nvPr>
        </p:nvGraphicFramePr>
        <p:xfrm>
          <a:off x="6096000" y="103239"/>
          <a:ext cx="5613398" cy="6753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58397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ircuit board background">
            <a:extLst>
              <a:ext uri="{FF2B5EF4-FFF2-40B4-BE49-F238E27FC236}">
                <a16:creationId xmlns:a16="http://schemas.microsoft.com/office/drawing/2014/main" id="{958994C9-D84D-3BE7-D0E7-AB5666B830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02" r="44748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0D6BA4-2683-931B-852A-9E284B74D69A}"/>
              </a:ext>
            </a:extLst>
          </p:cNvPr>
          <p:cNvSpPr txBox="1"/>
          <p:nvPr/>
        </p:nvSpPr>
        <p:spPr>
          <a:xfrm>
            <a:off x="4968958" y="488950"/>
            <a:ext cx="6078453" cy="613092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defTabSz="914400">
              <a:lnSpc>
                <a:spcPct val="110000"/>
              </a:lnSpc>
              <a:spcAft>
                <a:spcPts val="800"/>
              </a:spcAft>
              <a:buSzPct val="125000"/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defTabSz="914400">
              <a:lnSpc>
                <a:spcPct val="110000"/>
              </a:lnSpc>
              <a:spcAft>
                <a:spcPts val="800"/>
              </a:spcAft>
              <a:buSzPct val="125000"/>
            </a:pPr>
            <a:r>
              <a:rPr lang="en-GB" kern="0" dirty="0">
                <a:latin typeface="Arial" panose="020B0604020202020204" pitchFamily="34" charset="0"/>
                <a:cs typeface="Arial" panose="020B0604020202020204" pitchFamily="34" charset="0"/>
              </a:rPr>
              <a:t>Worldwide, the hospitality industry is integrating AI into operations, enhancing overall guest satisfaction ,security ,safety and operational efficiency.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promise of AI must be data protection, privacy safety and security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GB" kern="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hospitality organisations need time to prepare their employees and set up the infrastructure, which is a real barrier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anxiety can affect the quality of work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does not have a dedicated AI regulation in place, it gives flexibility for innovation </a:t>
            </a: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ntegration of AI is expensive and time-consuming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open communication and gradual communication and training must be followed to support the staff to adapt to changes </a:t>
            </a: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eal-time analysis and AI-driven security systems can ensure safety and security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8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one-third of the CEOs said the investment in technology and AI increased their revenue</a:t>
            </a:r>
          </a:p>
        </p:txBody>
      </p:sp>
    </p:spTree>
    <p:extLst>
      <p:ext uri="{BB962C8B-B14F-4D97-AF65-F5344CB8AC3E}">
        <p14:creationId xmlns:p14="http://schemas.microsoft.com/office/powerpoint/2010/main" val="2379913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bot standing in front of a large screen&#10;&#10;Description automatically generated">
            <a:extLst>
              <a:ext uri="{FF2B5EF4-FFF2-40B4-BE49-F238E27FC236}">
                <a16:creationId xmlns:a16="http://schemas.microsoft.com/office/drawing/2014/main" id="{81416BD4-6F59-1F96-C609-DE06E74314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33" r="-1" b="8576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97B48C-4BE5-BB20-B9A6-A41325EE43BD}"/>
              </a:ext>
            </a:extLst>
          </p:cNvPr>
          <p:cNvSpPr txBox="1"/>
          <p:nvPr/>
        </p:nvSpPr>
        <p:spPr>
          <a:xfrm>
            <a:off x="1524000" y="1122363"/>
            <a:ext cx="9144000" cy="3063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21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975</TotalTime>
  <Words>994</Words>
  <Application>Microsoft Office PowerPoint</Application>
  <PresentationFormat>Widescreen</PresentationFormat>
  <Paragraphs>76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Contemporary Themes in the Hotel and Hospitality Sector (BMIH6001) 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Madalina Ghera (2128167)</dc:creator>
  <cp:lastModifiedBy>Madalina Ghera (2128167)</cp:lastModifiedBy>
  <cp:revision>1</cp:revision>
  <dcterms:created xsi:type="dcterms:W3CDTF">2025-02-25T19:49:40Z</dcterms:created>
  <dcterms:modified xsi:type="dcterms:W3CDTF">2025-02-26T12:04:47Z</dcterms:modified>
</cp:coreProperties>
</file>