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9" r:id="rId3"/>
    <p:sldId id="261" r:id="rId4"/>
    <p:sldId id="263" r:id="rId5"/>
    <p:sldId id="265" r:id="rId6"/>
    <p:sldId id="269" r:id="rId7"/>
    <p:sldId id="270" r:id="rId8"/>
    <p:sldId id="268"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6" d="100"/>
          <a:sy n="66" d="100"/>
        </p:scale>
        <p:origin x="668"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4A00FB-3079-4F35-9FFB-4B581A49EB43}" type="datetimeFigureOut">
              <a:rPr lang="en-GB" smtClean="0"/>
              <a:t>13/10/2022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4824DB-4B69-497C-8EBD-5F53C900E26B}" type="slidenum">
              <a:rPr lang="en-GB" smtClean="0"/>
              <a:t>‹#›</a:t>
            </a:fld>
            <a:endParaRPr lang="en-GB"/>
          </a:p>
        </p:txBody>
      </p:sp>
    </p:spTree>
    <p:extLst>
      <p:ext uri="{BB962C8B-B14F-4D97-AF65-F5344CB8AC3E}">
        <p14:creationId xmlns:p14="http://schemas.microsoft.com/office/powerpoint/2010/main" val="30531360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can see in figure 1: there is a variety of digital tools which may be used for socialising like twitter or Facebook, find information like google chrome or even to store work like </a:t>
            </a:r>
            <a:r>
              <a:rPr lang="en-GB" dirty="0" err="1"/>
              <a:t>dropbox</a:t>
            </a:r>
            <a:r>
              <a:rPr lang="en-GB" dirty="0"/>
              <a:t> or to collaborate and communicate like </a:t>
            </a:r>
            <a:r>
              <a:rPr lang="en-GB" dirty="0" err="1"/>
              <a:t>gmail</a:t>
            </a:r>
            <a:r>
              <a:rPr lang="en-GB" dirty="0"/>
              <a:t> or skype.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9D8FE4-1D82-4D2E-8394-69D9CE9B858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8415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20D82-B701-4D72-89CF-20742D3D5F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63ECAA1-158B-4605-A6F8-856865076E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589AE56-CC19-4B53-A4E9-D7B0A5C9533E}"/>
              </a:ext>
            </a:extLst>
          </p:cNvPr>
          <p:cNvSpPr>
            <a:spLocks noGrp="1"/>
          </p:cNvSpPr>
          <p:nvPr>
            <p:ph type="dt" sz="half" idx="10"/>
          </p:nvPr>
        </p:nvSpPr>
        <p:spPr/>
        <p:txBody>
          <a:bodyPr/>
          <a:lstStyle/>
          <a:p>
            <a:fld id="{6B9DC33A-4C23-4139-8097-68F4AC96C3F3}" type="datetimeFigureOut">
              <a:rPr lang="en-GB" smtClean="0"/>
              <a:t>13/10/2022</a:t>
            </a:fld>
            <a:endParaRPr lang="en-GB"/>
          </a:p>
        </p:txBody>
      </p:sp>
      <p:sp>
        <p:nvSpPr>
          <p:cNvPr id="5" name="Footer Placeholder 4">
            <a:extLst>
              <a:ext uri="{FF2B5EF4-FFF2-40B4-BE49-F238E27FC236}">
                <a16:creationId xmlns:a16="http://schemas.microsoft.com/office/drawing/2014/main" id="{901BAA68-21AC-4F2B-8CAD-F03ABBBF35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30E561-AF74-4ABB-B3F0-8108B15DD5DD}"/>
              </a:ext>
            </a:extLst>
          </p:cNvPr>
          <p:cNvSpPr>
            <a:spLocks noGrp="1"/>
          </p:cNvSpPr>
          <p:nvPr>
            <p:ph type="sldNum" sz="quarter" idx="12"/>
          </p:nvPr>
        </p:nvSpPr>
        <p:spPr/>
        <p:txBody>
          <a:bodyPr/>
          <a:lstStyle/>
          <a:p>
            <a:fld id="{AF3989B7-3D80-4F25-BB4F-BE694A323B44}" type="slidenum">
              <a:rPr lang="en-GB" smtClean="0"/>
              <a:t>‹#›</a:t>
            </a:fld>
            <a:endParaRPr lang="en-GB"/>
          </a:p>
        </p:txBody>
      </p:sp>
    </p:spTree>
    <p:extLst>
      <p:ext uri="{BB962C8B-B14F-4D97-AF65-F5344CB8AC3E}">
        <p14:creationId xmlns:p14="http://schemas.microsoft.com/office/powerpoint/2010/main" val="3304579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4B2E-93FC-4C87-8EAF-B24924D6D8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9ACFA8-5E7D-4737-A261-303A56ACCD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645457-DDED-4DDB-B209-1B5E5F0714C4}"/>
              </a:ext>
            </a:extLst>
          </p:cNvPr>
          <p:cNvSpPr>
            <a:spLocks noGrp="1"/>
          </p:cNvSpPr>
          <p:nvPr>
            <p:ph type="dt" sz="half" idx="10"/>
          </p:nvPr>
        </p:nvSpPr>
        <p:spPr/>
        <p:txBody>
          <a:bodyPr/>
          <a:lstStyle/>
          <a:p>
            <a:fld id="{6B9DC33A-4C23-4139-8097-68F4AC96C3F3}" type="datetimeFigureOut">
              <a:rPr lang="en-GB" smtClean="0"/>
              <a:t>13/10/2022</a:t>
            </a:fld>
            <a:endParaRPr lang="en-GB"/>
          </a:p>
        </p:txBody>
      </p:sp>
      <p:sp>
        <p:nvSpPr>
          <p:cNvPr id="5" name="Footer Placeholder 4">
            <a:extLst>
              <a:ext uri="{FF2B5EF4-FFF2-40B4-BE49-F238E27FC236}">
                <a16:creationId xmlns:a16="http://schemas.microsoft.com/office/drawing/2014/main" id="{0513F3CE-777B-438D-9CC5-E4DFB31E82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D3E20A-C3E9-4CA1-9B13-3E9217AE55A8}"/>
              </a:ext>
            </a:extLst>
          </p:cNvPr>
          <p:cNvSpPr>
            <a:spLocks noGrp="1"/>
          </p:cNvSpPr>
          <p:nvPr>
            <p:ph type="sldNum" sz="quarter" idx="12"/>
          </p:nvPr>
        </p:nvSpPr>
        <p:spPr/>
        <p:txBody>
          <a:bodyPr/>
          <a:lstStyle/>
          <a:p>
            <a:fld id="{AF3989B7-3D80-4F25-BB4F-BE694A323B44}" type="slidenum">
              <a:rPr lang="en-GB" smtClean="0"/>
              <a:t>‹#›</a:t>
            </a:fld>
            <a:endParaRPr lang="en-GB"/>
          </a:p>
        </p:txBody>
      </p:sp>
    </p:spTree>
    <p:extLst>
      <p:ext uri="{BB962C8B-B14F-4D97-AF65-F5344CB8AC3E}">
        <p14:creationId xmlns:p14="http://schemas.microsoft.com/office/powerpoint/2010/main" val="29406405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4B983-55FE-4E84-9966-3F36B9F3EA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367E405-1A3F-4AB2-A7C0-5DAD246BAB6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BDB0366-243F-4738-88E4-DC5A4634AE6B}"/>
              </a:ext>
            </a:extLst>
          </p:cNvPr>
          <p:cNvSpPr>
            <a:spLocks noGrp="1"/>
          </p:cNvSpPr>
          <p:nvPr>
            <p:ph type="dt" sz="half" idx="10"/>
          </p:nvPr>
        </p:nvSpPr>
        <p:spPr/>
        <p:txBody>
          <a:bodyPr/>
          <a:lstStyle/>
          <a:p>
            <a:fld id="{6B9DC33A-4C23-4139-8097-68F4AC96C3F3}" type="datetimeFigureOut">
              <a:rPr lang="en-GB" smtClean="0"/>
              <a:t>13/10/2022</a:t>
            </a:fld>
            <a:endParaRPr lang="en-GB"/>
          </a:p>
        </p:txBody>
      </p:sp>
      <p:sp>
        <p:nvSpPr>
          <p:cNvPr id="5" name="Footer Placeholder 4">
            <a:extLst>
              <a:ext uri="{FF2B5EF4-FFF2-40B4-BE49-F238E27FC236}">
                <a16:creationId xmlns:a16="http://schemas.microsoft.com/office/drawing/2014/main" id="{BD1BF1CA-863F-48EC-950C-DBF5A0D458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662A50-2658-4546-BC06-623EF0E7F916}"/>
              </a:ext>
            </a:extLst>
          </p:cNvPr>
          <p:cNvSpPr>
            <a:spLocks noGrp="1"/>
          </p:cNvSpPr>
          <p:nvPr>
            <p:ph type="sldNum" sz="quarter" idx="12"/>
          </p:nvPr>
        </p:nvSpPr>
        <p:spPr/>
        <p:txBody>
          <a:bodyPr/>
          <a:lstStyle/>
          <a:p>
            <a:fld id="{AF3989B7-3D80-4F25-BB4F-BE694A323B44}" type="slidenum">
              <a:rPr lang="en-GB" smtClean="0"/>
              <a:t>‹#›</a:t>
            </a:fld>
            <a:endParaRPr lang="en-GB"/>
          </a:p>
        </p:txBody>
      </p:sp>
    </p:spTree>
    <p:extLst>
      <p:ext uri="{BB962C8B-B14F-4D97-AF65-F5344CB8AC3E}">
        <p14:creationId xmlns:p14="http://schemas.microsoft.com/office/powerpoint/2010/main" val="3180554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64D48-DAAA-4989-87DF-CB08A9838B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FCF222-BD11-4EDF-AAA6-FDD3B8DE09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704E952-1197-497A-9204-E27033D88B4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4FACB-B488-4BEF-BBBF-3A50EBB3A5A2}"/>
              </a:ext>
            </a:extLst>
          </p:cNvPr>
          <p:cNvSpPr>
            <a:spLocks noGrp="1"/>
          </p:cNvSpPr>
          <p:nvPr>
            <p:ph type="dt" sz="half" idx="10"/>
          </p:nvPr>
        </p:nvSpPr>
        <p:spPr/>
        <p:txBody>
          <a:bodyPr/>
          <a:lstStyle/>
          <a:p>
            <a:fld id="{6B9DC33A-4C23-4139-8097-68F4AC96C3F3}" type="datetimeFigureOut">
              <a:rPr lang="en-GB" smtClean="0"/>
              <a:t>13/10/2022</a:t>
            </a:fld>
            <a:endParaRPr lang="en-GB"/>
          </a:p>
        </p:txBody>
      </p:sp>
      <p:sp>
        <p:nvSpPr>
          <p:cNvPr id="6" name="Footer Placeholder 5">
            <a:extLst>
              <a:ext uri="{FF2B5EF4-FFF2-40B4-BE49-F238E27FC236}">
                <a16:creationId xmlns:a16="http://schemas.microsoft.com/office/drawing/2014/main" id="{93E99353-B34F-4169-B90B-423F11A4E0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6B1140-AC90-4B26-A174-5E902CF3D5C9}"/>
              </a:ext>
            </a:extLst>
          </p:cNvPr>
          <p:cNvSpPr>
            <a:spLocks noGrp="1"/>
          </p:cNvSpPr>
          <p:nvPr>
            <p:ph type="sldNum" sz="quarter" idx="12"/>
          </p:nvPr>
        </p:nvSpPr>
        <p:spPr/>
        <p:txBody>
          <a:bodyPr/>
          <a:lstStyle/>
          <a:p>
            <a:fld id="{AF3989B7-3D80-4F25-BB4F-BE694A323B44}" type="slidenum">
              <a:rPr lang="en-GB" smtClean="0"/>
              <a:t>‹#›</a:t>
            </a:fld>
            <a:endParaRPr lang="en-GB"/>
          </a:p>
        </p:txBody>
      </p:sp>
    </p:spTree>
    <p:extLst>
      <p:ext uri="{BB962C8B-B14F-4D97-AF65-F5344CB8AC3E}">
        <p14:creationId xmlns:p14="http://schemas.microsoft.com/office/powerpoint/2010/main" val="2829698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4CBA1-5745-454E-8BBD-23433BB8DC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8745A2-4909-420E-B8BD-C533B6D19A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73F7FC-4A84-43D7-9F9C-163F0AF0782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4C573B0-0ED2-4A81-8FDF-79FE07107A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F6321F-4D33-4BB1-869C-F09B864323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2AC5110-3329-4ADB-8DA6-9AAF4AA19B37}"/>
              </a:ext>
            </a:extLst>
          </p:cNvPr>
          <p:cNvSpPr>
            <a:spLocks noGrp="1"/>
          </p:cNvSpPr>
          <p:nvPr>
            <p:ph type="dt" sz="half" idx="10"/>
          </p:nvPr>
        </p:nvSpPr>
        <p:spPr/>
        <p:txBody>
          <a:bodyPr/>
          <a:lstStyle/>
          <a:p>
            <a:fld id="{6B9DC33A-4C23-4139-8097-68F4AC96C3F3}" type="datetimeFigureOut">
              <a:rPr lang="en-GB" smtClean="0"/>
              <a:t>13/10/2022</a:t>
            </a:fld>
            <a:endParaRPr lang="en-GB"/>
          </a:p>
        </p:txBody>
      </p:sp>
      <p:sp>
        <p:nvSpPr>
          <p:cNvPr id="8" name="Footer Placeholder 7">
            <a:extLst>
              <a:ext uri="{FF2B5EF4-FFF2-40B4-BE49-F238E27FC236}">
                <a16:creationId xmlns:a16="http://schemas.microsoft.com/office/drawing/2014/main" id="{5084CA39-CC18-4F03-8DBA-66EF80F8FA8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DAC923B-E7C9-4FA0-AE0E-DD71B2AF3A93}"/>
              </a:ext>
            </a:extLst>
          </p:cNvPr>
          <p:cNvSpPr>
            <a:spLocks noGrp="1"/>
          </p:cNvSpPr>
          <p:nvPr>
            <p:ph type="sldNum" sz="quarter" idx="12"/>
          </p:nvPr>
        </p:nvSpPr>
        <p:spPr/>
        <p:txBody>
          <a:bodyPr/>
          <a:lstStyle/>
          <a:p>
            <a:fld id="{AF3989B7-3D80-4F25-BB4F-BE694A323B44}" type="slidenum">
              <a:rPr lang="en-GB" smtClean="0"/>
              <a:t>‹#›</a:t>
            </a:fld>
            <a:endParaRPr lang="en-GB"/>
          </a:p>
        </p:txBody>
      </p:sp>
    </p:spTree>
    <p:extLst>
      <p:ext uri="{BB962C8B-B14F-4D97-AF65-F5344CB8AC3E}">
        <p14:creationId xmlns:p14="http://schemas.microsoft.com/office/powerpoint/2010/main" val="37517850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0B48D-00DC-4916-9E08-B96451121BB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B6C226-4EA3-4855-847E-A05208277EE2}"/>
              </a:ext>
            </a:extLst>
          </p:cNvPr>
          <p:cNvSpPr>
            <a:spLocks noGrp="1"/>
          </p:cNvSpPr>
          <p:nvPr>
            <p:ph type="dt" sz="half" idx="10"/>
          </p:nvPr>
        </p:nvSpPr>
        <p:spPr/>
        <p:txBody>
          <a:bodyPr/>
          <a:lstStyle/>
          <a:p>
            <a:fld id="{6B9DC33A-4C23-4139-8097-68F4AC96C3F3}" type="datetimeFigureOut">
              <a:rPr lang="en-GB" smtClean="0"/>
              <a:t>13/10/2022</a:t>
            </a:fld>
            <a:endParaRPr lang="en-GB"/>
          </a:p>
        </p:txBody>
      </p:sp>
      <p:sp>
        <p:nvSpPr>
          <p:cNvPr id="4" name="Footer Placeholder 3">
            <a:extLst>
              <a:ext uri="{FF2B5EF4-FFF2-40B4-BE49-F238E27FC236}">
                <a16:creationId xmlns:a16="http://schemas.microsoft.com/office/drawing/2014/main" id="{7A2E4D05-249E-4303-AFCE-DB6053C3E3E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A58FCFF-4E29-4791-930F-16B9C1EC15F5}"/>
              </a:ext>
            </a:extLst>
          </p:cNvPr>
          <p:cNvSpPr>
            <a:spLocks noGrp="1"/>
          </p:cNvSpPr>
          <p:nvPr>
            <p:ph type="sldNum" sz="quarter" idx="12"/>
          </p:nvPr>
        </p:nvSpPr>
        <p:spPr/>
        <p:txBody>
          <a:bodyPr/>
          <a:lstStyle/>
          <a:p>
            <a:fld id="{AF3989B7-3D80-4F25-BB4F-BE694A323B44}" type="slidenum">
              <a:rPr lang="en-GB" smtClean="0"/>
              <a:t>‹#›</a:t>
            </a:fld>
            <a:endParaRPr lang="en-GB"/>
          </a:p>
        </p:txBody>
      </p:sp>
    </p:spTree>
    <p:extLst>
      <p:ext uri="{BB962C8B-B14F-4D97-AF65-F5344CB8AC3E}">
        <p14:creationId xmlns:p14="http://schemas.microsoft.com/office/powerpoint/2010/main" val="784937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61BE95-54B9-4958-A027-7820500437AF}"/>
              </a:ext>
            </a:extLst>
          </p:cNvPr>
          <p:cNvSpPr>
            <a:spLocks noGrp="1"/>
          </p:cNvSpPr>
          <p:nvPr>
            <p:ph type="dt" sz="half" idx="10"/>
          </p:nvPr>
        </p:nvSpPr>
        <p:spPr/>
        <p:txBody>
          <a:bodyPr/>
          <a:lstStyle/>
          <a:p>
            <a:fld id="{6B9DC33A-4C23-4139-8097-68F4AC96C3F3}" type="datetimeFigureOut">
              <a:rPr lang="en-GB" smtClean="0"/>
              <a:t>13/10/2022</a:t>
            </a:fld>
            <a:endParaRPr lang="en-GB"/>
          </a:p>
        </p:txBody>
      </p:sp>
      <p:sp>
        <p:nvSpPr>
          <p:cNvPr id="3" name="Footer Placeholder 2">
            <a:extLst>
              <a:ext uri="{FF2B5EF4-FFF2-40B4-BE49-F238E27FC236}">
                <a16:creationId xmlns:a16="http://schemas.microsoft.com/office/drawing/2014/main" id="{3DEF77F6-D84E-480A-BEBA-F951332FF9F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472ED01-0ACD-488D-9FD2-E91B06932A87}"/>
              </a:ext>
            </a:extLst>
          </p:cNvPr>
          <p:cNvSpPr>
            <a:spLocks noGrp="1"/>
          </p:cNvSpPr>
          <p:nvPr>
            <p:ph type="sldNum" sz="quarter" idx="12"/>
          </p:nvPr>
        </p:nvSpPr>
        <p:spPr/>
        <p:txBody>
          <a:bodyPr/>
          <a:lstStyle/>
          <a:p>
            <a:fld id="{AF3989B7-3D80-4F25-BB4F-BE694A323B44}" type="slidenum">
              <a:rPr lang="en-GB" smtClean="0"/>
              <a:t>‹#›</a:t>
            </a:fld>
            <a:endParaRPr lang="en-GB"/>
          </a:p>
        </p:txBody>
      </p:sp>
    </p:spTree>
    <p:extLst>
      <p:ext uri="{BB962C8B-B14F-4D97-AF65-F5344CB8AC3E}">
        <p14:creationId xmlns:p14="http://schemas.microsoft.com/office/powerpoint/2010/main" val="4292507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FCF8B-43A6-4D2B-870C-BEE0FAD1EA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5E3061-7F56-4D7C-8EAC-63F709F158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8A3210-6D67-4B28-8AB4-01F794DC0F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622D68-2D9E-418C-8EC6-343D498943E3}"/>
              </a:ext>
            </a:extLst>
          </p:cNvPr>
          <p:cNvSpPr>
            <a:spLocks noGrp="1"/>
          </p:cNvSpPr>
          <p:nvPr>
            <p:ph type="dt" sz="half" idx="10"/>
          </p:nvPr>
        </p:nvSpPr>
        <p:spPr/>
        <p:txBody>
          <a:bodyPr/>
          <a:lstStyle/>
          <a:p>
            <a:fld id="{6B9DC33A-4C23-4139-8097-68F4AC96C3F3}" type="datetimeFigureOut">
              <a:rPr lang="en-GB" smtClean="0"/>
              <a:t>13/10/2022</a:t>
            </a:fld>
            <a:endParaRPr lang="en-GB"/>
          </a:p>
        </p:txBody>
      </p:sp>
      <p:sp>
        <p:nvSpPr>
          <p:cNvPr id="6" name="Footer Placeholder 5">
            <a:extLst>
              <a:ext uri="{FF2B5EF4-FFF2-40B4-BE49-F238E27FC236}">
                <a16:creationId xmlns:a16="http://schemas.microsoft.com/office/drawing/2014/main" id="{9C4FD356-B8AA-48DB-94FB-C81F8E3B18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D1DEAE-7BBE-456F-A8CA-A51457C351D5}"/>
              </a:ext>
            </a:extLst>
          </p:cNvPr>
          <p:cNvSpPr>
            <a:spLocks noGrp="1"/>
          </p:cNvSpPr>
          <p:nvPr>
            <p:ph type="sldNum" sz="quarter" idx="12"/>
          </p:nvPr>
        </p:nvSpPr>
        <p:spPr/>
        <p:txBody>
          <a:bodyPr/>
          <a:lstStyle/>
          <a:p>
            <a:fld id="{AF3989B7-3D80-4F25-BB4F-BE694A323B44}" type="slidenum">
              <a:rPr lang="en-GB" smtClean="0"/>
              <a:t>‹#›</a:t>
            </a:fld>
            <a:endParaRPr lang="en-GB"/>
          </a:p>
        </p:txBody>
      </p:sp>
    </p:spTree>
    <p:extLst>
      <p:ext uri="{BB962C8B-B14F-4D97-AF65-F5344CB8AC3E}">
        <p14:creationId xmlns:p14="http://schemas.microsoft.com/office/powerpoint/2010/main" val="919260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CEBDC-F475-41F7-A859-56EC452EAE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7B20CA3-F210-4D4D-A471-4FC88CE36A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A84F90-2A20-452E-816B-F5D76A8DAA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B1E12E-769B-47C2-83C0-88BDB05E8702}"/>
              </a:ext>
            </a:extLst>
          </p:cNvPr>
          <p:cNvSpPr>
            <a:spLocks noGrp="1"/>
          </p:cNvSpPr>
          <p:nvPr>
            <p:ph type="dt" sz="half" idx="10"/>
          </p:nvPr>
        </p:nvSpPr>
        <p:spPr/>
        <p:txBody>
          <a:bodyPr/>
          <a:lstStyle/>
          <a:p>
            <a:fld id="{6B9DC33A-4C23-4139-8097-68F4AC96C3F3}" type="datetimeFigureOut">
              <a:rPr lang="en-GB" smtClean="0"/>
              <a:t>13/10/2022</a:t>
            </a:fld>
            <a:endParaRPr lang="en-GB"/>
          </a:p>
        </p:txBody>
      </p:sp>
      <p:sp>
        <p:nvSpPr>
          <p:cNvPr id="6" name="Footer Placeholder 5">
            <a:extLst>
              <a:ext uri="{FF2B5EF4-FFF2-40B4-BE49-F238E27FC236}">
                <a16:creationId xmlns:a16="http://schemas.microsoft.com/office/drawing/2014/main" id="{379CD67B-2FD3-40E8-879D-619047B406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8D01CE-D3F5-4C5F-95F0-FCDA277D5F7D}"/>
              </a:ext>
            </a:extLst>
          </p:cNvPr>
          <p:cNvSpPr>
            <a:spLocks noGrp="1"/>
          </p:cNvSpPr>
          <p:nvPr>
            <p:ph type="sldNum" sz="quarter" idx="12"/>
          </p:nvPr>
        </p:nvSpPr>
        <p:spPr/>
        <p:txBody>
          <a:bodyPr/>
          <a:lstStyle/>
          <a:p>
            <a:fld id="{AF3989B7-3D80-4F25-BB4F-BE694A323B44}" type="slidenum">
              <a:rPr lang="en-GB" smtClean="0"/>
              <a:t>‹#›</a:t>
            </a:fld>
            <a:endParaRPr lang="en-GB"/>
          </a:p>
        </p:txBody>
      </p:sp>
    </p:spTree>
    <p:extLst>
      <p:ext uri="{BB962C8B-B14F-4D97-AF65-F5344CB8AC3E}">
        <p14:creationId xmlns:p14="http://schemas.microsoft.com/office/powerpoint/2010/main" val="1106299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DC8B7-6233-49AF-A220-A1C2310FB83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4C82DD-634D-49D1-9E74-5448D86086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F95DFF-D146-4904-9544-DD3B93BF9984}"/>
              </a:ext>
            </a:extLst>
          </p:cNvPr>
          <p:cNvSpPr>
            <a:spLocks noGrp="1"/>
          </p:cNvSpPr>
          <p:nvPr>
            <p:ph type="dt" sz="half" idx="10"/>
          </p:nvPr>
        </p:nvSpPr>
        <p:spPr/>
        <p:txBody>
          <a:bodyPr/>
          <a:lstStyle/>
          <a:p>
            <a:fld id="{6B9DC33A-4C23-4139-8097-68F4AC96C3F3}" type="datetimeFigureOut">
              <a:rPr lang="en-GB" smtClean="0"/>
              <a:t>13/10/2022</a:t>
            </a:fld>
            <a:endParaRPr lang="en-GB"/>
          </a:p>
        </p:txBody>
      </p:sp>
      <p:sp>
        <p:nvSpPr>
          <p:cNvPr id="5" name="Footer Placeholder 4">
            <a:extLst>
              <a:ext uri="{FF2B5EF4-FFF2-40B4-BE49-F238E27FC236}">
                <a16:creationId xmlns:a16="http://schemas.microsoft.com/office/drawing/2014/main" id="{61A9FDC3-2175-4612-B522-011CC561EE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883395-BC4D-41C3-96AB-BA1DC4911447}"/>
              </a:ext>
            </a:extLst>
          </p:cNvPr>
          <p:cNvSpPr>
            <a:spLocks noGrp="1"/>
          </p:cNvSpPr>
          <p:nvPr>
            <p:ph type="sldNum" sz="quarter" idx="12"/>
          </p:nvPr>
        </p:nvSpPr>
        <p:spPr/>
        <p:txBody>
          <a:bodyPr/>
          <a:lstStyle/>
          <a:p>
            <a:fld id="{AF3989B7-3D80-4F25-BB4F-BE694A323B44}" type="slidenum">
              <a:rPr lang="en-GB" smtClean="0"/>
              <a:t>‹#›</a:t>
            </a:fld>
            <a:endParaRPr lang="en-GB"/>
          </a:p>
        </p:txBody>
      </p:sp>
    </p:spTree>
    <p:extLst>
      <p:ext uri="{BB962C8B-B14F-4D97-AF65-F5344CB8AC3E}">
        <p14:creationId xmlns:p14="http://schemas.microsoft.com/office/powerpoint/2010/main" val="18999651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DF32E6-8C31-4985-BC4B-189DF023C0B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47BA52A-9D45-442C-8877-C60BF00925C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5B00D1-E65A-477D-A4B0-545A52C5C7BB}"/>
              </a:ext>
            </a:extLst>
          </p:cNvPr>
          <p:cNvSpPr>
            <a:spLocks noGrp="1"/>
          </p:cNvSpPr>
          <p:nvPr>
            <p:ph type="dt" sz="half" idx="10"/>
          </p:nvPr>
        </p:nvSpPr>
        <p:spPr/>
        <p:txBody>
          <a:bodyPr/>
          <a:lstStyle/>
          <a:p>
            <a:fld id="{6B9DC33A-4C23-4139-8097-68F4AC96C3F3}" type="datetimeFigureOut">
              <a:rPr lang="en-GB" smtClean="0"/>
              <a:t>13/10/2022</a:t>
            </a:fld>
            <a:endParaRPr lang="en-GB"/>
          </a:p>
        </p:txBody>
      </p:sp>
      <p:sp>
        <p:nvSpPr>
          <p:cNvPr id="5" name="Footer Placeholder 4">
            <a:extLst>
              <a:ext uri="{FF2B5EF4-FFF2-40B4-BE49-F238E27FC236}">
                <a16:creationId xmlns:a16="http://schemas.microsoft.com/office/drawing/2014/main" id="{EE703268-039B-49EA-886C-B6AB1C0A3B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9441F9-F6BD-4762-AA54-9495BD881113}"/>
              </a:ext>
            </a:extLst>
          </p:cNvPr>
          <p:cNvSpPr>
            <a:spLocks noGrp="1"/>
          </p:cNvSpPr>
          <p:nvPr>
            <p:ph type="sldNum" sz="quarter" idx="12"/>
          </p:nvPr>
        </p:nvSpPr>
        <p:spPr/>
        <p:txBody>
          <a:bodyPr/>
          <a:lstStyle/>
          <a:p>
            <a:fld id="{AF3989B7-3D80-4F25-BB4F-BE694A323B44}" type="slidenum">
              <a:rPr lang="en-GB" smtClean="0"/>
              <a:t>‹#›</a:t>
            </a:fld>
            <a:endParaRPr lang="en-GB"/>
          </a:p>
        </p:txBody>
      </p:sp>
    </p:spTree>
    <p:extLst>
      <p:ext uri="{BB962C8B-B14F-4D97-AF65-F5344CB8AC3E}">
        <p14:creationId xmlns:p14="http://schemas.microsoft.com/office/powerpoint/2010/main" val="2273677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74E3D1-4C01-4018-94BA-17D297CD83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596D67-CEFF-4521-84AC-571F98FD91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8DFDFB-375D-4E97-A07C-8D9BFB27CE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9DC33A-4C23-4139-8097-68F4AC96C3F3}" type="datetimeFigureOut">
              <a:rPr lang="en-GB" smtClean="0"/>
              <a:t>13/10/2022</a:t>
            </a:fld>
            <a:endParaRPr lang="en-GB"/>
          </a:p>
        </p:txBody>
      </p:sp>
      <p:sp>
        <p:nvSpPr>
          <p:cNvPr id="5" name="Footer Placeholder 4">
            <a:extLst>
              <a:ext uri="{FF2B5EF4-FFF2-40B4-BE49-F238E27FC236}">
                <a16:creationId xmlns:a16="http://schemas.microsoft.com/office/drawing/2014/main" id="{0E733E6E-8953-4ACC-94B0-E43713523D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9C04B49-7E29-4E0B-85C6-0994EF4AC9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3989B7-3D80-4F25-BB4F-BE694A323B44}" type="slidenum">
              <a:rPr lang="en-GB" smtClean="0"/>
              <a:t>‹#›</a:t>
            </a:fld>
            <a:endParaRPr lang="en-GB"/>
          </a:p>
        </p:txBody>
      </p:sp>
    </p:spTree>
    <p:extLst>
      <p:ext uri="{BB962C8B-B14F-4D97-AF65-F5344CB8AC3E}">
        <p14:creationId xmlns:p14="http://schemas.microsoft.com/office/powerpoint/2010/main" val="37130879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jpeg"/><Relationship Id="rId7" Type="http://schemas.openxmlformats.org/officeDocument/2006/relationships/image" Target="../media/image7.jpeg"/><Relationship Id="rId12"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11.jpeg"/><Relationship Id="rId5" Type="http://schemas.openxmlformats.org/officeDocument/2006/relationships/image" Target="../media/image5.jpe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jpeg"/></Relationships>
</file>

<file path=ppt/slides/_rels/slide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71A74-CBC2-4DEE-B3E7-32E727D51F57}"/>
              </a:ext>
            </a:extLst>
          </p:cNvPr>
          <p:cNvSpPr>
            <a:spLocks noGrp="1"/>
          </p:cNvSpPr>
          <p:nvPr>
            <p:ph type="ctrTitle"/>
          </p:nvPr>
        </p:nvSpPr>
        <p:spPr>
          <a:xfrm>
            <a:off x="8018066" y="-644893"/>
            <a:ext cx="4173933" cy="2899611"/>
          </a:xfrm>
        </p:spPr>
        <p:txBody>
          <a:bodyPr anchor="b">
            <a:normAutofit/>
          </a:bodyPr>
          <a:lstStyle/>
          <a:p>
            <a:pPr algn="l"/>
            <a:r>
              <a:rPr lang="en-GB" sz="5400" dirty="0"/>
              <a:t>Digital Tools for learning </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Top view of school supplies, headset, and iPad on a white surface">
            <a:extLst>
              <a:ext uri="{FF2B5EF4-FFF2-40B4-BE49-F238E27FC236}">
                <a16:creationId xmlns:a16="http://schemas.microsoft.com/office/drawing/2014/main" id="{9A44F92E-1318-EF12-6302-976A1F064429}"/>
              </a:ext>
            </a:extLst>
          </p:cNvPr>
          <p:cNvPicPr>
            <a:picLocks noChangeAspect="1"/>
          </p:cNvPicPr>
          <p:nvPr/>
        </p:nvPicPr>
        <p:blipFill rotWithShape="1">
          <a:blip r:embed="rId2"/>
          <a:srcRect r="31589" b="-1"/>
          <a:stretch/>
        </p:blipFill>
        <p:spPr>
          <a:xfrm>
            <a:off x="715045" y="-159274"/>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7" name="TextBox 6">
            <a:extLst>
              <a:ext uri="{FF2B5EF4-FFF2-40B4-BE49-F238E27FC236}">
                <a16:creationId xmlns:a16="http://schemas.microsoft.com/office/drawing/2014/main" id="{4001E0EE-7AE2-4EA2-BB09-4D9BF111067A}"/>
              </a:ext>
            </a:extLst>
          </p:cNvPr>
          <p:cNvSpPr txBox="1"/>
          <p:nvPr/>
        </p:nvSpPr>
        <p:spPr>
          <a:xfrm>
            <a:off x="7903096" y="2887682"/>
            <a:ext cx="4523887" cy="3970318"/>
          </a:xfrm>
          <a:prstGeom prst="rect">
            <a:avLst/>
          </a:prstGeom>
          <a:noFill/>
        </p:spPr>
        <p:txBody>
          <a:bodyPr wrap="square" rtlCol="0">
            <a:spAutoFit/>
          </a:bodyPr>
          <a:lstStyle/>
          <a:p>
            <a:endParaRPr lang="en-GB" dirty="0"/>
          </a:p>
          <a:p>
            <a:endParaRPr lang="en-GB" dirty="0"/>
          </a:p>
          <a:p>
            <a:r>
              <a:rPr lang="en-GB" dirty="0"/>
              <a:t>Tasleem  Akhtar  (2210799)</a:t>
            </a:r>
          </a:p>
          <a:p>
            <a:endParaRPr lang="en-GB" dirty="0"/>
          </a:p>
          <a:p>
            <a:r>
              <a:rPr lang="en-GB" dirty="0" err="1"/>
              <a:t>Fathema</a:t>
            </a:r>
            <a:r>
              <a:rPr lang="en-GB" dirty="0"/>
              <a:t> khatun</a:t>
            </a:r>
          </a:p>
          <a:p>
            <a:r>
              <a:rPr lang="en-GB" dirty="0"/>
              <a:t>2215606</a:t>
            </a:r>
          </a:p>
          <a:p>
            <a:endParaRPr lang="en-GB" dirty="0"/>
          </a:p>
          <a:p>
            <a:r>
              <a:rPr lang="en-GB" dirty="0"/>
              <a:t>Ume Zainab Shah</a:t>
            </a:r>
          </a:p>
          <a:p>
            <a:r>
              <a:rPr lang="en-GB" dirty="0"/>
              <a:t>(2127507)</a:t>
            </a:r>
          </a:p>
          <a:p>
            <a:endParaRPr lang="en-GB" dirty="0"/>
          </a:p>
          <a:p>
            <a:r>
              <a:rPr lang="en-GB" dirty="0"/>
              <a:t>Sabina </a:t>
            </a:r>
            <a:r>
              <a:rPr lang="en-GB" dirty="0" err="1"/>
              <a:t>Kauser</a:t>
            </a:r>
            <a:r>
              <a:rPr lang="en-GB" dirty="0"/>
              <a:t>  (2212416)</a:t>
            </a:r>
          </a:p>
          <a:p>
            <a:endParaRPr lang="en-GB" dirty="0"/>
          </a:p>
          <a:p>
            <a:r>
              <a:rPr lang="en-GB" dirty="0"/>
              <a:t>LCHS4002 ZENO THAUM (Group  I )</a:t>
            </a:r>
          </a:p>
          <a:p>
            <a:endParaRPr lang="en-GB" dirty="0"/>
          </a:p>
        </p:txBody>
      </p:sp>
    </p:spTree>
    <p:extLst>
      <p:ext uri="{BB962C8B-B14F-4D97-AF65-F5344CB8AC3E}">
        <p14:creationId xmlns:p14="http://schemas.microsoft.com/office/powerpoint/2010/main" val="20776044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F494D5-1D25-4E72-9124-710BC8F229B3}"/>
              </a:ext>
            </a:extLst>
          </p:cNvPr>
          <p:cNvSpPr>
            <a:spLocks noGrp="1"/>
          </p:cNvSpPr>
          <p:nvPr>
            <p:ph idx="1"/>
          </p:nvPr>
        </p:nvSpPr>
        <p:spPr>
          <a:xfrm>
            <a:off x="244565" y="1297022"/>
            <a:ext cx="3807672" cy="5560978"/>
          </a:xfrm>
        </p:spPr>
        <p:txBody>
          <a:bodyPr>
            <a:noAutofit/>
          </a:bodyPr>
          <a:lstStyle/>
          <a:p>
            <a:pPr>
              <a:buFont typeface="Wingdings" panose="05000000000000000000" pitchFamily="2" charset="2"/>
              <a:buChar char="q"/>
            </a:pPr>
            <a:r>
              <a:rPr lang="en-GB" sz="2000" dirty="0"/>
              <a:t>We currently live in a digital age, It has multi-use within our lives  (Paulus et al.,2013).</a:t>
            </a:r>
          </a:p>
          <a:p>
            <a:pPr>
              <a:buFont typeface="Wingdings" panose="05000000000000000000" pitchFamily="2" charset="2"/>
              <a:buChar char="q"/>
            </a:pPr>
            <a:r>
              <a:rPr lang="en-GB" sz="2000" dirty="0"/>
              <a:t>Encouraged within and outside of education.</a:t>
            </a:r>
          </a:p>
          <a:p>
            <a:pPr>
              <a:buFont typeface="Wingdings" panose="05000000000000000000" pitchFamily="2" charset="2"/>
              <a:buChar char="q"/>
            </a:pPr>
            <a:r>
              <a:rPr lang="en-GB" sz="2000" dirty="0"/>
              <a:t>Technology has developed well overtime.</a:t>
            </a:r>
          </a:p>
          <a:p>
            <a:pPr>
              <a:buFont typeface="Wingdings" panose="05000000000000000000" pitchFamily="2" charset="2"/>
              <a:buChar char="q"/>
            </a:pPr>
            <a:endParaRPr lang="en-GB" sz="2000" dirty="0"/>
          </a:p>
          <a:p>
            <a:pPr>
              <a:buFont typeface="Wingdings" panose="05000000000000000000" pitchFamily="2" charset="2"/>
              <a:buChar char="Ø"/>
            </a:pPr>
            <a:r>
              <a:rPr lang="en-GB" sz="2000" b="1" dirty="0"/>
              <a:t>The research question is which digital tool is most used by students at UWTSD to collaborate together?</a:t>
            </a:r>
          </a:p>
          <a:p>
            <a:pPr>
              <a:buFont typeface="Wingdings" panose="05000000000000000000" pitchFamily="2" charset="2"/>
              <a:buChar char="Ø"/>
            </a:pPr>
            <a:endParaRPr lang="en-GB" sz="2000" b="1" dirty="0"/>
          </a:p>
          <a:p>
            <a:pPr>
              <a:buFont typeface="Wingdings" panose="05000000000000000000" pitchFamily="2" charset="2"/>
              <a:buChar char="Ø"/>
            </a:pPr>
            <a:r>
              <a:rPr lang="en-GB" sz="2000" b="1" dirty="0"/>
              <a:t>Tasleem Akhtar (2210799)</a:t>
            </a:r>
          </a:p>
          <a:p>
            <a:pPr>
              <a:buFont typeface="Wingdings" panose="05000000000000000000" pitchFamily="2" charset="2"/>
              <a:buChar char="Ø"/>
            </a:pPr>
            <a:r>
              <a:rPr lang="en-GB" sz="2000" b="1" dirty="0"/>
              <a:t>Presented</a:t>
            </a:r>
          </a:p>
        </p:txBody>
      </p:sp>
      <p:sp>
        <p:nvSpPr>
          <p:cNvPr id="6" name="Rectangle 5">
            <a:extLst>
              <a:ext uri="{FF2B5EF4-FFF2-40B4-BE49-F238E27FC236}">
                <a16:creationId xmlns:a16="http://schemas.microsoft.com/office/drawing/2014/main" id="{D4783E6F-4DC3-4CAC-A44C-97E80922D4C5}"/>
              </a:ext>
            </a:extLst>
          </p:cNvPr>
          <p:cNvSpPr/>
          <p:nvPr/>
        </p:nvSpPr>
        <p:spPr>
          <a:xfrm>
            <a:off x="3884377" y="0"/>
            <a:ext cx="3263137"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solidFill>
                  <a:srgbClr val="A5A5A5"/>
                </a:solidFill>
                <a:effectLst/>
                <a:uLnTx/>
                <a:uFillTx/>
                <a:latin typeface="Calibri" panose="020F0502020204030204"/>
                <a:ea typeface="+mn-ea"/>
                <a:cs typeface="+mn-cs"/>
              </a:rPr>
              <a:t>Introduction</a:t>
            </a:r>
            <a:r>
              <a:rPr kumimoji="0" lang="en-US" sz="5400" b="1" i="0" u="none" strike="noStrike" kern="1200" cap="none" spc="0" normalizeH="0" baseline="0" noProof="0" dirty="0">
                <a:ln/>
                <a:solidFill>
                  <a:srgbClr val="A5A5A5"/>
                </a:solidFill>
                <a:effectLst/>
                <a:uLnTx/>
                <a:uFillTx/>
                <a:latin typeface="Calibri" panose="020F0502020204030204"/>
                <a:ea typeface="+mn-ea"/>
                <a:cs typeface="+mn-cs"/>
              </a:rPr>
              <a:t> </a:t>
            </a:r>
          </a:p>
        </p:txBody>
      </p:sp>
      <p:pic>
        <p:nvPicPr>
          <p:cNvPr id="2" name="Picture 1">
            <a:extLst>
              <a:ext uri="{FF2B5EF4-FFF2-40B4-BE49-F238E27FC236}">
                <a16:creationId xmlns:a16="http://schemas.microsoft.com/office/drawing/2014/main" id="{DAA29F89-3D04-49E4-BB4D-5A94DFE5C099}"/>
              </a:ext>
            </a:extLst>
          </p:cNvPr>
          <p:cNvPicPr>
            <a:picLocks noChangeAspect="1"/>
          </p:cNvPicPr>
          <p:nvPr/>
        </p:nvPicPr>
        <p:blipFill>
          <a:blip r:embed="rId2"/>
          <a:stretch>
            <a:fillRect/>
          </a:stretch>
        </p:blipFill>
        <p:spPr>
          <a:xfrm>
            <a:off x="5546257" y="923330"/>
            <a:ext cx="6651312" cy="6450127"/>
          </a:xfrm>
          <a:prstGeom prst="rect">
            <a:avLst/>
          </a:prstGeom>
        </p:spPr>
      </p:pic>
    </p:spTree>
    <p:extLst>
      <p:ext uri="{BB962C8B-B14F-4D97-AF65-F5344CB8AC3E}">
        <p14:creationId xmlns:p14="http://schemas.microsoft.com/office/powerpoint/2010/main" val="3084731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40" name="Picture 20" descr="See the source image">
            <a:extLst>
              <a:ext uri="{FF2B5EF4-FFF2-40B4-BE49-F238E27FC236}">
                <a16:creationId xmlns:a16="http://schemas.microsoft.com/office/drawing/2014/main" id="{6D036EC5-CDD5-4C4A-BBEB-169CE438A8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52207" y="634919"/>
            <a:ext cx="2384794" cy="1341447"/>
          </a:xfrm>
          <a:prstGeom prst="rect">
            <a:avLst/>
          </a:prstGeom>
          <a:noFill/>
          <a:extLst>
            <a:ext uri="{909E8E84-426E-40DD-AFC4-6F175D3DCCD1}">
              <a14:hiddenFill xmlns:a14="http://schemas.microsoft.com/office/drawing/2010/main">
                <a:solidFill>
                  <a:srgbClr val="FFFFFF"/>
                </a:solidFill>
              </a14:hiddenFill>
            </a:ext>
          </a:extLst>
        </p:spPr>
      </p:pic>
      <p:sp>
        <p:nvSpPr>
          <p:cNvPr id="1038" name="Rectangle 103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22" name="Picture 2" descr="See the source image">
            <a:extLst>
              <a:ext uri="{FF2B5EF4-FFF2-40B4-BE49-F238E27FC236}">
                <a16:creationId xmlns:a16="http://schemas.microsoft.com/office/drawing/2014/main" id="{72A5B93F-856A-447B-8624-D0DDE8DF83F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1977" t="39915" r="41159" b="32455"/>
          <a:stretch/>
        </p:blipFill>
        <p:spPr bwMode="auto">
          <a:xfrm>
            <a:off x="4950061" y="2235200"/>
            <a:ext cx="2141619" cy="2250173"/>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See the source image">
            <a:extLst>
              <a:ext uri="{FF2B5EF4-FFF2-40B4-BE49-F238E27FC236}">
                <a16:creationId xmlns:a16="http://schemas.microsoft.com/office/drawing/2014/main" id="{9340D3FA-422C-43BB-B53D-646D8A1E05B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49343" y="2931812"/>
            <a:ext cx="994376" cy="994376"/>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See the source image">
            <a:extLst>
              <a:ext uri="{FF2B5EF4-FFF2-40B4-BE49-F238E27FC236}">
                <a16:creationId xmlns:a16="http://schemas.microsoft.com/office/drawing/2014/main" id="{CDCF867A-4776-4F06-BA97-C0A254DEBA7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578620" y="865796"/>
            <a:ext cx="2203766" cy="1406244"/>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See the source image">
            <a:extLst>
              <a:ext uri="{FF2B5EF4-FFF2-40B4-BE49-F238E27FC236}">
                <a16:creationId xmlns:a16="http://schemas.microsoft.com/office/drawing/2014/main" id="{552CDCE4-11C2-45D1-98DC-12A4AF7108A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75534" y="5742749"/>
            <a:ext cx="1798078" cy="1010982"/>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See the source image">
            <a:extLst>
              <a:ext uri="{FF2B5EF4-FFF2-40B4-BE49-F238E27FC236}">
                <a16:creationId xmlns:a16="http://schemas.microsoft.com/office/drawing/2014/main" id="{532B6D73-BE14-4DF8-A848-7AC3D2BD042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53501" y="5254437"/>
            <a:ext cx="2274151" cy="1279210"/>
          </a:xfrm>
          <a:prstGeom prst="rect">
            <a:avLst/>
          </a:prstGeom>
          <a:noFill/>
          <a:extLst>
            <a:ext uri="{909E8E84-426E-40DD-AFC4-6F175D3DCCD1}">
              <a14:hiddenFill xmlns:a14="http://schemas.microsoft.com/office/drawing/2010/main">
                <a:solidFill>
                  <a:srgbClr val="FFFFFF"/>
                </a:solidFill>
              </a14:hiddenFill>
            </a:ext>
          </a:extLst>
        </p:spPr>
      </p:pic>
      <p:pic>
        <p:nvPicPr>
          <p:cNvPr id="5132" name="Picture 12" descr="See the source image">
            <a:extLst>
              <a:ext uri="{FF2B5EF4-FFF2-40B4-BE49-F238E27FC236}">
                <a16:creationId xmlns:a16="http://schemas.microsoft.com/office/drawing/2014/main" id="{80FA86EA-930E-43C0-82F2-A283535B620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407416" y="950777"/>
            <a:ext cx="1182793" cy="887094"/>
          </a:xfrm>
          <a:prstGeom prst="rect">
            <a:avLst/>
          </a:prstGeom>
          <a:noFill/>
          <a:extLst>
            <a:ext uri="{909E8E84-426E-40DD-AFC4-6F175D3DCCD1}">
              <a14:hiddenFill xmlns:a14="http://schemas.microsoft.com/office/drawing/2010/main">
                <a:solidFill>
                  <a:srgbClr val="FFFFFF"/>
                </a:solidFill>
              </a14:hiddenFill>
            </a:ext>
          </a:extLst>
        </p:spPr>
      </p:pic>
      <p:pic>
        <p:nvPicPr>
          <p:cNvPr id="5134" name="Picture 14" descr="See the source image">
            <a:extLst>
              <a:ext uri="{FF2B5EF4-FFF2-40B4-BE49-F238E27FC236}">
                <a16:creationId xmlns:a16="http://schemas.microsoft.com/office/drawing/2014/main" id="{197B8EE8-596B-40FC-A5B8-49862208711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512974" y="5265019"/>
            <a:ext cx="1800331" cy="1080199"/>
          </a:xfrm>
          <a:prstGeom prst="rect">
            <a:avLst/>
          </a:prstGeom>
          <a:noFill/>
          <a:extLst>
            <a:ext uri="{909E8E84-426E-40DD-AFC4-6F175D3DCCD1}">
              <a14:hiddenFill xmlns:a14="http://schemas.microsoft.com/office/drawing/2010/main">
                <a:solidFill>
                  <a:srgbClr val="FFFFFF"/>
                </a:solidFill>
              </a14:hiddenFill>
            </a:ext>
          </a:extLst>
        </p:spPr>
      </p:pic>
      <p:pic>
        <p:nvPicPr>
          <p:cNvPr id="5136" name="Picture 16" descr="See the source image">
            <a:extLst>
              <a:ext uri="{FF2B5EF4-FFF2-40B4-BE49-F238E27FC236}">
                <a16:creationId xmlns:a16="http://schemas.microsoft.com/office/drawing/2014/main" id="{09AAE5AB-66EB-4B76-8092-D3C79C469AE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033883" y="5928800"/>
            <a:ext cx="1469990" cy="824931"/>
          </a:xfrm>
          <a:prstGeom prst="rect">
            <a:avLst/>
          </a:prstGeom>
          <a:noFill/>
          <a:extLst>
            <a:ext uri="{909E8E84-426E-40DD-AFC4-6F175D3DCCD1}">
              <a14:hiddenFill xmlns:a14="http://schemas.microsoft.com/office/drawing/2010/main">
                <a:solidFill>
                  <a:srgbClr val="FFFFFF"/>
                </a:solidFill>
              </a14:hiddenFill>
            </a:ext>
          </a:extLst>
        </p:spPr>
      </p:pic>
      <p:pic>
        <p:nvPicPr>
          <p:cNvPr id="5138" name="Picture 18" descr="See the source image">
            <a:extLst>
              <a:ext uri="{FF2B5EF4-FFF2-40B4-BE49-F238E27FC236}">
                <a16:creationId xmlns:a16="http://schemas.microsoft.com/office/drawing/2014/main" id="{FBDF7BA7-F4B4-40C0-8F24-4F53BB400F20}"/>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0086397" y="3060116"/>
            <a:ext cx="1445306" cy="1406244"/>
          </a:xfrm>
          <a:prstGeom prst="rect">
            <a:avLst/>
          </a:prstGeom>
          <a:noFill/>
          <a:extLst>
            <a:ext uri="{909E8E84-426E-40DD-AFC4-6F175D3DCCD1}">
              <a14:hiddenFill xmlns:a14="http://schemas.microsoft.com/office/drawing/2010/main">
                <a:solidFill>
                  <a:srgbClr val="FFFFFF"/>
                </a:solidFill>
              </a14:hiddenFill>
            </a:ext>
          </a:extLst>
        </p:spPr>
      </p:pic>
      <p:cxnSp>
        <p:nvCxnSpPr>
          <p:cNvPr id="12" name="Straight Connector 11">
            <a:extLst>
              <a:ext uri="{FF2B5EF4-FFF2-40B4-BE49-F238E27FC236}">
                <a16:creationId xmlns:a16="http://schemas.microsoft.com/office/drawing/2014/main" id="{C8046203-7F66-4B1D-AF33-B028731976EC}"/>
              </a:ext>
            </a:extLst>
          </p:cNvPr>
          <p:cNvCxnSpPr>
            <a:cxnSpLocks/>
          </p:cNvCxnSpPr>
          <p:nvPr/>
        </p:nvCxnSpPr>
        <p:spPr>
          <a:xfrm flipV="1">
            <a:off x="7091680" y="1918127"/>
            <a:ext cx="2806918" cy="430675"/>
          </a:xfrm>
          <a:prstGeom prst="line">
            <a:avLst/>
          </a:prstGeom>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BE64B27C-8906-4782-9CEA-93DD334B2D92}"/>
              </a:ext>
            </a:extLst>
          </p:cNvPr>
          <p:cNvCxnSpPr>
            <a:cxnSpLocks/>
          </p:cNvCxnSpPr>
          <p:nvPr/>
        </p:nvCxnSpPr>
        <p:spPr>
          <a:xfrm>
            <a:off x="7033883" y="3071071"/>
            <a:ext cx="2697258" cy="480651"/>
          </a:xfrm>
          <a:prstGeom prst="line">
            <a:avLst/>
          </a:prstGeom>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22BF80E7-C518-4A2F-8269-647F6F44E4EF}"/>
              </a:ext>
            </a:extLst>
          </p:cNvPr>
          <p:cNvCxnSpPr>
            <a:cxnSpLocks/>
          </p:cNvCxnSpPr>
          <p:nvPr/>
        </p:nvCxnSpPr>
        <p:spPr>
          <a:xfrm>
            <a:off x="7091680" y="3983220"/>
            <a:ext cx="2731821" cy="1147045"/>
          </a:xfrm>
          <a:prstGeom prst="line">
            <a:avLst/>
          </a:prstGeom>
        </p:spPr>
        <p:style>
          <a:lnRef idx="1">
            <a:schemeClr val="dk1"/>
          </a:lnRef>
          <a:fillRef idx="0">
            <a:schemeClr val="dk1"/>
          </a:fillRef>
          <a:effectRef idx="0">
            <a:schemeClr val="dk1"/>
          </a:effectRef>
          <a:fontRef idx="minor">
            <a:schemeClr val="tx1"/>
          </a:fontRef>
        </p:style>
      </p:cxnSp>
      <p:cxnSp>
        <p:nvCxnSpPr>
          <p:cNvPr id="22" name="Straight Connector 21">
            <a:extLst>
              <a:ext uri="{FF2B5EF4-FFF2-40B4-BE49-F238E27FC236}">
                <a16:creationId xmlns:a16="http://schemas.microsoft.com/office/drawing/2014/main" id="{183612C8-1106-4435-9A16-FDCB609AF91A}"/>
              </a:ext>
            </a:extLst>
          </p:cNvPr>
          <p:cNvCxnSpPr>
            <a:cxnSpLocks/>
          </p:cNvCxnSpPr>
          <p:nvPr/>
        </p:nvCxnSpPr>
        <p:spPr>
          <a:xfrm>
            <a:off x="2714324" y="1767278"/>
            <a:ext cx="2235737" cy="667914"/>
          </a:xfrm>
          <a:prstGeom prst="line">
            <a:avLst/>
          </a:prstGeom>
        </p:spPr>
        <p:style>
          <a:lnRef idx="1">
            <a:schemeClr val="dk1"/>
          </a:lnRef>
          <a:fillRef idx="0">
            <a:schemeClr val="dk1"/>
          </a:fillRef>
          <a:effectRef idx="0">
            <a:schemeClr val="dk1"/>
          </a:effectRef>
          <a:fontRef idx="minor">
            <a:schemeClr val="tx1"/>
          </a:fontRef>
        </p:style>
      </p:cxnSp>
      <p:cxnSp>
        <p:nvCxnSpPr>
          <p:cNvPr id="24" name="Straight Connector 23">
            <a:extLst>
              <a:ext uri="{FF2B5EF4-FFF2-40B4-BE49-F238E27FC236}">
                <a16:creationId xmlns:a16="http://schemas.microsoft.com/office/drawing/2014/main" id="{559A0EC6-3DB2-4353-A0D8-99BDC776AAFC}"/>
              </a:ext>
            </a:extLst>
          </p:cNvPr>
          <p:cNvCxnSpPr>
            <a:cxnSpLocks/>
          </p:cNvCxnSpPr>
          <p:nvPr/>
        </p:nvCxnSpPr>
        <p:spPr>
          <a:xfrm flipH="1" flipV="1">
            <a:off x="2906615" y="3311396"/>
            <a:ext cx="2006592" cy="117605"/>
          </a:xfrm>
          <a:prstGeom prst="line">
            <a:avLst/>
          </a:prstGeom>
        </p:spPr>
        <p:style>
          <a:lnRef idx="1">
            <a:schemeClr val="dk1"/>
          </a:lnRef>
          <a:fillRef idx="0">
            <a:schemeClr val="dk1"/>
          </a:fillRef>
          <a:effectRef idx="0">
            <a:schemeClr val="dk1"/>
          </a:effectRef>
          <a:fontRef idx="minor">
            <a:schemeClr val="tx1"/>
          </a:fontRef>
        </p:style>
      </p:cxnSp>
      <p:cxnSp>
        <p:nvCxnSpPr>
          <p:cNvPr id="28" name="Straight Connector 27">
            <a:extLst>
              <a:ext uri="{FF2B5EF4-FFF2-40B4-BE49-F238E27FC236}">
                <a16:creationId xmlns:a16="http://schemas.microsoft.com/office/drawing/2014/main" id="{A984C654-7D79-49B8-AB69-57D8C8EE4B6B}"/>
              </a:ext>
            </a:extLst>
          </p:cNvPr>
          <p:cNvCxnSpPr>
            <a:cxnSpLocks/>
          </p:cNvCxnSpPr>
          <p:nvPr/>
        </p:nvCxnSpPr>
        <p:spPr>
          <a:xfrm flipH="1">
            <a:off x="3080084" y="4298885"/>
            <a:ext cx="1869977" cy="1110513"/>
          </a:xfrm>
          <a:prstGeom prst="line">
            <a:avLst/>
          </a:prstGeom>
        </p:spPr>
        <p:style>
          <a:lnRef idx="1">
            <a:schemeClr val="dk1"/>
          </a:lnRef>
          <a:fillRef idx="0">
            <a:schemeClr val="dk1"/>
          </a:fillRef>
          <a:effectRef idx="0">
            <a:schemeClr val="dk1"/>
          </a:effectRef>
          <a:fontRef idx="minor">
            <a:schemeClr val="tx1"/>
          </a:fontRef>
        </p:style>
      </p:cxnSp>
      <p:cxnSp>
        <p:nvCxnSpPr>
          <p:cNvPr id="30" name="Straight Connector 29">
            <a:extLst>
              <a:ext uri="{FF2B5EF4-FFF2-40B4-BE49-F238E27FC236}">
                <a16:creationId xmlns:a16="http://schemas.microsoft.com/office/drawing/2014/main" id="{374955B4-7498-4FB0-ABF2-FD8AECB8C71C}"/>
              </a:ext>
            </a:extLst>
          </p:cNvPr>
          <p:cNvCxnSpPr>
            <a:cxnSpLocks/>
          </p:cNvCxnSpPr>
          <p:nvPr/>
        </p:nvCxnSpPr>
        <p:spPr>
          <a:xfrm>
            <a:off x="6828784" y="4298885"/>
            <a:ext cx="821918" cy="1443864"/>
          </a:xfrm>
          <a:prstGeom prst="line">
            <a:avLst/>
          </a:prstGeom>
        </p:spPr>
        <p:style>
          <a:lnRef idx="1">
            <a:schemeClr val="dk1"/>
          </a:lnRef>
          <a:fillRef idx="0">
            <a:schemeClr val="dk1"/>
          </a:fillRef>
          <a:effectRef idx="0">
            <a:schemeClr val="dk1"/>
          </a:effectRef>
          <a:fontRef idx="minor">
            <a:schemeClr val="tx1"/>
          </a:fontRef>
        </p:style>
      </p:cxnSp>
      <p:cxnSp>
        <p:nvCxnSpPr>
          <p:cNvPr id="42" name="Straight Connector 41">
            <a:extLst>
              <a:ext uri="{FF2B5EF4-FFF2-40B4-BE49-F238E27FC236}">
                <a16:creationId xmlns:a16="http://schemas.microsoft.com/office/drawing/2014/main" id="{9CC3237A-09F5-48A0-8912-9F19B7CAA0EB}"/>
              </a:ext>
            </a:extLst>
          </p:cNvPr>
          <p:cNvCxnSpPr>
            <a:cxnSpLocks/>
          </p:cNvCxnSpPr>
          <p:nvPr/>
        </p:nvCxnSpPr>
        <p:spPr>
          <a:xfrm flipH="1">
            <a:off x="5192028" y="4636120"/>
            <a:ext cx="539282" cy="1102913"/>
          </a:xfrm>
          <a:prstGeom prst="line">
            <a:avLst/>
          </a:prstGeom>
        </p:spPr>
        <p:style>
          <a:lnRef idx="1">
            <a:schemeClr val="dk1"/>
          </a:lnRef>
          <a:fillRef idx="0">
            <a:schemeClr val="dk1"/>
          </a:fillRef>
          <a:effectRef idx="0">
            <a:schemeClr val="dk1"/>
          </a:effectRef>
          <a:fontRef idx="minor">
            <a:schemeClr val="tx1"/>
          </a:fontRef>
        </p:style>
      </p:cxnSp>
      <p:sp>
        <p:nvSpPr>
          <p:cNvPr id="45" name="Rectangle 44">
            <a:extLst>
              <a:ext uri="{FF2B5EF4-FFF2-40B4-BE49-F238E27FC236}">
                <a16:creationId xmlns:a16="http://schemas.microsoft.com/office/drawing/2014/main" id="{02E2FED1-3146-4EEE-9664-744C0AC53730}"/>
              </a:ext>
            </a:extLst>
          </p:cNvPr>
          <p:cNvSpPr/>
          <p:nvPr/>
        </p:nvSpPr>
        <p:spPr>
          <a:xfrm>
            <a:off x="1658908" y="134803"/>
            <a:ext cx="8629414"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5400" b="1" dirty="0">
                <a:ln/>
                <a:solidFill>
                  <a:srgbClr val="A5A5A5"/>
                </a:solidFill>
                <a:latin typeface="Calibri" panose="020F0502020204030204"/>
              </a:rPr>
              <a:t>Digital</a:t>
            </a:r>
            <a:r>
              <a:rPr kumimoji="0" lang="en-US" sz="5400" b="1" i="0" u="none" strike="noStrike" kern="1200" cap="none" spc="0" normalizeH="0" baseline="0" noProof="0" dirty="0">
                <a:ln/>
                <a:solidFill>
                  <a:srgbClr val="A5A5A5"/>
                </a:solidFill>
                <a:effectLst/>
                <a:uLnTx/>
                <a:uFillTx/>
                <a:latin typeface="Calibri" panose="020F0502020204030204"/>
                <a:ea typeface="+mn-ea"/>
                <a:cs typeface="+mn-cs"/>
              </a:rPr>
              <a:t> tools used for learning</a:t>
            </a:r>
          </a:p>
        </p:txBody>
      </p:sp>
      <p:cxnSp>
        <p:nvCxnSpPr>
          <p:cNvPr id="47" name="Straight Connector 46">
            <a:extLst>
              <a:ext uri="{FF2B5EF4-FFF2-40B4-BE49-F238E27FC236}">
                <a16:creationId xmlns:a16="http://schemas.microsoft.com/office/drawing/2014/main" id="{2C0F4804-7709-403D-B5B0-5334BB954BFC}"/>
              </a:ext>
            </a:extLst>
          </p:cNvPr>
          <p:cNvCxnSpPr/>
          <p:nvPr/>
        </p:nvCxnSpPr>
        <p:spPr>
          <a:xfrm flipV="1">
            <a:off x="6244604" y="1568918"/>
            <a:ext cx="0" cy="703122"/>
          </a:xfrm>
          <a:prstGeom prst="line">
            <a:avLst/>
          </a:prstGeom>
        </p:spPr>
        <p:style>
          <a:lnRef idx="1">
            <a:schemeClr val="dk1"/>
          </a:lnRef>
          <a:fillRef idx="0">
            <a:schemeClr val="dk1"/>
          </a:fillRef>
          <a:effectRef idx="0">
            <a:schemeClr val="dk1"/>
          </a:effectRef>
          <a:fontRef idx="minor">
            <a:schemeClr val="tx1"/>
          </a:fontRef>
        </p:style>
      </p:cxnSp>
      <p:sp>
        <p:nvSpPr>
          <p:cNvPr id="2" name="TextBox 1">
            <a:extLst>
              <a:ext uri="{FF2B5EF4-FFF2-40B4-BE49-F238E27FC236}">
                <a16:creationId xmlns:a16="http://schemas.microsoft.com/office/drawing/2014/main" id="{AFB96205-1DD8-4814-B841-2DCD948A8A27}"/>
              </a:ext>
            </a:extLst>
          </p:cNvPr>
          <p:cNvSpPr txBox="1"/>
          <p:nvPr/>
        </p:nvSpPr>
        <p:spPr>
          <a:xfrm>
            <a:off x="375385" y="4957011"/>
            <a:ext cx="1283523" cy="1200329"/>
          </a:xfrm>
          <a:prstGeom prst="rect">
            <a:avLst/>
          </a:prstGeom>
          <a:noFill/>
        </p:spPr>
        <p:txBody>
          <a:bodyPr wrap="square" rtlCol="0">
            <a:spAutoFit/>
          </a:bodyPr>
          <a:lstStyle/>
          <a:p>
            <a:r>
              <a:rPr lang="en-GB" dirty="0"/>
              <a:t>Presented by Sabina </a:t>
            </a:r>
            <a:r>
              <a:rPr lang="en-GB" dirty="0" err="1"/>
              <a:t>Kauser</a:t>
            </a:r>
            <a:r>
              <a:rPr lang="en-GB" dirty="0"/>
              <a:t> (2212416)</a:t>
            </a:r>
          </a:p>
        </p:txBody>
      </p:sp>
    </p:spTree>
    <p:extLst>
      <p:ext uri="{BB962C8B-B14F-4D97-AF65-F5344CB8AC3E}">
        <p14:creationId xmlns:p14="http://schemas.microsoft.com/office/powerpoint/2010/main" val="1115230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500" fill="hold"/>
                                        <p:tgtEl>
                                          <p:spTgt spid="5122"/>
                                        </p:tgtEl>
                                        <p:attrNameLst>
                                          <p:attrName>ppt_x</p:attrName>
                                        </p:attrNameLst>
                                      </p:cBhvr>
                                      <p:tavLst>
                                        <p:tav tm="0">
                                          <p:val>
                                            <p:strVal val="#ppt_x"/>
                                          </p:val>
                                        </p:tav>
                                        <p:tav tm="100000">
                                          <p:val>
                                            <p:strVal val="#ppt_x"/>
                                          </p:val>
                                        </p:tav>
                                      </p:tavLst>
                                    </p:anim>
                                    <p:anim calcmode="lin" valueType="num">
                                      <p:cBhvr additive="base">
                                        <p:cTn id="8" dur="500" fill="hold"/>
                                        <p:tgtEl>
                                          <p:spTgt spid="512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124"/>
                                        </p:tgtEl>
                                        <p:attrNameLst>
                                          <p:attrName>style.visibility</p:attrName>
                                        </p:attrNameLst>
                                      </p:cBhvr>
                                      <p:to>
                                        <p:strVal val="visible"/>
                                      </p:to>
                                    </p:set>
                                    <p:anim calcmode="lin" valueType="num">
                                      <p:cBhvr additive="base">
                                        <p:cTn id="13" dur="500" fill="hold"/>
                                        <p:tgtEl>
                                          <p:spTgt spid="5124"/>
                                        </p:tgtEl>
                                        <p:attrNameLst>
                                          <p:attrName>ppt_x</p:attrName>
                                        </p:attrNameLst>
                                      </p:cBhvr>
                                      <p:tavLst>
                                        <p:tav tm="0">
                                          <p:val>
                                            <p:strVal val="#ppt_x"/>
                                          </p:val>
                                        </p:tav>
                                        <p:tav tm="100000">
                                          <p:val>
                                            <p:strVal val="#ppt_x"/>
                                          </p:val>
                                        </p:tav>
                                      </p:tavLst>
                                    </p:anim>
                                    <p:anim calcmode="lin" valueType="num">
                                      <p:cBhvr additive="base">
                                        <p:cTn id="14" dur="500" fill="hold"/>
                                        <p:tgtEl>
                                          <p:spTgt spid="512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132"/>
                                        </p:tgtEl>
                                        <p:attrNameLst>
                                          <p:attrName>style.visibility</p:attrName>
                                        </p:attrNameLst>
                                      </p:cBhvr>
                                      <p:to>
                                        <p:strVal val="visible"/>
                                      </p:to>
                                    </p:set>
                                    <p:anim calcmode="lin" valueType="num">
                                      <p:cBhvr additive="base">
                                        <p:cTn id="19" dur="500" fill="hold"/>
                                        <p:tgtEl>
                                          <p:spTgt spid="5132"/>
                                        </p:tgtEl>
                                        <p:attrNameLst>
                                          <p:attrName>ppt_x</p:attrName>
                                        </p:attrNameLst>
                                      </p:cBhvr>
                                      <p:tavLst>
                                        <p:tav tm="0">
                                          <p:val>
                                            <p:strVal val="#ppt_x"/>
                                          </p:val>
                                        </p:tav>
                                        <p:tav tm="100000">
                                          <p:val>
                                            <p:strVal val="#ppt_x"/>
                                          </p:val>
                                        </p:tav>
                                      </p:tavLst>
                                    </p:anim>
                                    <p:anim calcmode="lin" valueType="num">
                                      <p:cBhvr additive="base">
                                        <p:cTn id="20" dur="500" fill="hold"/>
                                        <p:tgtEl>
                                          <p:spTgt spid="513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126"/>
                                        </p:tgtEl>
                                        <p:attrNameLst>
                                          <p:attrName>style.visibility</p:attrName>
                                        </p:attrNameLst>
                                      </p:cBhvr>
                                      <p:to>
                                        <p:strVal val="visible"/>
                                      </p:to>
                                    </p:set>
                                    <p:anim calcmode="lin" valueType="num">
                                      <p:cBhvr additive="base">
                                        <p:cTn id="25" dur="500" fill="hold"/>
                                        <p:tgtEl>
                                          <p:spTgt spid="5126"/>
                                        </p:tgtEl>
                                        <p:attrNameLst>
                                          <p:attrName>ppt_x</p:attrName>
                                        </p:attrNameLst>
                                      </p:cBhvr>
                                      <p:tavLst>
                                        <p:tav tm="0">
                                          <p:val>
                                            <p:strVal val="#ppt_x"/>
                                          </p:val>
                                        </p:tav>
                                        <p:tav tm="100000">
                                          <p:val>
                                            <p:strVal val="#ppt_x"/>
                                          </p:val>
                                        </p:tav>
                                      </p:tavLst>
                                    </p:anim>
                                    <p:anim calcmode="lin" valueType="num">
                                      <p:cBhvr additive="base">
                                        <p:cTn id="26" dur="500" fill="hold"/>
                                        <p:tgtEl>
                                          <p:spTgt spid="512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138"/>
                                        </p:tgtEl>
                                        <p:attrNameLst>
                                          <p:attrName>style.visibility</p:attrName>
                                        </p:attrNameLst>
                                      </p:cBhvr>
                                      <p:to>
                                        <p:strVal val="visible"/>
                                      </p:to>
                                    </p:set>
                                    <p:anim calcmode="lin" valueType="num">
                                      <p:cBhvr additive="base">
                                        <p:cTn id="31" dur="500" fill="hold"/>
                                        <p:tgtEl>
                                          <p:spTgt spid="5138"/>
                                        </p:tgtEl>
                                        <p:attrNameLst>
                                          <p:attrName>ppt_x</p:attrName>
                                        </p:attrNameLst>
                                      </p:cBhvr>
                                      <p:tavLst>
                                        <p:tav tm="0">
                                          <p:val>
                                            <p:strVal val="#ppt_x"/>
                                          </p:val>
                                        </p:tav>
                                        <p:tav tm="100000">
                                          <p:val>
                                            <p:strVal val="#ppt_x"/>
                                          </p:val>
                                        </p:tav>
                                      </p:tavLst>
                                    </p:anim>
                                    <p:anim calcmode="lin" valueType="num">
                                      <p:cBhvr additive="base">
                                        <p:cTn id="32" dur="500" fill="hold"/>
                                        <p:tgtEl>
                                          <p:spTgt spid="5138"/>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130"/>
                                        </p:tgtEl>
                                        <p:attrNameLst>
                                          <p:attrName>style.visibility</p:attrName>
                                        </p:attrNameLst>
                                      </p:cBhvr>
                                      <p:to>
                                        <p:strVal val="visible"/>
                                      </p:to>
                                    </p:set>
                                    <p:anim calcmode="lin" valueType="num">
                                      <p:cBhvr additive="base">
                                        <p:cTn id="37" dur="500" fill="hold"/>
                                        <p:tgtEl>
                                          <p:spTgt spid="5130"/>
                                        </p:tgtEl>
                                        <p:attrNameLst>
                                          <p:attrName>ppt_x</p:attrName>
                                        </p:attrNameLst>
                                      </p:cBhvr>
                                      <p:tavLst>
                                        <p:tav tm="0">
                                          <p:val>
                                            <p:strVal val="#ppt_x"/>
                                          </p:val>
                                        </p:tav>
                                        <p:tav tm="100000">
                                          <p:val>
                                            <p:strVal val="#ppt_x"/>
                                          </p:val>
                                        </p:tav>
                                      </p:tavLst>
                                    </p:anim>
                                    <p:anim calcmode="lin" valueType="num">
                                      <p:cBhvr additive="base">
                                        <p:cTn id="38" dur="500" fill="hold"/>
                                        <p:tgtEl>
                                          <p:spTgt spid="513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136"/>
                                        </p:tgtEl>
                                        <p:attrNameLst>
                                          <p:attrName>style.visibility</p:attrName>
                                        </p:attrNameLst>
                                      </p:cBhvr>
                                      <p:to>
                                        <p:strVal val="visible"/>
                                      </p:to>
                                    </p:set>
                                    <p:anim calcmode="lin" valueType="num">
                                      <p:cBhvr additive="base">
                                        <p:cTn id="43" dur="500" fill="hold"/>
                                        <p:tgtEl>
                                          <p:spTgt spid="5136"/>
                                        </p:tgtEl>
                                        <p:attrNameLst>
                                          <p:attrName>ppt_x</p:attrName>
                                        </p:attrNameLst>
                                      </p:cBhvr>
                                      <p:tavLst>
                                        <p:tav tm="0">
                                          <p:val>
                                            <p:strVal val="#ppt_x"/>
                                          </p:val>
                                        </p:tav>
                                        <p:tav tm="100000">
                                          <p:val>
                                            <p:strVal val="#ppt_x"/>
                                          </p:val>
                                        </p:tav>
                                      </p:tavLst>
                                    </p:anim>
                                    <p:anim calcmode="lin" valueType="num">
                                      <p:cBhvr additive="base">
                                        <p:cTn id="44" dur="500" fill="hold"/>
                                        <p:tgtEl>
                                          <p:spTgt spid="513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128"/>
                                        </p:tgtEl>
                                        <p:attrNameLst>
                                          <p:attrName>style.visibility</p:attrName>
                                        </p:attrNameLst>
                                      </p:cBhvr>
                                      <p:to>
                                        <p:strVal val="visible"/>
                                      </p:to>
                                    </p:set>
                                    <p:anim calcmode="lin" valueType="num">
                                      <p:cBhvr additive="base">
                                        <p:cTn id="49" dur="500" fill="hold"/>
                                        <p:tgtEl>
                                          <p:spTgt spid="5128"/>
                                        </p:tgtEl>
                                        <p:attrNameLst>
                                          <p:attrName>ppt_x</p:attrName>
                                        </p:attrNameLst>
                                      </p:cBhvr>
                                      <p:tavLst>
                                        <p:tav tm="0">
                                          <p:val>
                                            <p:strVal val="#ppt_x"/>
                                          </p:val>
                                        </p:tav>
                                        <p:tav tm="100000">
                                          <p:val>
                                            <p:strVal val="#ppt_x"/>
                                          </p:val>
                                        </p:tav>
                                      </p:tavLst>
                                    </p:anim>
                                    <p:anim calcmode="lin" valueType="num">
                                      <p:cBhvr additive="base">
                                        <p:cTn id="50" dur="500" fill="hold"/>
                                        <p:tgtEl>
                                          <p:spTgt spid="5128"/>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134"/>
                                        </p:tgtEl>
                                        <p:attrNameLst>
                                          <p:attrName>style.visibility</p:attrName>
                                        </p:attrNameLst>
                                      </p:cBhvr>
                                      <p:to>
                                        <p:strVal val="visible"/>
                                      </p:to>
                                    </p:set>
                                    <p:anim calcmode="lin" valueType="num">
                                      <p:cBhvr additive="base">
                                        <p:cTn id="55" dur="500" fill="hold"/>
                                        <p:tgtEl>
                                          <p:spTgt spid="5134"/>
                                        </p:tgtEl>
                                        <p:attrNameLst>
                                          <p:attrName>ppt_x</p:attrName>
                                        </p:attrNameLst>
                                      </p:cBhvr>
                                      <p:tavLst>
                                        <p:tav tm="0">
                                          <p:val>
                                            <p:strVal val="#ppt_x"/>
                                          </p:val>
                                        </p:tav>
                                        <p:tav tm="100000">
                                          <p:val>
                                            <p:strVal val="#ppt_x"/>
                                          </p:val>
                                        </p:tav>
                                      </p:tavLst>
                                    </p:anim>
                                    <p:anim calcmode="lin" valueType="num">
                                      <p:cBhvr additive="base">
                                        <p:cTn id="56" dur="500" fill="hold"/>
                                        <p:tgtEl>
                                          <p:spTgt spid="5134"/>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140"/>
                                        </p:tgtEl>
                                        <p:attrNameLst>
                                          <p:attrName>style.visibility</p:attrName>
                                        </p:attrNameLst>
                                      </p:cBhvr>
                                      <p:to>
                                        <p:strVal val="visible"/>
                                      </p:to>
                                    </p:set>
                                    <p:anim calcmode="lin" valueType="num">
                                      <p:cBhvr additive="base">
                                        <p:cTn id="61" dur="500" fill="hold"/>
                                        <p:tgtEl>
                                          <p:spTgt spid="5140"/>
                                        </p:tgtEl>
                                        <p:attrNameLst>
                                          <p:attrName>ppt_x</p:attrName>
                                        </p:attrNameLst>
                                      </p:cBhvr>
                                      <p:tavLst>
                                        <p:tav tm="0">
                                          <p:val>
                                            <p:strVal val="#ppt_x"/>
                                          </p:val>
                                        </p:tav>
                                        <p:tav tm="100000">
                                          <p:val>
                                            <p:strVal val="#ppt_x"/>
                                          </p:val>
                                        </p:tav>
                                      </p:tavLst>
                                    </p:anim>
                                    <p:anim calcmode="lin" valueType="num">
                                      <p:cBhvr additive="base">
                                        <p:cTn id="62" dur="500" fill="hold"/>
                                        <p:tgtEl>
                                          <p:spTgt spid="514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F5859C64-19B2-4B36-B82E-318CC2A8DCB1}"/>
              </a:ext>
            </a:extLst>
          </p:cNvPr>
          <p:cNvSpPr/>
          <p:nvPr/>
        </p:nvSpPr>
        <p:spPr>
          <a:xfrm>
            <a:off x="6513788" y="365125"/>
            <a:ext cx="4840010" cy="180730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0" cap="none" spc="0" dirty="0">
                <a:ln w="0"/>
                <a:effectLst>
                  <a:outerShdw blurRad="38100" dist="19050" dir="2700000" algn="tl" rotWithShape="0">
                    <a:schemeClr val="dk1">
                      <a:alpha val="40000"/>
                    </a:schemeClr>
                  </a:outerShdw>
                </a:effectLst>
                <a:latin typeface="+mj-lt"/>
                <a:ea typeface="+mj-ea"/>
                <a:cs typeface="+mj-cs"/>
              </a:rPr>
              <a:t>Rationale</a:t>
            </a:r>
          </a:p>
        </p:txBody>
      </p:sp>
      <p:pic>
        <p:nvPicPr>
          <p:cNvPr id="1026" name="Picture 2">
            <a:extLst>
              <a:ext uri="{FF2B5EF4-FFF2-40B4-BE49-F238E27FC236}">
                <a16:creationId xmlns:a16="http://schemas.microsoft.com/office/drawing/2014/main" id="{0B73FB08-D111-4773-AED3-894C90F8CA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5162" r="16007"/>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353F89B-D0C0-4D2C-8FD5-15342C3F238C}"/>
              </a:ext>
            </a:extLst>
          </p:cNvPr>
          <p:cNvSpPr txBox="1"/>
          <p:nvPr/>
        </p:nvSpPr>
        <p:spPr>
          <a:xfrm>
            <a:off x="6513788" y="2333297"/>
            <a:ext cx="4840010" cy="384366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Online collaboration allows for the analysis and sharing of information (</a:t>
            </a:r>
            <a:r>
              <a:rPr lang="en-US" sz="2000" dirty="0" err="1"/>
              <a:t>Dreamson</a:t>
            </a:r>
            <a:r>
              <a:rPr lang="en-US" sz="2000" dirty="0"/>
              <a:t>, 2017).</a:t>
            </a:r>
          </a:p>
          <a:p>
            <a:pPr indent="-228600">
              <a:lnSpc>
                <a:spcPct val="90000"/>
              </a:lnSpc>
              <a:spcAft>
                <a:spcPts val="600"/>
              </a:spcAft>
              <a:buFont typeface="Arial" panose="020B0604020202020204" pitchFamily="34" charset="0"/>
              <a:buChar char="•"/>
            </a:pPr>
            <a:r>
              <a:rPr lang="en-GB" sz="2000" dirty="0"/>
              <a:t>Collaboration is made possible by technology (Hammond,2016).</a:t>
            </a:r>
          </a:p>
          <a:p>
            <a:pPr indent="-228600">
              <a:lnSpc>
                <a:spcPct val="90000"/>
              </a:lnSpc>
              <a:spcAft>
                <a:spcPts val="600"/>
              </a:spcAft>
              <a:buFont typeface="Arial" panose="020B0604020202020204" pitchFamily="34" charset="0"/>
              <a:buChar char="•"/>
            </a:pPr>
            <a:r>
              <a:rPr lang="en-GB" sz="2000" dirty="0"/>
              <a:t>Reaches a wider audience and allows access of information. </a:t>
            </a:r>
            <a:endParaRPr lang="en-US" sz="2000" dirty="0"/>
          </a:p>
        </p:txBody>
      </p:sp>
      <p:sp>
        <p:nvSpPr>
          <p:cNvPr id="2" name="TextBox 1">
            <a:extLst>
              <a:ext uri="{FF2B5EF4-FFF2-40B4-BE49-F238E27FC236}">
                <a16:creationId xmlns:a16="http://schemas.microsoft.com/office/drawing/2014/main" id="{3CE92CCE-9BE0-4A8B-A58D-2B4ACC5A2B42}"/>
              </a:ext>
            </a:extLst>
          </p:cNvPr>
          <p:cNvSpPr txBox="1"/>
          <p:nvPr/>
        </p:nvSpPr>
        <p:spPr>
          <a:xfrm>
            <a:off x="6513788" y="5178392"/>
            <a:ext cx="3915687" cy="369332"/>
          </a:xfrm>
          <a:prstGeom prst="rect">
            <a:avLst/>
          </a:prstGeom>
          <a:noFill/>
        </p:spPr>
        <p:txBody>
          <a:bodyPr wrap="none" rtlCol="0">
            <a:spAutoFit/>
          </a:bodyPr>
          <a:lstStyle/>
          <a:p>
            <a:r>
              <a:rPr lang="en-GB" dirty="0"/>
              <a:t>Presented By Tasleem Akhtar (2210799)</a:t>
            </a:r>
          </a:p>
        </p:txBody>
      </p:sp>
    </p:spTree>
    <p:extLst>
      <p:ext uri="{BB962C8B-B14F-4D97-AF65-F5344CB8AC3E}">
        <p14:creationId xmlns:p14="http://schemas.microsoft.com/office/powerpoint/2010/main" val="4195900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3079"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52EE9F1D-69AD-488E-834B-E4BB3C200254}"/>
              </a:ext>
            </a:extLst>
          </p:cNvPr>
          <p:cNvSpPr/>
          <p:nvPr/>
        </p:nvSpPr>
        <p:spPr>
          <a:xfrm>
            <a:off x="6421700" y="713232"/>
            <a:ext cx="5154168" cy="119786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b="1" dirty="0">
                <a:ln w="12700">
                  <a:solidFill>
                    <a:schemeClr val="accent3">
                      <a:lumMod val="50000"/>
                    </a:schemeClr>
                  </a:solidFill>
                  <a:prstDash val="solid"/>
                </a:ln>
                <a:effectLst>
                  <a:innerShdw blurRad="177800">
                    <a:schemeClr val="accent3">
                      <a:lumMod val="50000"/>
                    </a:schemeClr>
                  </a:innerShdw>
                </a:effectLst>
                <a:latin typeface="+mj-lt"/>
                <a:ea typeface="+mj-ea"/>
                <a:cs typeface="+mj-cs"/>
              </a:rPr>
              <a:t>Proposed Methods </a:t>
            </a:r>
            <a:endParaRPr lang="en-US" sz="4800" b="1" cap="none" spc="0" dirty="0">
              <a:ln w="12700">
                <a:solidFill>
                  <a:schemeClr val="accent3">
                    <a:lumMod val="50000"/>
                  </a:schemeClr>
                </a:solidFill>
                <a:prstDash val="solid"/>
              </a:ln>
              <a:effectLst>
                <a:innerShdw blurRad="177800">
                  <a:schemeClr val="accent3">
                    <a:lumMod val="50000"/>
                  </a:schemeClr>
                </a:innerShdw>
              </a:effectLst>
              <a:latin typeface="+mj-lt"/>
              <a:ea typeface="+mj-ea"/>
              <a:cs typeface="+mj-cs"/>
            </a:endParaRPr>
          </a:p>
        </p:txBody>
      </p:sp>
      <p:pic>
        <p:nvPicPr>
          <p:cNvPr id="3074" name="Picture 2">
            <a:extLst>
              <a:ext uri="{FF2B5EF4-FFF2-40B4-BE49-F238E27FC236}">
                <a16:creationId xmlns:a16="http://schemas.microsoft.com/office/drawing/2014/main" id="{1F9E3635-23A2-4684-922B-DA71003AE63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4840"/>
          <a:stretch/>
        </p:blipFill>
        <p:spPr bwMode="auto">
          <a:xfrm>
            <a:off x="20" y="10"/>
            <a:ext cx="5495089"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1" name="!!Line">
            <a:extLst>
              <a:ext uri="{FF2B5EF4-FFF2-40B4-BE49-F238E27FC236}">
                <a16:creationId xmlns:a16="http://schemas.microsoft.com/office/drawing/2014/main" id="{29A9EE12-EF77-4DB4-84E4-043DE72352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3328" y="822960"/>
            <a:ext cx="9144" cy="914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55A67F77-E024-4FDB-AF22-666BD80C2151}"/>
              </a:ext>
            </a:extLst>
          </p:cNvPr>
          <p:cNvPicPr>
            <a:picLocks noChangeAspect="1"/>
          </p:cNvPicPr>
          <p:nvPr/>
        </p:nvPicPr>
        <p:blipFill rotWithShape="1">
          <a:blip r:embed="rId3"/>
          <a:srcRect l="28641" t="23853" r="28167" b="11999"/>
          <a:stretch/>
        </p:blipFill>
        <p:spPr>
          <a:xfrm>
            <a:off x="5770300" y="1911095"/>
            <a:ext cx="5805567" cy="4850107"/>
          </a:xfrm>
          <a:prstGeom prst="rect">
            <a:avLst/>
          </a:prstGeom>
        </p:spPr>
      </p:pic>
      <p:sp>
        <p:nvSpPr>
          <p:cNvPr id="3" name="TextBox 2">
            <a:extLst>
              <a:ext uri="{FF2B5EF4-FFF2-40B4-BE49-F238E27FC236}">
                <a16:creationId xmlns:a16="http://schemas.microsoft.com/office/drawing/2014/main" id="{10031196-6314-4E7E-A989-31C399A603C9}"/>
              </a:ext>
            </a:extLst>
          </p:cNvPr>
          <p:cNvSpPr txBox="1"/>
          <p:nvPr/>
        </p:nvSpPr>
        <p:spPr>
          <a:xfrm>
            <a:off x="437500" y="6211669"/>
            <a:ext cx="2252312" cy="646331"/>
          </a:xfrm>
          <a:prstGeom prst="rect">
            <a:avLst/>
          </a:prstGeom>
          <a:noFill/>
        </p:spPr>
        <p:txBody>
          <a:bodyPr wrap="square" rtlCol="0">
            <a:spAutoFit/>
          </a:bodyPr>
          <a:lstStyle/>
          <a:p>
            <a:r>
              <a:rPr lang="en-GB" dirty="0">
                <a:solidFill>
                  <a:schemeClr val="bg1"/>
                </a:solidFill>
              </a:rPr>
              <a:t>Presented By Sabina </a:t>
            </a:r>
            <a:r>
              <a:rPr lang="en-GB" dirty="0" err="1">
                <a:solidFill>
                  <a:schemeClr val="bg1"/>
                </a:solidFill>
              </a:rPr>
              <a:t>Kauser</a:t>
            </a:r>
            <a:r>
              <a:rPr lang="en-GB" dirty="0">
                <a:solidFill>
                  <a:schemeClr val="bg1"/>
                </a:solidFill>
              </a:rPr>
              <a:t> (2212416)</a:t>
            </a:r>
          </a:p>
        </p:txBody>
      </p:sp>
    </p:spTree>
    <p:extLst>
      <p:ext uri="{BB962C8B-B14F-4D97-AF65-F5344CB8AC3E}">
        <p14:creationId xmlns:p14="http://schemas.microsoft.com/office/powerpoint/2010/main" val="195135657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 calcmode="lin" valueType="num">
                                      <p:cBhvr additive="base">
                                        <p:cTn id="7" dur="500" fill="hold"/>
                                        <p:tgtEl>
                                          <p:spTgt spid="3074"/>
                                        </p:tgtEl>
                                        <p:attrNameLst>
                                          <p:attrName>ppt_x</p:attrName>
                                        </p:attrNameLst>
                                      </p:cBhvr>
                                      <p:tavLst>
                                        <p:tav tm="0">
                                          <p:val>
                                            <p:strVal val="#ppt_x"/>
                                          </p:val>
                                        </p:tav>
                                        <p:tav tm="100000">
                                          <p:val>
                                            <p:strVal val="#ppt_x"/>
                                          </p:val>
                                        </p:tav>
                                      </p:tavLst>
                                    </p:anim>
                                    <p:anim calcmode="lin" valueType="num">
                                      <p:cBhvr additive="base">
                                        <p:cTn id="8"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Remedial Ethics For Clinicians - The Hippocratic Post">
            <a:extLst>
              <a:ext uri="{FF2B5EF4-FFF2-40B4-BE49-F238E27FC236}">
                <a16:creationId xmlns:a16="http://schemas.microsoft.com/office/drawing/2014/main" id="{72D0AB5C-98A2-4D9F-BE54-3CCA6D719C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427" r="5383" b="-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6"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7F5CFD-DBB0-4A44-B538-536C1A8B52B3}"/>
              </a:ext>
            </a:extLst>
          </p:cNvPr>
          <p:cNvSpPr>
            <a:spLocks noGrp="1"/>
          </p:cNvSpPr>
          <p:nvPr>
            <p:ph type="title"/>
          </p:nvPr>
        </p:nvSpPr>
        <p:spPr>
          <a:xfrm>
            <a:off x="838200" y="365125"/>
            <a:ext cx="3822189" cy="1899912"/>
          </a:xfrm>
        </p:spPr>
        <p:txBody>
          <a:bodyPr>
            <a:normAutofit/>
          </a:bodyPr>
          <a:lstStyle/>
          <a:p>
            <a:r>
              <a:rPr lang="en-GB" sz="4000"/>
              <a:t>Ethical consideration </a:t>
            </a:r>
          </a:p>
        </p:txBody>
      </p:sp>
      <p:sp>
        <p:nvSpPr>
          <p:cNvPr id="3" name="Content Placeholder 2">
            <a:extLst>
              <a:ext uri="{FF2B5EF4-FFF2-40B4-BE49-F238E27FC236}">
                <a16:creationId xmlns:a16="http://schemas.microsoft.com/office/drawing/2014/main" id="{0DB16AC1-B3D8-4C4B-9FF1-A6913D2ADD9C}"/>
              </a:ext>
            </a:extLst>
          </p:cNvPr>
          <p:cNvSpPr>
            <a:spLocks noGrp="1"/>
          </p:cNvSpPr>
          <p:nvPr>
            <p:ph idx="1"/>
          </p:nvPr>
        </p:nvSpPr>
        <p:spPr>
          <a:xfrm>
            <a:off x="838200" y="2434201"/>
            <a:ext cx="3822189" cy="3742762"/>
          </a:xfrm>
        </p:spPr>
        <p:txBody>
          <a:bodyPr>
            <a:normAutofit/>
          </a:bodyPr>
          <a:lstStyle/>
          <a:p>
            <a:r>
              <a:rPr lang="en-GB" sz="2000"/>
              <a:t>Inform consent</a:t>
            </a:r>
          </a:p>
          <a:p>
            <a:r>
              <a:rPr lang="en-GB" sz="2000"/>
              <a:t>Confidentiality</a:t>
            </a:r>
          </a:p>
          <a:p>
            <a:r>
              <a:rPr lang="en-GB" sz="2000"/>
              <a:t>Right to withdrawal</a:t>
            </a:r>
          </a:p>
          <a:p>
            <a:r>
              <a:rPr lang="en-GB" sz="2000"/>
              <a:t>Annomous</a:t>
            </a:r>
          </a:p>
          <a:p>
            <a:pPr marL="0" indent="0">
              <a:buNone/>
            </a:pPr>
            <a:endParaRPr lang="en-GB" sz="2000"/>
          </a:p>
          <a:p>
            <a:pPr marL="0" indent="0">
              <a:buNone/>
            </a:pPr>
            <a:r>
              <a:rPr lang="en-GB" sz="2000"/>
              <a:t>Presented by</a:t>
            </a:r>
          </a:p>
          <a:p>
            <a:pPr marL="0" indent="0">
              <a:buNone/>
            </a:pPr>
            <a:r>
              <a:rPr lang="en-GB" sz="2000"/>
              <a:t>Fathima Khatun</a:t>
            </a:r>
          </a:p>
        </p:txBody>
      </p:sp>
    </p:spTree>
    <p:extLst>
      <p:ext uri="{BB962C8B-B14F-4D97-AF65-F5344CB8AC3E}">
        <p14:creationId xmlns:p14="http://schemas.microsoft.com/office/powerpoint/2010/main" val="3114581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EB5F5-A839-436D-9459-99A8847A220C}"/>
              </a:ext>
            </a:extLst>
          </p:cNvPr>
          <p:cNvSpPr>
            <a:spLocks noGrp="1"/>
          </p:cNvSpPr>
          <p:nvPr>
            <p:ph type="title"/>
          </p:nvPr>
        </p:nvSpPr>
        <p:spPr/>
        <p:txBody>
          <a:bodyPr/>
          <a:lstStyle/>
          <a:p>
            <a:r>
              <a:rPr lang="en-GB" dirty="0"/>
              <a:t>Research timeline</a:t>
            </a:r>
          </a:p>
        </p:txBody>
      </p:sp>
      <p:graphicFrame>
        <p:nvGraphicFramePr>
          <p:cNvPr id="4" name="Table 4">
            <a:extLst>
              <a:ext uri="{FF2B5EF4-FFF2-40B4-BE49-F238E27FC236}">
                <a16:creationId xmlns:a16="http://schemas.microsoft.com/office/drawing/2014/main" id="{E7FC1D57-DC13-447F-B903-3AA10CC9D560}"/>
              </a:ext>
            </a:extLst>
          </p:cNvPr>
          <p:cNvGraphicFramePr>
            <a:graphicFrameLocks noGrp="1"/>
          </p:cNvGraphicFramePr>
          <p:nvPr>
            <p:ph idx="1"/>
            <p:extLst>
              <p:ext uri="{D42A27DB-BD31-4B8C-83A1-F6EECF244321}">
                <p14:modId xmlns:p14="http://schemas.microsoft.com/office/powerpoint/2010/main" val="1959348241"/>
              </p:ext>
            </p:extLst>
          </p:nvPr>
        </p:nvGraphicFramePr>
        <p:xfrm>
          <a:off x="838200" y="1825625"/>
          <a:ext cx="10515600" cy="1285240"/>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4151115621"/>
                    </a:ext>
                  </a:extLst>
                </a:gridCol>
                <a:gridCol w="2103120">
                  <a:extLst>
                    <a:ext uri="{9D8B030D-6E8A-4147-A177-3AD203B41FA5}">
                      <a16:colId xmlns:a16="http://schemas.microsoft.com/office/drawing/2014/main" val="1492873031"/>
                    </a:ext>
                  </a:extLst>
                </a:gridCol>
                <a:gridCol w="2103120">
                  <a:extLst>
                    <a:ext uri="{9D8B030D-6E8A-4147-A177-3AD203B41FA5}">
                      <a16:colId xmlns:a16="http://schemas.microsoft.com/office/drawing/2014/main" val="2956614178"/>
                    </a:ext>
                  </a:extLst>
                </a:gridCol>
                <a:gridCol w="2103120">
                  <a:extLst>
                    <a:ext uri="{9D8B030D-6E8A-4147-A177-3AD203B41FA5}">
                      <a16:colId xmlns:a16="http://schemas.microsoft.com/office/drawing/2014/main" val="880688673"/>
                    </a:ext>
                  </a:extLst>
                </a:gridCol>
                <a:gridCol w="2103120">
                  <a:extLst>
                    <a:ext uri="{9D8B030D-6E8A-4147-A177-3AD203B41FA5}">
                      <a16:colId xmlns:a16="http://schemas.microsoft.com/office/drawing/2014/main" val="3608884917"/>
                    </a:ext>
                  </a:extLst>
                </a:gridCol>
              </a:tblGrid>
              <a:tr h="370840">
                <a:tc>
                  <a:txBody>
                    <a:bodyPr/>
                    <a:lstStyle/>
                    <a:p>
                      <a:r>
                        <a:rPr lang="en-GB" dirty="0"/>
                        <a:t>week 1</a:t>
                      </a:r>
                    </a:p>
                  </a:txBody>
                  <a:tcPr/>
                </a:tc>
                <a:tc>
                  <a:txBody>
                    <a:bodyPr/>
                    <a:lstStyle/>
                    <a:p>
                      <a:r>
                        <a:rPr lang="en-GB" dirty="0"/>
                        <a:t>Week 2</a:t>
                      </a:r>
                    </a:p>
                  </a:txBody>
                  <a:tcPr/>
                </a:tc>
                <a:tc>
                  <a:txBody>
                    <a:bodyPr/>
                    <a:lstStyle/>
                    <a:p>
                      <a:r>
                        <a:rPr lang="en-GB" dirty="0"/>
                        <a:t>Week 3</a:t>
                      </a:r>
                    </a:p>
                  </a:txBody>
                  <a:tcPr/>
                </a:tc>
                <a:tc>
                  <a:txBody>
                    <a:bodyPr/>
                    <a:lstStyle/>
                    <a:p>
                      <a:r>
                        <a:rPr lang="en-GB" dirty="0"/>
                        <a:t>Week 4</a:t>
                      </a:r>
                    </a:p>
                  </a:txBody>
                  <a:tcPr/>
                </a:tc>
                <a:tc>
                  <a:txBody>
                    <a:bodyPr/>
                    <a:lstStyle/>
                    <a:p>
                      <a:endParaRPr lang="en-GB" dirty="0"/>
                    </a:p>
                  </a:txBody>
                  <a:tcPr/>
                </a:tc>
                <a:extLst>
                  <a:ext uri="{0D108BD9-81ED-4DB2-BD59-A6C34878D82A}">
                    <a16:rowId xmlns:a16="http://schemas.microsoft.com/office/drawing/2014/main" val="2452390430"/>
                  </a:ext>
                </a:extLst>
              </a:tr>
              <a:tr h="370840">
                <a:tc>
                  <a:txBody>
                    <a:bodyPr/>
                    <a:lstStyle/>
                    <a:p>
                      <a:r>
                        <a:rPr lang="en-GB" dirty="0"/>
                        <a:t>Researched topic</a:t>
                      </a:r>
                    </a:p>
                  </a:txBody>
                  <a:tcPr/>
                </a:tc>
                <a:tc>
                  <a:txBody>
                    <a:bodyPr/>
                    <a:lstStyle/>
                    <a:p>
                      <a:r>
                        <a:rPr lang="en-GB" dirty="0"/>
                        <a:t>Made notes and drafts and had group conversations</a:t>
                      </a:r>
                    </a:p>
                  </a:txBody>
                  <a:tcPr/>
                </a:tc>
                <a:tc>
                  <a:txBody>
                    <a:bodyPr/>
                    <a:lstStyle/>
                    <a:p>
                      <a:r>
                        <a:rPr lang="en-GB" dirty="0"/>
                        <a:t>Collected all information together </a:t>
                      </a:r>
                    </a:p>
                  </a:txBody>
                  <a:tcPr/>
                </a:tc>
                <a:tc>
                  <a:txBody>
                    <a:bodyPr/>
                    <a:lstStyle/>
                    <a:p>
                      <a:r>
                        <a:rPr lang="en-GB" dirty="0"/>
                        <a:t>Finalised  report and Submitted assignment</a:t>
                      </a:r>
                    </a:p>
                  </a:txBody>
                  <a:tcPr/>
                </a:tc>
                <a:tc>
                  <a:txBody>
                    <a:bodyPr/>
                    <a:lstStyle/>
                    <a:p>
                      <a:endParaRPr lang="en-GB" dirty="0"/>
                    </a:p>
                  </a:txBody>
                  <a:tcPr/>
                </a:tc>
                <a:extLst>
                  <a:ext uri="{0D108BD9-81ED-4DB2-BD59-A6C34878D82A}">
                    <a16:rowId xmlns:a16="http://schemas.microsoft.com/office/drawing/2014/main" val="2832454563"/>
                  </a:ext>
                </a:extLst>
              </a:tr>
            </a:tbl>
          </a:graphicData>
        </a:graphic>
      </p:graphicFrame>
      <p:sp>
        <p:nvSpPr>
          <p:cNvPr id="5" name="TextBox 4">
            <a:extLst>
              <a:ext uri="{FF2B5EF4-FFF2-40B4-BE49-F238E27FC236}">
                <a16:creationId xmlns:a16="http://schemas.microsoft.com/office/drawing/2014/main" id="{F278E88D-35F2-4DDD-9FAE-F60D2928F8F5}"/>
              </a:ext>
            </a:extLst>
          </p:cNvPr>
          <p:cNvSpPr txBox="1"/>
          <p:nvPr/>
        </p:nvSpPr>
        <p:spPr>
          <a:xfrm>
            <a:off x="683394" y="3955983"/>
            <a:ext cx="1876926" cy="923330"/>
          </a:xfrm>
          <a:prstGeom prst="rect">
            <a:avLst/>
          </a:prstGeom>
          <a:noFill/>
        </p:spPr>
        <p:txBody>
          <a:bodyPr wrap="square" rtlCol="0">
            <a:spAutoFit/>
          </a:bodyPr>
          <a:lstStyle/>
          <a:p>
            <a:r>
              <a:rPr lang="en-GB" dirty="0"/>
              <a:t>Presented by Ume  Zainab Shah (2127507)</a:t>
            </a:r>
          </a:p>
        </p:txBody>
      </p:sp>
    </p:spTree>
    <p:extLst>
      <p:ext uri="{BB962C8B-B14F-4D97-AF65-F5344CB8AC3E}">
        <p14:creationId xmlns:p14="http://schemas.microsoft.com/office/powerpoint/2010/main" val="219711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FB98-FC93-4CAD-B4B9-175EFC518018}"/>
              </a:ext>
            </a:extLst>
          </p:cNvPr>
          <p:cNvSpPr>
            <a:spLocks noGrp="1"/>
          </p:cNvSpPr>
          <p:nvPr>
            <p:ph type="title"/>
          </p:nvPr>
        </p:nvSpPr>
        <p:spPr/>
        <p:txBody>
          <a:bodyPr/>
          <a:lstStyle/>
          <a:p>
            <a:r>
              <a:rPr lang="en-GB" dirty="0"/>
              <a:t>Hypothesis</a:t>
            </a:r>
          </a:p>
        </p:txBody>
      </p:sp>
      <p:sp>
        <p:nvSpPr>
          <p:cNvPr id="3" name="Content Placeholder 2">
            <a:extLst>
              <a:ext uri="{FF2B5EF4-FFF2-40B4-BE49-F238E27FC236}">
                <a16:creationId xmlns:a16="http://schemas.microsoft.com/office/drawing/2014/main" id="{88273D21-C402-4D00-BE14-311DB47928D5}"/>
              </a:ext>
            </a:extLst>
          </p:cNvPr>
          <p:cNvSpPr>
            <a:spLocks noGrp="1"/>
          </p:cNvSpPr>
          <p:nvPr>
            <p:ph idx="1"/>
          </p:nvPr>
        </p:nvSpPr>
        <p:spPr/>
        <p:txBody>
          <a:bodyPr/>
          <a:lstStyle/>
          <a:p>
            <a:pPr marL="0" indent="0">
              <a:buNone/>
            </a:pPr>
            <a:r>
              <a:rPr lang="en-GB" dirty="0"/>
              <a:t>Our hypothesis is – using digital tools for learning habits can be tremendously useful in our daily life. It makes our life easier and faster.</a:t>
            </a:r>
          </a:p>
          <a:p>
            <a:pPr marL="0" indent="0">
              <a:buNone/>
            </a:pPr>
            <a:r>
              <a:rPr lang="en-GB" dirty="0"/>
              <a:t>Finding information faster and learning new skills in the new expanding  technology world. Expanding knowledge of using digital tools which will help us in the coming future, as this world we live in is a technology world and mostly computers and phones are used for work and social life.</a:t>
            </a:r>
          </a:p>
          <a:p>
            <a:pPr marL="0" indent="0">
              <a:buNone/>
            </a:pPr>
            <a:r>
              <a:rPr lang="en-GB" dirty="0"/>
              <a:t>Presented by:  </a:t>
            </a:r>
            <a:r>
              <a:rPr lang="en-GB" dirty="0" err="1"/>
              <a:t>Fathema</a:t>
            </a:r>
            <a:r>
              <a:rPr lang="en-GB" dirty="0"/>
              <a:t> Khatun (2215607)</a:t>
            </a:r>
          </a:p>
        </p:txBody>
      </p:sp>
    </p:spTree>
    <p:extLst>
      <p:ext uri="{BB962C8B-B14F-4D97-AF65-F5344CB8AC3E}">
        <p14:creationId xmlns:p14="http://schemas.microsoft.com/office/powerpoint/2010/main" val="2797345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63E10-E921-4C27-BF2A-40534E968E7C}"/>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AF69D444-C676-4743-AF68-381534C8C608}"/>
              </a:ext>
            </a:extLst>
          </p:cNvPr>
          <p:cNvSpPr>
            <a:spLocks noGrp="1"/>
          </p:cNvSpPr>
          <p:nvPr>
            <p:ph idx="1"/>
          </p:nvPr>
        </p:nvSpPr>
        <p:spPr/>
        <p:txBody>
          <a:bodyPr>
            <a:normAutofit fontScale="700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en-GB" sz="2800" dirty="0" err="1">
                <a:effectLst/>
                <a:latin typeface="Calibri" panose="020F0502020204030204" pitchFamily="34" charset="0"/>
                <a:ea typeface="Calibri" panose="020F0502020204030204" pitchFamily="34" charset="0"/>
                <a:cs typeface="Times New Roman" panose="02020603050405020304" pitchFamily="18" charset="0"/>
              </a:rPr>
              <a:t>Dreamson</a:t>
            </a:r>
            <a:r>
              <a:rPr lang="en-GB" sz="2800" dirty="0">
                <a:effectLst/>
                <a:latin typeface="Calibri" panose="020F0502020204030204" pitchFamily="34" charset="0"/>
                <a:ea typeface="Calibri" panose="020F0502020204030204" pitchFamily="34" charset="0"/>
                <a:cs typeface="Times New Roman" panose="02020603050405020304" pitchFamily="18" charset="0"/>
              </a:rPr>
              <a:t>. (2017). Online Collaboration in Design Education: an Experiment in Real‐Time Manipulation of Prototypes and Communication.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The International Journal of Art &amp; Design Education</a:t>
            </a: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36</a:t>
            </a:r>
            <a:r>
              <a:rPr lang="en-GB" sz="2800" dirty="0">
                <a:effectLst/>
                <a:latin typeface="Calibri" panose="020F0502020204030204" pitchFamily="34" charset="0"/>
                <a:ea typeface="Calibri" panose="020F0502020204030204" pitchFamily="34" charset="0"/>
                <a:cs typeface="Times New Roman" panose="02020603050405020304" pitchFamily="18" charset="0"/>
              </a:rPr>
              <a:t>(2), 188–199. </a:t>
            </a:r>
          </a:p>
          <a:p>
            <a:pPr marL="342900" lvl="0" indent="-342900">
              <a:lnSpc>
                <a:spcPct val="107000"/>
              </a:lnSpc>
              <a:spcAft>
                <a:spcPts val="800"/>
              </a:spcAft>
              <a:buFont typeface="Arial" panose="020B0604020202020204" pitchFamily="34" charset="0"/>
              <a:buChar char="•"/>
              <a:tabLst>
                <a:tab pos="457200" algn="l"/>
              </a:tabLst>
            </a:pPr>
            <a:r>
              <a:rPr lang="en-GB" sz="2800" dirty="0">
                <a:effectLst/>
                <a:latin typeface="Calibri" panose="020F0502020204030204" pitchFamily="34" charset="0"/>
                <a:ea typeface="Calibri" panose="020F0502020204030204" pitchFamily="34" charset="0"/>
                <a:cs typeface="Times New Roman" panose="02020603050405020304" pitchFamily="18" charset="0"/>
              </a:rPr>
              <a:t>Hagendorff, T., (2020). The ethics of AI ethics: An evaluation of guidelines.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Minds and Machines</a:t>
            </a: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30</a:t>
            </a:r>
            <a:r>
              <a:rPr lang="en-GB" sz="2800" dirty="0">
                <a:effectLst/>
                <a:latin typeface="Calibri" panose="020F0502020204030204" pitchFamily="34" charset="0"/>
                <a:ea typeface="Calibri" panose="020F0502020204030204" pitchFamily="34" charset="0"/>
                <a:cs typeface="Times New Roman" panose="02020603050405020304" pitchFamily="18" charset="0"/>
              </a:rPr>
              <a:t>(1), pp.99-120.</a:t>
            </a:r>
          </a:p>
          <a:p>
            <a:pPr marL="342900" lvl="0" indent="-342900">
              <a:lnSpc>
                <a:spcPct val="107000"/>
              </a:lnSpc>
              <a:spcAft>
                <a:spcPts val="800"/>
              </a:spcAft>
              <a:buFont typeface="Arial" panose="020B0604020202020204" pitchFamily="34" charset="0"/>
              <a:buChar char="•"/>
              <a:tabLst>
                <a:tab pos="457200" algn="l"/>
              </a:tabLst>
            </a:pPr>
            <a:r>
              <a:rPr lang="en-GB" sz="2800" dirty="0">
                <a:effectLst/>
                <a:latin typeface="Calibri" panose="020F0502020204030204" pitchFamily="34" charset="0"/>
                <a:ea typeface="Calibri" panose="020F0502020204030204" pitchFamily="34" charset="0"/>
                <a:cs typeface="Times New Roman" panose="02020603050405020304" pitchFamily="18" charset="0"/>
              </a:rPr>
              <a:t>Hammond. (2016). Online collaboration and cooperation: The recurring importance of evidence, rationale and viability.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Education and Information Technologies</a:t>
            </a: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22</a:t>
            </a:r>
            <a:r>
              <a:rPr lang="en-GB" sz="2800" dirty="0">
                <a:effectLst/>
                <a:latin typeface="Calibri" panose="020F0502020204030204" pitchFamily="34" charset="0"/>
                <a:ea typeface="Calibri" panose="020F0502020204030204" pitchFamily="34" charset="0"/>
                <a:cs typeface="Times New Roman" panose="02020603050405020304" pitchFamily="18" charset="0"/>
              </a:rPr>
              <a:t>(3), 1005–1024</a:t>
            </a:r>
          </a:p>
          <a:p>
            <a:pPr marL="342900" lvl="0" indent="-342900">
              <a:lnSpc>
                <a:spcPct val="107000"/>
              </a:lnSpc>
              <a:spcAft>
                <a:spcPts val="800"/>
              </a:spcAft>
              <a:buFont typeface="Arial" panose="020B0604020202020204" pitchFamily="34" charset="0"/>
              <a:buChar char="•"/>
              <a:tabLst>
                <a:tab pos="457200" algn="l"/>
              </a:tabLst>
            </a:pPr>
            <a:r>
              <a:rPr lang="en-GB" sz="2800" dirty="0">
                <a:effectLst/>
                <a:latin typeface="Calibri" panose="020F0502020204030204" pitchFamily="34" charset="0"/>
                <a:ea typeface="Calibri" panose="020F0502020204030204" pitchFamily="34" charset="0"/>
                <a:cs typeface="Times New Roman" panose="02020603050405020304" pitchFamily="18" charset="0"/>
              </a:rPr>
              <a:t>Paulus, T., Lester, J. and Dempster, P., (2013).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Digital tools for qualitative research</a:t>
            </a:r>
            <a:r>
              <a:rPr lang="en-GB" sz="2800" dirty="0">
                <a:effectLst/>
                <a:latin typeface="Calibri" panose="020F0502020204030204" pitchFamily="34" charset="0"/>
                <a:ea typeface="Calibri" panose="020F0502020204030204" pitchFamily="34" charset="0"/>
                <a:cs typeface="Times New Roman" panose="02020603050405020304" pitchFamily="18" charset="0"/>
              </a:rPr>
              <a:t>. Sage</a:t>
            </a:r>
          </a:p>
          <a:p>
            <a:pPr marL="342900" lvl="0" indent="-342900">
              <a:lnSpc>
                <a:spcPct val="107000"/>
              </a:lnSpc>
              <a:spcAft>
                <a:spcPts val="800"/>
              </a:spcAft>
              <a:buFont typeface="Arial" panose="020B0604020202020204" pitchFamily="34" charset="0"/>
              <a:buChar char="•"/>
              <a:tabLst>
                <a:tab pos="457200" algn="l"/>
              </a:tabLst>
            </a:pPr>
            <a:r>
              <a:rPr lang="en-GB" sz="2800" dirty="0" err="1">
                <a:effectLst/>
                <a:latin typeface="Calibri" panose="020F0502020204030204" pitchFamily="34" charset="0"/>
                <a:ea typeface="Calibri" panose="020F0502020204030204" pitchFamily="34" charset="0"/>
                <a:cs typeface="Times New Roman" panose="02020603050405020304" pitchFamily="18" charset="0"/>
              </a:rPr>
              <a:t>Saidnazarov</a:t>
            </a:r>
            <a:r>
              <a:rPr lang="en-GB" sz="2800" dirty="0">
                <a:effectLst/>
                <a:latin typeface="Calibri" panose="020F0502020204030204" pitchFamily="34" charset="0"/>
                <a:ea typeface="Calibri" panose="020F0502020204030204" pitchFamily="34" charset="0"/>
                <a:cs typeface="Times New Roman" panose="02020603050405020304" pitchFamily="18" charset="0"/>
              </a:rPr>
              <a:t>, T.N.U., (2022). USING DIGITAL TOOLS TO ENCOURAGE LEARNER AUTONOMY IN THE CLASSROOM.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BARQARORLIK VA YETAKCHI TADQIQOTLAR ONLAYN ILMIY JURNALI</a:t>
            </a: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2</a:t>
            </a:r>
            <a:r>
              <a:rPr lang="en-GB" sz="2800" dirty="0">
                <a:effectLst/>
                <a:latin typeface="Calibri" panose="020F0502020204030204" pitchFamily="34" charset="0"/>
                <a:ea typeface="Calibri" panose="020F0502020204030204" pitchFamily="34" charset="0"/>
                <a:cs typeface="Times New Roman" panose="02020603050405020304" pitchFamily="18" charset="0"/>
              </a:rPr>
              <a:t>(3), pp.314-319.</a:t>
            </a:r>
          </a:p>
          <a:p>
            <a:endParaRPr lang="en-GB" dirty="0"/>
          </a:p>
        </p:txBody>
      </p:sp>
      <p:sp>
        <p:nvSpPr>
          <p:cNvPr id="4" name="TextBox 3">
            <a:extLst>
              <a:ext uri="{FF2B5EF4-FFF2-40B4-BE49-F238E27FC236}">
                <a16:creationId xmlns:a16="http://schemas.microsoft.com/office/drawing/2014/main" id="{48DF9F99-7FB8-473B-BB50-0DABFAA7584E}"/>
              </a:ext>
            </a:extLst>
          </p:cNvPr>
          <p:cNvSpPr txBox="1"/>
          <p:nvPr/>
        </p:nvSpPr>
        <p:spPr>
          <a:xfrm>
            <a:off x="1087655" y="6044665"/>
            <a:ext cx="3913572" cy="369332"/>
          </a:xfrm>
          <a:prstGeom prst="rect">
            <a:avLst/>
          </a:prstGeom>
          <a:noFill/>
        </p:spPr>
        <p:txBody>
          <a:bodyPr wrap="none" rtlCol="0">
            <a:spAutoFit/>
          </a:bodyPr>
          <a:lstStyle/>
          <a:p>
            <a:r>
              <a:rPr lang="en-GB" dirty="0"/>
              <a:t>Presented by Tasleem Akhtar (2210799)</a:t>
            </a:r>
          </a:p>
        </p:txBody>
      </p:sp>
    </p:spTree>
    <p:extLst>
      <p:ext uri="{BB962C8B-B14F-4D97-AF65-F5344CB8AC3E}">
        <p14:creationId xmlns:p14="http://schemas.microsoft.com/office/powerpoint/2010/main" val="2345646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5514</TotalTime>
  <Words>500</Words>
  <Application>Microsoft Office PowerPoint</Application>
  <PresentationFormat>Widescreen</PresentationFormat>
  <Paragraphs>63</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Wingdings</vt:lpstr>
      <vt:lpstr>Office Theme</vt:lpstr>
      <vt:lpstr>Digital Tools for learning </vt:lpstr>
      <vt:lpstr>PowerPoint Presentation</vt:lpstr>
      <vt:lpstr>PowerPoint Presentation</vt:lpstr>
      <vt:lpstr>PowerPoint Presentation</vt:lpstr>
      <vt:lpstr>PowerPoint Presentation</vt:lpstr>
      <vt:lpstr>Ethical consideration </vt:lpstr>
      <vt:lpstr>Research timeline</vt:lpstr>
      <vt:lpstr>Hypothesis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Tools for learning </dc:title>
  <dc:creator>Sabha Akhtar</dc:creator>
  <cp:lastModifiedBy>Sabha Akhtar</cp:lastModifiedBy>
  <cp:revision>34</cp:revision>
  <dcterms:created xsi:type="dcterms:W3CDTF">2022-09-29T11:38:36Z</dcterms:created>
  <dcterms:modified xsi:type="dcterms:W3CDTF">2022-10-14T23:06:24Z</dcterms:modified>
</cp:coreProperties>
</file>