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8"/>
  </p:handoutMasterIdLst>
  <p:sldIdLst>
    <p:sldId id="256" r:id="rId2"/>
    <p:sldId id="260" r:id="rId3"/>
    <p:sldId id="269" r:id="rId4"/>
    <p:sldId id="258" r:id="rId5"/>
    <p:sldId id="259" r:id="rId6"/>
    <p:sldId id="282" r:id="rId7"/>
    <p:sldId id="283" r:id="rId8"/>
    <p:sldId id="264" r:id="rId9"/>
    <p:sldId id="277" r:id="rId10"/>
    <p:sldId id="290" r:id="rId11"/>
    <p:sldId id="266" r:id="rId12"/>
    <p:sldId id="273" r:id="rId13"/>
    <p:sldId id="267" r:id="rId14"/>
    <p:sldId id="289" r:id="rId15"/>
    <p:sldId id="263" r:id="rId16"/>
    <p:sldId id="268" r:id="rId17"/>
    <p:sldId id="279" r:id="rId18"/>
    <p:sldId id="291" r:id="rId19"/>
    <p:sldId id="280" r:id="rId20"/>
    <p:sldId id="292" r:id="rId21"/>
    <p:sldId id="281" r:id="rId22"/>
    <p:sldId id="293" r:id="rId23"/>
    <p:sldId id="276" r:id="rId24"/>
    <p:sldId id="284" r:id="rId25"/>
    <p:sldId id="285" r:id="rId26"/>
    <p:sldId id="288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onstructionmanagement.co.uk/vinci-v-beumer-baggage-delays-lead-97m-payout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dr.com/" TargetMode="External"/><Relationship Id="rId3" Type="http://schemas.openxmlformats.org/officeDocument/2006/relationships/hyperlink" Target="http://www.lawdonut.co.uk/" TargetMode="External"/><Relationship Id="rId7" Type="http://schemas.openxmlformats.org/officeDocument/2006/relationships/hyperlink" Target="http://www.gov.uk/" TargetMode="External"/><Relationship Id="rId2" Type="http://schemas.openxmlformats.org/officeDocument/2006/relationships/hyperlink" Target="http://www.desigingbuilding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udiciary.gov.uk/" TargetMode="External"/><Relationship Id="rId5" Type="http://schemas.openxmlformats.org/officeDocument/2006/relationships/hyperlink" Target="http://www.justice.gov.uk/" TargetMode="External"/><Relationship Id="rId4" Type="http://schemas.openxmlformats.org/officeDocument/2006/relationships/hyperlink" Target="http://www.out-law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&amp; legal responsibilities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Arbitration</a:t>
            </a:r>
          </a:p>
          <a:p>
            <a:r>
              <a:rPr lang="en-GB" dirty="0"/>
              <a:t>Alternative Dispute Resolution (ADR)</a:t>
            </a:r>
          </a:p>
          <a:p>
            <a:r>
              <a:rPr lang="en-GB" dirty="0"/>
              <a:t>Adjudication</a:t>
            </a:r>
          </a:p>
          <a:p>
            <a:r>
              <a:rPr lang="en-GB" dirty="0"/>
              <a:t>Tribunals (in brief)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/>
              <a:t>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/>
              <a:t>“an agreement to submit a dispute for a hearing and binding decision by a third-party (an arbitrator), who is neither a judge nor a court”</a:t>
            </a:r>
          </a:p>
          <a:p>
            <a:r>
              <a:rPr lang="en-GB" dirty="0"/>
              <a:t>Governed by the Arbitration Act 1996</a:t>
            </a:r>
          </a:p>
          <a:p>
            <a:r>
              <a:rPr lang="en-GB" dirty="0"/>
              <a:t>Ideal in disputes where facts are known, that require technical expertise and knowledge of legal system</a:t>
            </a:r>
          </a:p>
          <a:p>
            <a:r>
              <a:rPr lang="en-GB" dirty="0"/>
              <a:t>Defined from Scott v Avery [1856]</a:t>
            </a:r>
          </a:p>
          <a:p>
            <a:pPr lvl="1"/>
            <a:r>
              <a:rPr lang="en-GB" dirty="0"/>
              <a:t>Contracts can have a Scott v Avery clause included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arbitration occur?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/>
              <a:t>After a dispute has arisen</a:t>
            </a:r>
          </a:p>
          <a:p>
            <a:r>
              <a:rPr lang="en-GB" dirty="0"/>
              <a:t>Often specified in a contract clause</a:t>
            </a:r>
          </a:p>
          <a:p>
            <a:pPr lvl="1"/>
            <a:r>
              <a:rPr lang="en-GB" dirty="0"/>
              <a:t>This can sometimes specify a professional body to act as arbitrator</a:t>
            </a:r>
          </a:p>
          <a:p>
            <a:pPr lvl="1"/>
            <a:r>
              <a:rPr lang="en-GB" dirty="0"/>
              <a:t>Scott v Avery clause – arbitration is a condition precedent to court action</a:t>
            </a:r>
          </a:p>
          <a:p>
            <a:r>
              <a:rPr lang="en-GB" dirty="0"/>
              <a:t>Statute requires arbitration </a:t>
            </a:r>
          </a:p>
          <a:p>
            <a:pPr lvl="1"/>
            <a:r>
              <a:rPr lang="en-GB" dirty="0"/>
              <a:t>In particular, disputes relating to street works</a:t>
            </a:r>
          </a:p>
          <a:p>
            <a:r>
              <a:rPr lang="en-GB" dirty="0"/>
              <a:t>Referral by court</a:t>
            </a:r>
          </a:p>
          <a:p>
            <a:endParaRPr lang="en-GB" dirty="0"/>
          </a:p>
          <a:p>
            <a:r>
              <a:rPr lang="en-GB" dirty="0"/>
              <a:t>Arbitration proceedings are PRIVATE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arbitration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/>
          </a:bodyPr>
          <a:lstStyle/>
          <a:p>
            <a:r>
              <a:rPr lang="en-GB" dirty="0"/>
              <a:t>Benefits include:</a:t>
            </a:r>
          </a:p>
          <a:p>
            <a:pPr lvl="1"/>
            <a:r>
              <a:rPr lang="en-GB" dirty="0"/>
              <a:t>Confidentiality</a:t>
            </a:r>
          </a:p>
          <a:p>
            <a:pPr lvl="1"/>
            <a:r>
              <a:rPr lang="en-GB" dirty="0"/>
              <a:t>Flexibility</a:t>
            </a:r>
          </a:p>
          <a:p>
            <a:pPr lvl="1"/>
            <a:r>
              <a:rPr lang="en-GB" dirty="0"/>
              <a:t>Independence</a:t>
            </a:r>
          </a:p>
          <a:p>
            <a:pPr lvl="1"/>
            <a:r>
              <a:rPr lang="en-GB" dirty="0"/>
              <a:t>Cost</a:t>
            </a:r>
          </a:p>
          <a:p>
            <a:pPr lvl="1"/>
            <a:r>
              <a:rPr lang="en-GB" dirty="0"/>
              <a:t>Speed </a:t>
            </a:r>
          </a:p>
          <a:p>
            <a:pPr lvl="1"/>
            <a:endParaRPr lang="en-GB" dirty="0"/>
          </a:p>
          <a:p>
            <a:r>
              <a:rPr lang="en-GB" dirty="0"/>
              <a:t>But equally, challenges include:</a:t>
            </a:r>
          </a:p>
          <a:p>
            <a:pPr lvl="1"/>
            <a:r>
              <a:rPr lang="en-GB" dirty="0"/>
              <a:t>Cost </a:t>
            </a:r>
          </a:p>
          <a:p>
            <a:pPr lvl="1"/>
            <a:r>
              <a:rPr lang="en-GB" dirty="0"/>
              <a:t>Can still involve court action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Selection of arbitrator</a:t>
            </a:r>
          </a:p>
          <a:p>
            <a:r>
              <a:rPr lang="en-GB" dirty="0"/>
              <a:t>Stage a preliminary meeting, or go straight to proceedings</a:t>
            </a:r>
          </a:p>
          <a:p>
            <a:r>
              <a:rPr lang="en-GB" dirty="0"/>
              <a:t>Claimant and respondent to submit pleadings</a:t>
            </a:r>
          </a:p>
          <a:p>
            <a:r>
              <a:rPr lang="en-GB" dirty="0"/>
              <a:t>Expert witnesses can be called</a:t>
            </a:r>
          </a:p>
          <a:p>
            <a:r>
              <a:rPr lang="en-GB" dirty="0"/>
              <a:t>Make a judgement (award)</a:t>
            </a:r>
          </a:p>
          <a:p>
            <a:r>
              <a:rPr lang="en-GB" dirty="0"/>
              <a:t>Costs are similar to court costs</a:t>
            </a:r>
          </a:p>
          <a:p>
            <a:r>
              <a:rPr lang="en-GB" dirty="0"/>
              <a:t>Awards can be remitted</a:t>
            </a:r>
          </a:p>
          <a:p>
            <a:r>
              <a:rPr lang="en-GB" dirty="0"/>
              <a:t>High Court appeal is possible</a:t>
            </a:r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Scott’s schedule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7881595"/>
              </p:ext>
            </p:extLst>
          </p:nvPr>
        </p:nvGraphicFramePr>
        <p:xfrm>
          <a:off x="609599" y="1437567"/>
          <a:ext cx="6641806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51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59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2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28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2503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Alleged defect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Claimants cost estimate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Defendants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Defendants cost estimate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Judges</a:t>
                      </a:r>
                      <a:r>
                        <a:rPr lang="en-GB" baseline="0" dirty="0"/>
                        <a:t> use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bath is not level – the water does not</a:t>
                      </a:r>
                      <a:r>
                        <a:rPr lang="en-GB" sz="1400" baseline="0" dirty="0"/>
                        <a:t> run out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It slopes slightly</a:t>
                      </a:r>
                      <a:r>
                        <a:rPr lang="en-GB" sz="1400" baseline="0" dirty="0"/>
                        <a:t> towards the plug as it must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</a:t>
                      </a:r>
                      <a:r>
                        <a:rPr lang="en-GB" sz="1400" baseline="0" dirty="0"/>
                        <a:t> power shower electrics are not earthed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did not do</a:t>
                      </a:r>
                      <a:r>
                        <a:rPr lang="en-GB" sz="1400" baseline="0" dirty="0"/>
                        <a:t> the electrical work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Tiles have been damaged – the bathroom needs retiling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did crack a few tiles which are out of</a:t>
                      </a:r>
                      <a:r>
                        <a:rPr lang="en-GB" sz="1400" baseline="0" dirty="0"/>
                        <a:t> sight and are easily replaced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5049" y="6368901"/>
            <a:ext cx="8736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Reproduced from https://www.justice.gov.uk/courts/procedure-rules/civil/standard-directions/general/scott-schedule-note</a:t>
            </a:r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Industry Model Arbitration Rules (CIMAR)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Specifies 14 rules for arbitration, following the Arbitration Act 1996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Objective and application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Beginning and appointment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Joinder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Particular powers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Procedure and evidence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Form of procedure and directions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Short hearing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Documents only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Full procedure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CIMAR (continued)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Provisional relief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Default powers and sanctions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Awards and remedies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Costs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Miscellaneous</a:t>
            </a:r>
          </a:p>
          <a:p>
            <a:pPr marL="1200150" lvl="2" indent="-342900"/>
            <a:r>
              <a:rPr lang="en-GB" dirty="0"/>
              <a:t>100-day arbitration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Fox v PG </a:t>
            </a:r>
            <a:r>
              <a:rPr lang="en-GB" dirty="0" err="1"/>
              <a:t>Wellfair</a:t>
            </a:r>
            <a:r>
              <a:rPr lang="en-GB" dirty="0"/>
              <a:t> [1981]</a:t>
            </a:r>
          </a:p>
          <a:p>
            <a:r>
              <a:rPr lang="en-GB" dirty="0"/>
              <a:t>JD Wetherspoon v Jay Mar Estates [2007]</a:t>
            </a:r>
          </a:p>
          <a:p>
            <a:r>
              <a:rPr lang="en-GB" dirty="0"/>
              <a:t>J Jarvis v Blue Circle [2007]</a:t>
            </a:r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Dispute Resolution (ADR)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/>
              <a:t>“refers to any means of settling disputes outside of the courtroom.  It can include early neutral evaluation, negotiation, conciliation, mediation and arbitration”</a:t>
            </a:r>
          </a:p>
          <a:p>
            <a:r>
              <a:rPr lang="en-GB" dirty="0"/>
              <a:t>ADR is the collective name of several methods of solving disputes without going to court</a:t>
            </a:r>
          </a:p>
          <a:p>
            <a:r>
              <a:rPr lang="en-GB" dirty="0"/>
              <a:t>Mediation and conciliation are the most widely adopted methods</a:t>
            </a:r>
          </a:p>
          <a:p>
            <a:r>
              <a:rPr lang="en-GB" dirty="0"/>
              <a:t>The same way as arbitration, involves a third party to help solve disputes</a:t>
            </a:r>
          </a:p>
          <a:p>
            <a:r>
              <a:rPr lang="en-GB" dirty="0"/>
              <a:t>Centre for Effective Dispute Resolution (CEDR) provides advice and guidance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mediation?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/>
              <a:t>Involves a neutral third party</a:t>
            </a:r>
          </a:p>
          <a:p>
            <a:r>
              <a:rPr lang="en-GB" dirty="0"/>
              <a:t>All parties are invited to consider the issues</a:t>
            </a:r>
          </a:p>
          <a:p>
            <a:pPr lvl="1"/>
            <a:r>
              <a:rPr lang="en-GB" dirty="0"/>
              <a:t>Not necessarily legal rights</a:t>
            </a:r>
          </a:p>
          <a:p>
            <a:pPr lvl="1"/>
            <a:r>
              <a:rPr lang="en-GB" dirty="0"/>
              <a:t>Consider commercial interests</a:t>
            </a:r>
          </a:p>
          <a:p>
            <a:r>
              <a:rPr lang="en-GB" dirty="0"/>
              <a:t>Agree to a compromise that gives both sides something</a:t>
            </a:r>
          </a:p>
          <a:p>
            <a:r>
              <a:rPr lang="en-GB" dirty="0"/>
              <a:t>If mediation is successful:</a:t>
            </a:r>
          </a:p>
          <a:p>
            <a:pPr lvl="1"/>
            <a:r>
              <a:rPr lang="en-GB" dirty="0"/>
              <a:t>Parties sign an agreement, which becomes legally binding</a:t>
            </a:r>
          </a:p>
          <a:p>
            <a:r>
              <a:rPr lang="en-GB" dirty="0"/>
              <a:t>If mediation is not or only partially successful:</a:t>
            </a:r>
          </a:p>
          <a:p>
            <a:pPr lvl="1"/>
            <a:r>
              <a:rPr lang="en-GB" dirty="0"/>
              <a:t>Outstanding issues can be dealt with through arbitration / court</a:t>
            </a:r>
          </a:p>
          <a:p>
            <a:pPr lvl="1"/>
            <a:endParaRPr lang="en-GB" dirty="0"/>
          </a:p>
          <a:p>
            <a:r>
              <a:rPr lang="en-GB" dirty="0"/>
              <a:t>What is the difference to arbitration?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Appoint a mediator</a:t>
            </a:r>
          </a:p>
          <a:p>
            <a:r>
              <a:rPr lang="en-GB" dirty="0"/>
              <a:t>Set a date, time and venue for the meeting</a:t>
            </a:r>
          </a:p>
          <a:p>
            <a:r>
              <a:rPr lang="en-GB" dirty="0"/>
              <a:t>Parties will then provide written statements</a:t>
            </a:r>
          </a:p>
          <a:p>
            <a:r>
              <a:rPr lang="en-GB" dirty="0"/>
              <a:t>On the day of the meeting:</a:t>
            </a:r>
          </a:p>
          <a:p>
            <a:pPr lvl="1"/>
            <a:r>
              <a:rPr lang="en-GB" dirty="0"/>
              <a:t>An initial joint meeting</a:t>
            </a:r>
          </a:p>
          <a:p>
            <a:pPr lvl="1"/>
            <a:r>
              <a:rPr lang="en-GB" dirty="0"/>
              <a:t>Then separate meetings (caucuses)</a:t>
            </a:r>
          </a:p>
          <a:p>
            <a:pPr lvl="1"/>
            <a:r>
              <a:rPr lang="en-GB" dirty="0"/>
              <a:t>Bring parties together again to work a settlement</a:t>
            </a:r>
          </a:p>
          <a:p>
            <a:pPr lvl="2"/>
            <a:r>
              <a:rPr lang="en-GB" dirty="0"/>
              <a:t>Binding legal agreement OR consent order</a:t>
            </a:r>
          </a:p>
          <a:p>
            <a:pPr lvl="1"/>
            <a:r>
              <a:rPr lang="en-GB" dirty="0"/>
              <a:t>If not successful, can adjourn to another time and place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and challenges of mediation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Speed up settlements</a:t>
            </a:r>
          </a:p>
          <a:p>
            <a:pPr lvl="1"/>
            <a:r>
              <a:rPr lang="en-GB" dirty="0"/>
              <a:t>Smaller costs</a:t>
            </a:r>
          </a:p>
          <a:p>
            <a:pPr lvl="1"/>
            <a:r>
              <a:rPr lang="en-GB" dirty="0"/>
              <a:t>Parties involved in decision making</a:t>
            </a:r>
          </a:p>
          <a:p>
            <a:pPr lvl="1"/>
            <a:r>
              <a:rPr lang="en-GB" dirty="0"/>
              <a:t>Outcomes therefore unlikely through litigation</a:t>
            </a:r>
          </a:p>
          <a:p>
            <a:pPr lvl="1"/>
            <a:r>
              <a:rPr lang="en-GB" dirty="0"/>
              <a:t>Confidential</a:t>
            </a:r>
          </a:p>
          <a:p>
            <a:r>
              <a:rPr lang="en-GB" dirty="0"/>
              <a:t>Challenges:</a:t>
            </a:r>
          </a:p>
          <a:p>
            <a:pPr lvl="1"/>
            <a:r>
              <a:rPr lang="en-GB" dirty="0"/>
              <a:t>Settlement is voluntary</a:t>
            </a:r>
          </a:p>
          <a:p>
            <a:pPr lvl="1"/>
            <a:r>
              <a:rPr lang="en-GB" dirty="0"/>
              <a:t>Have to agree to resolve the matter</a:t>
            </a:r>
          </a:p>
          <a:p>
            <a:pPr lvl="1"/>
            <a:r>
              <a:rPr lang="en-GB" dirty="0"/>
              <a:t>Specific timeframes involved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Mediation in the construction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629235"/>
            <a:ext cx="6347714" cy="3459837"/>
          </a:xfrm>
        </p:spPr>
        <p:txBody>
          <a:bodyPr>
            <a:normAutofit/>
          </a:bodyPr>
          <a:lstStyle/>
          <a:p>
            <a:r>
              <a:rPr lang="en-GB" dirty="0"/>
              <a:t>Considered a core aspect in construction contracts</a:t>
            </a:r>
          </a:p>
          <a:p>
            <a:r>
              <a:rPr lang="en-GB" dirty="0"/>
              <a:t>Courts can enforce mediation clauses in contracts</a:t>
            </a:r>
          </a:p>
          <a:p>
            <a:pPr lvl="1"/>
            <a:r>
              <a:rPr lang="en-GB" dirty="0"/>
              <a:t>Courts cannot insist that an agreement is reached but can encourage the process</a:t>
            </a:r>
          </a:p>
          <a:p>
            <a:pPr lvl="1"/>
            <a:r>
              <a:rPr lang="en-GB" dirty="0"/>
              <a:t>Can stay legal proceedings until mediation has occurred</a:t>
            </a:r>
          </a:p>
          <a:p>
            <a:r>
              <a:rPr lang="en-GB" dirty="0"/>
              <a:t>Mediation as a process to settle disputes is underused still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Conciliation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/>
              <a:t>“an ADR process where parties use a conciliator (who meets with the parties separately) to resolve the dispute”</a:t>
            </a:r>
          </a:p>
          <a:p>
            <a:r>
              <a:rPr lang="en-GB" dirty="0"/>
              <a:t>The process is very similar to mediation</a:t>
            </a:r>
          </a:p>
          <a:p>
            <a:r>
              <a:rPr lang="en-GB" dirty="0"/>
              <a:t>Principal difference is when progress towards a settlement breaks down:</a:t>
            </a:r>
          </a:p>
          <a:p>
            <a:pPr lvl="1"/>
            <a:r>
              <a:rPr lang="en-GB" dirty="0"/>
              <a:t>The conciliator believes a settlement will not be achieved</a:t>
            </a:r>
          </a:p>
          <a:p>
            <a:pPr lvl="1"/>
            <a:r>
              <a:rPr lang="en-GB" dirty="0"/>
              <a:t>A party fails to comply with an instruction of the conciliator</a:t>
            </a:r>
          </a:p>
          <a:p>
            <a:pPr lvl="1"/>
            <a:r>
              <a:rPr lang="en-GB" dirty="0"/>
              <a:t>Either party indicates they do not wish to proceed</a:t>
            </a:r>
          </a:p>
          <a:p>
            <a:r>
              <a:rPr lang="en-GB" dirty="0"/>
              <a:t>Conciliator will therefore make ‘recommendation’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Adjudication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legal process for resolving a dispute”</a:t>
            </a:r>
          </a:p>
          <a:p>
            <a:r>
              <a:rPr lang="en-GB" dirty="0"/>
              <a:t>“the formal giving or pronouncing of a judgement or decree in court proceedings; also the judgment or decision given”</a:t>
            </a:r>
          </a:p>
          <a:p>
            <a:r>
              <a:rPr lang="en-GB" dirty="0"/>
              <a:t>In construction terms: “a contractual or statutory procedure for swift interim dispute resolution”</a:t>
            </a:r>
          </a:p>
          <a:p>
            <a:r>
              <a:rPr lang="en-GB" dirty="0"/>
              <a:t>Governed by the Housing Grants, Construction and Regeneration Act 1996 (Construction Act) Part II</a:t>
            </a:r>
          </a:p>
          <a:p>
            <a:r>
              <a:rPr lang="en-GB" dirty="0"/>
              <a:t>Chartered surveyors can lead in this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05601" cy="3880773"/>
          </a:xfrm>
        </p:spPr>
        <p:txBody>
          <a:bodyPr/>
          <a:lstStyle/>
          <a:p>
            <a:r>
              <a:rPr lang="en-GB" dirty="0"/>
              <a:t>Use of adjudication</a:t>
            </a:r>
          </a:p>
          <a:p>
            <a:pPr lvl="1"/>
            <a:r>
              <a:rPr lang="en-GB" dirty="0" err="1"/>
              <a:t>Macob</a:t>
            </a:r>
            <a:r>
              <a:rPr lang="en-GB" dirty="0"/>
              <a:t> Civil Engineering v Morrison Construction [1999]</a:t>
            </a:r>
          </a:p>
          <a:p>
            <a:r>
              <a:rPr lang="en-GB" dirty="0"/>
              <a:t>Adjudication applies under construction contract after 01 May 1998</a:t>
            </a:r>
          </a:p>
          <a:p>
            <a:pPr lvl="1"/>
            <a:r>
              <a:rPr lang="en-GB" dirty="0"/>
              <a:t>Earls Terrace Properties Ltd v Waterloo Investments Ltd [2002]</a:t>
            </a:r>
          </a:p>
          <a:p>
            <a:r>
              <a:rPr lang="en-GB" dirty="0"/>
              <a:t>Construction contracts must be in writing</a:t>
            </a:r>
          </a:p>
          <a:p>
            <a:pPr lvl="1"/>
            <a:r>
              <a:rPr lang="en-GB" dirty="0"/>
              <a:t>RJT Consulting Engineers Ltd v DM Engineering (</a:t>
            </a:r>
            <a:r>
              <a:rPr lang="en-GB"/>
              <a:t>Northern Ireland) Ltd [2002]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946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Housing Grants, Construction and Regeneration Act 1996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711309"/>
            <a:ext cx="6347714" cy="3138774"/>
          </a:xfrm>
        </p:spPr>
        <p:txBody>
          <a:bodyPr/>
          <a:lstStyle/>
          <a:p>
            <a:r>
              <a:rPr lang="en-GB" dirty="0"/>
              <a:t>Also known as the Construction Act</a:t>
            </a:r>
          </a:p>
          <a:p>
            <a:r>
              <a:rPr lang="en-GB" dirty="0"/>
              <a:t>Aims to ensure that disputes are resolved quickly</a:t>
            </a:r>
          </a:p>
          <a:p>
            <a:r>
              <a:rPr lang="en-GB" dirty="0"/>
              <a:t>It provides the right to adjudication</a:t>
            </a:r>
          </a:p>
          <a:p>
            <a:r>
              <a:rPr lang="en-GB" dirty="0"/>
              <a:t>Act was amended in 2011</a:t>
            </a:r>
          </a:p>
          <a:p>
            <a:r>
              <a:rPr lang="en-GB" dirty="0"/>
              <a:t>Adjudication clauses must be in writing</a:t>
            </a:r>
          </a:p>
          <a:p>
            <a:r>
              <a:rPr lang="en-GB" dirty="0"/>
              <a:t>It is not allowable to define in contracts who is to pay for adjudication</a:t>
            </a:r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811B-5E2E-EF91-5E9C-8787CBC2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text (Part II Section 108 / 108A)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43A97-F0F7-FD9D-94FF-33BCAA867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6881214" cy="4470324"/>
          </a:xfrm>
        </p:spPr>
        <p:txBody>
          <a:bodyPr/>
          <a:lstStyle/>
          <a:p>
            <a:r>
              <a:rPr lang="en-GB" dirty="0"/>
              <a:t>A party under a construction contract has the right to refer a dispute for adjudication</a:t>
            </a:r>
          </a:p>
          <a:p>
            <a:r>
              <a:rPr lang="en-GB" dirty="0"/>
              <a:t>Dispute includes any difference</a:t>
            </a:r>
          </a:p>
          <a:p>
            <a:r>
              <a:rPr lang="en-GB" dirty="0"/>
              <a:t>The contract shall:</a:t>
            </a:r>
          </a:p>
          <a:p>
            <a:pPr lvl="1"/>
            <a:r>
              <a:rPr lang="en-GB" dirty="0"/>
              <a:t>Enable a party to give notice at any time of their intent</a:t>
            </a:r>
          </a:p>
          <a:p>
            <a:pPr lvl="1"/>
            <a:r>
              <a:rPr lang="en-GB" dirty="0"/>
              <a:t>Provide a timetable with the objective of appointing an adjudicator and providing dispute details within 7 days</a:t>
            </a:r>
          </a:p>
          <a:p>
            <a:pPr lvl="1"/>
            <a:r>
              <a:rPr lang="en-GB" dirty="0"/>
              <a:t>Require the adjudicator to reach a decision within 28 days</a:t>
            </a:r>
          </a:p>
          <a:p>
            <a:pPr lvl="1"/>
            <a:r>
              <a:rPr lang="en-GB" dirty="0"/>
              <a:t>Allow an extension of this time by 14 days with permission</a:t>
            </a:r>
          </a:p>
          <a:p>
            <a:pPr lvl="1"/>
            <a:r>
              <a:rPr lang="en-GB" dirty="0"/>
              <a:t>Impose a duty on the adjudicator to act impartially</a:t>
            </a:r>
          </a:p>
          <a:p>
            <a:pPr lvl="1"/>
            <a:r>
              <a:rPr lang="en-GB" dirty="0"/>
              <a:t>Enable the adjudicator to take their initiative when ascertaining the facts and the law</a:t>
            </a:r>
          </a:p>
        </p:txBody>
      </p:sp>
    </p:spTree>
    <p:extLst>
      <p:ext uri="{BB962C8B-B14F-4D97-AF65-F5344CB8AC3E}">
        <p14:creationId xmlns:p14="http://schemas.microsoft.com/office/powerpoint/2010/main" val="2840203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Adjudication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Commencement (Notice of Adjudication)</a:t>
            </a:r>
          </a:p>
          <a:p>
            <a:r>
              <a:rPr lang="en-GB" dirty="0"/>
              <a:t>Appointment of the adjudicator</a:t>
            </a:r>
          </a:p>
          <a:p>
            <a:r>
              <a:rPr lang="en-GB" dirty="0"/>
              <a:t>The referral notice</a:t>
            </a:r>
          </a:p>
          <a:p>
            <a:r>
              <a:rPr lang="en-GB" dirty="0"/>
              <a:t>Timetable involved</a:t>
            </a:r>
          </a:p>
          <a:p>
            <a:r>
              <a:rPr lang="en-GB" dirty="0"/>
              <a:t>Responding party’s response</a:t>
            </a:r>
          </a:p>
          <a:p>
            <a:r>
              <a:rPr lang="en-GB" dirty="0"/>
              <a:t>The decision</a:t>
            </a:r>
          </a:p>
          <a:p>
            <a:r>
              <a:rPr lang="en-GB" dirty="0"/>
              <a:t>Costs</a:t>
            </a:r>
          </a:p>
          <a:p>
            <a:r>
              <a:rPr lang="en-GB" dirty="0"/>
              <a:t>Adjudicators fees and expenses</a:t>
            </a:r>
          </a:p>
          <a:p>
            <a:r>
              <a:rPr lang="en-GB" dirty="0"/>
              <a:t>Interest </a:t>
            </a:r>
          </a:p>
        </p:txBody>
      </p:sp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0A90A-3FF9-13E4-F02A-F8AE5290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adjudications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507BC-B9F9-4044-4150-24CC2FA16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Vinci Construction UK Ltd v </a:t>
            </a:r>
            <a:r>
              <a:rPr lang="en-GB" dirty="0" err="1"/>
              <a:t>Beumer</a:t>
            </a:r>
            <a:r>
              <a:rPr lang="en-GB" dirty="0"/>
              <a:t> Group UK Ltd [2018]</a:t>
            </a:r>
          </a:p>
          <a:p>
            <a:r>
              <a:rPr lang="en-GB" dirty="0"/>
              <a:t>Adjudicated 7 times as well as taken to the TCC 3 times</a:t>
            </a:r>
          </a:p>
          <a:p>
            <a:endParaRPr lang="en-GB" dirty="0"/>
          </a:p>
          <a:p>
            <a:r>
              <a:rPr lang="en-GB" dirty="0"/>
              <a:t>Further information available from </a:t>
            </a:r>
            <a:r>
              <a:rPr lang="en-GB" dirty="0">
                <a:hlinkClick r:id="rId2"/>
              </a:rPr>
              <a:t>https://constructionmanagement.co.uk/vinci-v-beumer-baggage-delays-lead-97m-payout/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2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Dispute Resolution Boards (DRB)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Administer dispute resolution without any specific description</a:t>
            </a:r>
          </a:p>
          <a:p>
            <a:r>
              <a:rPr lang="en-GB" dirty="0">
                <a:solidFill>
                  <a:schemeClr val="tx1"/>
                </a:solidFill>
              </a:rPr>
              <a:t>The procedure is based on contracts not statute</a:t>
            </a:r>
          </a:p>
          <a:p>
            <a:r>
              <a:rPr lang="en-GB" dirty="0">
                <a:solidFill>
                  <a:schemeClr val="tx1"/>
                </a:solidFill>
              </a:rPr>
              <a:t>Few standard contracts include these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FIDIC / World Bank (Procurement of Works) Contract</a:t>
            </a:r>
          </a:p>
          <a:p>
            <a:r>
              <a:rPr lang="en-GB" dirty="0">
                <a:solidFill>
                  <a:schemeClr val="tx1"/>
                </a:solidFill>
              </a:rPr>
              <a:t>Membership defined by contract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Usually a board of 3</a:t>
            </a:r>
          </a:p>
          <a:p>
            <a:r>
              <a:rPr lang="en-GB" dirty="0">
                <a:solidFill>
                  <a:schemeClr val="tx1"/>
                </a:solidFill>
              </a:rPr>
              <a:t>Works in a similar manner to project management tool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DRB process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91763"/>
            <a:ext cx="6347714" cy="4510374"/>
          </a:xfrm>
        </p:spPr>
        <p:txBody>
          <a:bodyPr/>
          <a:lstStyle/>
          <a:p>
            <a:r>
              <a:rPr lang="en-GB" dirty="0"/>
              <a:t>Appoint members</a:t>
            </a:r>
          </a:p>
          <a:p>
            <a:r>
              <a:rPr lang="en-GB" dirty="0"/>
              <a:t>Undertake regular visits to the project</a:t>
            </a:r>
          </a:p>
          <a:p>
            <a:r>
              <a:rPr lang="en-GB" dirty="0"/>
              <a:t>Informal discussions route</a:t>
            </a:r>
          </a:p>
          <a:p>
            <a:pPr lvl="1"/>
            <a:r>
              <a:rPr lang="en-GB" dirty="0"/>
              <a:t>Seek opinion</a:t>
            </a:r>
          </a:p>
          <a:p>
            <a:pPr lvl="1"/>
            <a:r>
              <a:rPr lang="en-GB" dirty="0"/>
              <a:t>Response on this (written / verbal)</a:t>
            </a:r>
          </a:p>
          <a:p>
            <a:r>
              <a:rPr lang="en-GB" dirty="0"/>
              <a:t>Formal dispute route</a:t>
            </a:r>
          </a:p>
          <a:p>
            <a:pPr lvl="1"/>
            <a:r>
              <a:rPr lang="en-GB" dirty="0"/>
              <a:t>Written notice of issue</a:t>
            </a:r>
          </a:p>
          <a:p>
            <a:pPr lvl="1"/>
            <a:r>
              <a:rPr lang="en-GB" dirty="0"/>
              <a:t>Preparation of position statement (claimant THEN defendant)</a:t>
            </a:r>
          </a:p>
          <a:p>
            <a:pPr lvl="1"/>
            <a:r>
              <a:rPr lang="en-GB" dirty="0"/>
              <a:t>DRB consider the matter</a:t>
            </a:r>
          </a:p>
          <a:p>
            <a:pPr lvl="1"/>
            <a:r>
              <a:rPr lang="en-GB" dirty="0"/>
              <a:t>Stage hearing</a:t>
            </a:r>
          </a:p>
          <a:p>
            <a:pPr lvl="1"/>
            <a:r>
              <a:rPr lang="en-GB" dirty="0"/>
              <a:t>Provide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body established to settle certain types of dispute”</a:t>
            </a:r>
          </a:p>
          <a:p>
            <a:r>
              <a:rPr lang="en-GB" dirty="0"/>
              <a:t>Provide for disputes relating to certain topics to be settled by experts rather than judges</a:t>
            </a:r>
          </a:p>
          <a:p>
            <a:r>
              <a:rPr lang="en-GB" dirty="0"/>
              <a:t>Main tribunal types:</a:t>
            </a:r>
          </a:p>
          <a:p>
            <a:pPr lvl="1"/>
            <a:r>
              <a:rPr lang="en-GB" dirty="0"/>
              <a:t>Employment</a:t>
            </a:r>
          </a:p>
          <a:p>
            <a:pPr lvl="1"/>
            <a:r>
              <a:rPr lang="en-GB" dirty="0"/>
              <a:t>Immigration services</a:t>
            </a:r>
          </a:p>
          <a:p>
            <a:pPr lvl="1"/>
            <a:r>
              <a:rPr lang="en-GB" dirty="0"/>
              <a:t>Lands</a:t>
            </a:r>
          </a:p>
          <a:p>
            <a:pPr lvl="1"/>
            <a:r>
              <a:rPr lang="en-GB" dirty="0"/>
              <a:t>Criminal Injuries and Compensation Appeals Panel</a:t>
            </a:r>
          </a:p>
          <a:p>
            <a:r>
              <a:rPr lang="en-GB" dirty="0"/>
              <a:t>Governed by sets of rules (Statutory Instruments)</a:t>
            </a:r>
          </a:p>
          <a:p>
            <a:r>
              <a:rPr lang="en-GB" dirty="0"/>
              <a:t>Executive tribunals</a:t>
            </a:r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Designing Buildings Wiki (</a:t>
            </a:r>
            <a:r>
              <a:rPr lang="en-GB" dirty="0">
                <a:hlinkClick r:id="rId2"/>
              </a:rPr>
              <a:t>www.desigingbuildings.co.uk</a:t>
            </a:r>
            <a:r>
              <a:rPr lang="en-GB" dirty="0"/>
              <a:t>)</a:t>
            </a:r>
          </a:p>
          <a:p>
            <a:r>
              <a:rPr lang="en-GB" dirty="0">
                <a:hlinkClick r:id="rId3"/>
              </a:rPr>
              <a:t>www.lawdonut.co.uk</a:t>
            </a:r>
            <a:endParaRPr lang="en-GB" dirty="0"/>
          </a:p>
          <a:p>
            <a:r>
              <a:rPr lang="en-GB" dirty="0">
                <a:hlinkClick r:id="rId4"/>
              </a:rPr>
              <a:t>www.out-law.com</a:t>
            </a:r>
            <a:endParaRPr lang="en-GB" dirty="0"/>
          </a:p>
          <a:p>
            <a:r>
              <a:rPr lang="en-GB" dirty="0">
                <a:hlinkClick r:id="rId5"/>
              </a:rPr>
              <a:t>www.justice.gov.uk</a:t>
            </a:r>
            <a:endParaRPr lang="en-GB" dirty="0"/>
          </a:p>
          <a:p>
            <a:r>
              <a:rPr lang="en-GB" dirty="0">
                <a:hlinkClick r:id="rId6"/>
              </a:rPr>
              <a:t>www.judiciary.gov.uk</a:t>
            </a:r>
            <a:endParaRPr lang="en-GB" dirty="0"/>
          </a:p>
          <a:p>
            <a:r>
              <a:rPr lang="en-GB" dirty="0">
                <a:hlinkClick r:id="rId7"/>
              </a:rPr>
              <a:t>www.gov.uk</a:t>
            </a:r>
            <a:r>
              <a:rPr lang="en-GB" dirty="0"/>
              <a:t> </a:t>
            </a:r>
          </a:p>
          <a:p>
            <a:r>
              <a:rPr lang="en-GB" dirty="0">
                <a:hlinkClick r:id="rId8"/>
              </a:rPr>
              <a:t>www.cedr.com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5765</TotalTime>
  <Words>1371</Words>
  <Application>Microsoft Office PowerPoint</Application>
  <PresentationFormat>On-screen Show (4:3)</PresentationFormat>
  <Paragraphs>235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Trebuchet MS</vt:lpstr>
      <vt:lpstr>Wingdings 3</vt:lpstr>
      <vt:lpstr>Facet</vt:lpstr>
      <vt:lpstr>Contract &amp; legal responsibilities</vt:lpstr>
      <vt:lpstr>Topics for today </vt:lpstr>
      <vt:lpstr>Arbitration</vt:lpstr>
      <vt:lpstr>When does arbitration occur?</vt:lpstr>
      <vt:lpstr>Benefits of arbitration</vt:lpstr>
      <vt:lpstr>Process of arbitration</vt:lpstr>
      <vt:lpstr>Scott’s schedule</vt:lpstr>
      <vt:lpstr>Construction Industry Model Arbitration Rules (CIMAR)</vt:lpstr>
      <vt:lpstr>CIMAR (continued)</vt:lpstr>
      <vt:lpstr>Case examples</vt:lpstr>
      <vt:lpstr>Alternative Dispute Resolution (ADR)</vt:lpstr>
      <vt:lpstr>What is mediation?</vt:lpstr>
      <vt:lpstr>Mediation process</vt:lpstr>
      <vt:lpstr>Benefits and challenges of mediation</vt:lpstr>
      <vt:lpstr>Mediation in the construction industry</vt:lpstr>
      <vt:lpstr>Conciliation</vt:lpstr>
      <vt:lpstr>Adjudication</vt:lpstr>
      <vt:lpstr>Case examples</vt:lpstr>
      <vt:lpstr>Housing Grants, Construction and Regeneration Act 1996</vt:lpstr>
      <vt:lpstr>Some key text (Part II Section 108 / 108A)</vt:lpstr>
      <vt:lpstr>Adjudication process</vt:lpstr>
      <vt:lpstr>Multiple adjudications</vt:lpstr>
      <vt:lpstr>Dispute Resolution Boards (DRB)</vt:lpstr>
      <vt:lpstr>DRB process </vt:lpstr>
      <vt:lpstr>Tribunals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95</cp:revision>
  <cp:lastPrinted>2015-10-26T09:16:27Z</cp:lastPrinted>
  <dcterms:created xsi:type="dcterms:W3CDTF">2015-09-28T07:46:28Z</dcterms:created>
  <dcterms:modified xsi:type="dcterms:W3CDTF">2022-11-16T11:50:25Z</dcterms:modified>
</cp:coreProperties>
</file>