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36"/>
  </p:notesMasterIdLst>
  <p:sldIdLst>
    <p:sldId id="256" r:id="rId7"/>
    <p:sldId id="257" r:id="rId8"/>
    <p:sldId id="260" r:id="rId9"/>
    <p:sldId id="808" r:id="rId10"/>
    <p:sldId id="258" r:id="rId11"/>
    <p:sldId id="809" r:id="rId12"/>
    <p:sldId id="259" r:id="rId13"/>
    <p:sldId id="263" r:id="rId14"/>
    <p:sldId id="264" r:id="rId15"/>
    <p:sldId id="261" r:id="rId16"/>
    <p:sldId id="811" r:id="rId17"/>
    <p:sldId id="812" r:id="rId18"/>
    <p:sldId id="267" r:id="rId19"/>
    <p:sldId id="268" r:id="rId20"/>
    <p:sldId id="283" r:id="rId21"/>
    <p:sldId id="266" r:id="rId22"/>
    <p:sldId id="813" r:id="rId23"/>
    <p:sldId id="814" r:id="rId24"/>
    <p:sldId id="815" r:id="rId25"/>
    <p:sldId id="270" r:id="rId26"/>
    <p:sldId id="271" r:id="rId27"/>
    <p:sldId id="816" r:id="rId28"/>
    <p:sldId id="817" r:id="rId29"/>
    <p:sldId id="288" r:id="rId30"/>
    <p:sldId id="818" r:id="rId31"/>
    <p:sldId id="819" r:id="rId32"/>
    <p:sldId id="820" r:id="rId33"/>
    <p:sldId id="821" r:id="rId34"/>
    <p:sldId id="803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26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10-07T20:06:40.807" v="515" actId="20577"/>
      <pc:docMkLst>
        <pc:docMk/>
      </pc:docMkLst>
      <pc:sldChg chg="modSp mod">
        <pc:chgData name="Munyaradzi Nicholas Murira" userId="6ab3fae5-94bd-47ef-9f25-6c1f645127cf" providerId="ADAL" clId="{BBAD60DF-75FC-47FB-864F-62F5392E6509}" dt="2026-10-07T18:58:03.934" v="216" actId="20577"/>
        <pc:sldMkLst>
          <pc:docMk/>
          <pc:sldMk cId="1330686874" sldId="257"/>
        </pc:sldMkLst>
        <pc:spChg chg="mod">
          <ac:chgData name="Munyaradzi Nicholas Murira" userId="6ab3fae5-94bd-47ef-9f25-6c1f645127cf" providerId="ADAL" clId="{BBAD60DF-75FC-47FB-864F-62F5392E6509}" dt="2026-10-07T18:57:12.260" v="182" actId="20577"/>
          <ac:spMkLst>
            <pc:docMk/>
            <pc:sldMk cId="1330686874" sldId="257"/>
            <ac:spMk id="2" creationId="{381D7CC7-DEF3-6229-82D8-79144F0FDA07}"/>
          </ac:spMkLst>
        </pc:spChg>
        <pc:spChg chg="mod">
          <ac:chgData name="Munyaradzi Nicholas Murira" userId="6ab3fae5-94bd-47ef-9f25-6c1f645127cf" providerId="ADAL" clId="{BBAD60DF-75FC-47FB-864F-62F5392E6509}" dt="2026-10-07T18:58:03.934" v="216" actId="20577"/>
          <ac:spMkLst>
            <pc:docMk/>
            <pc:sldMk cId="1330686874" sldId="257"/>
            <ac:spMk id="3" creationId="{8E81C026-E836-3455-D412-BD640C1FC20C}"/>
          </ac:spMkLst>
        </pc:spChg>
      </pc:sldChg>
      <pc:sldChg chg="modSp mod">
        <pc:chgData name="Munyaradzi Nicholas Murira" userId="6ab3fae5-94bd-47ef-9f25-6c1f645127cf" providerId="ADAL" clId="{BBAD60DF-75FC-47FB-864F-62F5392E6509}" dt="2026-10-07T19:14:39.990" v="358" actId="20577"/>
        <pc:sldMkLst>
          <pc:docMk/>
          <pc:sldMk cId="0" sldId="259"/>
        </pc:sldMkLst>
        <pc:spChg chg="mod">
          <ac:chgData name="Munyaradzi Nicholas Murira" userId="6ab3fae5-94bd-47ef-9f25-6c1f645127cf" providerId="ADAL" clId="{BBAD60DF-75FC-47FB-864F-62F5392E6509}" dt="2026-10-07T19:14:39.990" v="358" actId="20577"/>
          <ac:spMkLst>
            <pc:docMk/>
            <pc:sldMk cId="0" sldId="259"/>
            <ac:spMk id="14339" creationId="{359B5D36-7F9B-F88C-EB51-D73B64E26ED9}"/>
          </ac:spMkLst>
        </pc:spChg>
      </pc:sldChg>
      <pc:sldChg chg="modSp mod">
        <pc:chgData name="Munyaradzi Nicholas Murira" userId="6ab3fae5-94bd-47ef-9f25-6c1f645127cf" providerId="ADAL" clId="{BBAD60DF-75FC-47FB-864F-62F5392E6509}" dt="2026-10-07T19:40:42.261" v="486" actId="27636"/>
        <pc:sldMkLst>
          <pc:docMk/>
          <pc:sldMk cId="0" sldId="283"/>
        </pc:sldMkLst>
        <pc:spChg chg="mod">
          <ac:chgData name="Munyaradzi Nicholas Murira" userId="6ab3fae5-94bd-47ef-9f25-6c1f645127cf" providerId="ADAL" clId="{BBAD60DF-75FC-47FB-864F-62F5392E6509}" dt="2026-10-07T19:40:42.261" v="486" actId="27636"/>
          <ac:spMkLst>
            <pc:docMk/>
            <pc:sldMk cId="0" sldId="283"/>
            <ac:spMk id="23557" creationId="{96BC46A6-05AB-ACD3-1C81-27F81A508E6F}"/>
          </ac:spMkLst>
        </pc:spChg>
      </pc:sldChg>
      <pc:sldChg chg="modSp mod">
        <pc:chgData name="Munyaradzi Nicholas Murira" userId="6ab3fae5-94bd-47ef-9f25-6c1f645127cf" providerId="ADAL" clId="{BBAD60DF-75FC-47FB-864F-62F5392E6509}" dt="2026-10-07T19:05:57.657" v="292" actId="20577"/>
        <pc:sldMkLst>
          <pc:docMk/>
          <pc:sldMk cId="0" sldId="808"/>
        </pc:sldMkLst>
        <pc:spChg chg="mod">
          <ac:chgData name="Munyaradzi Nicholas Murira" userId="6ab3fae5-94bd-47ef-9f25-6c1f645127cf" providerId="ADAL" clId="{BBAD60DF-75FC-47FB-864F-62F5392E6509}" dt="2026-10-07T19:05:57.657" v="292" actId="20577"/>
          <ac:spMkLst>
            <pc:docMk/>
            <pc:sldMk cId="0" sldId="808"/>
            <ac:spMk id="12291" creationId="{C6EC423A-9C2E-15C1-0044-BF82490DD3CD}"/>
          </ac:spMkLst>
        </pc:spChg>
      </pc:sldChg>
      <pc:sldChg chg="modSp mod">
        <pc:chgData name="Munyaradzi Nicholas Murira" userId="6ab3fae5-94bd-47ef-9f25-6c1f645127cf" providerId="ADAL" clId="{BBAD60DF-75FC-47FB-864F-62F5392E6509}" dt="2026-10-07T19:46:17.572" v="487" actId="1076"/>
        <pc:sldMkLst>
          <pc:docMk/>
          <pc:sldMk cId="0" sldId="815"/>
        </pc:sldMkLst>
        <pc:graphicFrameChg chg="mod">
          <ac:chgData name="Munyaradzi Nicholas Murira" userId="6ab3fae5-94bd-47ef-9f25-6c1f645127cf" providerId="ADAL" clId="{BBAD60DF-75FC-47FB-864F-62F5392E6509}" dt="2026-10-07T19:46:17.572" v="487" actId="1076"/>
          <ac:graphicFrameMkLst>
            <pc:docMk/>
            <pc:sldMk cId="0" sldId="815"/>
            <ac:graphicFrameMk id="130140" creationId="{9E20A413-FB68-D094-6900-882045B4A4AC}"/>
          </ac:graphicFrameMkLst>
        </pc:graphicFrameChg>
      </pc:sldChg>
      <pc:sldChg chg="modSp mod">
        <pc:chgData name="Munyaradzi Nicholas Murira" userId="6ab3fae5-94bd-47ef-9f25-6c1f645127cf" providerId="ADAL" clId="{BBAD60DF-75FC-47FB-864F-62F5392E6509}" dt="2026-10-07T20:06:40.807" v="515" actId="20577"/>
        <pc:sldMkLst>
          <pc:docMk/>
          <pc:sldMk cId="0" sldId="818"/>
        </pc:sldMkLst>
        <pc:spChg chg="mod">
          <ac:chgData name="Munyaradzi Nicholas Murira" userId="6ab3fae5-94bd-47ef-9f25-6c1f645127cf" providerId="ADAL" clId="{BBAD60DF-75FC-47FB-864F-62F5392E6509}" dt="2026-10-07T20:06:40.807" v="515" actId="20577"/>
          <ac:spMkLst>
            <pc:docMk/>
            <pc:sldMk cId="0" sldId="818"/>
            <ac:spMk id="33795" creationId="{53C05F9B-90C7-5CDC-5072-6612C943478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00F546-4816-463D-8723-6B5A80DE879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DE0918-0E41-4A15-BE42-A921FFC6A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985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B0B7-81AE-AF47-96A2-2F5370D3CE9C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05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670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219200" y="1524000"/>
            <a:ext cx="103632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E7CBE36-BF67-A888-9EE7-5999D417F8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5486400" y="6248400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F9DE1E0-4B2B-5F37-77C9-E1A36FDAC0B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1016000" y="6248400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r>
              <a:rPr lang="en-US"/>
              <a:t>Number Systems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2F05658-808C-67A9-C72D-CCC56471A31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r>
              <a:rPr lang="en-US" altLang="en-US"/>
              <a:t>2-</a:t>
            </a:r>
            <a:fld id="{87F31D51-7D65-46B2-BBF5-C798AF0739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28506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8410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7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8" r:id="rId5"/>
    <p:sldLayoutId id="2147483709" r:id="rId6"/>
    <p:sldLayoutId id="2147483710" r:id="rId7"/>
    <p:sldLayoutId id="214748371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1.png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81D7CC7-DEF3-6229-82D8-79144F0FDA07}"/>
              </a:ext>
            </a:extLst>
          </p:cNvPr>
          <p:cNvSpPr txBox="1">
            <a:spLocks/>
          </p:cNvSpPr>
          <p:nvPr/>
        </p:nvSpPr>
        <p:spPr>
          <a:xfrm>
            <a:off x="282468" y="1470581"/>
            <a:ext cx="5042202" cy="386498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Computer Systems Fundamentals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1C026-E836-3455-D412-BD640C1FC20C}"/>
              </a:ext>
            </a:extLst>
          </p:cNvPr>
          <p:cNvSpPr txBox="1">
            <a:spLocks/>
          </p:cNvSpPr>
          <p:nvPr/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Munya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bg2"/>
                </a:solidFill>
              </a:rPr>
              <a:t>m.murira@uwtsd.ac.uk</a:t>
            </a:r>
            <a:br>
              <a:rPr lang="en-GB" i="1" dirty="0">
                <a:solidFill>
                  <a:schemeClr val="bg2"/>
                </a:solidFill>
              </a:rPr>
            </a:br>
            <a:endParaRPr lang="en-GB" i="1" dirty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/>
                </a:solidFill>
              </a:rPr>
              <a:t>Applied Computing </a:t>
            </a:r>
          </a:p>
        </p:txBody>
      </p:sp>
    </p:spTree>
    <p:extLst>
      <p:ext uri="{BB962C8B-B14F-4D97-AF65-F5344CB8AC3E}">
        <p14:creationId xmlns:p14="http://schemas.microsoft.com/office/powerpoint/2010/main" val="1330686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56B96-0633-9CCD-06F2-A7BD1D50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To Do List  /Tasks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D59F5-5890-F814-55D5-1C0BB2B3F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722586"/>
            <a:ext cx="5472682" cy="28884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dirty="0"/>
              <a:t>Explain what a number system is</a:t>
            </a:r>
          </a:p>
          <a:p>
            <a:pPr lvl="1"/>
            <a:r>
              <a:rPr lang="en-US" dirty="0"/>
              <a:t>Distinguish between binary, decimal, and hexadecimal systems</a:t>
            </a:r>
          </a:p>
          <a:p>
            <a:pPr lvl="1"/>
            <a:r>
              <a:rPr lang="en-US" dirty="0"/>
              <a:t>Convert numbers between the three systems</a:t>
            </a:r>
          </a:p>
          <a:p>
            <a:pPr lvl="1"/>
            <a:r>
              <a:rPr lang="en-US" dirty="0"/>
              <a:t>Describe basic data representation using bits and bytes</a:t>
            </a:r>
            <a:r>
              <a:rPr lang="en-GB" sz="2000" b="1" i="1" dirty="0">
                <a:solidFill>
                  <a:schemeClr val="bg1"/>
                </a:solidFill>
              </a:rPr>
              <a:t>outer and verify connectivity.</a:t>
            </a:r>
          </a:p>
        </p:txBody>
      </p:sp>
    </p:spTree>
    <p:extLst>
      <p:ext uri="{BB962C8B-B14F-4D97-AF65-F5344CB8AC3E}">
        <p14:creationId xmlns:p14="http://schemas.microsoft.com/office/powerpoint/2010/main" val="1867725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792D38E3-C5A3-D9E2-1DB3-E457956842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Binary numbers represent alphanumeric data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C6EC423A-9C2E-15C1-0044-BF82490DD3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81997" y="1481137"/>
            <a:ext cx="7995248" cy="3895725"/>
          </a:xfrm>
        </p:spPr>
        <p:txBody>
          <a:bodyPr>
            <a:normAutofit/>
          </a:bodyPr>
          <a:lstStyle/>
          <a:p>
            <a:r>
              <a:rPr lang="en-US" altLang="en-US" dirty="0">
                <a:latin typeface="Garamond" panose="02020404030301010803" pitchFamily="18" charset="0"/>
              </a:rPr>
              <a:t>Computers represent information using binary (Patterns of 0s and 1s)</a:t>
            </a:r>
          </a:p>
          <a:p>
            <a:r>
              <a:rPr lang="en-US" altLang="en-US" dirty="0">
                <a:latin typeface="Garamond" panose="02020404030301010803" pitchFamily="18" charset="0"/>
              </a:rPr>
              <a:t>Computers operate with electronic switches that are either "on" or "off", corresponding to 1 or 0. </a:t>
            </a:r>
          </a:p>
          <a:p>
            <a:r>
              <a:rPr lang="en-US" dirty="0">
                <a:latin typeface="Garamond" panose="02020404030301010803" pitchFamily="18" charset="0"/>
              </a:rPr>
              <a:t>Without number systems, computers would not be able to store, process, or transmit information</a:t>
            </a:r>
            <a:endParaRPr lang="en-US" altLang="en-US" dirty="0">
              <a:latin typeface="Garamond" panose="02020404030301010803" pitchFamily="18" charset="0"/>
            </a:endParaRP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08259EB-7BEC-234B-842B-8CD71426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Binary numbers represent alphanumeric data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152FC361-6E3C-2EA5-16EF-CD73DEBDD4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Computers don't think in the </a:t>
            </a:r>
            <a:r>
              <a:rPr lang="en-US" altLang="en-US" sz="2400" i="1">
                <a:latin typeface="Garamond" panose="02020404030301010803" pitchFamily="18" charset="0"/>
              </a:rPr>
              <a:t>decimal</a:t>
            </a:r>
            <a:r>
              <a:rPr lang="en-US" altLang="en-US" sz="2400">
                <a:latin typeface="Garamond" panose="02020404030301010803" pitchFamily="18" charset="0"/>
              </a:rPr>
              <a:t> number system as humans do, because electronic devices are structured in such a way that binary numbering is natural – computers have to </a:t>
            </a:r>
            <a:r>
              <a:rPr lang="en-US" altLang="en-US" sz="2400" i="1">
                <a:latin typeface="Garamond" panose="02020404030301010803" pitchFamily="18" charset="0"/>
              </a:rPr>
              <a:t>translate </a:t>
            </a:r>
            <a:r>
              <a:rPr lang="en-US" altLang="en-US" sz="2400">
                <a:latin typeface="Garamond" panose="02020404030301010803" pitchFamily="18" charset="0"/>
              </a:rPr>
              <a:t>in order to use decimal numbering.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Computers can only understand and process data that is in a binary format, which is represented by 0s and 1s.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These 0s and 1s represent the two possible states of an electronic component and are referred to as binary digits (bits).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ooter Placeholder 5">
            <a:extLst>
              <a:ext uri="{FF2B5EF4-FFF2-40B4-BE49-F238E27FC236}">
                <a16:creationId xmlns:a16="http://schemas.microsoft.com/office/drawing/2014/main" id="{6DD4767D-C5D6-CB8F-4483-14694AFB1B86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1029" name="Slide Number Placeholder 6">
            <a:extLst>
              <a:ext uri="{FF2B5EF4-FFF2-40B4-BE49-F238E27FC236}">
                <a16:creationId xmlns:a16="http://schemas.microsoft.com/office/drawing/2014/main" id="{0BAAB765-2382-06F3-E657-8CE9A0F1F0A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2FD540AD-38DD-4BED-B4B7-514683C9F4B1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030" name="Rectangle 2">
            <a:extLst>
              <a:ext uri="{FF2B5EF4-FFF2-40B4-BE49-F238E27FC236}">
                <a16:creationId xmlns:a16="http://schemas.microsoft.com/office/drawing/2014/main" id="{7B71502C-7E98-8316-7177-67B6125162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4400" y="133350"/>
            <a:ext cx="103632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Why Binary?</a:t>
            </a:r>
          </a:p>
        </p:txBody>
      </p:sp>
      <p:sp>
        <p:nvSpPr>
          <p:cNvPr id="1031" name="Rectangle 3">
            <a:extLst>
              <a:ext uri="{FF2B5EF4-FFF2-40B4-BE49-F238E27FC236}">
                <a16:creationId xmlns:a16="http://schemas.microsoft.com/office/drawing/2014/main" id="{A22EF79E-0A3E-1C52-2652-47E1E3ED694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438400" y="1524001"/>
            <a:ext cx="7697788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Early computer design was decimal</a:t>
            </a:r>
          </a:p>
          <a:p>
            <a:pPr lvl="1"/>
            <a:r>
              <a:rPr lang="en-US" altLang="en-US" dirty="0"/>
              <a:t>Mark I and ENIAC</a:t>
            </a:r>
            <a:r>
              <a:rPr lang="en-US" altLang="en-US" sz="1200" dirty="0"/>
              <a:t>(</a:t>
            </a:r>
            <a:r>
              <a:rPr lang="en-US" sz="1200" dirty="0"/>
              <a:t>Electronic Numerical Integrator and Computer)</a:t>
            </a:r>
            <a:endParaRPr lang="en-US" altLang="en-US" sz="1200" dirty="0"/>
          </a:p>
          <a:p>
            <a:pPr eaLnBrk="1" hangingPunct="1"/>
            <a:r>
              <a:rPr lang="en-US" altLang="en-US" b="1" dirty="0"/>
              <a:t>John von Neumann</a:t>
            </a:r>
            <a:r>
              <a:rPr lang="en-US" altLang="en-US" dirty="0"/>
              <a:t> proposed binary data processing (1945)</a:t>
            </a:r>
          </a:p>
          <a:p>
            <a:pPr lvl="1" eaLnBrk="1" hangingPunct="1"/>
            <a:r>
              <a:rPr lang="en-US" altLang="en-US" dirty="0"/>
              <a:t>Simplified computer design</a:t>
            </a:r>
          </a:p>
          <a:p>
            <a:pPr lvl="1" eaLnBrk="1" hangingPunct="1"/>
            <a:r>
              <a:rPr lang="en-US" altLang="en-US" dirty="0"/>
              <a:t>Used for both instructions and data</a:t>
            </a:r>
          </a:p>
          <a:p>
            <a:pPr eaLnBrk="1" hangingPunct="1"/>
            <a:r>
              <a:rPr lang="en-US" altLang="en-US" dirty="0"/>
              <a:t>Natural relationship between</a:t>
            </a:r>
            <a:br>
              <a:rPr lang="en-US" altLang="en-US" dirty="0"/>
            </a:br>
            <a:r>
              <a:rPr lang="en-US" altLang="en-US" dirty="0"/>
              <a:t>on/off switches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graphicFrame>
        <p:nvGraphicFramePr>
          <p:cNvPr id="1026" name="Object 4">
            <a:extLst>
              <a:ext uri="{FF2B5EF4-FFF2-40B4-BE49-F238E27FC236}">
                <a16:creationId xmlns:a16="http://schemas.microsoft.com/office/drawing/2014/main" id="{0E518C0D-5E39-C2AD-79AE-5DB814F53CB2}"/>
              </a:ext>
            </a:extLst>
          </p:cNvPr>
          <p:cNvGraphicFramePr>
            <a:graphicFrameLocks noGrp="1" noChangeAspect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92395606"/>
              </p:ext>
            </p:extLst>
          </p:nvPr>
        </p:nvGraphicFramePr>
        <p:xfrm>
          <a:off x="9619457" y="2252664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1914286" imgH="2409524" progId="Paint.Picture">
                  <p:embed/>
                </p:oleObj>
              </mc:Choice>
              <mc:Fallback>
                <p:oleObj name="Bitmap Image" r:id="rId2" imgW="1914286" imgH="2409524" progId="Paint.Picture">
                  <p:embed/>
                  <p:pic>
                    <p:nvPicPr>
                      <p:cNvPr id="1026" name="Object 4">
                        <a:extLst>
                          <a:ext uri="{FF2B5EF4-FFF2-40B4-BE49-F238E27FC236}">
                            <a16:creationId xmlns:a16="http://schemas.microsoft.com/office/drawing/2014/main" id="{0E518C0D-5E39-C2AD-79AE-5DB814F53CB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619457" y="2252664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5">
            <a:extLst>
              <a:ext uri="{FF2B5EF4-FFF2-40B4-BE49-F238E27FC236}">
                <a16:creationId xmlns:a16="http://schemas.microsoft.com/office/drawing/2014/main" id="{A6687924-C145-1AFD-CFEC-6F021ADAAAE2}"/>
              </a:ext>
            </a:extLst>
          </p:cNvPr>
          <p:cNvGraphicFramePr>
            <a:graphicFrameLocks noGrp="1" noChangeAspect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37002926"/>
              </p:ext>
            </p:extLst>
          </p:nvPr>
        </p:nvGraphicFramePr>
        <p:xfrm>
          <a:off x="10788770" y="2252663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4" imgW="1914286" imgH="2409524" progId="Paint.Picture">
                  <p:embed/>
                </p:oleObj>
              </mc:Choice>
              <mc:Fallback>
                <p:oleObj name="Bitmap Image" r:id="rId4" imgW="1914286" imgH="2409524" progId="Paint.Picture">
                  <p:embed/>
                  <p:pic>
                    <p:nvPicPr>
                      <p:cNvPr id="1027" name="Object 5">
                        <a:extLst>
                          <a:ext uri="{FF2B5EF4-FFF2-40B4-BE49-F238E27FC236}">
                            <a16:creationId xmlns:a16="http://schemas.microsoft.com/office/drawing/2014/main" id="{A6687924-C145-1AFD-CFEC-6F021ADAAAE2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88770" y="2252663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812" name="Group 44">
            <a:extLst>
              <a:ext uri="{FF2B5EF4-FFF2-40B4-BE49-F238E27FC236}">
                <a16:creationId xmlns:a16="http://schemas.microsoft.com/office/drawing/2014/main" id="{514ACDC2-EAE9-4955-E1F6-96A5C68ED67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02486301"/>
              </p:ext>
            </p:extLst>
          </p:nvPr>
        </p:nvGraphicFramePr>
        <p:xfrm>
          <a:off x="9619457" y="2185159"/>
          <a:ext cx="2133600" cy="2487682"/>
        </p:xfrm>
        <a:graphic>
          <a:graphicData uri="http://schemas.openxmlformats.org/drawingml/2006/table">
            <a:tbl>
              <a:tblPr/>
              <a:tblGrid>
                <a:gridCol w="110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5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20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True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False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6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97119306-B66B-674D-06AE-EC409BB598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latin typeface="Maiandra GD" panose="020E0502030308020204" pitchFamily="34" charset="0"/>
              </a:rPr>
              <a:t>Bits and bytes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59B5D36-7F9B-F88C-EB51-D73B64E26E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8840637" cy="38957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Bits are binary digits; they are either 0s or 1s. In a computer they are represented by the presence </a:t>
            </a:r>
            <a:r>
              <a:rPr lang="en-US" altLang="en-US" b="1" dirty="0">
                <a:latin typeface="Garamond" panose="02020404030301010803" pitchFamily="18" charset="0"/>
              </a:rPr>
              <a:t>or absence of electrical charges. 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A group of 8 bits equal 1 byte, which then can represent a single character of data, as in an ASCII code. (</a:t>
            </a:r>
            <a:r>
              <a:rPr lang="en-US" altLang="en-US" dirty="0" err="1">
                <a:latin typeface="Garamond" panose="02020404030301010803" pitchFamily="18" charset="0"/>
              </a:rPr>
              <a:t>e.g</a:t>
            </a:r>
            <a:r>
              <a:rPr lang="en-US" altLang="en-US" dirty="0">
                <a:latin typeface="Garamond" panose="02020404030301010803" pitchFamily="18" charset="0"/>
              </a:rPr>
              <a:t> A is rep by 01000001)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Also, for computers,1 byte represents a single addressable storage location.(byte is smallest unit of memory)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7B1F5D08-31BF-037E-1B5B-C14D45B75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10 (decimal) number system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00483D96-01DA-9F50-A2D5-125005DB60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A number system consists of symbols, and rules for using those symbols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 The number system most frequently used is the decimal, or Base 10, number system.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It is called Base 10 because it uses ten symbols, and combinations of them, to represent all possible numbers.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 digits 0,1,2,3,4,5,6,7,8, and 9, make up the Base 10 system.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3CBBBDC-288A-0680-8516-7D32EEEF64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10 (decimal) number system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5195961C-9CEE-0193-8AF0-52A34E8598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 decimal number system is based on powers of 10.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Each symbol, or digit, represents the number 10 (base number) raised to a power (exponent), according to its position, and is multiplied by the number that holds that position.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When you read a decimal</a:t>
            </a:r>
            <a:r>
              <a:rPr lang="en-US" altLang="en-US" sz="2400" i="1">
                <a:latin typeface="Garamond" panose="02020404030301010803" pitchFamily="18" charset="0"/>
              </a:rPr>
              <a:t> </a:t>
            </a:r>
            <a:r>
              <a:rPr lang="en-US" altLang="en-US" sz="2400">
                <a:latin typeface="Garamond" panose="02020404030301010803" pitchFamily="18" charset="0"/>
              </a:rPr>
              <a:t>number from right to left, the first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0</a:t>
            </a:r>
            <a:r>
              <a:rPr lang="en-US" altLang="en-US" sz="2400">
                <a:latin typeface="Garamond" panose="02020404030301010803" pitchFamily="18" charset="0"/>
              </a:rPr>
              <a:t> (1), the second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1</a:t>
            </a:r>
            <a:r>
              <a:rPr lang="en-US" altLang="en-US" sz="2400">
                <a:latin typeface="Garamond" panose="02020404030301010803" pitchFamily="18" charset="0"/>
              </a:rPr>
              <a:t> (10 x 1= 10), the third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2</a:t>
            </a:r>
            <a:r>
              <a:rPr lang="en-US" altLang="en-US" sz="2400">
                <a:latin typeface="Garamond" panose="02020404030301010803" pitchFamily="18" charset="0"/>
              </a:rPr>
              <a:t> (10 x 10 x 1=100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>
            <a:extLst>
              <a:ext uri="{FF2B5EF4-FFF2-40B4-BE49-F238E27FC236}">
                <a16:creationId xmlns:a16="http://schemas.microsoft.com/office/drawing/2014/main" id="{7D4994E2-77AA-B251-7D0B-51FB18799C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10 (decimal) number system</a:t>
            </a:r>
          </a:p>
        </p:txBody>
      </p:sp>
      <p:pic>
        <p:nvPicPr>
          <p:cNvPr id="18435" name="Picture 8" descr="Decimal Number System">
            <a:extLst>
              <a:ext uri="{FF2B5EF4-FFF2-40B4-BE49-F238E27FC236}">
                <a16:creationId xmlns:a16="http://schemas.microsoft.com/office/drawing/2014/main" id="{EB4DBEBB-FA1E-8E5E-42B0-3646642B19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47829" y="1371600"/>
            <a:ext cx="5741987" cy="4114800"/>
          </a:xfr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ooter Placeholder 4">
            <a:extLst>
              <a:ext uri="{FF2B5EF4-FFF2-40B4-BE49-F238E27FC236}">
                <a16:creationId xmlns:a16="http://schemas.microsoft.com/office/drawing/2014/main" id="{8059E115-FC3C-6DCB-5B88-951B736147E1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19459" name="Slide Number Placeholder 5">
            <a:extLst>
              <a:ext uri="{FF2B5EF4-FFF2-40B4-BE49-F238E27FC236}">
                <a16:creationId xmlns:a16="http://schemas.microsoft.com/office/drawing/2014/main" id="{805604BC-F690-16B4-5380-6EB72233240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5BFFCF8C-F0F5-4E46-ABC8-36D47E0A3EFE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1DA48CBA-2557-120B-D2E0-FB398C7F10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Base 10</a:t>
            </a:r>
          </a:p>
        </p:txBody>
      </p:sp>
      <p:graphicFrame>
        <p:nvGraphicFramePr>
          <p:cNvPr id="37987" name="Group 99">
            <a:extLst>
              <a:ext uri="{FF2B5EF4-FFF2-40B4-BE49-F238E27FC236}">
                <a16:creationId xmlns:a16="http://schemas.microsoft.com/office/drawing/2014/main" id="{0A23861F-9CEB-8600-6D38-E38935CCAE03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3783014" y="3352800"/>
          <a:ext cx="5045075" cy="2011364"/>
        </p:xfrm>
        <a:graphic>
          <a:graphicData uri="http://schemas.openxmlformats.org/drawingml/2006/table">
            <a:tbl>
              <a:tblPr/>
              <a:tblGrid>
                <a:gridCol w="12334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19483" name="Group 25">
            <a:extLst>
              <a:ext uri="{FF2B5EF4-FFF2-40B4-BE49-F238E27FC236}">
                <a16:creationId xmlns:a16="http://schemas.microsoft.com/office/drawing/2014/main" id="{1C7F5C60-334D-C605-C950-BDE517CE88B8}"/>
              </a:ext>
            </a:extLst>
          </p:cNvPr>
          <p:cNvGrpSpPr>
            <a:grpSpLocks/>
          </p:cNvGrpSpPr>
          <p:nvPr/>
        </p:nvGrpSpPr>
        <p:grpSpPr bwMode="auto">
          <a:xfrm>
            <a:off x="7696200" y="2209801"/>
            <a:ext cx="1676400" cy="1281113"/>
            <a:chOff x="3888" y="1392"/>
            <a:chExt cx="1056" cy="807"/>
          </a:xfrm>
        </p:grpSpPr>
        <p:sp>
          <p:nvSpPr>
            <p:cNvPr id="19488" name="AutoShape 26">
              <a:extLst>
                <a:ext uri="{FF2B5EF4-FFF2-40B4-BE49-F238E27FC236}">
                  <a16:creationId xmlns:a16="http://schemas.microsoft.com/office/drawing/2014/main" id="{28B1F1B7-5298-745B-1D85-CCC7A9070EE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9" name="Text Box 27">
              <a:extLst>
                <a:ext uri="{FF2B5EF4-FFF2-40B4-BE49-F238E27FC236}">
                  <a16:creationId xmlns:a16="http://schemas.microsoft.com/office/drawing/2014/main" id="{D1608E03-A89B-B1A2-DDD9-3FC4C8451E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19484" name="Group 28">
            <a:extLst>
              <a:ext uri="{FF2B5EF4-FFF2-40B4-BE49-F238E27FC236}">
                <a16:creationId xmlns:a16="http://schemas.microsoft.com/office/drawing/2014/main" id="{FC488665-798D-371E-4F24-D7880D380E0B}"/>
              </a:ext>
            </a:extLst>
          </p:cNvPr>
          <p:cNvGrpSpPr>
            <a:grpSpLocks/>
          </p:cNvGrpSpPr>
          <p:nvPr/>
        </p:nvGrpSpPr>
        <p:grpSpPr bwMode="auto">
          <a:xfrm>
            <a:off x="4343400" y="2209801"/>
            <a:ext cx="1752600" cy="1281113"/>
            <a:chOff x="1776" y="1392"/>
            <a:chExt cx="1104" cy="807"/>
          </a:xfrm>
        </p:grpSpPr>
        <p:sp>
          <p:nvSpPr>
            <p:cNvPr id="19486" name="AutoShape 29">
              <a:extLst>
                <a:ext uri="{FF2B5EF4-FFF2-40B4-BE49-F238E27FC236}">
                  <a16:creationId xmlns:a16="http://schemas.microsoft.com/office/drawing/2014/main" id="{2474067A-9BDB-B2F8-88BD-2DCA8376DE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7" name="Text Box 30">
              <a:extLst>
                <a:ext uri="{FF2B5EF4-FFF2-40B4-BE49-F238E27FC236}">
                  <a16:creationId xmlns:a16="http://schemas.microsoft.com/office/drawing/2014/main" id="{71ED5083-F541-8B70-7CE6-7DCB2B8E32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19485" name="Text Box 31">
            <a:extLst>
              <a:ext uri="{FF2B5EF4-FFF2-40B4-BE49-F238E27FC236}">
                <a16:creationId xmlns:a16="http://schemas.microsoft.com/office/drawing/2014/main" id="{DE8B814E-AB1B-FF1A-DEC0-1BBD1A1FC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1600200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43 </a:t>
            </a:r>
            <a:r>
              <a:rPr lang="en-US" altLang="en-US" sz="2400">
                <a:solidFill>
                  <a:srgbClr val="FF9F11"/>
                </a:solidFill>
              </a:rPr>
              <a:t>= 4 x 10</a:t>
            </a:r>
            <a:r>
              <a:rPr lang="en-US" altLang="en-US" sz="2400" baseline="30000">
                <a:solidFill>
                  <a:srgbClr val="FF9F11"/>
                </a:solidFill>
              </a:rPr>
              <a:t>1</a:t>
            </a:r>
            <a:r>
              <a:rPr lang="en-US" altLang="en-US" sz="2400">
                <a:solidFill>
                  <a:srgbClr val="FF9F11"/>
                </a:solidFill>
              </a:rPr>
              <a:t> + 3 x 10</a:t>
            </a:r>
            <a:r>
              <a:rPr lang="en-US" altLang="en-US" sz="2400" baseline="30000">
                <a:solidFill>
                  <a:srgbClr val="FF9F11"/>
                </a:solidFill>
              </a:rPr>
              <a:t>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4">
            <a:extLst>
              <a:ext uri="{FF2B5EF4-FFF2-40B4-BE49-F238E27FC236}">
                <a16:creationId xmlns:a16="http://schemas.microsoft.com/office/drawing/2014/main" id="{374179D2-CE07-C6EC-C255-6E1570374596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Number Systems</a:t>
            </a:r>
          </a:p>
        </p:txBody>
      </p:sp>
      <p:sp>
        <p:nvSpPr>
          <p:cNvPr id="20483" name="Slide Number Placeholder 5">
            <a:extLst>
              <a:ext uri="{FF2B5EF4-FFF2-40B4-BE49-F238E27FC236}">
                <a16:creationId xmlns:a16="http://schemas.microsoft.com/office/drawing/2014/main" id="{3FC0547A-FA58-455E-10E2-4FFF813D22E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2-</a:t>
            </a:r>
            <a:fld id="{82F46E29-9D52-4E8E-B476-694CAFB0317E}" type="slidenum">
              <a:rPr lang="en-US" altLang="en-US"/>
              <a:pPr/>
              <a:t>12</a:t>
            </a:fld>
            <a:endParaRPr lang="en-US" altLang="en-US" dirty="0"/>
          </a:p>
        </p:txBody>
      </p:sp>
      <p:sp>
        <p:nvSpPr>
          <p:cNvPr id="20484" name="Rectangle 2">
            <a:extLst>
              <a:ext uri="{FF2B5EF4-FFF2-40B4-BE49-F238E27FC236}">
                <a16:creationId xmlns:a16="http://schemas.microsoft.com/office/drawing/2014/main" id="{CFC38BB1-41C9-40D8-2C31-E5D3F609F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Base 10</a:t>
            </a:r>
          </a:p>
        </p:txBody>
      </p:sp>
      <p:graphicFrame>
        <p:nvGraphicFramePr>
          <p:cNvPr id="39013" name="Group 101">
            <a:extLst>
              <a:ext uri="{FF2B5EF4-FFF2-40B4-BE49-F238E27FC236}">
                <a16:creationId xmlns:a16="http://schemas.microsoft.com/office/drawing/2014/main" id="{4DF0CBCE-E0DE-8979-30D0-9157822C58A3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2736851" y="3276600"/>
          <a:ext cx="6875463" cy="2468170"/>
        </p:xfrm>
        <a:graphic>
          <a:graphicData uri="http://schemas.openxmlformats.org/drawingml/2006/table">
            <a:tbl>
              <a:tblPr/>
              <a:tblGrid>
                <a:gridCol w="1158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 x 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500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20512" name="Group 30">
            <a:extLst>
              <a:ext uri="{FF2B5EF4-FFF2-40B4-BE49-F238E27FC236}">
                <a16:creationId xmlns:a16="http://schemas.microsoft.com/office/drawing/2014/main" id="{3606A0DF-8D75-DF3D-2C61-50C3ACB30341}"/>
              </a:ext>
            </a:extLst>
          </p:cNvPr>
          <p:cNvGrpSpPr>
            <a:grpSpLocks/>
          </p:cNvGrpSpPr>
          <p:nvPr/>
        </p:nvGrpSpPr>
        <p:grpSpPr bwMode="auto">
          <a:xfrm>
            <a:off x="8382000" y="2133601"/>
            <a:ext cx="1676400" cy="1281113"/>
            <a:chOff x="3888" y="1392"/>
            <a:chExt cx="1056" cy="807"/>
          </a:xfrm>
        </p:grpSpPr>
        <p:sp>
          <p:nvSpPr>
            <p:cNvPr id="20520" name="AutoShape 31">
              <a:extLst>
                <a:ext uri="{FF2B5EF4-FFF2-40B4-BE49-F238E27FC236}">
                  <a16:creationId xmlns:a16="http://schemas.microsoft.com/office/drawing/2014/main" id="{94815EAD-B726-B23F-E192-5F0C157BE2A6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21" name="Text Box 32">
              <a:extLst>
                <a:ext uri="{FF2B5EF4-FFF2-40B4-BE49-F238E27FC236}">
                  <a16:creationId xmlns:a16="http://schemas.microsoft.com/office/drawing/2014/main" id="{D8741E8B-1646-EC94-4E7C-30FEDA85998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20513" name="Group 33">
            <a:extLst>
              <a:ext uri="{FF2B5EF4-FFF2-40B4-BE49-F238E27FC236}">
                <a16:creationId xmlns:a16="http://schemas.microsoft.com/office/drawing/2014/main" id="{71BDC969-9821-186A-00A6-32D32FFAC7B1}"/>
              </a:ext>
            </a:extLst>
          </p:cNvPr>
          <p:cNvGrpSpPr>
            <a:grpSpLocks/>
          </p:cNvGrpSpPr>
          <p:nvPr/>
        </p:nvGrpSpPr>
        <p:grpSpPr bwMode="auto">
          <a:xfrm>
            <a:off x="5105400" y="2209801"/>
            <a:ext cx="1752600" cy="1281113"/>
            <a:chOff x="1776" y="1392"/>
            <a:chExt cx="1104" cy="807"/>
          </a:xfrm>
        </p:grpSpPr>
        <p:sp>
          <p:nvSpPr>
            <p:cNvPr id="20518" name="AutoShape 34">
              <a:extLst>
                <a:ext uri="{FF2B5EF4-FFF2-40B4-BE49-F238E27FC236}">
                  <a16:creationId xmlns:a16="http://schemas.microsoft.com/office/drawing/2014/main" id="{CBF5D0EC-93DB-3D48-2600-CEA6256217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19" name="Text Box 35">
              <a:extLst>
                <a:ext uri="{FF2B5EF4-FFF2-40B4-BE49-F238E27FC236}">
                  <a16:creationId xmlns:a16="http://schemas.microsoft.com/office/drawing/2014/main" id="{7BAEC35A-73E0-7DFD-79D8-AF19FA3D6D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 dirty="0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20514" name="Text Box 36">
            <a:extLst>
              <a:ext uri="{FF2B5EF4-FFF2-40B4-BE49-F238E27FC236}">
                <a16:creationId xmlns:a16="http://schemas.microsoft.com/office/drawing/2014/main" id="{6449E177-3403-75A8-766B-500326A5B7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1600200"/>
            <a:ext cx="5105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527 = 5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2</a:t>
            </a:r>
            <a:r>
              <a:rPr lang="en-US" altLang="en-US" sz="2400" b="1">
                <a:solidFill>
                  <a:srgbClr val="FF9F11"/>
                </a:solidFill>
              </a:rPr>
              <a:t> + 2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1 </a:t>
            </a:r>
            <a:r>
              <a:rPr lang="en-US" altLang="en-US" sz="2400" b="1">
                <a:solidFill>
                  <a:srgbClr val="FF9F11"/>
                </a:solidFill>
              </a:rPr>
              <a:t>+ 7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0</a:t>
            </a:r>
          </a:p>
        </p:txBody>
      </p:sp>
      <p:grpSp>
        <p:nvGrpSpPr>
          <p:cNvPr id="20515" name="Group 37">
            <a:extLst>
              <a:ext uri="{FF2B5EF4-FFF2-40B4-BE49-F238E27FC236}">
                <a16:creationId xmlns:a16="http://schemas.microsoft.com/office/drawing/2014/main" id="{85228981-9D76-012A-8F6F-E9F9DDBE5F4A}"/>
              </a:ext>
            </a:extLst>
          </p:cNvPr>
          <p:cNvGrpSpPr>
            <a:grpSpLocks/>
          </p:cNvGrpSpPr>
          <p:nvPr/>
        </p:nvGrpSpPr>
        <p:grpSpPr bwMode="auto">
          <a:xfrm>
            <a:off x="2895600" y="2209801"/>
            <a:ext cx="1981200" cy="1281113"/>
            <a:chOff x="720" y="1392"/>
            <a:chExt cx="1248" cy="807"/>
          </a:xfrm>
        </p:grpSpPr>
        <p:sp>
          <p:nvSpPr>
            <p:cNvPr id="20516" name="AutoShape 38">
              <a:extLst>
                <a:ext uri="{FF2B5EF4-FFF2-40B4-BE49-F238E27FC236}">
                  <a16:creationId xmlns:a16="http://schemas.microsoft.com/office/drawing/2014/main" id="{A5730F29-1704-29F2-A38C-250649ABDA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17" name="Text Box 39">
              <a:extLst>
                <a:ext uri="{FF2B5EF4-FFF2-40B4-BE49-F238E27FC236}">
                  <a16:creationId xmlns:a16="http://schemas.microsoft.com/office/drawing/2014/main" id="{BB55C1DF-E905-38FA-BB59-D6BD77B8F76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392"/>
              <a:ext cx="96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100’s place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A82BF99-1AF3-9DA1-3106-C472114EC2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C33F72B-B66E-9ACF-1889-33128C5C8C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63074" y="1690688"/>
            <a:ext cx="7865852" cy="38957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Computers recognize and process data using the binary (Base</a:t>
            </a:r>
            <a:r>
              <a:rPr lang="en-US" altLang="en-US" sz="2400" i="1" dirty="0">
                <a:latin typeface="Garamond" panose="02020404030301010803" pitchFamily="18" charset="0"/>
              </a:rPr>
              <a:t> 2) </a:t>
            </a:r>
            <a:r>
              <a:rPr lang="en-US" altLang="en-US" sz="2400" dirty="0">
                <a:latin typeface="Garamond" panose="02020404030301010803" pitchFamily="18" charset="0"/>
              </a:rPr>
              <a:t>numbering system.</a:t>
            </a:r>
          </a:p>
          <a:p>
            <a:pPr>
              <a:lnSpc>
                <a:spcPct val="90000"/>
              </a:lnSpc>
            </a:pPr>
            <a:endParaRPr lang="en-US" altLang="en-US" sz="2400" dirty="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The binary number system uses only two symbols – 0 and 1 – instead of the ten symbols used in the decimal numbering system.</a:t>
            </a:r>
          </a:p>
          <a:p>
            <a:pPr>
              <a:lnSpc>
                <a:spcPct val="90000"/>
              </a:lnSpc>
            </a:pPr>
            <a:endParaRPr lang="en-US" altLang="en-US" sz="2400" dirty="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The position, or place, of each digit represents the number 2 – the base number – raised to a power (exponent), based on its position (2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0</a:t>
            </a:r>
            <a:r>
              <a:rPr lang="en-US" altLang="en-US" sz="2400" dirty="0">
                <a:latin typeface="Garamond" panose="02020404030301010803" pitchFamily="18" charset="0"/>
              </a:rPr>
              <a:t>, 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1</a:t>
            </a:r>
            <a:r>
              <a:rPr lang="en-US" altLang="en-US" sz="2400" dirty="0">
                <a:latin typeface="Garamond" panose="02020404030301010803" pitchFamily="18" charset="0"/>
              </a:rPr>
              <a:t>, 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2</a:t>
            </a:r>
            <a:r>
              <a:rPr lang="en-US" altLang="en-US" sz="2400" dirty="0">
                <a:latin typeface="Garamond" panose="02020404030301010803" pitchFamily="18" charset="0"/>
              </a:rPr>
              <a:t>, 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3</a:t>
            </a:r>
            <a:r>
              <a:rPr lang="en-US" altLang="en-US" sz="2400" dirty="0">
                <a:latin typeface="Garamond" panose="02020404030301010803" pitchFamily="18" charset="0"/>
              </a:rPr>
              <a:t>, 2</a:t>
            </a:r>
            <a:r>
              <a:rPr lang="en-US" altLang="en-US" sz="2400" baseline="30000" dirty="0">
                <a:latin typeface="Garamond" panose="02020404030301010803" pitchFamily="18" charset="0"/>
              </a:rPr>
              <a:t>4</a:t>
            </a:r>
            <a:r>
              <a:rPr lang="en-US" altLang="en-US" sz="2400" dirty="0">
                <a:latin typeface="Garamond" panose="02020404030301010803" pitchFamily="18" charset="0"/>
              </a:rPr>
              <a:t>, etc.)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595B9E4D-924B-2BF4-839F-E72F095B00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43524E35-B4F4-BDA0-6F3C-F2C95C214F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b="1">
                <a:latin typeface="Maiandra GD" panose="020E0502030308020204" pitchFamily="34" charset="0"/>
              </a:rPr>
              <a:t>Example: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>
                <a:latin typeface="Garamond" panose="02020404030301010803" pitchFamily="18" charset="0"/>
              </a:rPr>
              <a:t>10110 = (1 x 2</a:t>
            </a:r>
            <a:r>
              <a:rPr lang="en-US" altLang="en-US" baseline="30000">
                <a:latin typeface="Garamond" panose="02020404030301010803" pitchFamily="18" charset="0"/>
              </a:rPr>
              <a:t>4</a:t>
            </a:r>
            <a:r>
              <a:rPr lang="en-US" altLang="en-US">
                <a:latin typeface="Garamond" panose="02020404030301010803" pitchFamily="18" charset="0"/>
              </a:rPr>
              <a:t> = 16) + (0 x 2</a:t>
            </a:r>
            <a:r>
              <a:rPr lang="en-US" altLang="en-US" baseline="30000">
                <a:latin typeface="Garamond" panose="02020404030301010803" pitchFamily="18" charset="0"/>
              </a:rPr>
              <a:t>3</a:t>
            </a:r>
            <a:r>
              <a:rPr lang="en-US" altLang="en-US">
                <a:latin typeface="Garamond" panose="02020404030301010803" pitchFamily="18" charset="0"/>
              </a:rPr>
              <a:t> = 0) + (1 x 2</a:t>
            </a:r>
            <a:r>
              <a:rPr lang="en-US" altLang="en-US" baseline="30000">
                <a:latin typeface="Garamond" panose="02020404030301010803" pitchFamily="18" charset="0"/>
              </a:rPr>
              <a:t>2</a:t>
            </a:r>
            <a:r>
              <a:rPr lang="en-US" altLang="en-US">
                <a:latin typeface="Garamond" panose="02020404030301010803" pitchFamily="18" charset="0"/>
              </a:rPr>
              <a:t> =4) + (1 x 2</a:t>
            </a:r>
            <a:r>
              <a:rPr lang="en-US" altLang="en-US" baseline="30000">
                <a:latin typeface="Garamond" panose="02020404030301010803" pitchFamily="18" charset="0"/>
              </a:rPr>
              <a:t>1</a:t>
            </a:r>
            <a:r>
              <a:rPr lang="en-US" altLang="en-US">
                <a:latin typeface="Garamond" panose="02020404030301010803" pitchFamily="18" charset="0"/>
              </a:rPr>
              <a:t> = 2) + (0 x 2</a:t>
            </a:r>
            <a:r>
              <a:rPr lang="en-US" altLang="en-US" baseline="30000">
                <a:latin typeface="Garamond" panose="02020404030301010803" pitchFamily="18" charset="0"/>
              </a:rPr>
              <a:t>0</a:t>
            </a:r>
            <a:r>
              <a:rPr lang="en-US" altLang="en-US">
                <a:latin typeface="Garamond" panose="02020404030301010803" pitchFamily="18" charset="0"/>
              </a:rPr>
              <a:t> = 0) = 22 (16 + 0 + 4 + 2 + 0)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altLang="en-US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>
                <a:latin typeface="Garamond" panose="02020404030301010803" pitchFamily="18" charset="0"/>
              </a:rPr>
              <a:t>If you read the binary number (10110) from left to right, you see that there is a 1 in the 16s position, a 0 in the 8s position, a 1 in the 4s position, a 1 in the 2s position, and a 0 in the 1s position, which adds up to decimal number 22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ooter Placeholder 4">
            <a:extLst>
              <a:ext uri="{FF2B5EF4-FFF2-40B4-BE49-F238E27FC236}">
                <a16:creationId xmlns:a16="http://schemas.microsoft.com/office/drawing/2014/main" id="{DBF22C53-3C13-60AB-46F3-E31F4975F30C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23555" name="Slide Number Placeholder 5">
            <a:extLst>
              <a:ext uri="{FF2B5EF4-FFF2-40B4-BE49-F238E27FC236}">
                <a16:creationId xmlns:a16="http://schemas.microsoft.com/office/drawing/2014/main" id="{DF136E1D-89F0-0B26-1CA1-3AD7031E62F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D852C9FA-FCB3-4354-9953-E966649CF28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3556" name="Rectangle 2">
            <a:extLst>
              <a:ext uri="{FF2B5EF4-FFF2-40B4-BE49-F238E27FC236}">
                <a16:creationId xmlns:a16="http://schemas.microsoft.com/office/drawing/2014/main" id="{C4F079F0-9C38-5420-022C-228E837B27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3600"/>
              <a:t>Number of Symbols vs. Number of Digits</a:t>
            </a:r>
          </a:p>
        </p:txBody>
      </p:sp>
      <p:sp>
        <p:nvSpPr>
          <p:cNvPr id="23557" name="Rectangle 3">
            <a:extLst>
              <a:ext uri="{FF2B5EF4-FFF2-40B4-BE49-F238E27FC236}">
                <a16:creationId xmlns:a16="http://schemas.microsoft.com/office/drawing/2014/main" id="{96BC46A6-05AB-ACD3-1C81-27F81A508E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8219" y="1239027"/>
            <a:ext cx="11481847" cy="4066217"/>
          </a:xfrm>
        </p:spPr>
        <p:txBody>
          <a:bodyPr>
            <a:normAutofit/>
          </a:bodyPr>
          <a:lstStyle/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dirty="0"/>
              <a:t>For a given number, the </a:t>
            </a:r>
            <a:r>
              <a:rPr lang="en-US" altLang="en-US" i="1" dirty="0">
                <a:solidFill>
                  <a:srgbClr val="000080"/>
                </a:solidFill>
              </a:rPr>
              <a:t>larger</a:t>
            </a:r>
            <a:r>
              <a:rPr lang="en-US" altLang="en-US" dirty="0"/>
              <a:t> the base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dirty="0"/>
              <a:t>the </a:t>
            </a:r>
            <a:r>
              <a:rPr lang="en-US" altLang="en-US" i="1" dirty="0">
                <a:solidFill>
                  <a:srgbClr val="000080"/>
                </a:solidFill>
              </a:rPr>
              <a:t>more</a:t>
            </a:r>
            <a:r>
              <a:rPr lang="en-US" altLang="en-US" dirty="0"/>
              <a:t> symbols required 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dirty="0"/>
              <a:t>but the </a:t>
            </a:r>
            <a:r>
              <a:rPr lang="en-US" altLang="en-US" i="1" dirty="0">
                <a:solidFill>
                  <a:srgbClr val="000080"/>
                </a:solidFill>
              </a:rPr>
              <a:t>fewer</a:t>
            </a:r>
            <a:r>
              <a:rPr lang="en-US" altLang="en-US" dirty="0"/>
              <a:t> digits needed </a:t>
            </a:r>
          </a:p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dirty="0"/>
              <a:t>Example #1: </a:t>
            </a:r>
          </a:p>
          <a:p>
            <a:pPr marL="0" indent="0">
              <a:buNone/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dirty="0"/>
              <a:t>         Hex         Dec      Octal       Binary 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dirty="0"/>
              <a:t>65</a:t>
            </a:r>
            <a:r>
              <a:rPr lang="en-US" altLang="en-US" baseline="-14000" dirty="0"/>
              <a:t>16</a:t>
            </a:r>
            <a:r>
              <a:rPr lang="en-US" altLang="en-US" dirty="0"/>
              <a:t>	101</a:t>
            </a:r>
            <a:r>
              <a:rPr lang="en-US" altLang="en-US" baseline="-14000" dirty="0"/>
              <a:t>10</a:t>
            </a:r>
            <a:r>
              <a:rPr lang="en-US" altLang="en-US" dirty="0"/>
              <a:t>	145</a:t>
            </a:r>
            <a:r>
              <a:rPr lang="en-US" altLang="en-US" baseline="-14000" dirty="0"/>
              <a:t>8</a:t>
            </a:r>
            <a:r>
              <a:rPr lang="en-US" altLang="en-US" dirty="0"/>
              <a:t>	110 0101</a:t>
            </a:r>
            <a:r>
              <a:rPr lang="en-US" altLang="en-US" baseline="-14000" dirty="0"/>
              <a:t>2</a:t>
            </a:r>
          </a:p>
          <a:p>
            <a:pPr marL="457200" lvl="1" indent="0">
              <a:buNone/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baseline="-14000" dirty="0"/>
              <a:t>    2 digits                3 digits	  3 digits               7 digits</a:t>
            </a:r>
          </a:p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dirty="0"/>
              <a:t>Example #2: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 dirty="0"/>
              <a:t>11C</a:t>
            </a:r>
            <a:r>
              <a:rPr lang="en-US" altLang="en-US" baseline="-14000" dirty="0"/>
              <a:t>16</a:t>
            </a:r>
            <a:r>
              <a:rPr lang="en-US" altLang="en-US" dirty="0"/>
              <a:t>	284</a:t>
            </a:r>
            <a:r>
              <a:rPr lang="en-US" altLang="en-US" baseline="-14000" dirty="0"/>
              <a:t>10</a:t>
            </a:r>
            <a:r>
              <a:rPr lang="en-US" altLang="en-US" dirty="0"/>
              <a:t>	434</a:t>
            </a:r>
            <a:r>
              <a:rPr lang="en-US" altLang="en-US" baseline="-14000" dirty="0"/>
              <a:t>8</a:t>
            </a:r>
            <a:r>
              <a:rPr lang="en-US" altLang="en-US" dirty="0"/>
              <a:t>	10001 1100</a:t>
            </a:r>
            <a:r>
              <a:rPr lang="en-US" altLang="en-US" baseline="-14000" dirty="0"/>
              <a:t>2</a:t>
            </a:r>
            <a:endParaRPr lang="en-US" altLang="en-US" dirty="0"/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endParaRPr lang="en-US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6603ABE7-47B4-D03F-43C0-AD0ACE20D2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  <a:endParaRPr lang="en-US" altLang="en-US" sz="4000">
              <a:latin typeface="Maiandra GD" panose="020E0502030308020204" pitchFamily="34" charset="0"/>
            </a:endParaRPr>
          </a:p>
        </p:txBody>
      </p:sp>
      <p:pic>
        <p:nvPicPr>
          <p:cNvPr id="24579" name="Picture 5" descr="Binary Number System">
            <a:extLst>
              <a:ext uri="{FF2B5EF4-FFF2-40B4-BE49-F238E27FC236}">
                <a16:creationId xmlns:a16="http://schemas.microsoft.com/office/drawing/2014/main" id="{2DAB24D2-1343-8917-B513-3E5997D7A6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58881" y="1381275"/>
            <a:ext cx="5903913" cy="4246562"/>
          </a:xfr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140ABB5E-A202-7856-29F5-0E1CB93CD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 Binary</a:t>
            </a:r>
          </a:p>
        </p:txBody>
      </p:sp>
      <p:graphicFrame>
        <p:nvGraphicFramePr>
          <p:cNvPr id="42110" name="Group 126">
            <a:extLst>
              <a:ext uri="{FF2B5EF4-FFF2-40B4-BE49-F238E27FC236}">
                <a16:creationId xmlns:a16="http://schemas.microsoft.com/office/drawing/2014/main" id="{DE573798-AACB-99EC-E8CC-17F76DDB1432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784542441"/>
              </p:ext>
            </p:extLst>
          </p:nvPr>
        </p:nvGraphicFramePr>
        <p:xfrm>
          <a:off x="2066026" y="2432050"/>
          <a:ext cx="7772400" cy="2743200"/>
        </p:xfrm>
        <a:graphic>
          <a:graphicData uri="http://schemas.openxmlformats.org/drawingml/2006/table">
            <a:tbl>
              <a:tblPr/>
              <a:tblGrid>
                <a:gridCol w="115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1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6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073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4771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1278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Sum for Base 10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5655" name="Rectangle 55">
            <a:extLst>
              <a:ext uri="{FF2B5EF4-FFF2-40B4-BE49-F238E27FC236}">
                <a16:creationId xmlns:a16="http://schemas.microsoft.com/office/drawing/2014/main" id="{24747CEB-9EE8-8DC2-C816-424A8754DC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>
                <a:latin typeface="Tahoma" panose="020B0604030504040204" pitchFamily="34" charset="0"/>
              </a:rPr>
              <a:t> </a:t>
            </a:r>
            <a:r>
              <a:rPr lang="en-US" altLang="en-US" sz="3200">
                <a:latin typeface="Tahoma" panose="020B0604030504040204" pitchFamily="34" charset="0"/>
              </a:rPr>
              <a:t>= 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98">
            <a:extLst>
              <a:ext uri="{FF2B5EF4-FFF2-40B4-BE49-F238E27FC236}">
                <a16:creationId xmlns:a16="http://schemas.microsoft.com/office/drawing/2014/main" id="{BC1400BC-0BC4-48A4-D086-79678D1938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 Binary</a:t>
            </a:r>
          </a:p>
        </p:txBody>
      </p:sp>
      <p:graphicFrame>
        <p:nvGraphicFramePr>
          <p:cNvPr id="123183" name="Group 303">
            <a:extLst>
              <a:ext uri="{FF2B5EF4-FFF2-40B4-BE49-F238E27FC236}">
                <a16:creationId xmlns:a16="http://schemas.microsoft.com/office/drawing/2014/main" id="{445D4D57-EDFA-DB2D-159B-8EB7210CA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923149"/>
              </p:ext>
            </p:extLst>
          </p:nvPr>
        </p:nvGraphicFramePr>
        <p:xfrm>
          <a:off x="2286000" y="2020887"/>
          <a:ext cx="8153400" cy="3084513"/>
        </p:xfrm>
        <a:graphic>
          <a:graphicData uri="http://schemas.openxmlformats.org/drawingml/2006/table">
            <a:tbl>
              <a:tblPr/>
              <a:tblGrid>
                <a:gridCol w="1222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51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18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67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201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10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6201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461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Location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498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Evaluate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Sum for Base 10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6689" name="Rectangle 302">
            <a:extLst>
              <a:ext uri="{FF2B5EF4-FFF2-40B4-BE49-F238E27FC236}">
                <a16:creationId xmlns:a16="http://schemas.microsoft.com/office/drawing/2014/main" id="{7390C9EA-9E3B-B018-F31C-D4BE37B07C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208881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 dirty="0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 dirty="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 dirty="0">
                <a:latin typeface="Tahoma" panose="020B0604030504040204" pitchFamily="34" charset="0"/>
              </a:rPr>
              <a:t> </a:t>
            </a:r>
            <a:r>
              <a:rPr lang="en-US" altLang="en-US" sz="3200" dirty="0">
                <a:latin typeface="Tahoma" panose="020B0604030504040204" pitchFamily="34" charset="0"/>
              </a:rPr>
              <a:t>= </a:t>
            </a:r>
            <a:r>
              <a:rPr lang="en-US" altLang="en-US" sz="3200" dirty="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 dirty="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 dirty="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 dirty="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  <p:sp>
        <p:nvSpPr>
          <p:cNvPr id="26690" name="Text Box 304">
            <a:extLst>
              <a:ext uri="{FF2B5EF4-FFF2-40B4-BE49-F238E27FC236}">
                <a16:creationId xmlns:a16="http://schemas.microsoft.com/office/drawing/2014/main" id="{B0CB7C67-BEC0-C280-8D58-65F0EAD901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5715001"/>
            <a:ext cx="3276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128+64= </a:t>
            </a:r>
            <a:r>
              <a:rPr lang="en-GB" altLang="en-US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192</a:t>
            </a:r>
          </a:p>
        </p:txBody>
      </p:sp>
      <p:sp>
        <p:nvSpPr>
          <p:cNvPr id="26691" name="Text Box 305">
            <a:extLst>
              <a:ext uri="{FF2B5EF4-FFF2-40B4-BE49-F238E27FC236}">
                <a16:creationId xmlns:a16="http://schemas.microsoft.com/office/drawing/2014/main" id="{1432E0FF-8327-FF6C-26FC-C83B36202D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5715001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192+16= </a:t>
            </a:r>
            <a:r>
              <a:rPr lang="en-GB" altLang="en-US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208</a:t>
            </a:r>
          </a:p>
        </p:txBody>
      </p:sp>
      <p:sp>
        <p:nvSpPr>
          <p:cNvPr id="26692" name="Text Box 306">
            <a:extLst>
              <a:ext uri="{FF2B5EF4-FFF2-40B4-BE49-F238E27FC236}">
                <a16:creationId xmlns:a16="http://schemas.microsoft.com/office/drawing/2014/main" id="{CD9F2FEB-708B-A802-7A7D-B0CFC3D4D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22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208+4= </a:t>
            </a:r>
            <a:r>
              <a:rPr lang="en-GB" altLang="en-US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212</a:t>
            </a:r>
          </a:p>
        </p:txBody>
      </p:sp>
      <p:sp>
        <p:nvSpPr>
          <p:cNvPr id="26693" name="Text Box 307">
            <a:extLst>
              <a:ext uri="{FF2B5EF4-FFF2-40B4-BE49-F238E27FC236}">
                <a16:creationId xmlns:a16="http://schemas.microsoft.com/office/drawing/2014/main" id="{69F33717-9BAA-6BF3-1E3D-8F3F5B490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34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212+2= </a:t>
            </a:r>
            <a:r>
              <a:rPr lang="en-GB" altLang="en-US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214</a:t>
            </a:r>
          </a:p>
        </p:txBody>
      </p:sp>
      <p:sp>
        <p:nvSpPr>
          <p:cNvPr id="26694" name="Line 308">
            <a:extLst>
              <a:ext uri="{FF2B5EF4-FFF2-40B4-BE49-F238E27FC236}">
                <a16:creationId xmlns:a16="http://schemas.microsoft.com/office/drawing/2014/main" id="{1495DB09-DA37-6068-45B8-3D1521012D9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43200" y="4495800"/>
            <a:ext cx="15240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5" name="Line 309">
            <a:extLst>
              <a:ext uri="{FF2B5EF4-FFF2-40B4-BE49-F238E27FC236}">
                <a16:creationId xmlns:a16="http://schemas.microsoft.com/office/drawing/2014/main" id="{D2836EAD-A02A-CB96-0B74-6DA7D31A760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00400" y="4419600"/>
            <a:ext cx="20574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6" name="Line 310">
            <a:extLst>
              <a:ext uri="{FF2B5EF4-FFF2-40B4-BE49-F238E27FC236}">
                <a16:creationId xmlns:a16="http://schemas.microsoft.com/office/drawing/2014/main" id="{EC2DCF2E-E09C-8889-D8A4-C5F6E0C2647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81600" y="4495800"/>
            <a:ext cx="1752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7" name="Line 311">
            <a:extLst>
              <a:ext uri="{FF2B5EF4-FFF2-40B4-BE49-F238E27FC236}">
                <a16:creationId xmlns:a16="http://schemas.microsoft.com/office/drawing/2014/main" id="{18797691-C3E6-6FC0-D564-BD9A0501FCA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34200" y="4419600"/>
            <a:ext cx="1752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8" name="Line 312">
            <a:extLst>
              <a:ext uri="{FF2B5EF4-FFF2-40B4-BE49-F238E27FC236}">
                <a16:creationId xmlns:a16="http://schemas.microsoft.com/office/drawing/2014/main" id="{066AB4AB-0591-4E4B-443C-4E1E79F0550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15400" y="4495800"/>
            <a:ext cx="609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Footer Placeholder 4">
            <a:extLst>
              <a:ext uri="{FF2B5EF4-FFF2-40B4-BE49-F238E27FC236}">
                <a16:creationId xmlns:a16="http://schemas.microsoft.com/office/drawing/2014/main" id="{9EEA6588-4C4B-18CE-3882-B61953B8F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27651" name="Rectangle 2111">
            <a:extLst>
              <a:ext uri="{FF2B5EF4-FFF2-40B4-BE49-F238E27FC236}">
                <a16:creationId xmlns:a16="http://schemas.microsoft.com/office/drawing/2014/main" id="{B381B6A9-81B6-29AD-D79E-44F23BAE60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Binary Table</a:t>
            </a:r>
          </a:p>
        </p:txBody>
      </p:sp>
      <p:graphicFrame>
        <p:nvGraphicFramePr>
          <p:cNvPr id="130140" name="Group 2140">
            <a:extLst>
              <a:ext uri="{FF2B5EF4-FFF2-40B4-BE49-F238E27FC236}">
                <a16:creationId xmlns:a16="http://schemas.microsoft.com/office/drawing/2014/main" id="{9E20A413-FB68-D094-6900-882045B4A4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9634344"/>
              </p:ext>
            </p:extLst>
          </p:nvPr>
        </p:nvGraphicFramePr>
        <p:xfrm>
          <a:off x="4175185" y="488950"/>
          <a:ext cx="5562600" cy="493754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98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747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67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07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27828" name="Text Box 2138">
            <a:extLst>
              <a:ext uri="{FF2B5EF4-FFF2-40B4-BE49-F238E27FC236}">
                <a16:creationId xmlns:a16="http://schemas.microsoft.com/office/drawing/2014/main" id="{B256B1C8-9DE3-CCF6-3DDD-6BE85745A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623" y="1159085"/>
            <a:ext cx="4038600" cy="359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/>
              <a:t>Binary count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Each 0 or 1 has a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weighting value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The value doubles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as the position is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moved to the left</a:t>
            </a:r>
          </a:p>
          <a:p>
            <a:pPr>
              <a:spcBef>
                <a:spcPct val="50000"/>
              </a:spcBef>
            </a:pPr>
            <a:endParaRPr lang="en-GB" altLang="en-US" dirty="0"/>
          </a:p>
          <a:p>
            <a:pPr>
              <a:spcBef>
                <a:spcPct val="50000"/>
              </a:spcBef>
            </a:pPr>
            <a:endParaRPr lang="en-GB" alt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6A0BA5C-5C92-D697-B941-CC475BA7A3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000" b="1">
                <a:latin typeface="Maiandra GD" panose="020E0502030308020204" pitchFamily="34" charset="0"/>
              </a:rPr>
              <a:t>Converting decimal numbers to binary numbers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F56D5AE-5384-54E2-1227-0039795CF40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1" y="1700213"/>
            <a:ext cx="6334125" cy="4176712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US" altLang="en-US" b="1">
                <a:latin typeface="Maiandra GD" panose="020E0502030308020204" pitchFamily="34" charset="0"/>
              </a:rPr>
              <a:t>Example:</a:t>
            </a:r>
            <a:endParaRPr lang="en-US" altLang="en-US">
              <a:latin typeface="Maiandra GD" panose="020E0502030308020204" pitchFamily="34" charset="0"/>
            </a:endParaRPr>
          </a:p>
          <a:p>
            <a:pPr>
              <a:buFontTx/>
              <a:buNone/>
            </a:pPr>
            <a:r>
              <a:rPr lang="en-US" altLang="en-US" sz="2000">
                <a:latin typeface="Garamond" panose="02020404030301010803" pitchFamily="18" charset="0"/>
              </a:rPr>
              <a:t>Convert the decimal number 192 to a binary number.</a:t>
            </a: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br>
              <a:rPr lang="en-US" altLang="en-US" sz="2000" b="1">
                <a:latin typeface="Garamond" panose="02020404030301010803" pitchFamily="18" charset="0"/>
              </a:rPr>
            </a:br>
            <a:endParaRPr lang="en-US" altLang="en-US" sz="2000" b="1">
              <a:latin typeface="Garamond" panose="02020404030301010803" pitchFamily="18" charset="0"/>
            </a:endParaRPr>
          </a:p>
          <a:p>
            <a:pPr>
              <a:buFontTx/>
              <a:buNone/>
            </a:pPr>
            <a:endParaRPr lang="en-US" altLang="en-US" sz="2000">
              <a:latin typeface="Garamond" panose="02020404030301010803" pitchFamily="18" charset="0"/>
            </a:endParaRPr>
          </a:p>
          <a:p>
            <a:pPr>
              <a:buFontTx/>
              <a:buNone/>
            </a:pPr>
            <a:r>
              <a:rPr lang="en-US" altLang="en-US" sz="2000">
                <a:latin typeface="Garamond" panose="02020404030301010803" pitchFamily="18" charset="0"/>
              </a:rPr>
              <a:t>Write down all the remainders, backwards, and you have the binary number </a:t>
            </a:r>
            <a:r>
              <a:rPr lang="en-US" altLang="en-US" sz="2000" b="1">
                <a:latin typeface="Garamond" panose="02020404030301010803" pitchFamily="18" charset="0"/>
              </a:rPr>
              <a:t>11000000</a:t>
            </a:r>
          </a:p>
        </p:txBody>
      </p:sp>
      <p:graphicFrame>
        <p:nvGraphicFramePr>
          <p:cNvPr id="22905" name="Group 377">
            <a:extLst>
              <a:ext uri="{FF2B5EF4-FFF2-40B4-BE49-F238E27FC236}">
                <a16:creationId xmlns:a16="http://schemas.microsoft.com/office/drawing/2014/main" id="{31FEDD72-C7B3-5F0A-E4CD-687D96B0AF43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2927350" y="2636839"/>
          <a:ext cx="3600450" cy="2232025"/>
        </p:xfrm>
        <a:graphic>
          <a:graphicData uri="http://schemas.openxmlformats.org/drawingml/2006/table">
            <a:tbl>
              <a:tblPr/>
              <a:tblGrid>
                <a:gridCol w="1150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7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192/2 = 96  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668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96/2 = 48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48/2 = 24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24/2 = 12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12/2 = 6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4203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6/2 = 3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3/2 = 1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AU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1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1/2 = 0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AU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1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8C82A7B-F8D5-6222-C442-386426788F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Converting binary numbers to decimal numbers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6DE950D-4974-9B0B-B5DB-D4204B3192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352731"/>
            <a:ext cx="6334125" cy="439261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b="1" dirty="0">
                <a:latin typeface="Maiandra GD" panose="020E0502030308020204" pitchFamily="34" charset="0"/>
              </a:rPr>
              <a:t>Example:</a:t>
            </a:r>
            <a:endParaRPr lang="en-US" altLang="en-US" dirty="0">
              <a:latin typeface="Maiandra GD" panose="020E0502030308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dirty="0">
                <a:latin typeface="Garamond" panose="02020404030301010803" pitchFamily="18" charset="0"/>
              </a:rPr>
              <a:t>Convert the binary number 01110000 to a decimal number. (Note: Work from right to left. Remember that anything raised to the 0 power is 1; therefore 2^0 = 1.)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1600" dirty="0">
                <a:latin typeface="Garamond" panose="02020404030301010803" pitchFamily="18" charset="0"/>
              </a:rPr>
              <a:t>			</a:t>
            </a:r>
            <a:r>
              <a:rPr lang="en-US" altLang="en-US" sz="2200" dirty="0">
                <a:latin typeface="Garamond" panose="02020404030301010803" pitchFamily="18" charset="0"/>
              </a:rPr>
              <a:t>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0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1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2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3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4</a:t>
            </a:r>
            <a:r>
              <a:rPr lang="en-US" altLang="en-US" sz="2200" dirty="0">
                <a:latin typeface="Garamond" panose="02020404030301010803" pitchFamily="18" charset="0"/>
              </a:rPr>
              <a:t> =16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5</a:t>
            </a:r>
            <a:r>
              <a:rPr lang="en-US" altLang="en-US" sz="2200" dirty="0">
                <a:latin typeface="Garamond" panose="02020404030301010803" pitchFamily="18" charset="0"/>
              </a:rPr>
              <a:t> =32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6</a:t>
            </a:r>
            <a:r>
              <a:rPr lang="en-US" altLang="en-US" sz="2200" dirty="0">
                <a:latin typeface="Garamond" panose="02020404030301010803" pitchFamily="18" charset="0"/>
              </a:rPr>
              <a:t> =64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7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altLang="en-US" sz="2200" dirty="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latin typeface="Garamond" panose="02020404030301010803" pitchFamily="18" charset="0"/>
              </a:rPr>
              <a:t>0+0+0+0+16+32+64+0=112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56">
            <a:extLst>
              <a:ext uri="{FF2B5EF4-FFF2-40B4-BE49-F238E27FC236}">
                <a16:creationId xmlns:a16="http://schemas.microsoft.com/office/drawing/2014/main" id="{35A3B5E1-C345-D440-A158-4B6CCC9939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66938" y="2143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4000"/>
              <a:t>Binary Conversion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C867D043-2906-7BD9-3B36-92783B5315B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438400" y="1042359"/>
            <a:ext cx="7848600" cy="49530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000" dirty="0"/>
              <a:t>To convert a decimal number to binary, you need only keep subtracting the largest power of two.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/>
              <a:t> E.G. Here the decimal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b="1" dirty="0"/>
              <a:t>203</a:t>
            </a:r>
            <a:r>
              <a:rPr lang="en-GB" altLang="en-US" sz="2000" dirty="0"/>
              <a:t> is represented by </a:t>
            </a:r>
            <a:r>
              <a:rPr lang="en-GB" altLang="en-US" sz="2100" b="1" dirty="0"/>
              <a:t>11001011</a:t>
            </a:r>
            <a:r>
              <a:rPr lang="en-GB" altLang="en-US" sz="2000" dirty="0"/>
              <a:t> (one x 128, one x 64, no 32s, no 16s, one x 8, no 4s, one x 2s, one x 1s) 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/>
              <a:t>From binary to decimal is even easier - just add up the columns.</a:t>
            </a:r>
          </a:p>
        </p:txBody>
      </p:sp>
      <p:graphicFrame>
        <p:nvGraphicFramePr>
          <p:cNvPr id="118947" name="Group 163">
            <a:extLst>
              <a:ext uri="{FF2B5EF4-FFF2-40B4-BE49-F238E27FC236}">
                <a16:creationId xmlns:a16="http://schemas.microsoft.com/office/drawing/2014/main" id="{03197172-489B-74D1-62C4-EF8092E1D2A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3413544"/>
              </p:ext>
            </p:extLst>
          </p:nvPr>
        </p:nvGraphicFramePr>
        <p:xfrm>
          <a:off x="2438400" y="2403862"/>
          <a:ext cx="8001000" cy="2544947"/>
        </p:xfrm>
        <a:graphic>
          <a:graphicData uri="http://schemas.openxmlformats.org/drawingml/2006/table">
            <a:tbl>
              <a:tblPr/>
              <a:tblGrid>
                <a:gridCol w="1323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74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74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90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56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509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540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5248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74532">
                <a:tc gridSpan="8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4532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128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64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294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755">
                <a:tc gridSpan="8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E8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203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-128=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75..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75 – 64=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11..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Next 11 - 8 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3 – 2 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1-1=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 we used 128, 64, 8, 2, 1. gives </a:t>
                      </a: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11001011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rgbClr val="E8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9DE4E74D-5A01-1DD4-BF4B-D352EBE52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Binary and Hex</a:t>
            </a:r>
          </a:p>
        </p:txBody>
      </p:sp>
      <p:sp>
        <p:nvSpPr>
          <p:cNvPr id="31747" name="Text Placeholder 2">
            <a:extLst>
              <a:ext uri="{FF2B5EF4-FFF2-40B4-BE49-F238E27FC236}">
                <a16:creationId xmlns:a16="http://schemas.microsoft.com/office/drawing/2014/main" id="{E32DDD0E-E4AD-6739-DC9A-6138E924822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0" y="1489494"/>
            <a:ext cx="7918450" cy="4114800"/>
          </a:xfrm>
        </p:spPr>
        <p:txBody>
          <a:bodyPr/>
          <a:lstStyle/>
          <a:p>
            <a:r>
              <a:rPr lang="en-GB" altLang="en-US" dirty="0"/>
              <a:t>We can see if we have any binary number for example</a:t>
            </a:r>
          </a:p>
          <a:p>
            <a:endParaRPr lang="en-GB" altLang="en-US" dirty="0"/>
          </a:p>
          <a:p>
            <a:r>
              <a:rPr lang="en-US" altLang="en-US" dirty="0"/>
              <a:t>513 needs ten digits in binary =1000000001 but only three in hex =201.</a:t>
            </a:r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The larger the binary number the harder to read.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A76AAB88-E5E5-E23E-069F-4022F13DE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Binary and Hex</a:t>
            </a:r>
          </a:p>
        </p:txBody>
      </p:sp>
      <p:sp>
        <p:nvSpPr>
          <p:cNvPr id="32771" name="Text Placeholder 2">
            <a:extLst>
              <a:ext uri="{FF2B5EF4-FFF2-40B4-BE49-F238E27FC236}">
                <a16:creationId xmlns:a16="http://schemas.microsoft.com/office/drawing/2014/main" id="{3FF204D3-686B-466F-1B20-907492D0716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959634" y="1524000"/>
            <a:ext cx="8134350" cy="4114800"/>
          </a:xfrm>
        </p:spPr>
        <p:txBody>
          <a:bodyPr/>
          <a:lstStyle/>
          <a:p>
            <a:r>
              <a:rPr lang="en-GB" altLang="en-US" dirty="0"/>
              <a:t>We can use Hex to make it simpler to read.</a:t>
            </a:r>
          </a:p>
          <a:p>
            <a:r>
              <a:rPr lang="en-GB" altLang="en-US" dirty="0"/>
              <a:t>Hex is base 16</a:t>
            </a:r>
          </a:p>
          <a:p>
            <a:r>
              <a:rPr lang="en-GB" altLang="en-US" dirty="0"/>
              <a:t>Giving us 16 different characters to use to represent any number.</a:t>
            </a:r>
          </a:p>
          <a:p>
            <a:r>
              <a:rPr lang="en-GB" altLang="en-US" dirty="0"/>
              <a:t>We use 0 to F to represent binary values.</a:t>
            </a:r>
          </a:p>
          <a:p>
            <a:pPr>
              <a:buFontTx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289AA22F-0253-AB52-1153-A86E966D6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Binary and Hex</a:t>
            </a:r>
          </a:p>
        </p:txBody>
      </p:sp>
      <p:sp>
        <p:nvSpPr>
          <p:cNvPr id="33795" name="Text Placeholder 2">
            <a:extLst>
              <a:ext uri="{FF2B5EF4-FFF2-40B4-BE49-F238E27FC236}">
                <a16:creationId xmlns:a16="http://schemas.microsoft.com/office/drawing/2014/main" id="{53C05F9B-90C7-5CDC-5072-6612C9434789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1" y="1981200"/>
            <a:ext cx="7847013" cy="4114800"/>
          </a:xfrm>
        </p:spPr>
        <p:txBody>
          <a:bodyPr/>
          <a:lstStyle/>
          <a:p>
            <a:r>
              <a:rPr lang="en-GB" altLang="en-US" dirty="0"/>
              <a:t>One Hex character represents only four binary bits.</a:t>
            </a:r>
          </a:p>
          <a:p>
            <a:endParaRPr lang="en-GB" altLang="en-US" dirty="0"/>
          </a:p>
          <a:p>
            <a:r>
              <a:rPr lang="en-GB" altLang="en-US" dirty="0"/>
              <a:t>For example 1010 </a:t>
            </a:r>
            <a:r>
              <a:rPr lang="en-GB" altLang="en-US" b="1" dirty="0"/>
              <a:t>in binary </a:t>
            </a:r>
            <a:r>
              <a:rPr lang="en-GB" altLang="en-US" dirty="0"/>
              <a:t>is 10 </a:t>
            </a:r>
            <a:r>
              <a:rPr lang="en-GB" altLang="en-US" b="1" dirty="0"/>
              <a:t>in decimal </a:t>
            </a:r>
            <a:r>
              <a:rPr lang="en-GB" altLang="en-US" dirty="0"/>
              <a:t>and A in hex.</a:t>
            </a:r>
          </a:p>
          <a:p>
            <a:endParaRPr lang="en-GB" altLang="en-US" dirty="0"/>
          </a:p>
          <a:p>
            <a:r>
              <a:rPr lang="en-GB" altLang="en-US" dirty="0"/>
              <a:t>1011 </a:t>
            </a:r>
            <a:r>
              <a:rPr lang="en-GB" altLang="en-US"/>
              <a:t>in binary </a:t>
            </a:r>
            <a:r>
              <a:rPr lang="en-GB" altLang="en-US" dirty="0"/>
              <a:t>is 11 in decimal and B in Hex.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111">
            <a:extLst>
              <a:ext uri="{FF2B5EF4-FFF2-40B4-BE49-F238E27FC236}">
                <a16:creationId xmlns:a16="http://schemas.microsoft.com/office/drawing/2014/main" id="{528824B9-1508-4FCD-FF1B-F575DD6C2A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0566400" cy="1143000"/>
          </a:xfrm>
        </p:spPr>
        <p:txBody>
          <a:bodyPr/>
          <a:lstStyle/>
          <a:p>
            <a:pPr eaLnBrk="1" hangingPunct="1"/>
            <a:r>
              <a:rPr lang="en-GB" altLang="en-US"/>
              <a:t>Binary Hex Table</a:t>
            </a:r>
          </a:p>
        </p:txBody>
      </p:sp>
      <p:graphicFrame>
        <p:nvGraphicFramePr>
          <p:cNvPr id="130140" name="Group 2140">
            <a:extLst>
              <a:ext uri="{FF2B5EF4-FFF2-40B4-BE49-F238E27FC236}">
                <a16:creationId xmlns:a16="http://schemas.microsoft.com/office/drawing/2014/main" id="{99FA1C2D-956E-48D2-6233-89FA0161B0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814934"/>
              </p:ext>
            </p:extLst>
          </p:nvPr>
        </p:nvGraphicFramePr>
        <p:xfrm>
          <a:off x="4753155" y="309113"/>
          <a:ext cx="5562600" cy="493754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98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747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67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07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34995" name="Text Box 2138">
            <a:extLst>
              <a:ext uri="{FF2B5EF4-FFF2-40B4-BE49-F238E27FC236}">
                <a16:creationId xmlns:a16="http://schemas.microsoft.com/office/drawing/2014/main" id="{CB209B87-79B7-2202-A060-D60AEE19F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3951" y="763438"/>
            <a:ext cx="4038600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/>
              <a:t>As we can see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10 is A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Larger numbers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Require the use of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2 Hex digits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For example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1111 1111 is FF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1111 0001 is F1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1010 1010 is AA</a:t>
            </a:r>
          </a:p>
          <a:p>
            <a:pPr>
              <a:spcBef>
                <a:spcPct val="50000"/>
              </a:spcBef>
            </a:pPr>
            <a:endParaRPr lang="en-GB" altLang="en-US" dirty="0"/>
          </a:p>
          <a:p>
            <a:pPr>
              <a:spcBef>
                <a:spcPct val="50000"/>
              </a:spcBef>
            </a:pPr>
            <a:endParaRPr lang="en-GB" alt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Footer Placeholder 3">
            <a:extLst>
              <a:ext uri="{FF2B5EF4-FFF2-40B4-BE49-F238E27FC236}">
                <a16:creationId xmlns:a16="http://schemas.microsoft.com/office/drawing/2014/main" id="{71DC8BFF-7EA9-14E1-9D91-F6407A1A50B3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35843" name="Slide Number Placeholder 4">
            <a:extLst>
              <a:ext uri="{FF2B5EF4-FFF2-40B4-BE49-F238E27FC236}">
                <a16:creationId xmlns:a16="http://schemas.microsoft.com/office/drawing/2014/main" id="{016AD624-5529-26B9-7D4D-A029A5AD7F0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9037D71E-6F56-4792-BF6C-6BA41E506A81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963B2DE6-BF63-61EA-9718-F18E8EA7C4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Converting from Base 2 to HEX</a:t>
            </a:r>
          </a:p>
        </p:txBody>
      </p:sp>
      <p:sp>
        <p:nvSpPr>
          <p:cNvPr id="35845" name="Rectangle 61">
            <a:extLst>
              <a:ext uri="{FF2B5EF4-FFF2-40B4-BE49-F238E27FC236}">
                <a16:creationId xmlns:a16="http://schemas.microsoft.com/office/drawing/2014/main" id="{C25188CA-0092-E5EC-0E53-6C1F3DD9CCB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438400" y="1524000"/>
            <a:ext cx="7772400" cy="4495800"/>
          </a:xfrm>
        </p:spPr>
        <p:txBody>
          <a:bodyPr/>
          <a:lstStyle/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Hex always represents 4 binary bits.</a:t>
            </a: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0000 = 0</a:t>
            </a: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1111 = F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If you need to represent 8 or more bits you must use 2 hex values.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0000 1111 = 0F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Footer Placeholder 4">
            <a:extLst>
              <a:ext uri="{FF2B5EF4-FFF2-40B4-BE49-F238E27FC236}">
                <a16:creationId xmlns:a16="http://schemas.microsoft.com/office/drawing/2014/main" id="{3305DC42-8A57-9D9E-C1FD-33F24C84B673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36867" name="Slide Number Placeholder 5">
            <a:extLst>
              <a:ext uri="{FF2B5EF4-FFF2-40B4-BE49-F238E27FC236}">
                <a16:creationId xmlns:a16="http://schemas.microsoft.com/office/drawing/2014/main" id="{9E260A71-E5D7-E03B-7A9F-C999B9BF36E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3E68769E-7FB4-49F1-BE2E-7F6CD9DFF20F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36868" name="Rectangle 2">
            <a:extLst>
              <a:ext uri="{FF2B5EF4-FFF2-40B4-BE49-F238E27FC236}">
                <a16:creationId xmlns:a16="http://schemas.microsoft.com/office/drawing/2014/main" id="{FC939E3F-2FC3-B48E-4D3C-E86682CB27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From HEX to Decimal</a:t>
            </a:r>
            <a:endParaRPr lang="en-GB" altLang="en-US"/>
          </a:p>
        </p:txBody>
      </p:sp>
      <p:sp>
        <p:nvSpPr>
          <p:cNvPr id="36869" name="Rectangle 3">
            <a:extLst>
              <a:ext uri="{FF2B5EF4-FFF2-40B4-BE49-F238E27FC236}">
                <a16:creationId xmlns:a16="http://schemas.microsoft.com/office/drawing/2014/main" id="{84803C2C-EB55-799B-D0DC-EB28C16D46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Change the Hex in to binary and Add up the values.</a:t>
            </a:r>
          </a:p>
          <a:p>
            <a:pPr eaLnBrk="1" hangingPunct="1"/>
            <a:r>
              <a:rPr lang="en-GB" altLang="en-US"/>
              <a:t>E.G. 	</a:t>
            </a:r>
          </a:p>
          <a:p>
            <a:pPr lvl="1" eaLnBrk="1" hangingPunct="1"/>
            <a:r>
              <a:rPr lang="en-GB" altLang="en-US"/>
              <a:t>6A</a:t>
            </a:r>
            <a:r>
              <a:rPr lang="en-GB" altLang="en-US" sz="1000"/>
              <a:t>16  </a:t>
            </a:r>
            <a:r>
              <a:rPr lang="en-GB" altLang="en-US"/>
              <a:t> Firstly Converts to 0110 1010</a:t>
            </a:r>
            <a:r>
              <a:rPr lang="en-GB" altLang="en-US" sz="1000"/>
              <a:t>2</a:t>
            </a:r>
          </a:p>
          <a:p>
            <a:pPr lvl="1" eaLnBrk="1" hangingPunct="1"/>
            <a:r>
              <a:rPr lang="en-GB" altLang="en-US"/>
              <a:t>106 in Decimal </a:t>
            </a:r>
          </a:p>
          <a:p>
            <a:pPr lvl="1" eaLnBrk="1" hangingPunct="1"/>
            <a:endParaRPr lang="en-GB" altLang="en-US"/>
          </a:p>
        </p:txBody>
      </p:sp>
      <p:sp>
        <p:nvSpPr>
          <p:cNvPr id="36870" name="Text Box 4">
            <a:extLst>
              <a:ext uri="{FF2B5EF4-FFF2-40B4-BE49-F238E27FC236}">
                <a16:creationId xmlns:a16="http://schemas.microsoft.com/office/drawing/2014/main" id="{86166FC8-B521-978F-8C1D-00F973EFC8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2701" y="3505200"/>
            <a:ext cx="369411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/>
              <a:t>128 64 32 16    8   4  2  1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C71DF-3A08-5ED1-A876-9174176DD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C6299-31E9-56C6-E1AE-CDACCDF8E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Any questions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9068667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1981</Words>
  <Application>Microsoft Office PowerPoint</Application>
  <PresentationFormat>Widescreen</PresentationFormat>
  <Paragraphs>666</Paragraphs>
  <Slides>29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42" baseType="lpstr">
      <vt:lpstr>Aptos</vt:lpstr>
      <vt:lpstr>Arial</vt:lpstr>
      <vt:lpstr>Calibri</vt:lpstr>
      <vt:lpstr>Calibri Light</vt:lpstr>
      <vt:lpstr>Garamond</vt:lpstr>
      <vt:lpstr>Maiandra GD</vt:lpstr>
      <vt:lpstr>Tahoma</vt:lpstr>
      <vt:lpstr>Times New Roman</vt:lpstr>
      <vt:lpstr>Wingdings</vt:lpstr>
      <vt:lpstr>UWTSD Holding Page</vt:lpstr>
      <vt:lpstr>UWTSD Text 2</vt:lpstr>
      <vt:lpstr>UWTSD Logo Variations place image in Background</vt:lpstr>
      <vt:lpstr>Bitmap Image</vt:lpstr>
      <vt:lpstr>PowerPoint Presentation</vt:lpstr>
      <vt:lpstr>PowerPoint Presentation</vt:lpstr>
      <vt:lpstr>To Do List  /Tasks</vt:lpstr>
      <vt:lpstr>Binary numbers represent alphanumeric data</vt:lpstr>
      <vt:lpstr>Binary numbers represent alphanumeric data</vt:lpstr>
      <vt:lpstr>Why Binary?</vt:lpstr>
      <vt:lpstr>Bits and bytes</vt:lpstr>
      <vt:lpstr>The Base 10 (decimal) number system</vt:lpstr>
      <vt:lpstr>The Base 10 (decimal) number system</vt:lpstr>
      <vt:lpstr>The Base 10 (decimal) number system</vt:lpstr>
      <vt:lpstr>Positional Notation: Base 10</vt:lpstr>
      <vt:lpstr>Positional Notation: Base 10</vt:lpstr>
      <vt:lpstr>The Base 2 (binary) number system</vt:lpstr>
      <vt:lpstr>The Base 2 (binary) number system</vt:lpstr>
      <vt:lpstr>Number of Symbols vs. Number of Digits</vt:lpstr>
      <vt:lpstr>The Base 2 (binary) number system</vt:lpstr>
      <vt:lpstr>Positional Notation:  Binary</vt:lpstr>
      <vt:lpstr>Positional Notation:  Binary</vt:lpstr>
      <vt:lpstr>Binary Table</vt:lpstr>
      <vt:lpstr>Converting decimal numbers to binary numbers</vt:lpstr>
      <vt:lpstr>Converting binary numbers to decimal numbers</vt:lpstr>
      <vt:lpstr>Binary Conversion</vt:lpstr>
      <vt:lpstr>Binary and Hex</vt:lpstr>
      <vt:lpstr>Binary and Hex</vt:lpstr>
      <vt:lpstr>Binary and Hex</vt:lpstr>
      <vt:lpstr>Binary Hex Table</vt:lpstr>
      <vt:lpstr>Converting from Base 2 to HEX</vt:lpstr>
      <vt:lpstr>From HEX to Decimal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Munyaradzi Nicholas Murira</cp:lastModifiedBy>
  <cp:revision>17</cp:revision>
  <dcterms:created xsi:type="dcterms:W3CDTF">2021-03-09T15:35:42Z</dcterms:created>
  <dcterms:modified xsi:type="dcterms:W3CDTF">2026-10-07T20:06:42Z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