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360" r:id="rId2"/>
    <p:sldId id="314" r:id="rId3"/>
    <p:sldId id="357" r:id="rId4"/>
    <p:sldId id="305" r:id="rId5"/>
    <p:sldId id="304" r:id="rId6"/>
    <p:sldId id="347" r:id="rId7"/>
    <p:sldId id="361" r:id="rId8"/>
    <p:sldId id="306" r:id="rId9"/>
    <p:sldId id="362" r:id="rId10"/>
    <p:sldId id="363" r:id="rId11"/>
    <p:sldId id="334" r:id="rId12"/>
    <p:sldId id="313" r:id="rId13"/>
    <p:sldId id="308" r:id="rId14"/>
    <p:sldId id="309" r:id="rId15"/>
    <p:sldId id="310" r:id="rId16"/>
    <p:sldId id="348" r:id="rId17"/>
    <p:sldId id="364" r:id="rId18"/>
    <p:sldId id="291" r:id="rId19"/>
    <p:sldId id="297" r:id="rId20"/>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a Mccreary" initials="PM" lastIdx="1" clrIdx="0">
    <p:extLst>
      <p:ext uri="{19B8F6BF-5375-455C-9EA6-DF929625EA0E}">
        <p15:presenceInfo xmlns:p15="http://schemas.microsoft.com/office/powerpoint/2012/main" userId="1b20ae19c1611db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4660"/>
  </p:normalViewPr>
  <p:slideViewPr>
    <p:cSldViewPr snapToGrid="0">
      <p:cViewPr varScale="1">
        <p:scale>
          <a:sx n="37" d="100"/>
          <a:sy n="37" d="100"/>
        </p:scale>
        <p:origin x="60" y="88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7C3E0AC9-9F66-4066-A2E3-B036DCFAC719}" type="datetimeFigureOut">
              <a:rPr lang="en-GB" smtClean="0"/>
              <a:t>02/07/2020</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DBF4F466-905D-45F7-B994-5C5B45A5DD83}" type="slidenum">
              <a:rPr lang="en-GB" smtClean="0"/>
              <a:t>‹#›</a:t>
            </a:fld>
            <a:endParaRPr lang="en-GB"/>
          </a:p>
        </p:txBody>
      </p:sp>
    </p:spTree>
    <p:extLst>
      <p:ext uri="{BB962C8B-B14F-4D97-AF65-F5344CB8AC3E}">
        <p14:creationId xmlns:p14="http://schemas.microsoft.com/office/powerpoint/2010/main" val="1692401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Slides 1-10</a:t>
            </a:r>
          </a:p>
        </p:txBody>
      </p:sp>
      <p:sp>
        <p:nvSpPr>
          <p:cNvPr id="4" name="Slide Number Placeholder 3"/>
          <p:cNvSpPr>
            <a:spLocks noGrp="1"/>
          </p:cNvSpPr>
          <p:nvPr>
            <p:ph type="sldNum" sz="quarter" idx="5"/>
          </p:nvPr>
        </p:nvSpPr>
        <p:spPr/>
        <p:txBody>
          <a:bodyPr/>
          <a:lstStyle/>
          <a:p>
            <a:fld id="{DBF4F466-905D-45F7-B994-5C5B45A5DD83}" type="slidenum">
              <a:rPr lang="en-GB" smtClean="0"/>
              <a:t>1</a:t>
            </a:fld>
            <a:endParaRPr lang="en-GB"/>
          </a:p>
        </p:txBody>
      </p:sp>
    </p:spTree>
    <p:extLst>
      <p:ext uri="{BB962C8B-B14F-4D97-AF65-F5344CB8AC3E}">
        <p14:creationId xmlns:p14="http://schemas.microsoft.com/office/powerpoint/2010/main" val="2318927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B7170FAD-8CC7-4C44-BBBD-3D8A58E9E38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5CD5E42D-8D9B-4478-AEF6-7683F23EE7D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Point out this if for their learning and development, its not like in the degree where it is a pass or fail but rather a chance to get feedback on practice and develop skill and build on experience .</a:t>
            </a:r>
          </a:p>
        </p:txBody>
      </p:sp>
      <p:sp>
        <p:nvSpPr>
          <p:cNvPr id="66564" name="Slide Number Placeholder 3">
            <a:extLst>
              <a:ext uri="{FF2B5EF4-FFF2-40B4-BE49-F238E27FC236}">
                <a16:creationId xmlns:a16="http://schemas.microsoft.com/office/drawing/2014/main" id="{FEE65BFF-DC0C-48AC-8044-D74A0BB21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FC29D9A-1A79-49AC-82F8-2C07E980958F}"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6401523-7C3F-4DB4-AA8B-061F2B8979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036C14A8-C907-4ECB-BC00-E17F28654A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There needs to be enough content in the observation.  The individual you are working with should have consented to the </a:t>
            </a:r>
            <a:r>
              <a:rPr lang="en-GB" altLang="en-US" dirty="0" err="1"/>
              <a:t>obs</a:t>
            </a:r>
            <a:r>
              <a:rPr lang="en-GB" altLang="en-US" dirty="0"/>
              <a:t> before it starts and be willing to communicate and feedback. It is acknowledged 30 mins might be to long for a virtual or phone consultation and we need to be flexible to need and creative in our approaches. . </a:t>
            </a:r>
          </a:p>
          <a:p>
            <a:endParaRPr lang="en-GB" altLang="en-US" dirty="0"/>
          </a:p>
          <a:p>
            <a:r>
              <a:rPr lang="en-GB" altLang="en-US" dirty="0"/>
              <a:t>There will be no repercussions for giving constructive criticism – it will contribute to the worker’s professional development.      </a:t>
            </a:r>
          </a:p>
        </p:txBody>
      </p:sp>
      <p:sp>
        <p:nvSpPr>
          <p:cNvPr id="69636" name="Slide Number Placeholder 3">
            <a:extLst>
              <a:ext uri="{FF2B5EF4-FFF2-40B4-BE49-F238E27FC236}">
                <a16:creationId xmlns:a16="http://schemas.microsoft.com/office/drawing/2014/main" id="{3EB3D8DB-5AD0-4F10-A3FF-B9E46D21C4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03E799-CE19-4DBE-81A3-1F7B55E9884F}" type="slidenum">
              <a:rPr lang="en-GB" altLang="en-US" smtClean="0"/>
              <a:pPr/>
              <a:t>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A0BAACD9-F425-4AAB-8D2A-60C7ED52F2D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6DA81317-449D-4D65-85A5-BFB8F9B582D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It maybe worth remining them they need to explore context e.g. it is not enough to say the individual was white and spoke English so there were no issue, this need to be discussed in relation to communication/values for instance power and ADP issues may be relevant.</a:t>
            </a:r>
          </a:p>
        </p:txBody>
      </p:sp>
      <p:sp>
        <p:nvSpPr>
          <p:cNvPr id="73732" name="Slide Number Placeholder 3">
            <a:extLst>
              <a:ext uri="{FF2B5EF4-FFF2-40B4-BE49-F238E27FC236}">
                <a16:creationId xmlns:a16="http://schemas.microsoft.com/office/drawing/2014/main" id="{9A3E579C-1032-4C44-B802-5280BACC212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94D0A96-C937-4827-BBC4-B24A8EBF34EB}" type="slidenum">
              <a:rPr lang="en-GB" altLang="en-US" smtClean="0"/>
              <a:pPr/>
              <a:t>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one observation the social work was early but provided no reflection on why this could have been seen as intrusive/power etc. Being late can make the individual feel unvalued etc. </a:t>
            </a:r>
          </a:p>
        </p:txBody>
      </p:sp>
      <p:sp>
        <p:nvSpPr>
          <p:cNvPr id="4" name="Slide Number Placeholder 3"/>
          <p:cNvSpPr>
            <a:spLocks noGrp="1"/>
          </p:cNvSpPr>
          <p:nvPr>
            <p:ph type="sldNum" sz="quarter" idx="5"/>
          </p:nvPr>
        </p:nvSpPr>
        <p:spPr/>
        <p:txBody>
          <a:bodyPr/>
          <a:lstStyle/>
          <a:p>
            <a:fld id="{DBF4F466-905D-45F7-B994-5C5B45A5DD83}" type="slidenum">
              <a:rPr lang="en-GB" smtClean="0"/>
              <a:t>6</a:t>
            </a:fld>
            <a:endParaRPr lang="en-GB"/>
          </a:p>
        </p:txBody>
      </p:sp>
    </p:spTree>
    <p:extLst>
      <p:ext uri="{BB962C8B-B14F-4D97-AF65-F5344CB8AC3E}">
        <p14:creationId xmlns:p14="http://schemas.microsoft.com/office/powerpoint/2010/main" val="3696356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issue may be internet connectivity /quality and this can make the situation quite stressful, If possible it may be good for learners to practice using the technology with the observer/individual  before the actual observation if possible. </a:t>
            </a:r>
          </a:p>
        </p:txBody>
      </p:sp>
      <p:sp>
        <p:nvSpPr>
          <p:cNvPr id="4" name="Slide Number Placeholder 3"/>
          <p:cNvSpPr>
            <a:spLocks noGrp="1"/>
          </p:cNvSpPr>
          <p:nvPr>
            <p:ph type="sldNum" sz="quarter" idx="5"/>
          </p:nvPr>
        </p:nvSpPr>
        <p:spPr/>
        <p:txBody>
          <a:bodyPr/>
          <a:lstStyle/>
          <a:p>
            <a:fld id="{DBF4F466-905D-45F7-B994-5C5B45A5DD83}" type="slidenum">
              <a:rPr lang="en-GB" smtClean="0"/>
              <a:t>7</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D3FB03D5-2A8C-431B-A86F-77F2AE996FD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CEBC8721-7C71-4E75-A10B-7AF64E4D99C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6804" name="Slide Number Placeholder 3">
            <a:extLst>
              <a:ext uri="{FF2B5EF4-FFF2-40B4-BE49-F238E27FC236}">
                <a16:creationId xmlns:a16="http://schemas.microsoft.com/office/drawing/2014/main" id="{4266AF35-0A01-4B9D-95F5-6A17226AEC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13B9792-F2FC-45FE-BC66-2454D8F1498D}"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8 – This is going to take a while to go round the whole group, you may want  pick up on themes and ask the group about certain aspects of the exercise if  the group is too big for you to ask everyone all of the above questions. It will be worth checking if any of the group are unsure if their proposed observation will meet the criteria. </a:t>
            </a:r>
          </a:p>
        </p:txBody>
      </p:sp>
      <p:sp>
        <p:nvSpPr>
          <p:cNvPr id="4" name="Slide Number Placeholder 3"/>
          <p:cNvSpPr>
            <a:spLocks noGrp="1"/>
          </p:cNvSpPr>
          <p:nvPr>
            <p:ph type="sldNum" sz="quarter" idx="5"/>
          </p:nvPr>
        </p:nvSpPr>
        <p:spPr/>
        <p:txBody>
          <a:bodyPr/>
          <a:lstStyle/>
          <a:p>
            <a:fld id="{DBF4F466-905D-45F7-B994-5C5B45A5DD83}" type="slidenum">
              <a:rPr lang="en-GB" smtClean="0"/>
              <a:t>10</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Slide 11-17</a:t>
            </a:r>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11</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Can the group add any more barriers or obstacles? </a:t>
            </a:r>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12</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This book is on the reading list and is useful in terms of exploration of the themes.</a:t>
            </a:r>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EFB9C692-AE72-4262-A2B9-F79EA8EDE7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03C15EF-97CE-4A1B-8E8E-18045A0EE6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Sum up: It is disrespectful for a West Indian child or young person to make eye contact with an elder, as evidenced in a number of wrongful arrests for sullen behaviour during the Brixton riots in 1981.  Discuss non face to face interactions and differing communication needs/challenges. </a:t>
            </a:r>
          </a:p>
        </p:txBody>
      </p:sp>
      <p:sp>
        <p:nvSpPr>
          <p:cNvPr id="84996" name="Slide Number Placeholder 3">
            <a:extLst>
              <a:ext uri="{FF2B5EF4-FFF2-40B4-BE49-F238E27FC236}">
                <a16:creationId xmlns:a16="http://schemas.microsoft.com/office/drawing/2014/main" id="{493334CA-0D74-4FE7-8060-0E67EC1F4D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D4BF38-A351-4D9B-A399-0EDD6C3ED40C}" type="slidenum">
              <a:rPr lang="en-GB" altLang="en-US" smtClean="0"/>
              <a:pPr/>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0" dirty="0"/>
              <a:t>You may want to bring some of these themes into the group dis</a:t>
            </a:r>
            <a:r>
              <a:rPr lang="en-GB" altLang="en-US" b="0" noProof="0" dirty="0" err="1"/>
              <a:t>cussion</a:t>
            </a:r>
            <a:r>
              <a:rPr lang="en-GB" altLang="en-US" b="0" noProof="0" dirty="0"/>
              <a:t> if not covered: e.g. identify  important things to consider?</a:t>
            </a:r>
          </a:p>
          <a:p>
            <a:r>
              <a:rPr lang="en-GB" altLang="en-US" b="0" noProof="0" dirty="0"/>
              <a:t>To take in non-verbal info and lipread, body language etc. (See appendix 8)</a:t>
            </a:r>
          </a:p>
          <a:p>
            <a:r>
              <a:rPr lang="en-GB" altLang="en-US" b="0" dirty="0"/>
              <a:t> </a:t>
            </a:r>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8488070F-789F-41F9-A9B7-3628678546A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Notes Placeholder 2">
            <a:extLst>
              <a:ext uri="{FF2B5EF4-FFF2-40B4-BE49-F238E27FC236}">
                <a16:creationId xmlns:a16="http://schemas.microsoft.com/office/drawing/2014/main" id="{AF45BC2C-F166-48E7-98F5-5FD9CDDABA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9092" name="Slide Number Placeholder 3">
            <a:extLst>
              <a:ext uri="{FF2B5EF4-FFF2-40B4-BE49-F238E27FC236}">
                <a16:creationId xmlns:a16="http://schemas.microsoft.com/office/drawing/2014/main" id="{F25AB6D5-0A9B-44D4-963E-C6A67AB723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148B9E-4123-4309-867D-924A7A20558F}" type="slidenum">
              <a:rPr lang="en-GB" altLang="en-US" smtClean="0"/>
              <a:pPr/>
              <a:t>16</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9 – Group discussion/round robin</a:t>
            </a:r>
          </a:p>
          <a:p>
            <a:r>
              <a:rPr lang="en-GB" altLang="en-US" b="1" dirty="0"/>
              <a:t> </a:t>
            </a:r>
            <a:r>
              <a:rPr lang="en-GB" altLang="en-US" dirty="0"/>
              <a:t>Critically reflect upon the reasons why social workers need to be conscious of the range of communication needs/ approaches.  </a:t>
            </a:r>
          </a:p>
          <a:p>
            <a:r>
              <a:rPr lang="en-GB" altLang="en-US" dirty="0"/>
              <a:t>Consider the ways in which social workers may communicate differently and the impact of communication on the individuals we work with. </a:t>
            </a:r>
          </a:p>
          <a:p>
            <a:r>
              <a:rPr lang="en-GB" altLang="en-US" dirty="0"/>
              <a:t>These tips came from the OU service user and carer group.</a:t>
            </a:r>
          </a:p>
          <a:p>
            <a:r>
              <a:rPr lang="en-GB" altLang="en-US" dirty="0"/>
              <a:t>E.g. Restlessness may indicate distress. Only 20-30% of communication is verbal. Ask group how they would know that someone is listening to them.</a:t>
            </a:r>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17</a:t>
            </a:fld>
            <a:endParaRPr lang="en-GB"/>
          </a:p>
        </p:txBody>
      </p:sp>
    </p:spTree>
    <p:extLst>
      <p:ext uri="{BB962C8B-B14F-4D97-AF65-F5344CB8AC3E}">
        <p14:creationId xmlns:p14="http://schemas.microsoft.com/office/powerpoint/2010/main" val="6547163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It will be the responsibility of the trainer to send out an email giving time slots to each learner, these can be arranged after the online workshop or alternative slot can be offered that is convenient for the trainer. If people don’t want a 1 to 1, they will need to sign on a register (against there allotted time slot) that they have declined the offer so there is evidence the slot was offered and declined by the learner. It may be better not to give this as an alternative but rather ask them to do this on the day if they decline. </a:t>
            </a:r>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18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a:t>
            </a:r>
          </a:p>
          <a:p>
            <a:r>
              <a:rPr lang="en-GB" dirty="0"/>
              <a:t>End meeting. </a:t>
            </a:r>
          </a:p>
        </p:txBody>
      </p:sp>
      <p:sp>
        <p:nvSpPr>
          <p:cNvPr id="4" name="Slide Number Placeholder 3"/>
          <p:cNvSpPr>
            <a:spLocks noGrp="1"/>
          </p:cNvSpPr>
          <p:nvPr>
            <p:ph type="sldNum" sz="quarter" idx="5"/>
          </p:nvPr>
        </p:nvSpPr>
        <p:spPr/>
        <p:txBody>
          <a:bodyPr/>
          <a:lstStyle/>
          <a:p>
            <a:fld id="{DBF4F466-905D-45F7-B994-5C5B45A5DD83}" type="slidenum">
              <a:rPr lang="en-GB" smtClean="0"/>
              <a:t>19</a:t>
            </a:fld>
            <a:endParaRPr lang="en-GB"/>
          </a:p>
        </p:txBody>
      </p:sp>
    </p:spTree>
    <p:extLst>
      <p:ext uri="{BB962C8B-B14F-4D97-AF65-F5344CB8AC3E}">
        <p14:creationId xmlns:p14="http://schemas.microsoft.com/office/powerpoint/2010/main" val="15687261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DAA3144C-4965-4B8A-8BA4-63F5B0C6FC7A}" type="datetimeFigureOut">
              <a:rPr lang="en-GB" smtClean="0"/>
              <a:t>02/07/2020</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E0DF6FE3-7EA5-47DB-8A68-42FEBACE2180}" type="slidenum">
              <a:rPr lang="en-GB" smtClean="0"/>
              <a:t>‹#›</a:t>
            </a:fld>
            <a:endParaRPr lang="en-GB"/>
          </a:p>
        </p:txBody>
      </p:sp>
    </p:spTree>
    <p:extLst>
      <p:ext uri="{BB962C8B-B14F-4D97-AF65-F5344CB8AC3E}">
        <p14:creationId xmlns:p14="http://schemas.microsoft.com/office/powerpoint/2010/main" val="1921378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DAA3144C-4965-4B8A-8BA4-63F5B0C6FC7A}" type="datetimeFigureOut">
              <a:rPr lang="en-GB" smtClean="0"/>
              <a:t>02/07/2020</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E0DF6FE3-7EA5-47DB-8A68-42FEBACE2180}" type="slidenum">
              <a:rPr lang="en-GB" smtClean="0"/>
              <a:t>‹#›</a:t>
            </a:fld>
            <a:endParaRPr lang="en-GB"/>
          </a:p>
        </p:txBody>
      </p:sp>
    </p:spTree>
    <p:extLst>
      <p:ext uri="{BB962C8B-B14F-4D97-AF65-F5344CB8AC3E}">
        <p14:creationId xmlns:p14="http://schemas.microsoft.com/office/powerpoint/2010/main" val="1541191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DAA3144C-4965-4B8A-8BA4-63F5B0C6FC7A}" type="datetimeFigureOut">
              <a:rPr lang="en-GB" smtClean="0"/>
              <a:t>02/07/2020</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E0DF6FE3-7EA5-47DB-8A68-42FEBACE2180}" type="slidenum">
              <a:rPr lang="en-GB" smtClean="0"/>
              <a:t>‹#›</a:t>
            </a:fld>
            <a:endParaRPr lang="en-GB"/>
          </a:p>
        </p:txBody>
      </p:sp>
    </p:spTree>
    <p:extLst>
      <p:ext uri="{BB962C8B-B14F-4D97-AF65-F5344CB8AC3E}">
        <p14:creationId xmlns:p14="http://schemas.microsoft.com/office/powerpoint/2010/main" val="358259109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DAA3144C-4965-4B8A-8BA4-63F5B0C6FC7A}" type="datetimeFigureOut">
              <a:rPr lang="en-GB" smtClean="0"/>
              <a:t>02/07/2020</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E0DF6FE3-7EA5-47DB-8A68-42FEBACE2180}" type="slidenum">
              <a:rPr lang="en-GB" smtClean="0"/>
              <a:t>‹#›</a:t>
            </a:fld>
            <a:endParaRPr lang="en-GB"/>
          </a:p>
        </p:txBody>
      </p:sp>
    </p:spTree>
    <p:extLst>
      <p:ext uri="{BB962C8B-B14F-4D97-AF65-F5344CB8AC3E}">
        <p14:creationId xmlns:p14="http://schemas.microsoft.com/office/powerpoint/2010/main" val="3228708621"/>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DAA3144C-4965-4B8A-8BA4-63F5B0C6FC7A}" type="datetimeFigureOut">
              <a:rPr lang="en-GB" smtClean="0"/>
              <a:t>02/07/2020</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E0DF6FE3-7EA5-47DB-8A68-42FEBACE2180}" type="slidenum">
              <a:rPr lang="en-GB" smtClean="0"/>
              <a:t>‹#›</a:t>
            </a:fld>
            <a:endParaRPr lang="en-GB"/>
          </a:p>
        </p:txBody>
      </p:sp>
    </p:spTree>
    <p:extLst>
      <p:ext uri="{BB962C8B-B14F-4D97-AF65-F5344CB8AC3E}">
        <p14:creationId xmlns:p14="http://schemas.microsoft.com/office/powerpoint/2010/main" val="845205120"/>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DAA3144C-4965-4B8A-8BA4-63F5B0C6FC7A}" type="datetimeFigureOut">
              <a:rPr lang="en-GB" smtClean="0"/>
              <a:t>02/07/2020</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E0DF6FE3-7EA5-47DB-8A68-42FEBACE2180}" type="slidenum">
              <a:rPr lang="en-GB" smtClean="0"/>
              <a:t>‹#›</a:t>
            </a:fld>
            <a:endParaRPr lang="en-GB"/>
          </a:p>
        </p:txBody>
      </p:sp>
    </p:spTree>
    <p:extLst>
      <p:ext uri="{BB962C8B-B14F-4D97-AF65-F5344CB8AC3E}">
        <p14:creationId xmlns:p14="http://schemas.microsoft.com/office/powerpoint/2010/main" val="2711943336"/>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DAA3144C-4965-4B8A-8BA4-63F5B0C6FC7A}" type="datetimeFigureOut">
              <a:rPr lang="en-GB" smtClean="0"/>
              <a:t>02/07/2020</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E0DF6FE3-7EA5-47DB-8A68-42FEBACE2180}" type="slidenum">
              <a:rPr lang="en-GB" smtClean="0"/>
              <a:t>‹#›</a:t>
            </a:fld>
            <a:endParaRPr lang="en-GB"/>
          </a:p>
        </p:txBody>
      </p:sp>
    </p:spTree>
    <p:extLst>
      <p:ext uri="{BB962C8B-B14F-4D97-AF65-F5344CB8AC3E}">
        <p14:creationId xmlns:p14="http://schemas.microsoft.com/office/powerpoint/2010/main" val="1138401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DAA3144C-4965-4B8A-8BA4-63F5B0C6FC7A}" type="datetimeFigureOut">
              <a:rPr lang="en-GB" smtClean="0"/>
              <a:t>02/07/2020</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E0DF6FE3-7EA5-47DB-8A68-42FEBACE2180}" type="slidenum">
              <a:rPr lang="en-GB" smtClean="0"/>
              <a:t>‹#›</a:t>
            </a:fld>
            <a:endParaRPr lang="en-GB"/>
          </a:p>
        </p:txBody>
      </p:sp>
    </p:spTree>
    <p:extLst>
      <p:ext uri="{BB962C8B-B14F-4D97-AF65-F5344CB8AC3E}">
        <p14:creationId xmlns:p14="http://schemas.microsoft.com/office/powerpoint/2010/main" val="309593677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DAA3144C-4965-4B8A-8BA4-63F5B0C6FC7A}" type="datetimeFigureOut">
              <a:rPr lang="en-GB" smtClean="0"/>
              <a:t>02/07/2020</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E0DF6FE3-7EA5-47DB-8A68-42FEBACE2180}" type="slidenum">
              <a:rPr lang="en-GB" smtClean="0"/>
              <a:t>‹#›</a:t>
            </a:fld>
            <a:endParaRPr lang="en-GB"/>
          </a:p>
        </p:txBody>
      </p:sp>
    </p:spTree>
    <p:extLst>
      <p:ext uri="{BB962C8B-B14F-4D97-AF65-F5344CB8AC3E}">
        <p14:creationId xmlns:p14="http://schemas.microsoft.com/office/powerpoint/2010/main" val="321879509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DAA3144C-4965-4B8A-8BA4-63F5B0C6FC7A}" type="datetimeFigureOut">
              <a:rPr lang="en-GB" smtClean="0"/>
              <a:t>02/07/2020</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E0DF6FE3-7EA5-47DB-8A68-42FEBACE2180}" type="slidenum">
              <a:rPr lang="en-GB" smtClean="0"/>
              <a:t>‹#›</a:t>
            </a:fld>
            <a:endParaRPr lang="en-GB"/>
          </a:p>
        </p:txBody>
      </p:sp>
    </p:spTree>
    <p:extLst>
      <p:ext uri="{BB962C8B-B14F-4D97-AF65-F5344CB8AC3E}">
        <p14:creationId xmlns:p14="http://schemas.microsoft.com/office/powerpoint/2010/main" val="534695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DAA3144C-4965-4B8A-8BA4-63F5B0C6FC7A}" type="datetimeFigureOut">
              <a:rPr lang="en-GB" smtClean="0"/>
              <a:t>02/07/2020</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E0DF6FE3-7EA5-47DB-8A68-42FEBACE2180}" type="slidenum">
              <a:rPr lang="en-GB" smtClean="0"/>
              <a:t>‹#›</a:t>
            </a:fld>
            <a:endParaRPr lang="en-GB"/>
          </a:p>
        </p:txBody>
      </p:sp>
    </p:spTree>
    <p:extLst>
      <p:ext uri="{BB962C8B-B14F-4D97-AF65-F5344CB8AC3E}">
        <p14:creationId xmlns:p14="http://schemas.microsoft.com/office/powerpoint/2010/main" val="3016243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4019217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DAA3144C-4965-4B8A-8BA4-63F5B0C6FC7A}" type="datetimeFigureOut">
              <a:rPr lang="en-GB" smtClean="0"/>
              <a:t>02/07/2020</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E0DF6FE3-7EA5-47DB-8A68-42FEBACE2180}" type="slidenum">
              <a:rPr lang="en-GB" smtClean="0"/>
              <a:t>‹#›</a:t>
            </a:fld>
            <a:endParaRPr lang="en-GB"/>
          </a:p>
        </p:txBody>
      </p:sp>
    </p:spTree>
    <p:extLst>
      <p:ext uri="{BB962C8B-B14F-4D97-AF65-F5344CB8AC3E}">
        <p14:creationId xmlns:p14="http://schemas.microsoft.com/office/powerpoint/2010/main" val="667481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B80C6F-BC8E-4E47-98BD-0C7FAA63716A}"/>
              </a:ext>
            </a:extLst>
          </p:cNvPr>
          <p:cNvSpPr>
            <a:spLocks noGrp="1"/>
          </p:cNvSpPr>
          <p:nvPr>
            <p:ph idx="1"/>
          </p:nvPr>
        </p:nvSpPr>
        <p:spPr>
          <a:xfrm>
            <a:off x="838200" y="1427967"/>
            <a:ext cx="10515600" cy="4748996"/>
          </a:xfrm>
        </p:spPr>
        <p:txBody>
          <a:bodyPr/>
          <a:lstStyle/>
          <a:p>
            <a:pPr marL="109537" indent="0" algn="ctr">
              <a:buNone/>
              <a:defRPr/>
            </a:pPr>
            <a:r>
              <a:rPr lang="en-GB" sz="4800" dirty="0"/>
              <a:t> </a:t>
            </a:r>
            <a:r>
              <a:rPr lang="en-GB" sz="5400" dirty="0">
                <a:latin typeface="Arial" panose="020B0604020202020204" pitchFamily="34" charset="0"/>
                <a:cs typeface="Arial" panose="020B0604020202020204" pitchFamily="34" charset="0"/>
              </a:rPr>
              <a:t>Section 3</a:t>
            </a:r>
          </a:p>
          <a:p>
            <a:pPr marL="109537" indent="0" algn="ctr">
              <a:buNone/>
              <a:defRPr/>
            </a:pPr>
            <a:r>
              <a:rPr lang="en-GB" sz="5400" dirty="0">
                <a:latin typeface="Arial" panose="020B0604020202020204" pitchFamily="34" charset="0"/>
                <a:cs typeface="Arial" panose="020B0604020202020204" pitchFamily="34" charset="0"/>
              </a:rPr>
              <a:t>Task 2</a:t>
            </a:r>
          </a:p>
          <a:p>
            <a:pPr marL="109537" indent="0" algn="ctr">
              <a:buNone/>
              <a:defRPr/>
            </a:pPr>
            <a:r>
              <a:rPr lang="en-GB" sz="5400" dirty="0">
                <a:latin typeface="Arial" panose="020B0604020202020204" pitchFamily="34" charset="0"/>
                <a:cs typeface="Arial" panose="020B0604020202020204" pitchFamily="34" charset="0"/>
              </a:rPr>
              <a:t> Observation</a:t>
            </a:r>
          </a:p>
          <a:p>
            <a:pPr>
              <a:defRPr/>
            </a:pPr>
            <a:endParaRPr lang="en-GB" dirty="0"/>
          </a:p>
        </p:txBody>
      </p:sp>
      <p:sp>
        <p:nvSpPr>
          <p:cNvPr id="3" name="Title 2">
            <a:extLst>
              <a:ext uri="{FF2B5EF4-FFF2-40B4-BE49-F238E27FC236}">
                <a16:creationId xmlns:a16="http://schemas.microsoft.com/office/drawing/2014/main" id="{820AE509-C9E0-4CB5-AA93-9DA9797DC44E}"/>
              </a:ext>
            </a:extLst>
          </p:cNvPr>
          <p:cNvSpPr>
            <a:spLocks noGrp="1"/>
          </p:cNvSpPr>
          <p:nvPr>
            <p:ph type="title"/>
          </p:nvPr>
        </p:nvSpPr>
        <p:spPr/>
        <p:txBody>
          <a:bodyPr/>
          <a:lstStyle/>
          <a:p>
            <a:pPr>
              <a:defRPr/>
            </a:pPr>
            <a:r>
              <a:rPr lang="en-GB" dirty="0"/>
              <a:t>Session 3</a:t>
            </a:r>
          </a:p>
        </p:txBody>
      </p:sp>
      <p:sp>
        <p:nvSpPr>
          <p:cNvPr id="64516" name="Slide Number Placeholder 6">
            <a:extLst>
              <a:ext uri="{FF2B5EF4-FFF2-40B4-BE49-F238E27FC236}">
                <a16:creationId xmlns:a16="http://schemas.microsoft.com/office/drawing/2014/main" id="{EFF616F3-E111-4872-AD88-EC4E3E04C0A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D62191-23CB-46C2-93D3-5423BC4C1485}" type="slidenum">
              <a:rPr lang="en-GB" altLang="en-US" smtClean="0"/>
              <a:pPr/>
              <a:t>1</a:t>
            </a:fld>
            <a:endParaRPr lang="en-GB" altLang="en-US"/>
          </a:p>
        </p:txBody>
      </p:sp>
      <p:pic>
        <p:nvPicPr>
          <p:cNvPr id="64517" name="Picture 3">
            <a:extLst>
              <a:ext uri="{FF2B5EF4-FFF2-40B4-BE49-F238E27FC236}">
                <a16:creationId xmlns:a16="http://schemas.microsoft.com/office/drawing/2014/main" id="{291AA006-EDF7-4544-8511-B7A918BEC29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39730" y="4359058"/>
            <a:ext cx="3464193" cy="2224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BA479-EA40-4339-AB5A-BF4EE4C10309}"/>
              </a:ext>
            </a:extLst>
          </p:cNvPr>
          <p:cNvSpPr txBox="1">
            <a:spLocks/>
          </p:cNvSpPr>
          <p:nvPr/>
        </p:nvSpPr>
        <p:spPr>
          <a:xfrm>
            <a:off x="1847850" y="333375"/>
            <a:ext cx="8229600" cy="863600"/>
          </a:xfrm>
          <a:prstGeom prst="rect">
            <a:avLst/>
          </a:prstGeom>
        </p:spPr>
        <p:txBody>
          <a:bodyPr>
            <a:normAutofit fontScale="55000" lnSpcReduction="20000"/>
          </a:bodyPr>
          <a:lstStyle/>
          <a:p>
            <a:pPr>
              <a:defRPr/>
            </a:pPr>
            <a:endParaRPr lang="en-GB" sz="4000" b="1" dirty="0">
              <a:solidFill>
                <a:schemeClr val="tx2"/>
              </a:solidFill>
              <a:effectLst>
                <a:outerShdw blurRad="31750" dist="25400" dir="5400000" algn="tl" rotWithShape="0">
                  <a:srgbClr val="000000">
                    <a:alpha val="25000"/>
                  </a:srgbClr>
                </a:outerShdw>
              </a:effectLst>
              <a:latin typeface="+mj-lt"/>
              <a:ea typeface="+mj-ea"/>
              <a:cs typeface="+mj-cs"/>
            </a:endParaRPr>
          </a:p>
          <a:p>
            <a:pPr algn="ctr">
              <a:defRPr/>
            </a:pPr>
            <a:r>
              <a:rPr lang="en-GB" sz="7000" b="1" dirty="0">
                <a:solidFill>
                  <a:schemeClr val="tx2"/>
                </a:solidFill>
                <a:effectLst>
                  <a:outerShdw blurRad="31750" dist="25400" dir="5400000" algn="tl" rotWithShape="0">
                    <a:srgbClr val="000000">
                      <a:alpha val="25000"/>
                    </a:srgbClr>
                  </a:outerShdw>
                </a:effectLst>
                <a:ea typeface="+mj-ea"/>
              </a:rPr>
              <a:t>Session Aims</a:t>
            </a:r>
          </a:p>
        </p:txBody>
      </p:sp>
      <p:sp>
        <p:nvSpPr>
          <p:cNvPr id="65539" name="Content Placeholder 2">
            <a:extLst>
              <a:ext uri="{FF2B5EF4-FFF2-40B4-BE49-F238E27FC236}">
                <a16:creationId xmlns:a16="http://schemas.microsoft.com/office/drawing/2014/main" id="{7DEB8747-ADAC-47DE-96DC-C528785D29A1}"/>
              </a:ext>
            </a:extLst>
          </p:cNvPr>
          <p:cNvSpPr txBox="1">
            <a:spLocks/>
          </p:cNvSpPr>
          <p:nvPr/>
        </p:nvSpPr>
        <p:spPr bwMode="auto">
          <a:xfrm>
            <a:off x="1603332" y="1412875"/>
            <a:ext cx="8745581"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r>
              <a:rPr lang="en-GB" altLang="en-US" sz="3200" dirty="0">
                <a:latin typeface="Arial" panose="020B0604020202020204" pitchFamily="34" charset="0"/>
              </a:rPr>
              <a:t>To clarify requirements relating to the observation – Section 3 (both practice and academic).</a:t>
            </a:r>
          </a:p>
          <a:p>
            <a:r>
              <a:rPr lang="en-GB" altLang="en-US" sz="3200" dirty="0">
                <a:latin typeface="Arial" panose="020B0604020202020204" pitchFamily="34" charset="0"/>
              </a:rPr>
              <a:t>To critically reflect on the skills, knowledge and understanding of values required to be demonstrated</a:t>
            </a:r>
          </a:p>
          <a:p>
            <a:r>
              <a:rPr lang="en-GB" altLang="en-US" sz="3200" dirty="0">
                <a:latin typeface="Arial" panose="020B0604020202020204" pitchFamily="34" charset="0"/>
              </a:rPr>
              <a:t>To consider the role and impact of social workers’ communication approaches on others</a:t>
            </a:r>
          </a:p>
        </p:txBody>
      </p:sp>
      <p:sp>
        <p:nvSpPr>
          <p:cNvPr id="65540" name="Slide Number Placeholder 6">
            <a:extLst>
              <a:ext uri="{FF2B5EF4-FFF2-40B4-BE49-F238E27FC236}">
                <a16:creationId xmlns:a16="http://schemas.microsoft.com/office/drawing/2014/main" id="{B9E31B2A-E517-43C6-80E8-17F2D2562BC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ADAC25-1CDB-47E8-9F18-55E050FA5FE4}" type="slidenum">
              <a:rPr lang="en-GB" altLang="en-US" smtClean="0"/>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CEDE17-3424-4456-B0E4-102F18856202}"/>
              </a:ext>
            </a:extLst>
          </p:cNvPr>
          <p:cNvSpPr>
            <a:spLocks noGrp="1"/>
          </p:cNvSpPr>
          <p:nvPr>
            <p:ph idx="1"/>
          </p:nvPr>
        </p:nvSpPr>
        <p:spPr>
          <a:xfrm>
            <a:off x="838200" y="1591294"/>
            <a:ext cx="10515600" cy="4585669"/>
          </a:xfrm>
        </p:spPr>
        <p:txBody>
          <a:bodyPr/>
          <a:lstStyle/>
          <a:p>
            <a:pPr marL="342900" indent="-342900">
              <a:spcBef>
                <a:spcPct val="20000"/>
              </a:spcBef>
              <a:buFont typeface="Wingdings" pitchFamily="2" charset="2"/>
              <a:buChar char="Ø"/>
              <a:defRPr/>
            </a:pPr>
            <a:r>
              <a:rPr lang="en-GB" b="1" dirty="0">
                <a:latin typeface="Arial" panose="020B0604020202020204" pitchFamily="34" charset="0"/>
                <a:cs typeface="Arial" panose="020B0604020202020204" pitchFamily="34" charset="0"/>
              </a:rPr>
              <a:t>Understanding and management of role</a:t>
            </a:r>
            <a:r>
              <a:rPr lang="en-GB" dirty="0">
                <a:latin typeface="Arial" panose="020B0604020202020204" pitchFamily="34" charset="0"/>
                <a:cs typeface="Arial" panose="020B0604020202020204" pitchFamily="34" charset="0"/>
              </a:rPr>
              <a:t>: (incl. use of frameworks/paperwork; preparation/background knowledge of situation).</a:t>
            </a:r>
          </a:p>
          <a:p>
            <a:pPr marL="342900" indent="-342900">
              <a:spcBef>
                <a:spcPct val="20000"/>
              </a:spcBef>
              <a:buFont typeface="Wingdings" pitchFamily="2" charset="2"/>
              <a:buChar char="Ø"/>
              <a:defRPr/>
            </a:pPr>
            <a:r>
              <a:rPr lang="en-GB" b="1" dirty="0">
                <a:latin typeface="Arial" panose="020B0604020202020204" pitchFamily="34" charset="0"/>
                <a:cs typeface="Arial" panose="020B0604020202020204" pitchFamily="34" charset="0"/>
              </a:rPr>
              <a:t>Interpersonal communication</a:t>
            </a:r>
            <a:r>
              <a:rPr lang="en-GB" dirty="0">
                <a:latin typeface="Arial" panose="020B0604020202020204" pitchFamily="34" charset="0"/>
                <a:cs typeface="Arial" panose="020B0604020202020204" pitchFamily="34" charset="0"/>
              </a:rPr>
              <a:t>: (incl. sensitivity to different feelings and communication styles/needs).</a:t>
            </a:r>
          </a:p>
          <a:p>
            <a:pPr marL="342900" indent="-342900">
              <a:spcBef>
                <a:spcPct val="20000"/>
              </a:spcBef>
              <a:buFont typeface="Wingdings" pitchFamily="2" charset="2"/>
              <a:buChar char="Ø"/>
              <a:defRPr/>
            </a:pPr>
            <a:r>
              <a:rPr lang="en-GB" b="1" dirty="0">
                <a:latin typeface="Arial" panose="020B0604020202020204" pitchFamily="34" charset="0"/>
                <a:cs typeface="Arial" panose="020B0604020202020204" pitchFamily="34" charset="0"/>
              </a:rPr>
              <a:t>Self-management</a:t>
            </a:r>
            <a:r>
              <a:rPr lang="en-GB" dirty="0">
                <a:latin typeface="Arial" panose="020B0604020202020204" pitchFamily="34" charset="0"/>
                <a:cs typeface="Arial" panose="020B0604020202020204" pitchFamily="34" charset="0"/>
              </a:rPr>
              <a:t>: (incl. awareness of professional boundaries; tensions/conflicts; impact of social work role and own social identity on the situation; structural inequalities).</a:t>
            </a:r>
          </a:p>
          <a:p>
            <a:pPr>
              <a:defRPr/>
            </a:pPr>
            <a:endParaRPr lang="en-GB" dirty="0"/>
          </a:p>
        </p:txBody>
      </p:sp>
      <p:sp>
        <p:nvSpPr>
          <p:cNvPr id="2" name="Title 1">
            <a:extLst>
              <a:ext uri="{FF2B5EF4-FFF2-40B4-BE49-F238E27FC236}">
                <a16:creationId xmlns:a16="http://schemas.microsoft.com/office/drawing/2014/main" id="{13414D5E-2F65-4D56-B079-418267629858}"/>
              </a:ext>
            </a:extLst>
          </p:cNvPr>
          <p:cNvSpPr>
            <a:spLocks noGrp="1"/>
          </p:cNvSpPr>
          <p:nvPr>
            <p:ph type="title"/>
          </p:nvPr>
        </p:nvSpPr>
        <p:spPr>
          <a:xfrm>
            <a:off x="1981200" y="630238"/>
            <a:ext cx="8229600" cy="787400"/>
          </a:xfrm>
        </p:spPr>
        <p:txBody>
          <a:bodyPr>
            <a:normAutofit fontScale="90000"/>
          </a:bodyPr>
          <a:lstStyle/>
          <a:p>
            <a:pPr algn="ctr">
              <a:defRPr/>
            </a:pPr>
            <a:r>
              <a:rPr lang="en-GB" dirty="0">
                <a:latin typeface="Arial" panose="020B0604020202020204" pitchFamily="34" charset="0"/>
                <a:cs typeface="Arial" panose="020B0604020202020204" pitchFamily="34" charset="0"/>
              </a:rPr>
              <a:t>The Observation</a:t>
            </a:r>
            <a:br>
              <a:rPr lang="en-GB" dirty="0"/>
            </a:br>
            <a:endParaRPr lang="en-GB" dirty="0"/>
          </a:p>
        </p:txBody>
      </p:sp>
      <p:sp>
        <p:nvSpPr>
          <p:cNvPr id="67588" name="Slide Number Placeholder 6">
            <a:extLst>
              <a:ext uri="{FF2B5EF4-FFF2-40B4-BE49-F238E27FC236}">
                <a16:creationId xmlns:a16="http://schemas.microsoft.com/office/drawing/2014/main" id="{932732D3-A1C7-4C28-A255-333F9DD990B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3F61DB5-79D2-4D84-8446-07FDC0AB1FEF}" type="slidenum">
              <a:rPr lang="en-GB" altLang="en-US" smtClean="0"/>
              <a:pPr/>
              <a:t>3</a:t>
            </a:fld>
            <a:endParaRPr lang="en-GB" altLang="en-US"/>
          </a:p>
        </p:txBody>
      </p:sp>
      <p:pic>
        <p:nvPicPr>
          <p:cNvPr id="67589" name="Picture 3">
            <a:extLst>
              <a:ext uri="{FF2B5EF4-FFF2-40B4-BE49-F238E27FC236}">
                <a16:creationId xmlns:a16="http://schemas.microsoft.com/office/drawing/2014/main" id="{82E3B960-B55A-44DB-9CF0-E20B143A8C5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16137" y="5182674"/>
            <a:ext cx="2528303" cy="1675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Content Placeholder 2">
            <a:extLst>
              <a:ext uri="{FF2B5EF4-FFF2-40B4-BE49-F238E27FC236}">
                <a16:creationId xmlns:a16="http://schemas.microsoft.com/office/drawing/2014/main" id="{403F8540-34B1-4F3D-A7E5-6A614CC24989}"/>
              </a:ext>
            </a:extLst>
          </p:cNvPr>
          <p:cNvSpPr>
            <a:spLocks noGrp="1"/>
          </p:cNvSpPr>
          <p:nvPr>
            <p:ph idx="1"/>
          </p:nvPr>
        </p:nvSpPr>
        <p:spPr>
          <a:xfrm>
            <a:off x="973777" y="1124744"/>
            <a:ext cx="10094026" cy="5451419"/>
          </a:xfrm>
        </p:spPr>
        <p:txBody>
          <a:bodyPr>
            <a:normAutofit fontScale="92500"/>
          </a:bodyPr>
          <a:lstStyle/>
          <a:p>
            <a:r>
              <a:rPr lang="en-GB" altLang="en-US" sz="2200" dirty="0">
                <a:latin typeface="Arial" panose="020B0604020202020204" pitchFamily="34" charset="0"/>
                <a:cs typeface="Arial" panose="020B0604020202020204" pitchFamily="34" charset="0"/>
              </a:rPr>
              <a:t>Choose a case which will enable you to evidence the learning outcomes and assessment criteria. </a:t>
            </a:r>
          </a:p>
          <a:p>
            <a:r>
              <a:rPr lang="en-GB" altLang="en-US" sz="2200" dirty="0">
                <a:latin typeface="Arial" panose="020B0604020202020204" pitchFamily="34" charset="0"/>
                <a:cs typeface="Arial" panose="020B0604020202020204" pitchFamily="34" charset="0"/>
              </a:rPr>
              <a:t>It must be direct work with an individual and/or their carer</a:t>
            </a:r>
          </a:p>
          <a:p>
            <a:r>
              <a:rPr lang="en-GB" altLang="en-US" sz="2200" dirty="0">
                <a:latin typeface="Arial" panose="020B0604020202020204" pitchFamily="34" charset="0"/>
                <a:cs typeface="Arial" panose="020B0604020202020204" pitchFamily="34" charset="0"/>
              </a:rPr>
              <a:t>It must be of sufficient complexity for the interaction to last for 30 minutes if it is face to face work.</a:t>
            </a:r>
          </a:p>
          <a:p>
            <a:r>
              <a:rPr lang="en-GB" sz="2200" dirty="0">
                <a:latin typeface="Arial" panose="020B0604020202020204" pitchFamily="34" charset="0"/>
                <a:cs typeface="Arial" panose="020B0604020202020204" pitchFamily="34" charset="0"/>
              </a:rPr>
              <a:t>Virtual or telephone observation do not need to be a minimum of 30 minutes; however, it must be a substantive enough piece of work that the learner is able to sufficiently demonstrate communication skills and reflect critically on the interaction. The observer must be able to hear and/or see both side of the conversation.</a:t>
            </a:r>
          </a:p>
          <a:p>
            <a:r>
              <a:rPr lang="en-GB" altLang="en-US" sz="2200" dirty="0">
                <a:latin typeface="Arial" panose="020B0604020202020204" pitchFamily="34" charset="0"/>
                <a:cs typeface="Arial" panose="020B0604020202020204" pitchFamily="34" charset="0"/>
              </a:rPr>
              <a:t>Permission of the individual must be gained </a:t>
            </a:r>
            <a:r>
              <a:rPr lang="en-GB" altLang="en-US" sz="2200" b="1" dirty="0">
                <a:latin typeface="Arial" panose="020B0604020202020204" pitchFamily="34" charset="0"/>
                <a:cs typeface="Arial" panose="020B0604020202020204" pitchFamily="34" charset="0"/>
              </a:rPr>
              <a:t>before</a:t>
            </a:r>
            <a:r>
              <a:rPr lang="en-GB" altLang="en-US" sz="2200" dirty="0">
                <a:latin typeface="Arial" panose="020B0604020202020204" pitchFamily="34" charset="0"/>
                <a:cs typeface="Arial" panose="020B0604020202020204" pitchFamily="34" charset="0"/>
              </a:rPr>
              <a:t> the observation takes place and check again before commencing the observation. </a:t>
            </a:r>
          </a:p>
          <a:p>
            <a:r>
              <a:rPr lang="en-GB" altLang="en-US" sz="2200" dirty="0">
                <a:latin typeface="Arial" panose="020B0604020202020204" pitchFamily="34" charset="0"/>
                <a:cs typeface="Arial" panose="020B0604020202020204" pitchFamily="34" charset="0"/>
              </a:rPr>
              <a:t>Discuss/prepare the individual/family/carer for being asked for feedback after the observation. This can be done a the time or where it is a virtual/phone observation the individual may be asked to answer for feedback via an email/letter or follow up phone call. Advise the individual that it is fine to give constructive criticism.</a:t>
            </a:r>
            <a:r>
              <a:rPr lang="en-GB" altLang="en-US" sz="2200" dirty="0">
                <a:highlight>
                  <a:srgbClr val="FFFF00"/>
                </a:highlight>
                <a:latin typeface="Arial" panose="020B0604020202020204" pitchFamily="34" charset="0"/>
                <a:cs typeface="Arial" panose="020B0604020202020204" pitchFamily="34" charset="0"/>
              </a:rPr>
              <a:t> </a:t>
            </a:r>
          </a:p>
        </p:txBody>
      </p:sp>
      <p:sp>
        <p:nvSpPr>
          <p:cNvPr id="2" name="Title 1">
            <a:extLst>
              <a:ext uri="{FF2B5EF4-FFF2-40B4-BE49-F238E27FC236}">
                <a16:creationId xmlns:a16="http://schemas.microsoft.com/office/drawing/2014/main" id="{D56A1215-C118-4B67-8BFC-4B79E41A573B}"/>
              </a:ext>
            </a:extLst>
          </p:cNvPr>
          <p:cNvSpPr>
            <a:spLocks noGrp="1"/>
          </p:cNvSpPr>
          <p:nvPr>
            <p:ph type="title"/>
          </p:nvPr>
        </p:nvSpPr>
        <p:spPr>
          <a:xfrm>
            <a:off x="1991544" y="188640"/>
            <a:ext cx="8229600" cy="936104"/>
          </a:xfrm>
        </p:spPr>
        <p:txBody>
          <a:bodyPr/>
          <a:lstStyle/>
          <a:p>
            <a:pPr>
              <a:defRPr/>
            </a:pPr>
            <a:r>
              <a:rPr lang="en-GB" sz="4000" dirty="0">
                <a:latin typeface="Arial" panose="020B0604020202020204" pitchFamily="34" charset="0"/>
                <a:cs typeface="Arial" panose="020B0604020202020204" pitchFamily="34" charset="0"/>
              </a:rPr>
              <a:t>Preparation for the Observation</a:t>
            </a:r>
          </a:p>
        </p:txBody>
      </p:sp>
      <p:sp>
        <p:nvSpPr>
          <p:cNvPr id="68612" name="Slide Number Placeholder 5">
            <a:extLst>
              <a:ext uri="{FF2B5EF4-FFF2-40B4-BE49-F238E27FC236}">
                <a16:creationId xmlns:a16="http://schemas.microsoft.com/office/drawing/2014/main" id="{78C70411-1E42-4155-AD31-1DD8F1700EC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4BE7DA-4B36-480C-A692-D8317C24F237}" type="slidenum">
              <a:rPr lang="en-GB" altLang="en-US" smtClean="0"/>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Content Placeholder 2">
            <a:extLst>
              <a:ext uri="{FF2B5EF4-FFF2-40B4-BE49-F238E27FC236}">
                <a16:creationId xmlns:a16="http://schemas.microsoft.com/office/drawing/2014/main" id="{0BD49E4A-74A1-4182-B64A-BB84879A8EB1}"/>
              </a:ext>
            </a:extLst>
          </p:cNvPr>
          <p:cNvSpPr>
            <a:spLocks noGrp="1"/>
          </p:cNvSpPr>
          <p:nvPr>
            <p:ph idx="1"/>
          </p:nvPr>
        </p:nvSpPr>
        <p:spPr>
          <a:xfrm>
            <a:off x="1540701" y="1340286"/>
            <a:ext cx="9194104" cy="4666816"/>
          </a:xfrm>
        </p:spPr>
        <p:txBody>
          <a:bodyPr/>
          <a:lstStyle/>
          <a:p>
            <a:r>
              <a:rPr lang="en-GB" altLang="en-US" dirty="0">
                <a:latin typeface="Arial" panose="020B0604020202020204" pitchFamily="34" charset="0"/>
                <a:cs typeface="Arial" panose="020B0604020202020204" pitchFamily="34" charset="0"/>
              </a:rPr>
              <a:t>Give a clear geographical context e.g. culture, ethnicity, language need etc.</a:t>
            </a:r>
          </a:p>
          <a:p>
            <a:r>
              <a:rPr lang="en-GB" altLang="en-US" dirty="0">
                <a:latin typeface="Arial" panose="020B0604020202020204" pitchFamily="34" charset="0"/>
                <a:cs typeface="Arial" panose="020B0604020202020204" pitchFamily="34" charset="0"/>
              </a:rPr>
              <a:t>The emphasis of the observation is on communication and communication methods make sure this is evidenced within your write up and linked to theory/models of communication</a:t>
            </a:r>
          </a:p>
          <a:p>
            <a:r>
              <a:rPr lang="en-GB" altLang="en-US" dirty="0">
                <a:latin typeface="Arial" panose="020B0604020202020204" pitchFamily="34" charset="0"/>
                <a:cs typeface="Arial" panose="020B0604020202020204" pitchFamily="34" charset="0"/>
              </a:rPr>
              <a:t>You can design your own feedback methods if this is more appropriate for the individual you are working with, in fact this is positively encourage</a:t>
            </a:r>
          </a:p>
        </p:txBody>
      </p:sp>
      <p:sp>
        <p:nvSpPr>
          <p:cNvPr id="2" name="Title 1">
            <a:extLst>
              <a:ext uri="{FF2B5EF4-FFF2-40B4-BE49-F238E27FC236}">
                <a16:creationId xmlns:a16="http://schemas.microsoft.com/office/drawing/2014/main" id="{2742EE4C-046B-4D6F-BEED-79E2F2DB12A7}"/>
              </a:ext>
            </a:extLst>
          </p:cNvPr>
          <p:cNvSpPr>
            <a:spLocks noGrp="1"/>
          </p:cNvSpPr>
          <p:nvPr>
            <p:ph type="title"/>
          </p:nvPr>
        </p:nvSpPr>
        <p:spPr>
          <a:xfrm>
            <a:off x="1981200" y="274638"/>
            <a:ext cx="8229600" cy="850106"/>
          </a:xfrm>
        </p:spPr>
        <p:txBody>
          <a:bodyPr/>
          <a:lstStyle/>
          <a:p>
            <a:pPr algn="ctr">
              <a:defRPr/>
            </a:pPr>
            <a:r>
              <a:rPr lang="en-GB" sz="4000" dirty="0">
                <a:latin typeface="Arial" panose="020B0604020202020204" pitchFamily="34" charset="0"/>
                <a:cs typeface="Arial" panose="020B0604020202020204" pitchFamily="34" charset="0"/>
              </a:rPr>
              <a:t>Hints and Tips</a:t>
            </a:r>
          </a:p>
        </p:txBody>
      </p:sp>
      <p:sp>
        <p:nvSpPr>
          <p:cNvPr id="72708" name="Slide Number Placeholder 5">
            <a:extLst>
              <a:ext uri="{FF2B5EF4-FFF2-40B4-BE49-F238E27FC236}">
                <a16:creationId xmlns:a16="http://schemas.microsoft.com/office/drawing/2014/main" id="{C17874CA-AE18-49A3-9451-DE3B5779FE4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05B185-6266-4BA3-9B1D-FB2508D2415D}" type="slidenum">
              <a:rPr lang="en-GB" altLang="en-US" smtClean="0"/>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52498-B0CF-4420-83A2-ACE81CE498C4}"/>
              </a:ext>
            </a:extLst>
          </p:cNvPr>
          <p:cNvSpPr>
            <a:spLocks noGrp="1"/>
          </p:cNvSpPr>
          <p:nvPr>
            <p:ph type="title"/>
          </p:nvPr>
        </p:nvSpPr>
        <p:spPr>
          <a:xfrm>
            <a:off x="407728" y="273050"/>
            <a:ext cx="11174672" cy="1143000"/>
          </a:xfrm>
        </p:spPr>
        <p:txBody>
          <a:bodyPr anchor="ctr">
            <a:normAutofit/>
          </a:bodyPr>
          <a:lstStyle/>
          <a:p>
            <a:pPr>
              <a:defRPr/>
            </a:pPr>
            <a:r>
              <a:rPr lang="en-GB" sz="3600" dirty="0"/>
              <a:t>General Tips</a:t>
            </a:r>
          </a:p>
        </p:txBody>
      </p:sp>
      <p:pic>
        <p:nvPicPr>
          <p:cNvPr id="3" name="Picture 2">
            <a:extLst>
              <a:ext uri="{FF2B5EF4-FFF2-40B4-BE49-F238E27FC236}">
                <a16:creationId xmlns:a16="http://schemas.microsoft.com/office/drawing/2014/main" id="{A2F4B46B-84EE-47ED-B8A0-A06A04158103}"/>
              </a:ext>
            </a:extLst>
          </p:cNvPr>
          <p:cNvPicPr>
            <a:picLocks noChangeAspect="1"/>
          </p:cNvPicPr>
          <p:nvPr/>
        </p:nvPicPr>
        <p:blipFill>
          <a:blip r:embed="rId3"/>
          <a:stretch>
            <a:fillRect/>
          </a:stretch>
        </p:blipFill>
        <p:spPr>
          <a:xfrm>
            <a:off x="407729" y="1587171"/>
            <a:ext cx="2726926" cy="3285454"/>
          </a:xfrm>
          <a:prstGeom prst="rect">
            <a:avLst/>
          </a:prstGeom>
          <a:noFill/>
          <a:ln>
            <a:noFill/>
            <a:prstDash val="sysDash"/>
            <a:miter lim="800000"/>
          </a:ln>
        </p:spPr>
      </p:pic>
      <p:sp>
        <p:nvSpPr>
          <p:cNvPr id="74754" name="Content Placeholder 2">
            <a:extLst>
              <a:ext uri="{FF2B5EF4-FFF2-40B4-BE49-F238E27FC236}">
                <a16:creationId xmlns:a16="http://schemas.microsoft.com/office/drawing/2014/main" id="{877F322D-EE19-49CB-88EF-8875D27D7647}"/>
              </a:ext>
            </a:extLst>
          </p:cNvPr>
          <p:cNvSpPr>
            <a:spLocks noGrp="1"/>
          </p:cNvSpPr>
          <p:nvPr>
            <p:ph sz="quarter" idx="4"/>
          </p:nvPr>
        </p:nvSpPr>
        <p:spPr>
          <a:xfrm>
            <a:off x="3507288" y="471489"/>
            <a:ext cx="8276984" cy="6386511"/>
          </a:xfrm>
        </p:spPr>
        <p:txBody>
          <a:bodyPr wrap="square" anchor="t">
            <a:normAutofit lnSpcReduction="10000"/>
          </a:bodyPr>
          <a:lstStyle/>
          <a:p>
            <a:pPr>
              <a:lnSpc>
                <a:spcPct val="90000"/>
              </a:lnSpc>
              <a:spcAft>
                <a:spcPts val="600"/>
              </a:spcAft>
              <a:buFont typeface="Wingdings" panose="05000000000000000000" pitchFamily="2" charset="2"/>
              <a:buChar char="Ø"/>
            </a:pPr>
            <a:r>
              <a:rPr lang="en-GB" altLang="en-US" dirty="0">
                <a:latin typeface="Arial" panose="020B0604020202020204" pitchFamily="34" charset="0"/>
                <a:cs typeface="Arial" panose="020B0604020202020204" pitchFamily="34" charset="0"/>
              </a:rPr>
              <a:t>Be on time – get off to the best possible start, if you are not this can be included your reflection on communication and the impact of this</a:t>
            </a:r>
          </a:p>
          <a:p>
            <a:pPr>
              <a:lnSpc>
                <a:spcPct val="90000"/>
              </a:lnSpc>
              <a:spcAft>
                <a:spcPts val="600"/>
              </a:spcAft>
              <a:buFont typeface="Wingdings" panose="05000000000000000000" pitchFamily="2" charset="2"/>
              <a:buChar char="Ø"/>
            </a:pPr>
            <a:r>
              <a:rPr lang="en-GB" altLang="en-US" dirty="0">
                <a:latin typeface="Arial" panose="020B0604020202020204" pitchFamily="34" charset="0"/>
                <a:cs typeface="Arial" panose="020B0604020202020204" pitchFamily="34" charset="0"/>
              </a:rPr>
              <a:t>Introduce the observer – explain their role in the observation and the feedback session that will follow the observation and how this will be undertaken</a:t>
            </a:r>
          </a:p>
          <a:p>
            <a:pPr>
              <a:lnSpc>
                <a:spcPct val="90000"/>
              </a:lnSpc>
              <a:spcAft>
                <a:spcPts val="600"/>
              </a:spcAft>
              <a:buFont typeface="Wingdings" panose="05000000000000000000" pitchFamily="2" charset="2"/>
              <a:buChar char="Ø"/>
            </a:pPr>
            <a:r>
              <a:rPr lang="en-GB" altLang="en-US" dirty="0">
                <a:latin typeface="Arial" panose="020B0604020202020204" pitchFamily="34" charset="0"/>
                <a:cs typeface="Arial" panose="020B0604020202020204" pitchFamily="34" charset="0"/>
              </a:rPr>
              <a:t>Check again that the individual/family/carer are still happy to continue with the observation. Be aware of the added pressure on someone in the current circumstances and be prepared to stop the observation if it </a:t>
            </a:r>
            <a:r>
              <a:rPr lang="en-GB" dirty="0">
                <a:latin typeface="Arial" panose="020B0604020202020204" pitchFamily="34" charset="0"/>
                <a:cs typeface="Arial" panose="020B0604020202020204" pitchFamily="34" charset="0"/>
              </a:rPr>
              <a:t>becomes inappropriate or places undue stress on the individual</a:t>
            </a:r>
            <a:endParaRPr lang="en-GB" altLang="en-US" dirty="0">
              <a:latin typeface="Arial" panose="020B0604020202020204" pitchFamily="34" charset="0"/>
              <a:cs typeface="Arial" panose="020B0604020202020204" pitchFamily="34" charset="0"/>
            </a:endParaRPr>
          </a:p>
          <a:p>
            <a:pPr>
              <a:lnSpc>
                <a:spcPct val="90000"/>
              </a:lnSpc>
              <a:spcAft>
                <a:spcPts val="600"/>
              </a:spcAft>
              <a:buFont typeface="Wingdings" panose="05000000000000000000" pitchFamily="2" charset="2"/>
              <a:buChar char="Ø"/>
            </a:pPr>
            <a:r>
              <a:rPr lang="en-GB" altLang="en-US" dirty="0">
                <a:latin typeface="Arial" panose="020B0604020202020204" pitchFamily="34" charset="0"/>
                <a:cs typeface="Arial" panose="020B0604020202020204" pitchFamily="34" charset="0"/>
              </a:rPr>
              <a:t>Be conscious of individuals communication and language needs and the ways in which you will address these</a:t>
            </a:r>
          </a:p>
          <a:p>
            <a:pPr>
              <a:lnSpc>
                <a:spcPct val="90000"/>
              </a:lnSpc>
              <a:spcAft>
                <a:spcPts val="600"/>
              </a:spcAft>
              <a:buFont typeface="Wingdings" panose="05000000000000000000" pitchFamily="2" charset="2"/>
              <a:buChar char="Ø"/>
            </a:pPr>
            <a:r>
              <a:rPr lang="en-GB" altLang="en-US" dirty="0">
                <a:latin typeface="Arial" panose="020B0604020202020204" pitchFamily="34" charset="0"/>
                <a:cs typeface="Arial" panose="020B0604020202020204" pitchFamily="34" charset="0"/>
              </a:rPr>
              <a:t>Be aware of potential barriers to communication, e.g. Seating, proximity, noise interference, the individual’s background history, etc. – all have an impact on the interaction.</a:t>
            </a:r>
          </a:p>
          <a:p>
            <a:pPr>
              <a:lnSpc>
                <a:spcPct val="90000"/>
              </a:lnSpc>
              <a:spcAft>
                <a:spcPts val="600"/>
              </a:spcAft>
            </a:pPr>
            <a:endParaRPr lang="en-GB" altLang="en-US" sz="1300" dirty="0"/>
          </a:p>
        </p:txBody>
      </p:sp>
      <p:sp>
        <p:nvSpPr>
          <p:cNvPr id="74756" name="Slide Number Placeholder 5" hidden="1">
            <a:extLst>
              <a:ext uri="{FF2B5EF4-FFF2-40B4-BE49-F238E27FC236}">
                <a16:creationId xmlns:a16="http://schemas.microsoft.com/office/drawing/2014/main" id="{CC744226-CA10-4EA7-8F7D-77E9D7B4ECD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B4A4CF0-2DDD-426B-B579-D3203AD7627A}" type="slidenum">
              <a:rPr lang="en-GB" altLang="en-US" smtClean="0"/>
              <a:pPr>
                <a:spcAft>
                  <a:spcPts val="600"/>
                </a:spcAft>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6A0340-7042-4782-8028-776D9519A35B}"/>
              </a:ext>
            </a:extLst>
          </p:cNvPr>
          <p:cNvSpPr>
            <a:spLocks noGrp="1"/>
          </p:cNvSpPr>
          <p:nvPr>
            <p:ph idx="1"/>
          </p:nvPr>
        </p:nvSpPr>
        <p:spPr>
          <a:xfrm>
            <a:off x="609601" y="1214439"/>
            <a:ext cx="11170223" cy="5061102"/>
          </a:xfrm>
        </p:spPr>
        <p:txBody>
          <a:bodyPr>
            <a:normAutofit fontScale="92500" lnSpcReduction="20000"/>
          </a:bodyPr>
          <a:lstStyle/>
          <a:p>
            <a:pPr marL="0" indent="0">
              <a:buNone/>
            </a:pPr>
            <a:r>
              <a:rPr lang="en-GB" dirty="0"/>
              <a:t>A phone or virtual observation still allows plenty of room to meet the criteria for this question. For instance, you could consider;</a:t>
            </a:r>
          </a:p>
          <a:p>
            <a:r>
              <a:rPr lang="en-GB" dirty="0"/>
              <a:t>Communication methods and skills; overcoming barriers to this in a phone/virtual conversation. How did you support people to participate? </a:t>
            </a:r>
          </a:p>
          <a:p>
            <a:r>
              <a:rPr lang="en-GB" dirty="0"/>
              <a:t>Environment - is the individual in a safe place, can they focus, are outside influences effecting the interaction?  Is the interaction affected by access to internet? How can you ensure confidentiality and empower an individual to participate? </a:t>
            </a:r>
          </a:p>
          <a:p>
            <a:r>
              <a:rPr lang="en-GB" dirty="0"/>
              <a:t>What ethics do you need to consider? What values are important and in what ways if any are these different to a face to face meeting? </a:t>
            </a:r>
          </a:p>
          <a:p>
            <a:r>
              <a:rPr lang="en-GB" dirty="0"/>
              <a:t>You need to effectively critically reflect on the conversation considering the challenges. For instance, how did your compensation for lack of non-verbal clues e.g. using a solution focused approach.  	</a:t>
            </a:r>
          </a:p>
          <a:p>
            <a:endParaRPr lang="en-GB" dirty="0"/>
          </a:p>
        </p:txBody>
      </p:sp>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357188" y="274638"/>
            <a:ext cx="11225211" cy="1143000"/>
          </a:xfrm>
        </p:spPr>
        <p:txBody>
          <a:bodyPr>
            <a:normAutofit/>
          </a:bodyPr>
          <a:lstStyle/>
          <a:p>
            <a:r>
              <a:rPr lang="en-GB" sz="3600" dirty="0"/>
              <a:t>             Virtual or Telephone Observations</a:t>
            </a:r>
          </a:p>
        </p:txBody>
      </p:sp>
      <p:pic>
        <p:nvPicPr>
          <p:cNvPr id="4" name="Picture 3">
            <a:extLst>
              <a:ext uri="{FF2B5EF4-FFF2-40B4-BE49-F238E27FC236}">
                <a16:creationId xmlns:a16="http://schemas.microsoft.com/office/drawing/2014/main" id="{4FE1ED83-C0DD-4745-A270-C0BCFC6FC4E3}"/>
              </a:ext>
            </a:extLst>
          </p:cNvPr>
          <p:cNvPicPr>
            <a:picLocks noChangeAspect="1"/>
          </p:cNvPicPr>
          <p:nvPr/>
        </p:nvPicPr>
        <p:blipFill>
          <a:blip r:embed="rId3"/>
          <a:stretch>
            <a:fillRect/>
          </a:stretch>
        </p:blipFill>
        <p:spPr>
          <a:xfrm>
            <a:off x="10474377" y="4230"/>
            <a:ext cx="1717623" cy="1143000"/>
          </a:xfrm>
          <a:prstGeom prst="rect">
            <a:avLst/>
          </a:prstGeom>
        </p:spPr>
      </p:pic>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4"/>
          <a:stretch>
            <a:fillRect/>
          </a:stretch>
        </p:blipFill>
        <p:spPr>
          <a:xfrm>
            <a:off x="-1" y="-1"/>
            <a:ext cx="2034267" cy="1142999"/>
          </a:xfrm>
          <a:prstGeom prst="rect">
            <a:avLst/>
          </a:prstGeom>
        </p:spPr>
      </p:pic>
    </p:spTree>
    <p:extLst>
      <p:ext uri="{BB962C8B-B14F-4D97-AF65-F5344CB8AC3E}">
        <p14:creationId xmlns:p14="http://schemas.microsoft.com/office/powerpoint/2010/main" val="2314647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2">
            <a:extLst>
              <a:ext uri="{FF2B5EF4-FFF2-40B4-BE49-F238E27FC236}">
                <a16:creationId xmlns:a16="http://schemas.microsoft.com/office/drawing/2014/main" id="{8081795F-DF2B-489A-A98A-04EF86F6623C}"/>
              </a:ext>
            </a:extLst>
          </p:cNvPr>
          <p:cNvSpPr>
            <a:spLocks noGrp="1"/>
          </p:cNvSpPr>
          <p:nvPr>
            <p:ph idx="1"/>
          </p:nvPr>
        </p:nvSpPr>
        <p:spPr>
          <a:xfrm>
            <a:off x="989557" y="1196976"/>
            <a:ext cx="10158608" cy="5040313"/>
          </a:xfrm>
        </p:spPr>
        <p:txBody>
          <a:bodyPr/>
          <a:lstStyle/>
          <a:p>
            <a:r>
              <a:rPr lang="en-GB" altLang="en-US" sz="2400" dirty="0">
                <a:latin typeface="Arial" panose="020B0604020202020204" pitchFamily="34" charset="0"/>
                <a:cs typeface="Arial" panose="020B0604020202020204" pitchFamily="34" charset="0"/>
              </a:rPr>
              <a:t>Be aware of eye contact and body language – your own and that of the individual/family/carer you are working with or where it is a phone observation consider the challenges of not having verbal clues</a:t>
            </a:r>
          </a:p>
          <a:p>
            <a:r>
              <a:rPr lang="en-GB" altLang="en-US" sz="2400" dirty="0">
                <a:latin typeface="Arial" panose="020B0604020202020204" pitchFamily="34" charset="0"/>
                <a:cs typeface="Arial" panose="020B0604020202020204" pitchFamily="34" charset="0"/>
              </a:rPr>
              <a:t>Tone of voice and non verbal communication methods are important to consider </a:t>
            </a:r>
          </a:p>
          <a:p>
            <a:r>
              <a:rPr lang="en-GB" altLang="en-US" sz="2400" dirty="0">
                <a:latin typeface="Arial" panose="020B0604020202020204" pitchFamily="34" charset="0"/>
                <a:cs typeface="Arial" panose="020B0604020202020204" pitchFamily="34" charset="0"/>
              </a:rPr>
              <a:t>How will the individual know that you are actively listening to them?</a:t>
            </a:r>
          </a:p>
          <a:p>
            <a:r>
              <a:rPr lang="en-GB" altLang="en-US" sz="2400" dirty="0">
                <a:latin typeface="Arial" panose="020B0604020202020204" pitchFamily="34" charset="0"/>
                <a:cs typeface="Arial" panose="020B0604020202020204" pitchFamily="34" charset="0"/>
              </a:rPr>
              <a:t>How do we communicate differently as social workers?</a:t>
            </a:r>
          </a:p>
          <a:p>
            <a:r>
              <a:rPr lang="en-GB" altLang="en-US" sz="2400" dirty="0">
                <a:latin typeface="Arial" panose="020B0604020202020204" pitchFamily="34" charset="0"/>
                <a:cs typeface="Arial" panose="020B0604020202020204" pitchFamily="34" charset="0"/>
              </a:rPr>
              <a:t>How we learn to communicate is a process which is mainly outside awareness?</a:t>
            </a:r>
          </a:p>
          <a:p>
            <a:r>
              <a:rPr lang="en-GB" altLang="en-US" sz="2400" dirty="0">
                <a:latin typeface="Arial" panose="020B0604020202020204" pitchFamily="34" charset="0"/>
                <a:cs typeface="Arial" panose="020B0604020202020204" pitchFamily="34" charset="0"/>
              </a:rPr>
              <a:t>As social workers we need to learn new skills and have a greater level of self awareness than is needed ordinarily, we need to be prepared for the unexpected.</a:t>
            </a:r>
          </a:p>
          <a:p>
            <a:endParaRPr lang="en-GB" altLang="en-US" dirty="0"/>
          </a:p>
        </p:txBody>
      </p:sp>
      <p:sp>
        <p:nvSpPr>
          <p:cNvPr id="2" name="Title 1">
            <a:extLst>
              <a:ext uri="{FF2B5EF4-FFF2-40B4-BE49-F238E27FC236}">
                <a16:creationId xmlns:a16="http://schemas.microsoft.com/office/drawing/2014/main" id="{5D4CBF29-61BD-43B0-B0F3-00FDDC0CDB71}"/>
              </a:ext>
            </a:extLst>
          </p:cNvPr>
          <p:cNvSpPr>
            <a:spLocks noGrp="1"/>
          </p:cNvSpPr>
          <p:nvPr>
            <p:ph type="title"/>
          </p:nvPr>
        </p:nvSpPr>
        <p:spPr>
          <a:xfrm>
            <a:off x="1981200" y="274638"/>
            <a:ext cx="8229600" cy="922114"/>
          </a:xfrm>
        </p:spPr>
        <p:txBody>
          <a:bodyPr/>
          <a:lstStyle/>
          <a:p>
            <a:pPr algn="ctr">
              <a:defRPr/>
            </a:pPr>
            <a:r>
              <a:rPr lang="en-GB" sz="4000" dirty="0">
                <a:latin typeface="Arial" panose="020B0604020202020204" pitchFamily="34" charset="0"/>
                <a:cs typeface="Arial" panose="020B0604020202020204" pitchFamily="34" charset="0"/>
              </a:rPr>
              <a:t>General Tips</a:t>
            </a:r>
          </a:p>
        </p:txBody>
      </p:sp>
      <p:sp>
        <p:nvSpPr>
          <p:cNvPr id="75780" name="Slide Number Placeholder 5">
            <a:extLst>
              <a:ext uri="{FF2B5EF4-FFF2-40B4-BE49-F238E27FC236}">
                <a16:creationId xmlns:a16="http://schemas.microsoft.com/office/drawing/2014/main" id="{68F1B0DD-CDEC-46FB-9B9D-6AB765B88BA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DEC72A-4D41-48E3-9F8A-7E304AA46DC9}" type="slidenum">
              <a:rPr lang="en-GB" altLang="en-US" smtClean="0"/>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p:txBody>
          <a:bodyPr/>
          <a:lstStyle/>
          <a:p>
            <a:r>
              <a:rPr lang="en-GB" dirty="0"/>
              <a:t>After the observation the individual and/or their carer will be asked for feedback/views on how they think it went </a:t>
            </a:r>
          </a:p>
          <a:p>
            <a:r>
              <a:rPr lang="en-GB" dirty="0"/>
              <a:t>Please take time to discuss this with them in advance</a:t>
            </a:r>
          </a:p>
          <a:p>
            <a:r>
              <a:rPr lang="en-GB" dirty="0"/>
              <a:t>Where the observation is virtual or via a phone call you may need to consider in advance the best way to get feedback from the individual. An easy read version of the question is available if you are sending the questions out to the individual. </a:t>
            </a:r>
          </a:p>
          <a:p>
            <a:r>
              <a:rPr lang="en-GB" dirty="0"/>
              <a:t>This feedback can be used in Section 6 to reflect on feedback from individual you work with and how it has impacted on your practice. </a:t>
            </a:r>
          </a:p>
          <a:p>
            <a:endParaRPr lang="en-GB" dirty="0"/>
          </a:p>
          <a:p>
            <a:endParaRPr lang="en-GB" dirty="0"/>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p:txBody>
          <a:bodyPr>
            <a:normAutofit fontScale="90000"/>
          </a:bodyPr>
          <a:lstStyle/>
          <a:p>
            <a:pPr hangingPunct="0"/>
            <a:r>
              <a:rPr lang="en-GB" dirty="0"/>
              <a:t> </a:t>
            </a:r>
            <a:br>
              <a:rPr lang="en-GB" dirty="0"/>
            </a:br>
            <a:r>
              <a:rPr lang="en-GB" sz="3600" b="1" dirty="0"/>
              <a:t>Feedback and comments from individual in need of care and support and/or their</a:t>
            </a:r>
            <a:r>
              <a:rPr lang="en-GB" sz="3600" b="1" i="1" dirty="0"/>
              <a:t> </a:t>
            </a:r>
            <a:r>
              <a:rPr lang="en-GB" sz="3600" b="1" dirty="0"/>
              <a:t>carers </a:t>
            </a: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09600" y="1052187"/>
            <a:ext cx="10972800" cy="4954914"/>
          </a:xfrm>
        </p:spPr>
        <p:txBody>
          <a:bodyPr/>
          <a:lstStyle/>
          <a:p>
            <a:r>
              <a:rPr lang="en-GB" sz="2400" dirty="0"/>
              <a:t>Consider a possible observation you intend to undertake (or the observation you have already undertaken):and answer the questions below.</a:t>
            </a:r>
          </a:p>
          <a:p>
            <a:r>
              <a:rPr lang="en-GB" sz="2400" dirty="0"/>
              <a:t>Briefly describe the context/situation, e.g. geographical and legislative contexts as well as cultural, ethnicity communication and language needs</a:t>
            </a:r>
          </a:p>
          <a:p>
            <a:r>
              <a:rPr lang="en-GB" sz="2400" dirty="0"/>
              <a:t>Set out the social work objectives relating to the work being undertaken.</a:t>
            </a:r>
          </a:p>
          <a:p>
            <a:r>
              <a:rPr lang="en-GB" sz="2400" dirty="0"/>
              <a:t>Reflect on potential language and communication needs and approaches.</a:t>
            </a:r>
          </a:p>
          <a:p>
            <a:r>
              <a:rPr lang="en-GB" sz="2400" dirty="0"/>
              <a:t>Discuss relevant values and ethics (including the role of the Code of Professional Practice and/or any other guidance relevant to the situation</a:t>
            </a:r>
          </a:p>
          <a:p>
            <a:endParaRPr lang="en-GB" dirty="0"/>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609600" y="274638"/>
            <a:ext cx="10972800" cy="777548"/>
          </a:xfrm>
        </p:spPr>
        <p:txBody>
          <a:bodyPr/>
          <a:lstStyle/>
          <a:p>
            <a:r>
              <a:rPr lang="en-GB" dirty="0"/>
              <a:t>Exercise 8 – Observation of Practice</a:t>
            </a:r>
          </a:p>
        </p:txBody>
      </p:sp>
    </p:spTree>
    <p:extLst>
      <p:ext uri="{BB962C8B-B14F-4D97-AF65-F5344CB8AC3E}">
        <p14:creationId xmlns:p14="http://schemas.microsoft.com/office/powerpoint/2010/main" val="2075428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1027134" y="1268414"/>
            <a:ext cx="10146081" cy="4738687"/>
          </a:xfrm>
        </p:spPr>
        <p:txBody>
          <a:bodyPr>
            <a:normAutofit fontScale="92500"/>
          </a:bodyPr>
          <a:lstStyle/>
          <a:p>
            <a:pPr marL="109537" indent="0">
              <a:buNone/>
              <a:defRPr/>
            </a:pPr>
            <a:r>
              <a:rPr lang="en-GB" sz="2400" dirty="0">
                <a:latin typeface="Arial" panose="020B0604020202020204" pitchFamily="34" charset="0"/>
                <a:cs typeface="Arial" panose="020B0604020202020204" pitchFamily="34" charset="0"/>
              </a:rPr>
              <a:t>Good communication is key to the development of effective collaborative relationships.  </a:t>
            </a:r>
          </a:p>
          <a:p>
            <a:pPr marL="109537" indent="0">
              <a:buNone/>
              <a:defRPr/>
            </a:pPr>
            <a:r>
              <a:rPr lang="en-GB" sz="2400" dirty="0">
                <a:latin typeface="Arial" panose="020B0604020202020204" pitchFamily="34" charset="0"/>
                <a:cs typeface="Arial" panose="020B0604020202020204" pitchFamily="34" charset="0"/>
              </a:rPr>
              <a:t>The ways in which human beings communicate includes:</a:t>
            </a:r>
          </a:p>
          <a:p>
            <a:pPr eaLnBrk="1" hangingPunct="1">
              <a:defRPr/>
            </a:pPr>
            <a:r>
              <a:rPr lang="en-GB" sz="2400" b="1" dirty="0">
                <a:latin typeface="Arial" panose="020B0604020202020204" pitchFamily="34" charset="0"/>
                <a:cs typeface="Arial" panose="020B0604020202020204" pitchFamily="34" charset="0"/>
              </a:rPr>
              <a:t>Verbal </a:t>
            </a:r>
            <a:r>
              <a:rPr lang="en-GB" sz="2400" dirty="0">
                <a:latin typeface="Arial" panose="020B0604020202020204" pitchFamily="34" charset="0"/>
                <a:cs typeface="Arial" panose="020B0604020202020204" pitchFamily="34" charset="0"/>
              </a:rPr>
              <a:t>(spoken and written)</a:t>
            </a:r>
          </a:p>
          <a:p>
            <a:pPr eaLnBrk="1" hangingPunct="1">
              <a:defRPr/>
            </a:pPr>
            <a:r>
              <a:rPr lang="en-GB" sz="2400" b="1" dirty="0">
                <a:latin typeface="Arial" panose="020B0604020202020204" pitchFamily="34" charset="0"/>
                <a:cs typeface="Arial" panose="020B0604020202020204" pitchFamily="34" charset="0"/>
              </a:rPr>
              <a:t>Non-verbal </a:t>
            </a:r>
            <a:r>
              <a:rPr lang="en-GB" sz="2400" dirty="0">
                <a:latin typeface="Arial" panose="020B0604020202020204" pitchFamily="34" charset="0"/>
                <a:cs typeface="Arial" panose="020B0604020202020204" pitchFamily="34" charset="0"/>
              </a:rPr>
              <a:t>(body language, facial expression)</a:t>
            </a:r>
          </a:p>
          <a:p>
            <a:pPr eaLnBrk="1" hangingPunct="1">
              <a:defRPr/>
            </a:pPr>
            <a:r>
              <a:rPr lang="en-GB" sz="2400" b="1" dirty="0">
                <a:latin typeface="Arial" panose="020B0604020202020204" pitchFamily="34" charset="0"/>
                <a:cs typeface="Arial" panose="020B0604020202020204" pitchFamily="34" charset="0"/>
              </a:rPr>
              <a:t>Symbolic </a:t>
            </a:r>
            <a:r>
              <a:rPr lang="en-GB" sz="2400" dirty="0">
                <a:latin typeface="Arial" panose="020B0604020202020204" pitchFamily="34" charset="0"/>
                <a:cs typeface="Arial" panose="020B0604020202020204" pitchFamily="34" charset="0"/>
              </a:rPr>
              <a:t>(meanings behind actions, e.g. being late) wearing of religious symbols, looking at watch, etc.)</a:t>
            </a:r>
          </a:p>
          <a:p>
            <a:pPr marL="342900" indent="-342900">
              <a:defRPr/>
            </a:pPr>
            <a:r>
              <a:rPr lang="en-GB" sz="2400" b="1" dirty="0">
                <a:latin typeface="Arial" panose="020B0604020202020204" pitchFamily="34" charset="0"/>
                <a:cs typeface="Arial" panose="020B0604020202020204" pitchFamily="34" charset="0"/>
              </a:rPr>
              <a:t>Proximity</a:t>
            </a:r>
            <a:r>
              <a:rPr lang="en-GB" sz="2400" dirty="0">
                <a:latin typeface="Arial" panose="020B0604020202020204" pitchFamily="34" charset="0"/>
                <a:cs typeface="Arial" panose="020B0604020202020204" pitchFamily="34" charset="0"/>
              </a:rPr>
              <a:t> (personal space)</a:t>
            </a:r>
          </a:p>
          <a:p>
            <a:pPr marL="342900" indent="-342900">
              <a:defRPr/>
            </a:pPr>
            <a:r>
              <a:rPr lang="en-GB" sz="2400" b="1" dirty="0">
                <a:latin typeface="Arial" panose="020B0604020202020204" pitchFamily="34" charset="0"/>
                <a:cs typeface="Arial" panose="020B0604020202020204" pitchFamily="34" charset="0"/>
              </a:rPr>
              <a:t>Positions</a:t>
            </a:r>
            <a:r>
              <a:rPr lang="en-GB" sz="2400" dirty="0">
                <a:latin typeface="Arial" panose="020B0604020202020204" pitchFamily="34" charset="0"/>
                <a:cs typeface="Arial" panose="020B0604020202020204" pitchFamily="34" charset="0"/>
              </a:rPr>
              <a:t> (sitting vs standing, sitting next to someone, sitting opposite, etc.)</a:t>
            </a:r>
          </a:p>
          <a:p>
            <a:pPr>
              <a:defRPr/>
            </a:pPr>
            <a:r>
              <a:rPr lang="en-GB" sz="2400" b="1" dirty="0">
                <a:latin typeface="Arial" panose="020B0604020202020204" pitchFamily="34" charset="0"/>
                <a:cs typeface="Arial" panose="020B0604020202020204" pitchFamily="34" charset="0"/>
              </a:rPr>
              <a:t>Types of questions </a:t>
            </a:r>
            <a:r>
              <a:rPr lang="en-GB" sz="2400" dirty="0">
                <a:latin typeface="Arial" panose="020B0604020202020204" pitchFamily="34" charset="0"/>
                <a:cs typeface="Arial" panose="020B0604020202020204" pitchFamily="34" charset="0"/>
              </a:rPr>
              <a:t>invite certain answers, e.g. closed vs open</a:t>
            </a:r>
          </a:p>
          <a:p>
            <a:pPr>
              <a:defRPr/>
            </a:pPr>
            <a:r>
              <a:rPr lang="en-GB" sz="2400" b="1" dirty="0">
                <a:latin typeface="Arial" panose="020B0604020202020204" pitchFamily="34" charset="0"/>
                <a:cs typeface="Arial" panose="020B0604020202020204" pitchFamily="34" charset="0"/>
              </a:rPr>
              <a:t>Compare quality of information </a:t>
            </a:r>
            <a:r>
              <a:rPr lang="en-GB" sz="2400" dirty="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2400" dirty="0">
              <a:latin typeface="Arial" charset="0"/>
              <a:cs typeface="Arial" charset="0"/>
            </a:endParaRPr>
          </a:p>
          <a:p>
            <a:pPr>
              <a:defRPr/>
            </a:pPr>
            <a:endParaRPr lang="en-GB" dirty="0"/>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38200" y="365126"/>
            <a:ext cx="10515600" cy="787270"/>
          </a:xfrm>
        </p:spPr>
        <p:txBody>
          <a:bodyPr/>
          <a:lstStyle/>
          <a:p>
            <a:pPr algn="ctr">
              <a:defRPr/>
            </a:pPr>
            <a:r>
              <a:rPr lang="en-GB" dirty="0">
                <a:latin typeface="Arial" panose="020B0604020202020204" pitchFamily="34" charset="0"/>
                <a:cs typeface="Arial" panose="020B0604020202020204" pitchFamily="34" charset="0"/>
              </a:rPr>
              <a:t>Effective Communication</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D886C8-DCD9-403A-BCFD-58270AD3FC5A}"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p:txBody>
          <a:bodyPr/>
          <a:lstStyle/>
          <a:p>
            <a:r>
              <a:rPr lang="en-GB" altLang="en-US" dirty="0">
                <a:latin typeface="Arial" panose="020B0604020202020204" pitchFamily="34" charset="0"/>
                <a:cs typeface="Arial" panose="020B0604020202020204" pitchFamily="34" charset="0"/>
              </a:rPr>
              <a:t>Uncomfortable environment</a:t>
            </a:r>
          </a:p>
          <a:p>
            <a:r>
              <a:rPr lang="en-GB" altLang="en-US" dirty="0">
                <a:latin typeface="Arial" panose="020B0604020202020204" pitchFamily="34" charset="0"/>
                <a:cs typeface="Arial" panose="020B0604020202020204" pitchFamily="34" charset="0"/>
              </a:rPr>
              <a:t>Interruptions</a:t>
            </a:r>
          </a:p>
          <a:p>
            <a:r>
              <a:rPr lang="en-GB" altLang="en-US" dirty="0">
                <a:latin typeface="Arial" panose="020B0604020202020204" pitchFamily="34" charset="0"/>
                <a:cs typeface="Arial" panose="020B0604020202020204" pitchFamily="34" charset="0"/>
              </a:rPr>
              <a:t>Preoccupation with another situation, next visit etc.</a:t>
            </a:r>
          </a:p>
          <a:p>
            <a:r>
              <a:rPr lang="en-GB" altLang="en-US" dirty="0">
                <a:latin typeface="Arial" panose="020B0604020202020204" pitchFamily="34" charset="0"/>
                <a:cs typeface="Arial" panose="020B0604020202020204" pitchFamily="34" charset="0"/>
              </a:rPr>
              <a:t>Stereotyping and making assumptions about the individual</a:t>
            </a:r>
          </a:p>
          <a:p>
            <a:r>
              <a:rPr lang="en-GB" altLang="en-US" dirty="0">
                <a:latin typeface="Arial" panose="020B0604020202020204" pitchFamily="34" charset="0"/>
                <a:cs typeface="Arial" panose="020B0604020202020204" pitchFamily="34" charset="0"/>
              </a:rPr>
              <a:t>Past negative experience of social services</a:t>
            </a:r>
          </a:p>
          <a:p>
            <a:r>
              <a:rPr lang="en-GB" altLang="en-US" dirty="0">
                <a:latin typeface="Arial" panose="020B0604020202020204" pitchFamily="34" charset="0"/>
                <a:cs typeface="Arial" panose="020B0604020202020204" pitchFamily="34" charset="0"/>
              </a:rPr>
              <a:t>Transference – possibly from a previous worker or significant person. </a:t>
            </a:r>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Obstacles to communication</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16D358-B2D2-46D5-959D-4C8BACA94EFB}" type="slidenum">
              <a:rPr lang="en-GB" altLang="en-US" smtClean="0"/>
              <a:pPr/>
              <a:t>12</a:t>
            </a:fld>
            <a:endParaRPr lang="en-GB" altLang="en-US"/>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4657725" y="4669930"/>
            <a:ext cx="3857625" cy="173881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1327759" y="1417639"/>
            <a:ext cx="9720197" cy="4708525"/>
          </a:xfrm>
        </p:spPr>
        <p:txBody>
          <a:bodyPr>
            <a:normAutofit/>
          </a:bodyPr>
          <a:lstStyle/>
          <a:p>
            <a:pPr marL="109537" indent="0">
              <a:buNone/>
              <a:defRPr/>
            </a:pPr>
            <a:r>
              <a:rPr lang="en-GB" dirty="0" err="1">
                <a:latin typeface="Arial" panose="020B0604020202020204" pitchFamily="34" charset="0"/>
                <a:cs typeface="Arial" panose="020B0604020202020204" pitchFamily="34" charset="0"/>
              </a:rPr>
              <a:t>Koprowska</a:t>
            </a:r>
            <a:r>
              <a:rPr lang="en-GB" dirty="0">
                <a:latin typeface="Arial" panose="020B0604020202020204" pitchFamily="34" charset="0"/>
                <a:cs typeface="Arial" panose="020B0604020202020204" pitchFamily="34" charset="0"/>
              </a:rPr>
              <a:t> (2010) refers to ‘first order’ and ‘second order’ skills:</a:t>
            </a:r>
          </a:p>
          <a:p>
            <a:pPr>
              <a:defRPr/>
            </a:pPr>
            <a:r>
              <a:rPr lang="en-GB" dirty="0">
                <a:latin typeface="Arial" panose="020B0604020202020204" pitchFamily="34" charset="0"/>
                <a:cs typeface="Arial" panose="020B0604020202020204" pitchFamily="34" charset="0"/>
              </a:rPr>
              <a:t>First order skills are needed in direct communication</a:t>
            </a:r>
          </a:p>
          <a:p>
            <a:pPr>
              <a:defRPr/>
            </a:pPr>
            <a:r>
              <a:rPr lang="en-GB"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dirty="0">
                <a:latin typeface="Arial" panose="020B0604020202020204" pitchFamily="34" charset="0"/>
                <a:cs typeface="Arial" panose="020B0604020202020204" pitchFamily="34" charset="0"/>
              </a:rPr>
              <a:t>Compare second order skills with ‘reflection-in-action’ and ‘reflection-on-action’ (</a:t>
            </a:r>
            <a:r>
              <a:rPr lang="en-GB" dirty="0" err="1">
                <a:latin typeface="Arial" panose="020B0604020202020204" pitchFamily="34" charset="0"/>
                <a:cs typeface="Arial" panose="020B0604020202020204" pitchFamily="34" charset="0"/>
              </a:rPr>
              <a:t>Schon</a:t>
            </a:r>
            <a:r>
              <a:rPr lang="en-GB" dirty="0">
                <a:latin typeface="Arial" panose="020B0604020202020204" pitchFamily="34" charset="0"/>
                <a:cs typeface="Arial" panose="020B0604020202020204" pitchFamily="34" charset="0"/>
              </a:rPr>
              <a:t>, 1984)  </a:t>
            </a:r>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838200" y="365126"/>
            <a:ext cx="10515600" cy="1200628"/>
          </a:xfrm>
        </p:spPr>
        <p:txBody>
          <a:bodyPr/>
          <a:lstStyle/>
          <a:p>
            <a:pPr algn="ctr">
              <a:defRPr/>
            </a:pPr>
            <a:r>
              <a:rPr lang="en-GB" dirty="0">
                <a:latin typeface="Arial" panose="020B0604020202020204" pitchFamily="34" charset="0"/>
                <a:cs typeface="Arial" panose="020B0604020202020204" pitchFamily="34" charset="0"/>
              </a:rPr>
              <a:t>First and Second Order Skills</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EAAF8D-0969-4267-A3B9-0B4BDAABAE05}" type="slidenum">
              <a:rPr lang="en-GB" altLang="en-US" smtClean="0"/>
              <a:pPr/>
              <a:t>13</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FB630-EEA1-4905-B8D6-F6E2EDEFBE65}"/>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Non verbal communication</a:t>
            </a:r>
          </a:p>
        </p:txBody>
      </p:sp>
      <p:sp>
        <p:nvSpPr>
          <p:cNvPr id="3" name="Content Placeholder 2">
            <a:extLst>
              <a:ext uri="{FF2B5EF4-FFF2-40B4-BE49-F238E27FC236}">
                <a16:creationId xmlns:a16="http://schemas.microsoft.com/office/drawing/2014/main" id="{947395E5-1503-4BE6-B769-86DE771F6E0B}"/>
              </a:ext>
            </a:extLst>
          </p:cNvPr>
          <p:cNvSpPr>
            <a:spLocks noGrp="1"/>
          </p:cNvSpPr>
          <p:nvPr>
            <p:ph sz="quarter" idx="2"/>
          </p:nvPr>
        </p:nvSpPr>
        <p:spPr>
          <a:xfrm>
            <a:off x="609600" y="1257300"/>
            <a:ext cx="5386917" cy="5151439"/>
          </a:xfrm>
        </p:spPr>
        <p:txBody>
          <a:bodyPr>
            <a:normAutofit/>
          </a:bodyPr>
          <a:lstStyle/>
          <a:p>
            <a:pPr>
              <a:defRPr/>
            </a:pPr>
            <a:r>
              <a:rPr lang="en-GB" sz="2200" dirty="0">
                <a:latin typeface="Arial" panose="020B0604020202020204" pitchFamily="34" charset="0"/>
                <a:cs typeface="Arial" panose="020B0604020202020204" pitchFamily="34" charset="0"/>
              </a:rPr>
              <a:t>Most communication is non verbal</a:t>
            </a:r>
          </a:p>
          <a:p>
            <a:pPr>
              <a:defRPr/>
            </a:pPr>
            <a:r>
              <a:rPr lang="en-GB" sz="2200" dirty="0">
                <a:latin typeface="Arial" panose="020B0604020202020204" pitchFamily="34" charset="0"/>
                <a:cs typeface="Arial" panose="020B0604020202020204" pitchFamily="34" charset="0"/>
              </a:rPr>
              <a:t>We therefore need a heightened level of self awareness</a:t>
            </a:r>
          </a:p>
          <a:p>
            <a:pPr>
              <a:defRPr/>
            </a:pPr>
            <a:r>
              <a:rPr lang="en-GB" sz="2200" dirty="0">
                <a:latin typeface="Arial" panose="020B0604020202020204" pitchFamily="34" charset="0"/>
                <a:cs typeface="Arial" panose="020B0604020202020204" pitchFamily="34" charset="0"/>
              </a:rPr>
              <a:t>The degree of acceptable eye contact varies between cultures as do other methods of communication</a:t>
            </a:r>
          </a:p>
          <a:p>
            <a:pPr>
              <a:defRPr/>
            </a:pPr>
            <a:r>
              <a:rPr lang="en-GB" sz="2200" dirty="0">
                <a:latin typeface="Arial" panose="020B0604020202020204" pitchFamily="34" charset="0"/>
                <a:cs typeface="Arial" panose="020B0604020202020204" pitchFamily="34" charset="0"/>
              </a:rPr>
              <a:t>Research suggests gender differences in communication – women encode and decode better then men and build rapport and smile more often</a:t>
            </a:r>
          </a:p>
          <a:p>
            <a:pPr marL="109537" indent="0">
              <a:buNone/>
              <a:defRPr/>
            </a:pPr>
            <a:r>
              <a:rPr lang="en-GB" sz="2200" dirty="0">
                <a:latin typeface="Arial" panose="020B0604020202020204" pitchFamily="34" charset="0"/>
                <a:cs typeface="Arial" panose="020B0604020202020204" pitchFamily="34" charset="0"/>
              </a:rPr>
              <a:t>    (Hall, J 2006) </a:t>
            </a:r>
          </a:p>
          <a:p>
            <a:pPr marL="109537" indent="0">
              <a:buNone/>
              <a:defRPr/>
            </a:pPr>
            <a:r>
              <a:rPr lang="en-GB" sz="2200" dirty="0">
                <a:latin typeface="Arial" panose="020B0604020202020204" pitchFamily="34" charset="0"/>
                <a:cs typeface="Arial" panose="020B0604020202020204" pitchFamily="34" charset="0"/>
              </a:rPr>
              <a:t>How is this effected when not communication is not face to face?  </a:t>
            </a:r>
          </a:p>
          <a:p>
            <a:pPr marL="109537" indent="0">
              <a:buNone/>
              <a:defRPr/>
            </a:pPr>
            <a:endParaRPr lang="en-GB" sz="140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1D7F0C76-78CC-4476-ACF0-7B21399ED2E4}"/>
              </a:ext>
            </a:extLst>
          </p:cNvPr>
          <p:cNvSpPr>
            <a:spLocks noGrp="1"/>
          </p:cNvSpPr>
          <p:nvPr>
            <p:ph sz="quarter" idx="4"/>
          </p:nvPr>
        </p:nvSpPr>
        <p:spPr>
          <a:xfrm>
            <a:off x="6522720" y="1444295"/>
            <a:ext cx="5059681" cy="4758385"/>
          </a:xfrm>
        </p:spPr>
        <p:txBody>
          <a:bodyPr/>
          <a:lstStyle/>
          <a:p>
            <a:endParaRPr lang="en-GB" dirty="0"/>
          </a:p>
        </p:txBody>
      </p:sp>
      <p:sp>
        <p:nvSpPr>
          <p:cNvPr id="83972" name="Slide Number Placeholder 6">
            <a:extLst>
              <a:ext uri="{FF2B5EF4-FFF2-40B4-BE49-F238E27FC236}">
                <a16:creationId xmlns:a16="http://schemas.microsoft.com/office/drawing/2014/main" id="{DA64CCFF-4B69-4891-935B-8D5E0D94957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923E9C7-FC6E-4CE7-AA57-148A50D8147F}" type="slidenum">
              <a:rPr lang="en-GB" altLang="en-US" smtClean="0"/>
              <a:pPr/>
              <a:t>14</a:t>
            </a:fld>
            <a:endParaRPr lang="en-GB" altLang="en-US"/>
          </a:p>
        </p:txBody>
      </p:sp>
      <p:pic>
        <p:nvPicPr>
          <p:cNvPr id="5" name="Picture 4" descr="A picture containing drawing&#10;&#10;Description automatically generated">
            <a:extLst>
              <a:ext uri="{FF2B5EF4-FFF2-40B4-BE49-F238E27FC236}">
                <a16:creationId xmlns:a16="http://schemas.microsoft.com/office/drawing/2014/main" id="{185AA5C0-35DE-46BB-A9B2-DAF01CE556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4758" y="1580939"/>
            <a:ext cx="4884110" cy="448458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838200" y="1411418"/>
            <a:ext cx="10515600" cy="4765545"/>
          </a:xfrm>
        </p:spPr>
        <p:txBody>
          <a:bodyPr>
            <a:normAutofit/>
          </a:bodyPr>
          <a:lstStyle/>
          <a:p>
            <a:pPr>
              <a:defRPr/>
            </a:pPr>
            <a:r>
              <a:rPr lang="en-GB" dirty="0">
                <a:latin typeface="Arial" panose="020B0604020202020204" pitchFamily="34" charset="0"/>
                <a:cs typeface="Arial" panose="020B0604020202020204" pitchFamily="34" charset="0"/>
              </a:rPr>
              <a:t>Face-to-face contact and proximity for people with hearing impairments (this can be highly relevant when working with people with mental heath issues)</a:t>
            </a:r>
          </a:p>
          <a:p>
            <a:pPr>
              <a:defRPr/>
            </a:pPr>
            <a:r>
              <a:rPr lang="en-GB" dirty="0">
                <a:latin typeface="Arial" panose="020B0604020202020204" pitchFamily="34" charset="0"/>
                <a:cs typeface="Arial" panose="020B0604020202020204" pitchFamily="34" charset="0"/>
              </a:rPr>
              <a:t>Experience of emotional abuse can lead to difficulties and confusion in reading facial expressions </a:t>
            </a:r>
          </a:p>
          <a:p>
            <a:pPr>
              <a:defRPr/>
            </a:pPr>
            <a:r>
              <a:rPr lang="en-GB" dirty="0">
                <a:latin typeface="Arial" panose="020B0604020202020204" pitchFamily="34" charset="0"/>
                <a:cs typeface="Arial" panose="020B0604020202020204" pitchFamily="34" charset="0"/>
              </a:rPr>
              <a:t>People with visual impairments are more attuned to tone of voice, pace of speech and larger body movements which they can hear, see or feel</a:t>
            </a:r>
          </a:p>
          <a:p>
            <a:pPr>
              <a:defRPr/>
            </a:pPr>
            <a:r>
              <a:rPr lang="en-GB" dirty="0">
                <a:latin typeface="Arial" panose="020B0604020202020204" pitchFamily="34" charset="0"/>
                <a:cs typeface="Arial" panose="020B0604020202020204" pitchFamily="34" charset="0"/>
              </a:rPr>
              <a:t>People with autism can find face-to-face contact disturbing and recognition of emotion difficult. </a:t>
            </a:r>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38200" y="365125"/>
            <a:ext cx="10515600" cy="1046293"/>
          </a:xfrm>
        </p:spPr>
        <p:txBody>
          <a:bodyPr/>
          <a:lstStyle/>
          <a:p>
            <a:pPr algn="ctr">
              <a:defRPr/>
            </a:pPr>
            <a:r>
              <a:rPr lang="en-GB" dirty="0">
                <a:latin typeface="Arial" panose="020B0604020202020204" pitchFamily="34" charset="0"/>
                <a:cs typeface="Arial" panose="020B0604020202020204" pitchFamily="34" charset="0"/>
              </a:rPr>
              <a:t>Differing Needs</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3B4D32-EE27-408D-995D-5F54DCD8D4AF}"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Content Placeholder 2">
            <a:extLst>
              <a:ext uri="{FF2B5EF4-FFF2-40B4-BE49-F238E27FC236}">
                <a16:creationId xmlns:a16="http://schemas.microsoft.com/office/drawing/2014/main" id="{19DC7328-81D5-4C96-8BD0-68132D8E70B1}"/>
              </a:ext>
            </a:extLst>
          </p:cNvPr>
          <p:cNvSpPr>
            <a:spLocks noGrp="1"/>
          </p:cNvSpPr>
          <p:nvPr>
            <p:ph idx="1"/>
          </p:nvPr>
        </p:nvSpPr>
        <p:spPr>
          <a:xfrm>
            <a:off x="1077238" y="1773238"/>
            <a:ext cx="10033348" cy="4233862"/>
          </a:xfrm>
        </p:spPr>
        <p:txBody>
          <a:bodyPr/>
          <a:lstStyle/>
          <a:p>
            <a:pPr eaLnBrk="1" hangingPunct="1">
              <a:spcBef>
                <a:spcPct val="0"/>
              </a:spcBef>
              <a:buClrTx/>
              <a:buSzTx/>
              <a:buFontTx/>
              <a:buNone/>
            </a:pPr>
            <a:r>
              <a:rPr lang="en-GB" altLang="en-US" dirty="0">
                <a:latin typeface="Arial" panose="020B0604020202020204" pitchFamily="34" charset="0"/>
              </a:rPr>
              <a:t>“Establishing and maintaining relationships with clients that are experienced as helpful is fundamental to engagement.  To do this requires (social workers) to learn about their clients’ unique perspectives and to respect them as valid and meaningful.  Respect for the client’s viewpoint provides the basis for collaborative working.” </a:t>
            </a:r>
          </a:p>
          <a:p>
            <a:pPr eaLnBrk="1" hangingPunct="1">
              <a:spcBef>
                <a:spcPct val="0"/>
              </a:spcBef>
              <a:buClrTx/>
              <a:buSzTx/>
              <a:buFontTx/>
              <a:buNone/>
            </a:pPr>
            <a:endParaRPr lang="en-GB" altLang="en-US" dirty="0">
              <a:latin typeface="Arial" panose="020B0604020202020204" pitchFamily="34" charset="0"/>
            </a:endParaRPr>
          </a:p>
          <a:p>
            <a:pPr eaLnBrk="1" hangingPunct="1">
              <a:spcBef>
                <a:spcPct val="0"/>
              </a:spcBef>
              <a:buClrTx/>
              <a:buSzTx/>
              <a:buFontTx/>
              <a:buNone/>
            </a:pPr>
            <a:r>
              <a:rPr lang="en-GB" altLang="en-US" sz="1400" i="1" dirty="0">
                <a:latin typeface="Arial" panose="020B0604020202020204" pitchFamily="34" charset="0"/>
              </a:rPr>
              <a:t>Thurgood 2004</a:t>
            </a:r>
          </a:p>
          <a:p>
            <a:endParaRPr lang="en-GB" altLang="en-US" dirty="0"/>
          </a:p>
        </p:txBody>
      </p:sp>
      <p:sp>
        <p:nvSpPr>
          <p:cNvPr id="2" name="Title 1">
            <a:extLst>
              <a:ext uri="{FF2B5EF4-FFF2-40B4-BE49-F238E27FC236}">
                <a16:creationId xmlns:a16="http://schemas.microsoft.com/office/drawing/2014/main" id="{E130587A-357B-4A15-980E-9D526BF43590}"/>
              </a:ext>
            </a:extLst>
          </p:cNvPr>
          <p:cNvSpPr>
            <a:spLocks noGrp="1"/>
          </p:cNvSpPr>
          <p:nvPr>
            <p:ph type="title"/>
          </p:nvPr>
        </p:nvSpPr>
        <p:spPr>
          <a:xfrm>
            <a:off x="1227551" y="274638"/>
            <a:ext cx="8983249" cy="1498178"/>
          </a:xfrm>
        </p:spPr>
        <p:txBody>
          <a:bodyPr>
            <a:noAutofit/>
          </a:bodyPr>
          <a:lstStyle/>
          <a:p>
            <a:pPr algn="ctr">
              <a:defRPr/>
            </a:pPr>
            <a:r>
              <a:rPr lang="en-GB" sz="3600" dirty="0">
                <a:latin typeface="Arial" panose="020B0604020202020204" pitchFamily="34" charset="0"/>
                <a:cs typeface="Arial" panose="020B0604020202020204" pitchFamily="34" charset="0"/>
              </a:rPr>
              <a:t>Communication and Social Work Values</a:t>
            </a:r>
          </a:p>
        </p:txBody>
      </p:sp>
      <p:sp>
        <p:nvSpPr>
          <p:cNvPr id="88068" name="Slide Number Placeholder 5">
            <a:extLst>
              <a:ext uri="{FF2B5EF4-FFF2-40B4-BE49-F238E27FC236}">
                <a16:creationId xmlns:a16="http://schemas.microsoft.com/office/drawing/2014/main" id="{DB0E45AE-362E-4503-B6F8-AE310A8AC98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9DCAFAD-5915-4541-8384-C7F7A330ACF9}" type="slidenum">
              <a:rPr lang="en-GB" altLang="en-US" smtClean="0"/>
              <a:pPr/>
              <a:t>16</a:t>
            </a:fld>
            <a:endParaRPr lang="en-GB" altLang="en-US"/>
          </a:p>
        </p:txBody>
      </p:sp>
      <p:pic>
        <p:nvPicPr>
          <p:cNvPr id="88069" name="Picture 2">
            <a:extLst>
              <a:ext uri="{FF2B5EF4-FFF2-40B4-BE49-F238E27FC236}">
                <a16:creationId xmlns:a16="http://schemas.microsoft.com/office/drawing/2014/main" id="{36518E7C-B129-4139-A85C-316C92005F6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5010150"/>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25018B7-60A1-471A-806A-DA07A1ECAF0A}"/>
              </a:ext>
            </a:extLst>
          </p:cNvPr>
          <p:cNvSpPr>
            <a:spLocks noGrp="1"/>
          </p:cNvSpPr>
          <p:nvPr>
            <p:ph idx="1"/>
          </p:nvPr>
        </p:nvSpPr>
        <p:spPr/>
        <p:txBody>
          <a:bodyPr/>
          <a:lstStyle/>
          <a:p>
            <a:r>
              <a:rPr lang="en-GB" b="1" dirty="0"/>
              <a:t>Exercise 9</a:t>
            </a:r>
            <a:endParaRPr lang="en-GB" dirty="0"/>
          </a:p>
          <a:p>
            <a:r>
              <a:rPr lang="en-GB" dirty="0"/>
              <a:t>Reflect upon the reasons why social workers need to be conscious of the range of communication needs and approaches to use to meet these needs.  </a:t>
            </a:r>
          </a:p>
          <a:p>
            <a:r>
              <a:rPr lang="en-GB" dirty="0"/>
              <a:t>Consider the ways in which social workers may communicate and the impact of communication on the individuals we work with </a:t>
            </a:r>
          </a:p>
          <a:p>
            <a:r>
              <a:rPr lang="en-GB" dirty="0"/>
              <a:t>Identify any theories and/or models of communication that are or could be relevant to your observation of practice. </a:t>
            </a:r>
          </a:p>
          <a:p>
            <a:endParaRPr lang="en-GB" dirty="0"/>
          </a:p>
        </p:txBody>
      </p:sp>
      <p:sp>
        <p:nvSpPr>
          <p:cNvPr id="3" name="Title 2">
            <a:extLst>
              <a:ext uri="{FF2B5EF4-FFF2-40B4-BE49-F238E27FC236}">
                <a16:creationId xmlns:a16="http://schemas.microsoft.com/office/drawing/2014/main" id="{91D2F652-BD43-489E-88A9-5E09E7DCE6F6}"/>
              </a:ext>
            </a:extLst>
          </p:cNvPr>
          <p:cNvSpPr>
            <a:spLocks noGrp="1"/>
          </p:cNvSpPr>
          <p:nvPr>
            <p:ph type="title"/>
          </p:nvPr>
        </p:nvSpPr>
        <p:spPr/>
        <p:txBody>
          <a:bodyPr/>
          <a:lstStyle/>
          <a:p>
            <a:r>
              <a:rPr lang="en-GB" dirty="0"/>
              <a:t>Exercise 9 </a:t>
            </a:r>
          </a:p>
        </p:txBody>
      </p:sp>
    </p:spTree>
    <p:extLst>
      <p:ext uri="{BB962C8B-B14F-4D97-AF65-F5344CB8AC3E}">
        <p14:creationId xmlns:p14="http://schemas.microsoft.com/office/powerpoint/2010/main" val="28593722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18</a:t>
            </a:fld>
            <a:endParaRPr lang="en-GB" altLang="en-US"/>
          </a:p>
        </p:txBody>
      </p:sp>
      <p:sp>
        <p:nvSpPr>
          <p:cNvPr id="2" name="Title 1">
            <a:extLst>
              <a:ext uri="{FF2B5EF4-FFF2-40B4-BE49-F238E27FC236}">
                <a16:creationId xmlns:a16="http://schemas.microsoft.com/office/drawing/2014/main" id="{0BC4F381-8D4A-4945-B219-9B3F093165F4}"/>
              </a:ext>
            </a:extLst>
          </p:cNvPr>
          <p:cNvSpPr>
            <a:spLocks noGrp="1"/>
          </p:cNvSpPr>
          <p:nvPr>
            <p:ph type="title" idx="4294967295"/>
          </p:nvPr>
        </p:nvSpPr>
        <p:spPr>
          <a:xfrm>
            <a:off x="1202499" y="274638"/>
            <a:ext cx="9244208" cy="922337"/>
          </a:xfrm>
        </p:spPr>
        <p:txBody>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idx="4294967295"/>
          </p:nvPr>
        </p:nvSpPr>
        <p:spPr>
          <a:xfrm>
            <a:off x="1014608" y="1341438"/>
            <a:ext cx="10033348" cy="5380037"/>
          </a:xfrm>
        </p:spPr>
        <p:txBody>
          <a:bodyPr/>
          <a:lstStyle/>
          <a:p>
            <a:pPr>
              <a:defRPr/>
            </a:pPr>
            <a:r>
              <a:rPr lang="en-GB" altLang="en-US" sz="2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2800" dirty="0">
                <a:latin typeface="Arial" panose="020B0604020202020204" pitchFamily="34" charset="0"/>
                <a:cs typeface="Arial" panose="020B0604020202020204" pitchFamily="34" charset="0"/>
              </a:rPr>
              <a:t>This is chance to clarify issues and discuss your work. </a:t>
            </a:r>
          </a:p>
          <a:p>
            <a:pPr>
              <a:defRPr/>
            </a:pPr>
            <a:r>
              <a:rPr lang="en-GB" altLang="en-US" sz="2800" dirty="0">
                <a:latin typeface="Arial" panose="020B0604020202020204" pitchFamily="34" charset="0"/>
                <a:cs typeface="Arial" panose="020B0604020202020204" pitchFamily="34" charset="0"/>
              </a:rPr>
              <a:t>Please send work you would like to discuss to the trainer </a:t>
            </a:r>
            <a:r>
              <a:rPr lang="en-GB" altLang="en-US" sz="2800" dirty="0">
                <a:highlight>
                  <a:srgbClr val="FFFF00"/>
                </a:highlight>
                <a:latin typeface="Arial" panose="020B0604020202020204" pitchFamily="34" charset="0"/>
                <a:cs typeface="Arial" panose="020B0604020202020204" pitchFamily="34" charset="0"/>
              </a:rPr>
              <a:t>at least </a:t>
            </a:r>
            <a:r>
              <a:rPr lang="en-GB" altLang="en-US" sz="2800" dirty="0">
                <a:latin typeface="Arial" panose="020B0604020202020204" pitchFamily="34" charset="0"/>
                <a:cs typeface="Arial" panose="020B0604020202020204" pitchFamily="34" charset="0"/>
              </a:rPr>
              <a:t>5 working days before workshop 4 via email so they have had a chance to look through it before they meet you </a:t>
            </a:r>
          </a:p>
          <a:p>
            <a:pPr>
              <a:defRPr/>
            </a:pPr>
            <a:r>
              <a:rPr lang="en-GB" altLang="en-US" sz="2800" dirty="0">
                <a:latin typeface="Arial" panose="020B0604020202020204" pitchFamily="34" charset="0"/>
                <a:cs typeface="Arial" panose="020B0604020202020204" pitchFamily="34" charset="0"/>
              </a:rPr>
              <a:t>Please bear in mind the trainer </a:t>
            </a:r>
            <a:r>
              <a:rPr lang="en-GB" altLang="en-US" sz="2800" b="1" dirty="0">
                <a:latin typeface="Arial" panose="020B0604020202020204" pitchFamily="34" charset="0"/>
                <a:cs typeface="Arial" panose="020B0604020202020204" pitchFamily="34" charset="0"/>
              </a:rPr>
              <a:t>will not </a:t>
            </a:r>
            <a:r>
              <a:rPr lang="en-GB" altLang="en-US" sz="2800" dirty="0">
                <a:latin typeface="Arial" panose="020B0604020202020204" pitchFamily="34" charset="0"/>
                <a:cs typeface="Arial" panose="020B0604020202020204" pitchFamily="34" charset="0"/>
              </a:rPr>
              <a:t>be able to look at the whole of you portfolio, so pick out a section/sections you would like help/advice with and make this clear in the email.</a:t>
            </a:r>
            <a:endParaRPr lang="en-GB" altLang="en-US" sz="2800" dirty="0">
              <a:highlight>
                <a:srgbClr val="FFFF00"/>
              </a:highlight>
              <a:latin typeface="Arial" panose="020B0604020202020204" pitchFamily="34" charset="0"/>
              <a:cs typeface="Arial" panose="020B0604020202020204" pitchFamily="34" charset="0"/>
            </a:endParaRPr>
          </a:p>
          <a:p>
            <a:pPr marL="109537" indent="0">
              <a:buNone/>
              <a:defRPr/>
            </a:pPr>
            <a:r>
              <a:rPr lang="en-GB" altLang="en-US" sz="2200" dirty="0"/>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Content Placeholder 2">
            <a:extLst>
              <a:ext uri="{FF2B5EF4-FFF2-40B4-BE49-F238E27FC236}">
                <a16:creationId xmlns:a16="http://schemas.microsoft.com/office/drawing/2014/main" id="{BABFFE13-CAF1-4D16-9DA7-E3B451F368F8}"/>
              </a:ext>
            </a:extLst>
          </p:cNvPr>
          <p:cNvSpPr>
            <a:spLocks noGrp="1"/>
          </p:cNvSpPr>
          <p:nvPr>
            <p:ph idx="1"/>
          </p:nvPr>
        </p:nvSpPr>
        <p:spPr/>
        <p:txBody>
          <a:bodyPr>
            <a:normAutofit lnSpcReduction="10000"/>
          </a:bodyPr>
          <a:lstStyle/>
          <a:p>
            <a:pPr marL="109537" indent="0">
              <a:buNone/>
              <a:defRPr/>
            </a:pPr>
            <a:r>
              <a:rPr lang="en-GB" altLang="en-US" sz="2400" dirty="0">
                <a:latin typeface="Arial" panose="020B0604020202020204" pitchFamily="34" charset="0"/>
                <a:cs typeface="Arial" panose="020B0604020202020204" pitchFamily="34" charset="0"/>
              </a:rPr>
              <a:t>By workshop 4</a:t>
            </a:r>
          </a:p>
          <a:p>
            <a:pPr>
              <a:defRPr/>
            </a:pPr>
            <a:r>
              <a:rPr lang="en-GB" altLang="en-US" sz="2400" dirty="0">
                <a:latin typeface="Arial" panose="020B0604020202020204" pitchFamily="34" charset="0"/>
                <a:cs typeface="Arial" panose="020B0604020202020204" pitchFamily="34" charset="0"/>
              </a:rPr>
              <a:t>Completed section 2 – developmental review (a)</a:t>
            </a:r>
          </a:p>
          <a:p>
            <a:pPr>
              <a:defRPr/>
            </a:pPr>
            <a:r>
              <a:rPr lang="en-GB" altLang="en-US" sz="2400" dirty="0">
                <a:latin typeface="Arial" panose="020B0604020202020204" pitchFamily="34" charset="0"/>
                <a:cs typeface="Arial" panose="020B0604020202020204" pitchFamily="34" charset="0"/>
              </a:rPr>
              <a:t>Undertaken and written up your observation –section 3</a:t>
            </a:r>
          </a:p>
          <a:p>
            <a:pPr>
              <a:defRPr/>
            </a:pPr>
            <a:r>
              <a:rPr lang="en-GB" altLang="en-US" sz="2400" dirty="0">
                <a:latin typeface="Arial" panose="020B0604020202020204" pitchFamily="34" charset="0"/>
                <a:cs typeface="Arial" panose="020B0604020202020204" pitchFamily="34" charset="0"/>
              </a:rPr>
              <a:t>You should have finished a draft of your safeguarding essay (section 4) and complete section 5 – safeguarding in an area that is not your main area of work</a:t>
            </a:r>
          </a:p>
          <a:p>
            <a:pPr>
              <a:defRPr/>
            </a:pPr>
            <a:r>
              <a:rPr lang="en-GB" altLang="en-US" sz="24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2400" dirty="0">
                <a:latin typeface="Arial" panose="020B0604020202020204" pitchFamily="34" charset="0"/>
                <a:cs typeface="Arial" panose="020B0604020202020204" pitchFamily="34" charset="0"/>
              </a:rPr>
              <a:t>Ensure you book in your 3 days study leave if you have not done so already</a:t>
            </a:r>
          </a:p>
          <a:p>
            <a:pPr>
              <a:defRPr/>
            </a:pPr>
            <a:r>
              <a:rPr lang="en-GB" altLang="en-US" sz="2400" b="1" dirty="0">
                <a:highlight>
                  <a:srgbClr val="FFFF00"/>
                </a:highlight>
                <a:latin typeface="Arial" panose="020B0604020202020204" pitchFamily="34" charset="0"/>
                <a:cs typeface="Arial" panose="020B0604020202020204" pitchFamily="34" charset="0"/>
              </a:rPr>
              <a:t>Evaluation – will be asking for your evaluation of how you felt the virtual workshop went- as this is the first virtual workshop we would be most grateful for your feedback.  </a:t>
            </a:r>
          </a:p>
          <a:p>
            <a:pPr>
              <a:defRPr/>
            </a:pPr>
            <a:endParaRPr lang="en-GB" altLang="en-US" dirty="0"/>
          </a:p>
        </p:txBody>
      </p:sp>
      <p:sp>
        <p:nvSpPr>
          <p:cNvPr id="2" name="Title 1">
            <a:extLst>
              <a:ext uri="{FF2B5EF4-FFF2-40B4-BE49-F238E27FC236}">
                <a16:creationId xmlns:a16="http://schemas.microsoft.com/office/drawing/2014/main" id="{E8314B4E-20E2-43F4-A8B0-0CB3843194EC}"/>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Workshop 4 Requirements</a:t>
            </a:r>
          </a:p>
        </p:txBody>
      </p:sp>
      <p:sp>
        <p:nvSpPr>
          <p:cNvPr id="92164" name="Slide Number Placeholder 5">
            <a:extLst>
              <a:ext uri="{FF2B5EF4-FFF2-40B4-BE49-F238E27FC236}">
                <a16:creationId xmlns:a16="http://schemas.microsoft.com/office/drawing/2014/main" id="{31526211-6ACF-45CB-B747-A03B908AF82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054FE3B-B0F7-4560-923A-4133E112C11A}" type="slidenum">
              <a:rPr lang="en-GB" altLang="en-US" smtClean="0"/>
              <a:pPr/>
              <a:t>19</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10320</TotalTime>
  <Words>2483</Words>
  <Application>Microsoft Office PowerPoint</Application>
  <PresentationFormat>Widescreen</PresentationFormat>
  <Paragraphs>167</Paragraphs>
  <Slides>19</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Lucida Sans Unicode</vt:lpstr>
      <vt:lpstr>Verdana</vt:lpstr>
      <vt:lpstr>Wingdings</vt:lpstr>
      <vt:lpstr>Wingdings 2</vt:lpstr>
      <vt:lpstr>Wingdings 3</vt:lpstr>
      <vt:lpstr>Theme1</vt:lpstr>
      <vt:lpstr>Session 3</vt:lpstr>
      <vt:lpstr>PowerPoint Presentation</vt:lpstr>
      <vt:lpstr>The Observation </vt:lpstr>
      <vt:lpstr>Preparation for the Observation</vt:lpstr>
      <vt:lpstr>Hints and Tips</vt:lpstr>
      <vt:lpstr>General Tips</vt:lpstr>
      <vt:lpstr>             Virtual or Telephone Observations</vt:lpstr>
      <vt:lpstr>General Tips</vt:lpstr>
      <vt:lpstr>  Feedback and comments from individual in need of care and support and/or their carers  </vt:lpstr>
      <vt:lpstr>Exercise 8 – Observation of Practice</vt:lpstr>
      <vt:lpstr>Effective Communication</vt:lpstr>
      <vt:lpstr>Obstacles to communication</vt:lpstr>
      <vt:lpstr>First and Second Order Skills</vt:lpstr>
      <vt:lpstr>Non verbal communication</vt:lpstr>
      <vt:lpstr>Differing Needs</vt:lpstr>
      <vt:lpstr>Communication and Social Work Values</vt:lpstr>
      <vt:lpstr>Exercise 9 </vt:lpstr>
      <vt:lpstr>Workshop 4  </vt:lpstr>
      <vt:lpstr>Workshop 4 Requirements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3</dc:title>
  <dc:creator>Paula Mccreary</dc:creator>
  <cp:lastModifiedBy>Paula Mccreary</cp:lastModifiedBy>
  <cp:revision>15</cp:revision>
  <cp:lastPrinted>2020-07-02T09:25:17Z</cp:lastPrinted>
  <dcterms:created xsi:type="dcterms:W3CDTF">2020-06-30T16:36:58Z</dcterms:created>
  <dcterms:modified xsi:type="dcterms:W3CDTF">2020-07-09T13:03:58Z</dcterms:modified>
</cp:coreProperties>
</file>