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4"/>
  </p:notesMasterIdLst>
  <p:sldIdLst>
    <p:sldId id="396" r:id="rId2"/>
    <p:sldId id="444" r:id="rId3"/>
    <p:sldId id="504" r:id="rId4"/>
    <p:sldId id="490" r:id="rId5"/>
    <p:sldId id="491" r:id="rId6"/>
    <p:sldId id="489" r:id="rId7"/>
    <p:sldId id="502" r:id="rId8"/>
    <p:sldId id="505" r:id="rId9"/>
    <p:sldId id="506" r:id="rId10"/>
    <p:sldId id="503" r:id="rId11"/>
    <p:sldId id="487" r:id="rId12"/>
    <p:sldId id="488" r:id="rId13"/>
    <p:sldId id="493" r:id="rId14"/>
    <p:sldId id="470" r:id="rId15"/>
    <p:sldId id="494" r:id="rId16"/>
    <p:sldId id="495" r:id="rId17"/>
    <p:sldId id="492" r:id="rId18"/>
    <p:sldId id="500" r:id="rId19"/>
    <p:sldId id="499" r:id="rId20"/>
    <p:sldId id="501" r:id="rId21"/>
    <p:sldId id="507" r:id="rId22"/>
    <p:sldId id="508" r:id="rId23"/>
  </p:sldIdLst>
  <p:sldSz cx="10080625" cy="7559675"/>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003" autoAdjust="0"/>
    <p:restoredTop sz="89447" autoAdjust="0"/>
  </p:normalViewPr>
  <p:slideViewPr>
    <p:cSldViewPr snapToGrid="0">
      <p:cViewPr varScale="1">
        <p:scale>
          <a:sx n="80" d="100"/>
          <a:sy n="80" d="100"/>
        </p:scale>
        <p:origin x="365"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0" name="PlaceHolder 1"/>
          <p:cNvSpPr>
            <a:spLocks noGrp="1" noRot="1" noChangeAspect="1"/>
          </p:cNvSpPr>
          <p:nvPr>
            <p:ph type="sldImg"/>
          </p:nvPr>
        </p:nvSpPr>
        <p:spPr>
          <a:xfrm>
            <a:off x="533520" y="764280"/>
            <a:ext cx="6704640" cy="3771360"/>
          </a:xfrm>
          <a:prstGeom prst="rect">
            <a:avLst/>
          </a:prstGeom>
        </p:spPr>
        <p:txBody>
          <a:bodyPr lIns="0" tIns="0" rIns="0" bIns="0" anchor="ctr">
            <a:noAutofit/>
          </a:bodyPr>
          <a:lstStyle/>
          <a:p>
            <a:r>
              <a:rPr lang="en-US" sz="1800" b="0" strike="noStrike" spc="-1">
                <a:solidFill>
                  <a:srgbClr val="000000"/>
                </a:solidFill>
                <a:latin typeface="Arial"/>
              </a:rPr>
              <a:t>Click to move the slide</a:t>
            </a:r>
          </a:p>
        </p:txBody>
      </p:sp>
      <p:sp>
        <p:nvSpPr>
          <p:cNvPr id="41" name="PlaceHolder 2"/>
          <p:cNvSpPr>
            <a:spLocks noGrp="1"/>
          </p:cNvSpPr>
          <p:nvPr>
            <p:ph type="body"/>
          </p:nvPr>
        </p:nvSpPr>
        <p:spPr>
          <a:xfrm>
            <a:off x="777240" y="4777560"/>
            <a:ext cx="6217560" cy="4525920"/>
          </a:xfrm>
          <a:prstGeom prst="rect">
            <a:avLst/>
          </a:prstGeom>
        </p:spPr>
        <p:txBody>
          <a:bodyPr lIns="0" tIns="0" rIns="0" bIns="0">
            <a:noAutofit/>
          </a:bodyPr>
          <a:lstStyle/>
          <a:p>
            <a:r>
              <a:rPr lang="en-US" sz="2000" b="0" strike="noStrike" spc="-1">
                <a:latin typeface="Arial"/>
              </a:rPr>
              <a:t>Click to edit the notes format</a:t>
            </a:r>
          </a:p>
        </p:txBody>
      </p:sp>
      <p:sp>
        <p:nvSpPr>
          <p:cNvPr id="42" name="PlaceHolder 3"/>
          <p:cNvSpPr>
            <a:spLocks noGrp="1"/>
          </p:cNvSpPr>
          <p:nvPr>
            <p:ph type="hdr"/>
          </p:nvPr>
        </p:nvSpPr>
        <p:spPr>
          <a:xfrm>
            <a:off x="0" y="0"/>
            <a:ext cx="3372840" cy="502560"/>
          </a:xfrm>
          <a:prstGeom prst="rect">
            <a:avLst/>
          </a:prstGeom>
        </p:spPr>
        <p:txBody>
          <a:bodyPr lIns="0" tIns="0" rIns="0" bIns="0">
            <a:noAutofit/>
          </a:bodyPr>
          <a:lstStyle/>
          <a:p>
            <a:r>
              <a:rPr lang="en-US" sz="1400" b="0" strike="noStrike" spc="-1">
                <a:latin typeface="Times New Roman"/>
              </a:rPr>
              <a:t>&lt;header&gt;</a:t>
            </a:r>
          </a:p>
        </p:txBody>
      </p:sp>
      <p:sp>
        <p:nvSpPr>
          <p:cNvPr id="43" name="PlaceHolder 4"/>
          <p:cNvSpPr>
            <a:spLocks noGrp="1"/>
          </p:cNvSpPr>
          <p:nvPr>
            <p:ph type="dt"/>
          </p:nvPr>
        </p:nvSpPr>
        <p:spPr>
          <a:xfrm>
            <a:off x="4399200" y="0"/>
            <a:ext cx="3372840" cy="502560"/>
          </a:xfrm>
          <a:prstGeom prst="rect">
            <a:avLst/>
          </a:prstGeom>
        </p:spPr>
        <p:txBody>
          <a:bodyPr lIns="0" tIns="0" rIns="0" bIns="0">
            <a:noAutofit/>
          </a:bodyPr>
          <a:lstStyle/>
          <a:p>
            <a:pPr algn="r"/>
            <a:r>
              <a:rPr lang="en-US" sz="1400" b="0" strike="noStrike" spc="-1">
                <a:latin typeface="Times New Roman"/>
              </a:rPr>
              <a:t>&lt;date/time&gt;</a:t>
            </a:r>
          </a:p>
        </p:txBody>
      </p:sp>
      <p:sp>
        <p:nvSpPr>
          <p:cNvPr id="44" name="PlaceHolder 5"/>
          <p:cNvSpPr>
            <a:spLocks noGrp="1"/>
          </p:cNvSpPr>
          <p:nvPr>
            <p:ph type="ftr"/>
          </p:nvPr>
        </p:nvSpPr>
        <p:spPr>
          <a:xfrm>
            <a:off x="0" y="9555480"/>
            <a:ext cx="3372840" cy="502560"/>
          </a:xfrm>
          <a:prstGeom prst="rect">
            <a:avLst/>
          </a:prstGeom>
        </p:spPr>
        <p:txBody>
          <a:bodyPr lIns="0" tIns="0" rIns="0" bIns="0" anchor="b">
            <a:noAutofit/>
          </a:bodyPr>
          <a:lstStyle/>
          <a:p>
            <a:r>
              <a:rPr lang="en-US" sz="1400" b="0" strike="noStrike" spc="-1">
                <a:latin typeface="Times New Roman"/>
              </a:rPr>
              <a:t>&lt;footer&gt;</a:t>
            </a:r>
          </a:p>
        </p:txBody>
      </p:sp>
      <p:sp>
        <p:nvSpPr>
          <p:cNvPr id="45" name="PlaceHolder 6"/>
          <p:cNvSpPr>
            <a:spLocks noGrp="1"/>
          </p:cNvSpPr>
          <p:nvPr>
            <p:ph type="sldNum"/>
          </p:nvPr>
        </p:nvSpPr>
        <p:spPr>
          <a:xfrm>
            <a:off x="4399200" y="9555480"/>
            <a:ext cx="3372840" cy="502560"/>
          </a:xfrm>
          <a:prstGeom prst="rect">
            <a:avLst/>
          </a:prstGeom>
        </p:spPr>
        <p:txBody>
          <a:bodyPr lIns="0" tIns="0" rIns="0" bIns="0" anchor="b">
            <a:noAutofit/>
          </a:bodyPr>
          <a:lstStyle/>
          <a:p>
            <a:pPr algn="r"/>
            <a:fld id="{C620EBCE-6EBE-42DA-8D28-D67065A1A72A}" type="slidenum">
              <a:rPr lang="en-US" sz="1400" b="0" strike="noStrike" spc="-1">
                <a:latin typeface="Times New Roman"/>
              </a:rPr>
              <a:t>‹#›</a:t>
            </a:fld>
            <a:endParaRPr lang="en-US"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2</a:t>
            </a:fld>
            <a:endParaRPr lang="en-US" sz="1400" b="0" strike="noStrike" spc="-1">
              <a:latin typeface="Times New Roman"/>
            </a:endParaRPr>
          </a:p>
        </p:txBody>
      </p:sp>
    </p:spTree>
    <p:extLst>
      <p:ext uri="{BB962C8B-B14F-4D97-AF65-F5344CB8AC3E}">
        <p14:creationId xmlns:p14="http://schemas.microsoft.com/office/powerpoint/2010/main" val="872861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3</a:t>
            </a:fld>
            <a:endParaRPr lang="en-US" sz="1400" b="0" strike="noStrike" spc="-1">
              <a:latin typeface="Times New Roman"/>
            </a:endParaRPr>
          </a:p>
        </p:txBody>
      </p:sp>
    </p:spTree>
    <p:extLst>
      <p:ext uri="{BB962C8B-B14F-4D97-AF65-F5344CB8AC3E}">
        <p14:creationId xmlns:p14="http://schemas.microsoft.com/office/powerpoint/2010/main" val="2566032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Cross sectional area should go down!</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4</a:t>
            </a:fld>
            <a:endParaRPr lang="en-US" sz="1400" b="0" strike="noStrike" spc="-1">
              <a:latin typeface="Times New Roman"/>
            </a:endParaRPr>
          </a:p>
        </p:txBody>
      </p:sp>
    </p:spTree>
    <p:extLst>
      <p:ext uri="{BB962C8B-B14F-4D97-AF65-F5344CB8AC3E}">
        <p14:creationId xmlns:p14="http://schemas.microsoft.com/office/powerpoint/2010/main" val="10408787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Cross sectional area should go down!</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5</a:t>
            </a:fld>
            <a:endParaRPr lang="en-US" sz="1400" b="0" strike="noStrike" spc="-1">
              <a:latin typeface="Times New Roman"/>
            </a:endParaRPr>
          </a:p>
        </p:txBody>
      </p:sp>
    </p:spTree>
    <p:extLst>
      <p:ext uri="{BB962C8B-B14F-4D97-AF65-F5344CB8AC3E}">
        <p14:creationId xmlns:p14="http://schemas.microsoft.com/office/powerpoint/2010/main" val="2986913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Graph check list :  Titles, Axis titles, units,  measured points</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7</a:t>
            </a:fld>
            <a:endParaRPr lang="en-US" sz="1400" b="0" strike="noStrike" spc="-1">
              <a:latin typeface="Times New Roman"/>
            </a:endParaRPr>
          </a:p>
        </p:txBody>
      </p:sp>
    </p:spTree>
    <p:extLst>
      <p:ext uri="{BB962C8B-B14F-4D97-AF65-F5344CB8AC3E}">
        <p14:creationId xmlns:p14="http://schemas.microsoft.com/office/powerpoint/2010/main" val="18268816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Graph check list :  Titles, Axis titles, units,  measured points</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8</a:t>
            </a:fld>
            <a:endParaRPr lang="en-US" sz="1400" b="0" strike="noStrike" spc="-1">
              <a:latin typeface="Times New Roman"/>
            </a:endParaRPr>
          </a:p>
        </p:txBody>
      </p:sp>
    </p:spTree>
    <p:extLst>
      <p:ext uri="{BB962C8B-B14F-4D97-AF65-F5344CB8AC3E}">
        <p14:creationId xmlns:p14="http://schemas.microsoft.com/office/powerpoint/2010/main" val="1942880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Graph check list :  Titles, Axis titles, units,  measured points</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9</a:t>
            </a:fld>
            <a:endParaRPr lang="en-US" sz="1400" b="0" strike="noStrike" spc="-1">
              <a:latin typeface="Times New Roman"/>
            </a:endParaRPr>
          </a:p>
        </p:txBody>
      </p:sp>
    </p:spTree>
    <p:extLst>
      <p:ext uri="{BB962C8B-B14F-4D97-AF65-F5344CB8AC3E}">
        <p14:creationId xmlns:p14="http://schemas.microsoft.com/office/powerpoint/2010/main" val="358992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Trick question – you cant work out the engineering </a:t>
            </a:r>
            <a:r>
              <a:rPr lang="en-US" dirty="0" err="1"/>
              <a:t>uts</a:t>
            </a:r>
            <a:r>
              <a:rPr lang="en-US" dirty="0"/>
              <a:t> without knowing  the original cross sectional area</a:t>
            </a:r>
          </a:p>
          <a:p>
            <a:r>
              <a:rPr lang="en-US" dirty="0"/>
              <a:t>Go on to tell them the dimensions of the band – 1mm * 1mm  </a:t>
            </a:r>
          </a:p>
          <a:p>
            <a:endParaRPr lang="en-US" dirty="0"/>
          </a:p>
          <a:p>
            <a:r>
              <a:rPr lang="en-US" dirty="0"/>
              <a:t>What is the real </a:t>
            </a:r>
            <a:r>
              <a:rPr lang="en-US" dirty="0" err="1"/>
              <a:t>uts</a:t>
            </a:r>
            <a:r>
              <a:rPr lang="en-US" dirty="0"/>
              <a:t> – well you cant tell them unless you know the extension and assume constant volume</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10</a:t>
            </a:fld>
            <a:endParaRPr lang="en-US" sz="1400" b="0" strike="noStrike" spc="-1">
              <a:latin typeface="Times New Roman"/>
            </a:endParaRPr>
          </a:p>
        </p:txBody>
      </p:sp>
    </p:spTree>
    <p:extLst>
      <p:ext uri="{BB962C8B-B14F-4D97-AF65-F5344CB8AC3E}">
        <p14:creationId xmlns:p14="http://schemas.microsoft.com/office/powerpoint/2010/main" val="33889017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Deal with Referencing first then Intro</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12</a:t>
            </a:fld>
            <a:endParaRPr lang="en-US" sz="1400" b="0" strike="noStrike" spc="-1">
              <a:latin typeface="Times New Roman"/>
            </a:endParaRPr>
          </a:p>
        </p:txBody>
      </p:sp>
    </p:spTree>
    <p:extLst>
      <p:ext uri="{BB962C8B-B14F-4D97-AF65-F5344CB8AC3E}">
        <p14:creationId xmlns:p14="http://schemas.microsoft.com/office/powerpoint/2010/main" val="10789669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err="1"/>
              <a:t>PersonallyI</a:t>
            </a:r>
            <a:r>
              <a:rPr lang="en-US" dirty="0"/>
              <a:t> think this work is best described as an investigation, there is no clear hypothesis to ad evidence for or against…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13</a:t>
            </a:fld>
            <a:endParaRPr lang="en-US" sz="1400" b="0" strike="noStrike" spc="-1">
              <a:latin typeface="Times New Roman"/>
            </a:endParaRPr>
          </a:p>
        </p:txBody>
      </p:sp>
    </p:spTree>
    <p:extLst>
      <p:ext uri="{BB962C8B-B14F-4D97-AF65-F5344CB8AC3E}">
        <p14:creationId xmlns:p14="http://schemas.microsoft.com/office/powerpoint/2010/main" val="3865979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err="1"/>
              <a:t>PersonallyI</a:t>
            </a:r>
            <a:r>
              <a:rPr lang="en-US" dirty="0"/>
              <a:t> think this work is best described as an investigation, there is no clear hypothesis to ad evidence for or against…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14</a:t>
            </a:fld>
            <a:endParaRPr lang="en-US" sz="1400" b="0" strike="noStrike" spc="-1">
              <a:latin typeface="Times New Roman"/>
            </a:endParaRPr>
          </a:p>
        </p:txBody>
      </p:sp>
    </p:spTree>
    <p:extLst>
      <p:ext uri="{BB962C8B-B14F-4D97-AF65-F5344CB8AC3E}">
        <p14:creationId xmlns:p14="http://schemas.microsoft.com/office/powerpoint/2010/main" val="32409564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err="1"/>
              <a:t>PersonallyI</a:t>
            </a:r>
            <a:r>
              <a:rPr lang="en-US" dirty="0"/>
              <a:t> think this work is best described as an investigation, there is no clear hypothesis to ad evidence for or against…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15</a:t>
            </a:fld>
            <a:endParaRPr lang="en-US" sz="1400" b="0" strike="noStrike" spc="-1">
              <a:latin typeface="Times New Roman"/>
            </a:endParaRPr>
          </a:p>
        </p:txBody>
      </p:sp>
    </p:spTree>
    <p:extLst>
      <p:ext uri="{BB962C8B-B14F-4D97-AF65-F5344CB8AC3E}">
        <p14:creationId xmlns:p14="http://schemas.microsoft.com/office/powerpoint/2010/main" val="409359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err="1"/>
              <a:t>PersonallyI</a:t>
            </a:r>
            <a:r>
              <a:rPr lang="en-US" dirty="0"/>
              <a:t> think this work is best described as an investigation, there is no clear hypothesis to ad evidence for or against…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16</a:t>
            </a:fld>
            <a:endParaRPr lang="en-US" sz="1400" b="0" strike="noStrike" spc="-1">
              <a:latin typeface="Times New Roman"/>
            </a:endParaRPr>
          </a:p>
        </p:txBody>
      </p:sp>
    </p:spTree>
    <p:extLst>
      <p:ext uri="{BB962C8B-B14F-4D97-AF65-F5344CB8AC3E}">
        <p14:creationId xmlns:p14="http://schemas.microsoft.com/office/powerpoint/2010/main" val="20841544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err="1"/>
              <a:t>PersonallyI</a:t>
            </a:r>
            <a:r>
              <a:rPr lang="en-US" dirty="0"/>
              <a:t> think this work is best described as an investigation, there is no clear hypothesis to ad evidence for or against…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17</a:t>
            </a:fld>
            <a:endParaRPr lang="en-US" sz="1400" b="0" strike="noStrike" spc="-1">
              <a:latin typeface="Times New Roman"/>
            </a:endParaRPr>
          </a:p>
        </p:txBody>
      </p:sp>
    </p:spTree>
    <p:extLst>
      <p:ext uri="{BB962C8B-B14F-4D97-AF65-F5344CB8AC3E}">
        <p14:creationId xmlns:p14="http://schemas.microsoft.com/office/powerpoint/2010/main" val="20346980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err="1"/>
              <a:t>PersonallyI</a:t>
            </a:r>
            <a:r>
              <a:rPr lang="en-US" dirty="0"/>
              <a:t> think this work is best described as an investigation, there is no clear hypothesis to ad evidence for or against…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18</a:t>
            </a:fld>
            <a:endParaRPr lang="en-US" sz="1400" b="0" strike="noStrike" spc="-1">
              <a:latin typeface="Times New Roman"/>
            </a:endParaRPr>
          </a:p>
        </p:txBody>
      </p:sp>
    </p:spTree>
    <p:extLst>
      <p:ext uri="{BB962C8B-B14F-4D97-AF65-F5344CB8AC3E}">
        <p14:creationId xmlns:p14="http://schemas.microsoft.com/office/powerpoint/2010/main" val="27192738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19</a:t>
            </a:fld>
            <a:endParaRPr lang="en-US" sz="1400" b="0" strike="noStrike" spc="-1">
              <a:latin typeface="Times New Roman"/>
            </a:endParaRPr>
          </a:p>
        </p:txBody>
      </p:sp>
    </p:spTree>
    <p:extLst>
      <p:ext uri="{BB962C8B-B14F-4D97-AF65-F5344CB8AC3E}">
        <p14:creationId xmlns:p14="http://schemas.microsoft.com/office/powerpoint/2010/main" val="1296372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5" name="PlaceHolder 2"/>
          <p:cNvSpPr>
            <a:spLocks noGrp="1"/>
          </p:cNvSpPr>
          <p:nvPr>
            <p:ph type="subTitle"/>
          </p:nvPr>
        </p:nvSpPr>
        <p:spPr>
          <a:xfrm>
            <a:off x="504000" y="1768680"/>
            <a:ext cx="9071640" cy="438372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7" name="PlaceHolder 2"/>
          <p:cNvSpPr>
            <a:spLocks noGrp="1"/>
          </p:cNvSpPr>
          <p:nvPr>
            <p:ph type="body"/>
          </p:nvPr>
        </p:nvSpPr>
        <p:spPr>
          <a:xfrm>
            <a:off x="504000" y="1768680"/>
            <a:ext cx="9071640" cy="438372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9" name="PlaceHolder 2"/>
          <p:cNvSpPr>
            <a:spLocks noGrp="1"/>
          </p:cNvSpPr>
          <p:nvPr>
            <p:ph type="body"/>
          </p:nvPr>
        </p:nvSpPr>
        <p:spPr>
          <a:xfrm>
            <a:off x="50400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0" name="PlaceHolder 3"/>
          <p:cNvSpPr>
            <a:spLocks noGrp="1"/>
          </p:cNvSpPr>
          <p:nvPr>
            <p:ph type="body"/>
          </p:nvPr>
        </p:nvSpPr>
        <p:spPr>
          <a:xfrm>
            <a:off x="515268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504000" y="301320"/>
            <a:ext cx="9070920" cy="584856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14"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5" name="PlaceHolder 3"/>
          <p:cNvSpPr>
            <a:spLocks noGrp="1"/>
          </p:cNvSpPr>
          <p:nvPr>
            <p:ph type="body"/>
          </p:nvPr>
        </p:nvSpPr>
        <p:spPr>
          <a:xfrm>
            <a:off x="515268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6"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18" name="PlaceHolder 2"/>
          <p:cNvSpPr>
            <a:spLocks noGrp="1"/>
          </p:cNvSpPr>
          <p:nvPr>
            <p:ph type="body"/>
          </p:nvPr>
        </p:nvSpPr>
        <p:spPr>
          <a:xfrm>
            <a:off x="50400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9"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0"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2"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3"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4" name="PlaceHolder 4"/>
          <p:cNvSpPr>
            <a:spLocks noGrp="1"/>
          </p:cNvSpPr>
          <p:nvPr>
            <p:ph type="body"/>
          </p:nvPr>
        </p:nvSpPr>
        <p:spPr>
          <a:xfrm>
            <a:off x="504000" y="405864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6" name="PlaceHolder 2"/>
          <p:cNvSpPr>
            <a:spLocks noGrp="1"/>
          </p:cNvSpPr>
          <p:nvPr>
            <p:ph type="body"/>
          </p:nvPr>
        </p:nvSpPr>
        <p:spPr>
          <a:xfrm>
            <a:off x="504000" y="176868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7" name="PlaceHolder 3"/>
          <p:cNvSpPr>
            <a:spLocks noGrp="1"/>
          </p:cNvSpPr>
          <p:nvPr>
            <p:ph type="body"/>
          </p:nvPr>
        </p:nvSpPr>
        <p:spPr>
          <a:xfrm>
            <a:off x="504000" y="405864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9"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0"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1"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2"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34" name="PlaceHolder 2"/>
          <p:cNvSpPr>
            <a:spLocks noGrp="1"/>
          </p:cNvSpPr>
          <p:nvPr>
            <p:ph type="body"/>
          </p:nvPr>
        </p:nvSpPr>
        <p:spPr>
          <a:xfrm>
            <a:off x="50400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5" name="PlaceHolder 3"/>
          <p:cNvSpPr>
            <a:spLocks noGrp="1"/>
          </p:cNvSpPr>
          <p:nvPr>
            <p:ph type="body"/>
          </p:nvPr>
        </p:nvSpPr>
        <p:spPr>
          <a:xfrm>
            <a:off x="357120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6" name="PlaceHolder 4"/>
          <p:cNvSpPr>
            <a:spLocks noGrp="1"/>
          </p:cNvSpPr>
          <p:nvPr>
            <p:ph type="body"/>
          </p:nvPr>
        </p:nvSpPr>
        <p:spPr>
          <a:xfrm>
            <a:off x="663804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7" name="PlaceHolder 5"/>
          <p:cNvSpPr>
            <a:spLocks noGrp="1"/>
          </p:cNvSpPr>
          <p:nvPr>
            <p:ph type="body"/>
          </p:nvPr>
        </p:nvSpPr>
        <p:spPr>
          <a:xfrm>
            <a:off x="50400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8" name="PlaceHolder 6"/>
          <p:cNvSpPr>
            <a:spLocks noGrp="1"/>
          </p:cNvSpPr>
          <p:nvPr>
            <p:ph type="body"/>
          </p:nvPr>
        </p:nvSpPr>
        <p:spPr>
          <a:xfrm>
            <a:off x="357120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9" name="PlaceHolder 7"/>
          <p:cNvSpPr>
            <a:spLocks noGrp="1"/>
          </p:cNvSpPr>
          <p:nvPr>
            <p:ph type="body"/>
          </p:nvPr>
        </p:nvSpPr>
        <p:spPr>
          <a:xfrm>
            <a:off x="663804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CustomShape 1"/>
          <p:cNvSpPr/>
          <p:nvPr/>
        </p:nvSpPr>
        <p:spPr>
          <a:xfrm>
            <a:off x="0" y="0"/>
            <a:ext cx="10080360" cy="7559280"/>
          </a:xfrm>
          <a:prstGeom prst="rect">
            <a:avLst/>
          </a:prstGeom>
          <a:solidFill>
            <a:srgbClr val="CFE7F5"/>
          </a:solidFill>
          <a:ln>
            <a:solidFill>
              <a:srgbClr val="E6E6FF"/>
            </a:solidFill>
          </a:ln>
        </p:spPr>
        <p:style>
          <a:lnRef idx="0">
            <a:scrgbClr r="0" g="0" b="0"/>
          </a:lnRef>
          <a:fillRef idx="0">
            <a:scrgbClr r="0" g="0" b="0"/>
          </a:fillRef>
          <a:effectRef idx="0">
            <a:scrgbClr r="0" g="0" b="0"/>
          </a:effectRef>
          <a:fontRef idx="minor"/>
        </p:style>
      </p:sp>
      <p:sp>
        <p:nvSpPr>
          <p:cNvPr id="2" name="PlaceHolder 2"/>
          <p:cNvSpPr>
            <a:spLocks noGrp="1"/>
          </p:cNvSpPr>
          <p:nvPr>
            <p:ph type="title"/>
          </p:nvPr>
        </p:nvSpPr>
        <p:spPr>
          <a:xfrm>
            <a:off x="504000" y="301320"/>
            <a:ext cx="9070920" cy="1261440"/>
          </a:xfrm>
          <a:prstGeom prst="rect">
            <a:avLst/>
          </a:prstGeom>
        </p:spPr>
        <p:txBody>
          <a:bodyPr lIns="0" tIns="0" rIns="0" bIns="0" anchor="ctr">
            <a:noAutofit/>
          </a:bodyPr>
          <a:lstStyle/>
          <a:p>
            <a:r>
              <a:rPr lang="en-US" sz="4400" b="0" strike="noStrike" spc="-1">
                <a:solidFill>
                  <a:srgbClr val="000000"/>
                </a:solidFill>
                <a:latin typeface="Arial"/>
              </a:rPr>
              <a:t>Click to edit the title text format</a:t>
            </a:r>
          </a:p>
        </p:txBody>
      </p:sp>
      <p:sp>
        <p:nvSpPr>
          <p:cNvPr id="3" name="PlaceHolder 3"/>
          <p:cNvSpPr>
            <a:spLocks noGrp="1"/>
          </p:cNvSpPr>
          <p:nvPr>
            <p:ph type="body"/>
          </p:nvPr>
        </p:nvSpPr>
        <p:spPr>
          <a:xfrm>
            <a:off x="504000" y="1768680"/>
            <a:ext cx="9071640" cy="4383720"/>
          </a:xfrm>
          <a:prstGeom prst="rect">
            <a:avLst/>
          </a:prstGeom>
        </p:spPr>
        <p:txBody>
          <a:bodyPr lIns="0" tIns="0" rIns="0" bIns="0">
            <a:noAutofit/>
          </a:bodyPr>
          <a:lstStyle/>
          <a:p>
            <a:pPr marL="432000" indent="-324000">
              <a:spcBef>
                <a:spcPts val="1417"/>
              </a:spcBef>
              <a:buClr>
                <a:srgbClr val="000000"/>
              </a:buClr>
              <a:buSzPct val="45000"/>
              <a:buFont typeface="Wingdings" charset="2"/>
              <a:buChar char=""/>
            </a:pPr>
            <a:r>
              <a:rPr lang="en-US" sz="28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28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28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8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8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800" b="0" strike="noStrike" spc="-1">
                <a:solidFill>
                  <a:srgbClr val="000000"/>
                </a:solidFill>
                <a:latin typeface="Arial"/>
              </a:rPr>
              <a:t>Seventh Outline Level</a:t>
            </a:r>
          </a:p>
        </p:txBody>
      </p:sp>
      <p:pic>
        <p:nvPicPr>
          <p:cNvPr id="7" name="Picture 6">
            <a:extLst>
              <a:ext uri="{FF2B5EF4-FFF2-40B4-BE49-F238E27FC236}">
                <a16:creationId xmlns:a16="http://schemas.microsoft.com/office/drawing/2014/main" id="{8691E47C-4E30-43AE-9638-CE268B72E111}"/>
              </a:ext>
            </a:extLst>
          </p:cNvPr>
          <p:cNvPicPr>
            <a:picLocks noChangeAspect="1"/>
          </p:cNvPicPr>
          <p:nvPr userDrawn="1"/>
        </p:nvPicPr>
        <p:blipFill>
          <a:blip r:embed="rId14"/>
          <a:stretch>
            <a:fillRect/>
          </a:stretch>
        </p:blipFill>
        <p:spPr>
          <a:xfrm>
            <a:off x="8852396" y="0"/>
            <a:ext cx="1226524" cy="1407275"/>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vneTd1eAkE4"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core.ac.uk/download/pdf/25858413.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9D96B-811C-4C4D-839E-0430375986CF}"/>
              </a:ext>
            </a:extLst>
          </p:cNvPr>
          <p:cNvSpPr>
            <a:spLocks noGrp="1"/>
          </p:cNvSpPr>
          <p:nvPr>
            <p:ph type="title"/>
          </p:nvPr>
        </p:nvSpPr>
        <p:spPr>
          <a:xfrm>
            <a:off x="1537670" y="2786103"/>
            <a:ext cx="9070920" cy="1261440"/>
          </a:xfrm>
        </p:spPr>
        <p:txBody>
          <a:bodyPr/>
          <a:lstStyle/>
          <a:p>
            <a:r>
              <a:rPr lang="en-US" dirty="0"/>
              <a:t>Assignment feedback and learning points</a:t>
            </a:r>
            <a:endParaRPr lang="en-GB" dirty="0"/>
          </a:p>
        </p:txBody>
      </p:sp>
    </p:spTree>
    <p:extLst>
      <p:ext uri="{BB962C8B-B14F-4D97-AF65-F5344CB8AC3E}">
        <p14:creationId xmlns:p14="http://schemas.microsoft.com/office/powerpoint/2010/main" val="1805677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504852" y="412774"/>
            <a:ext cx="9070920" cy="1261440"/>
          </a:xfrm>
        </p:spPr>
        <p:txBody>
          <a:bodyPr/>
          <a:lstStyle/>
          <a:p>
            <a:r>
              <a:rPr lang="en-GB" dirty="0"/>
              <a:t>Get as many marks as you can</a:t>
            </a:r>
            <a:br>
              <a:rPr lang="en-GB" dirty="0"/>
            </a:br>
            <a:r>
              <a:rPr lang="en-GB" dirty="0"/>
              <a:t>Easily:</a:t>
            </a:r>
          </a:p>
        </p:txBody>
      </p:sp>
      <p:sp>
        <p:nvSpPr>
          <p:cNvPr id="5" name="TextBox 4">
            <a:extLst>
              <a:ext uri="{FF2B5EF4-FFF2-40B4-BE49-F238E27FC236}">
                <a16:creationId xmlns:a16="http://schemas.microsoft.com/office/drawing/2014/main" id="{B6D0292E-D113-4ECE-A1E9-A7FC57F6D89D}"/>
              </a:ext>
            </a:extLst>
          </p:cNvPr>
          <p:cNvSpPr txBox="1"/>
          <p:nvPr/>
        </p:nvSpPr>
        <p:spPr>
          <a:xfrm>
            <a:off x="342075" y="2718007"/>
            <a:ext cx="2239200" cy="830997"/>
          </a:xfrm>
          <a:prstGeom prst="rect">
            <a:avLst/>
          </a:prstGeom>
          <a:noFill/>
        </p:spPr>
        <p:txBody>
          <a:bodyPr wrap="square" rtlCol="0">
            <a:spAutoFit/>
          </a:bodyPr>
          <a:lstStyle/>
          <a:p>
            <a:r>
              <a:rPr lang="en-US" sz="2400" dirty="0"/>
              <a:t>Answer the </a:t>
            </a:r>
          </a:p>
          <a:p>
            <a:r>
              <a:rPr lang="en-US" sz="2400" dirty="0"/>
              <a:t>Question…</a:t>
            </a:r>
            <a:endParaRPr lang="en-GB" sz="2400" dirty="0"/>
          </a:p>
        </p:txBody>
      </p:sp>
      <p:sp>
        <p:nvSpPr>
          <p:cNvPr id="7" name="Rectangle 6">
            <a:extLst>
              <a:ext uri="{FF2B5EF4-FFF2-40B4-BE49-F238E27FC236}">
                <a16:creationId xmlns:a16="http://schemas.microsoft.com/office/drawing/2014/main" id="{3263EBC2-885D-4C49-880A-0C35269547DC}"/>
              </a:ext>
            </a:extLst>
          </p:cNvPr>
          <p:cNvSpPr/>
          <p:nvPr/>
        </p:nvSpPr>
        <p:spPr>
          <a:xfrm>
            <a:off x="2771775" y="1942107"/>
            <a:ext cx="6569075" cy="5374998"/>
          </a:xfrm>
          <a:prstGeom prst="rect">
            <a:avLst/>
          </a:prstGeom>
        </p:spPr>
        <p:txBody>
          <a:bodyPr wrap="square">
            <a:spAutoFit/>
          </a:bodyPr>
          <a:lstStyle/>
          <a:p>
            <a:r>
              <a:rPr lang="en-GB" b="1" dirty="0">
                <a:latin typeface="Times New Roman" panose="02020603050405020304" pitchFamily="18" charset="0"/>
                <a:ea typeface="Times New Roman" panose="02020603050405020304" pitchFamily="18" charset="0"/>
              </a:rPr>
              <a:t>Minimum Work Required.</a:t>
            </a:r>
            <a:endParaRPr lang="en-GB" sz="1050" dirty="0">
              <a:latin typeface="Times New Roman" panose="02020603050405020304" pitchFamily="18" charset="0"/>
              <a:ea typeface="Times New Roman" panose="02020603050405020304" pitchFamily="18" charset="0"/>
            </a:endParaRPr>
          </a:p>
          <a:p>
            <a:r>
              <a:rPr lang="en-GB" b="1" dirty="0">
                <a:latin typeface="Times New Roman" panose="02020603050405020304" pitchFamily="18" charset="0"/>
                <a:ea typeface="Times New Roman" panose="02020603050405020304" pitchFamily="18" charset="0"/>
              </a:rPr>
              <a:t> </a:t>
            </a:r>
            <a:endParaRPr lang="en-GB" sz="1050" dirty="0">
              <a:latin typeface="Times New Roman" panose="02020603050405020304" pitchFamily="18" charset="0"/>
              <a:ea typeface="Times New Roman" panose="02020603050405020304" pitchFamily="18" charset="0"/>
            </a:endParaRPr>
          </a:p>
          <a:p>
            <a:pPr marL="342900" marR="0" lvl="0" indent="-342900">
              <a:lnSpc>
                <a:spcPct val="107000"/>
              </a:lnSpc>
              <a:spcBef>
                <a:spcPts val="0"/>
              </a:spcBef>
              <a:spcAft>
                <a:spcPts val="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Obtain a Force/Stretch curve for a rubber band of your choice.  Take the curve to the point the band snaps</a:t>
            </a:r>
            <a:endParaRPr lang="en-GB" sz="1200" dirty="0">
              <a:latin typeface="Calibri" panose="020F0502020204030204" pitchFamily="34" charset="0"/>
              <a:ea typeface="SimSun" panose="02010600030101010101" pitchFamily="2" charset="-122"/>
              <a:cs typeface="Calibri" panose="020F0502020204030204" pitchFamily="34" charset="0"/>
            </a:endParaRPr>
          </a:p>
          <a:p>
            <a:pPr marL="342900" marR="0" lvl="0" indent="-342900">
              <a:lnSpc>
                <a:spcPct val="107000"/>
              </a:lnSpc>
              <a:spcBef>
                <a:spcPts val="0"/>
              </a:spcBef>
              <a:spcAft>
                <a:spcPts val="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Convert the curve into an engineering stress/engineering strain curve for the material.</a:t>
            </a:r>
            <a:endParaRPr lang="en-GB" sz="1200" dirty="0">
              <a:latin typeface="Calibri" panose="020F0502020204030204" pitchFamily="34" charset="0"/>
              <a:ea typeface="SimSun" panose="02010600030101010101" pitchFamily="2" charset="-122"/>
              <a:cs typeface="Calibri" panose="020F0502020204030204" pitchFamily="34" charset="0"/>
            </a:endParaRPr>
          </a:p>
          <a:p>
            <a:pPr marL="342900" marR="0" lvl="0" indent="-342900">
              <a:lnSpc>
                <a:spcPct val="107000"/>
              </a:lnSpc>
              <a:spcBef>
                <a:spcPts val="0"/>
              </a:spcBef>
              <a:spcAft>
                <a:spcPts val="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Covert the curve into a true stress / true strain curve for the material</a:t>
            </a:r>
            <a:endParaRPr lang="en-GB" sz="1200" dirty="0">
              <a:latin typeface="Calibri" panose="020F0502020204030204" pitchFamily="34" charset="0"/>
              <a:ea typeface="SimSun" panose="02010600030101010101" pitchFamily="2" charset="-122"/>
              <a:cs typeface="Calibri" panose="020F0502020204030204" pitchFamily="34" charset="0"/>
            </a:endParaRPr>
          </a:p>
          <a:p>
            <a:pPr marL="342900" marR="0" lvl="0" indent="-342900">
              <a:lnSpc>
                <a:spcPct val="107000"/>
              </a:lnSpc>
              <a:spcBef>
                <a:spcPts val="0"/>
              </a:spcBef>
              <a:spcAft>
                <a:spcPts val="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Find </a:t>
            </a:r>
            <a:r>
              <a:rPr lang="en-GB" dirty="0" err="1">
                <a:latin typeface="Calibri" panose="020F0502020204030204" pitchFamily="34" charset="0"/>
                <a:ea typeface="SimSun" panose="02010600030101010101" pitchFamily="2" charset="-122"/>
                <a:cs typeface="Calibri" panose="020F0502020204030204" pitchFamily="34" charset="0"/>
              </a:rPr>
              <a:t>youngs</a:t>
            </a:r>
            <a:r>
              <a:rPr lang="en-GB" dirty="0">
                <a:latin typeface="Calibri" panose="020F0502020204030204" pitchFamily="34" charset="0"/>
                <a:ea typeface="SimSun" panose="02010600030101010101" pitchFamily="2" charset="-122"/>
                <a:cs typeface="Calibri" panose="020F0502020204030204" pitchFamily="34" charset="0"/>
              </a:rPr>
              <a:t> modulus  and the ultimate tensile strength of the material based on the true stress and trues strain curve</a:t>
            </a:r>
            <a:endParaRPr lang="en-GB" sz="1200" dirty="0">
              <a:latin typeface="Calibri" panose="020F0502020204030204" pitchFamily="34" charset="0"/>
              <a:ea typeface="SimSun" panose="02010600030101010101" pitchFamily="2" charset="-122"/>
              <a:cs typeface="Calibri" panose="020F0502020204030204" pitchFamily="34" charset="0"/>
            </a:endParaRPr>
          </a:p>
          <a:p>
            <a:pPr marL="342900" marR="0" lvl="0" indent="-342900">
              <a:lnSpc>
                <a:spcPct val="107000"/>
              </a:lnSpc>
              <a:spcBef>
                <a:spcPts val="0"/>
              </a:spcBef>
              <a:spcAft>
                <a:spcPts val="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Observe how the chemistry of rubber materials dictates how the curve works</a:t>
            </a:r>
            <a:endParaRPr lang="en-GB" sz="1200" dirty="0">
              <a:latin typeface="Calibri" panose="020F0502020204030204" pitchFamily="34" charset="0"/>
              <a:ea typeface="SimSun" panose="02010600030101010101" pitchFamily="2" charset="-122"/>
              <a:cs typeface="Calibri" panose="020F0502020204030204" pitchFamily="34" charset="0"/>
            </a:endParaRPr>
          </a:p>
          <a:p>
            <a:pPr marL="342900" marR="0" lvl="0" indent="-342900">
              <a:lnSpc>
                <a:spcPct val="107000"/>
              </a:lnSpc>
              <a:spcBef>
                <a:spcPts val="0"/>
              </a:spcBef>
              <a:spcAft>
                <a:spcPts val="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Analyse your experimental accuracy.  What are the sources of variation in the result? How could the sample (the band) be better prepared? If you had more money and time how could you make the experiment more accurate and more repeatable?</a:t>
            </a:r>
            <a:endParaRPr lang="en-GB" sz="1200" dirty="0">
              <a:latin typeface="Calibri" panose="020F0502020204030204" pitchFamily="34" charset="0"/>
              <a:ea typeface="SimSun" panose="02010600030101010101" pitchFamily="2" charset="-122"/>
              <a:cs typeface="Calibri" panose="020F0502020204030204" pitchFamily="34" charset="0"/>
            </a:endParaRPr>
          </a:p>
          <a:p>
            <a:pPr marL="342900" marR="0" lvl="0" indent="-342900">
              <a:lnSpc>
                <a:spcPct val="107000"/>
              </a:lnSpc>
              <a:spcBef>
                <a:spcPts val="0"/>
              </a:spcBef>
              <a:spcAft>
                <a:spcPts val="80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Analyse the cost of the experiment in terms of time and money.  Reflect on the trade off between quality and cost</a:t>
            </a:r>
            <a:endParaRPr lang="en-GB" sz="1200" dirty="0">
              <a:effectLst/>
              <a:latin typeface="Calibri" panose="020F0502020204030204" pitchFamily="34" charset="0"/>
              <a:ea typeface="SimSun" panose="02010600030101010101" pitchFamily="2" charset="-122"/>
              <a:cs typeface="Calibri" panose="020F0502020204030204" pitchFamily="34" charset="0"/>
            </a:endParaRPr>
          </a:p>
        </p:txBody>
      </p:sp>
    </p:spTree>
    <p:extLst>
      <p:ext uri="{BB962C8B-B14F-4D97-AF65-F5344CB8AC3E}">
        <p14:creationId xmlns:p14="http://schemas.microsoft.com/office/powerpoint/2010/main" val="2202259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504852" y="412774"/>
            <a:ext cx="9070920" cy="1261440"/>
          </a:xfrm>
        </p:spPr>
        <p:txBody>
          <a:bodyPr/>
          <a:lstStyle/>
          <a:p>
            <a:r>
              <a:rPr lang="en-GB" dirty="0"/>
              <a:t>Time management:</a:t>
            </a:r>
          </a:p>
        </p:txBody>
      </p:sp>
      <p:sp>
        <p:nvSpPr>
          <p:cNvPr id="5" name="TextBox 4">
            <a:extLst>
              <a:ext uri="{FF2B5EF4-FFF2-40B4-BE49-F238E27FC236}">
                <a16:creationId xmlns:a16="http://schemas.microsoft.com/office/drawing/2014/main" id="{B6D0292E-D113-4ECE-A1E9-A7FC57F6D89D}"/>
              </a:ext>
            </a:extLst>
          </p:cNvPr>
          <p:cNvSpPr txBox="1"/>
          <p:nvPr/>
        </p:nvSpPr>
        <p:spPr>
          <a:xfrm>
            <a:off x="504852" y="1994107"/>
            <a:ext cx="2239200" cy="1938992"/>
          </a:xfrm>
          <a:prstGeom prst="rect">
            <a:avLst/>
          </a:prstGeom>
          <a:noFill/>
        </p:spPr>
        <p:txBody>
          <a:bodyPr wrap="square" rtlCol="0">
            <a:spAutoFit/>
          </a:bodyPr>
          <a:lstStyle/>
          <a:p>
            <a:r>
              <a:rPr lang="en-US" sz="2400" dirty="0"/>
              <a:t>Learning to learn or learning to get a good degree???…</a:t>
            </a:r>
            <a:endParaRPr lang="en-GB" sz="2400" dirty="0"/>
          </a:p>
        </p:txBody>
      </p:sp>
      <p:sp>
        <p:nvSpPr>
          <p:cNvPr id="6" name="TextBox 5">
            <a:extLst>
              <a:ext uri="{FF2B5EF4-FFF2-40B4-BE49-F238E27FC236}">
                <a16:creationId xmlns:a16="http://schemas.microsoft.com/office/drawing/2014/main" id="{BCB473F8-116B-4BAC-BBB3-72EF02E2F291}"/>
              </a:ext>
            </a:extLst>
          </p:cNvPr>
          <p:cNvSpPr txBox="1"/>
          <p:nvPr/>
        </p:nvSpPr>
        <p:spPr>
          <a:xfrm>
            <a:off x="4648227" y="1994107"/>
            <a:ext cx="2239200" cy="1569660"/>
          </a:xfrm>
          <a:prstGeom prst="rect">
            <a:avLst/>
          </a:prstGeom>
          <a:noFill/>
        </p:spPr>
        <p:txBody>
          <a:bodyPr wrap="square" rtlCol="0">
            <a:spAutoFit/>
          </a:bodyPr>
          <a:lstStyle/>
          <a:p>
            <a:r>
              <a:rPr lang="en-US" sz="2400" dirty="0"/>
              <a:t>How much is the assignment worth???…</a:t>
            </a:r>
            <a:endParaRPr lang="en-GB" sz="2400" dirty="0"/>
          </a:p>
        </p:txBody>
      </p:sp>
      <p:pic>
        <p:nvPicPr>
          <p:cNvPr id="4" name="Picture 3">
            <a:extLst>
              <a:ext uri="{FF2B5EF4-FFF2-40B4-BE49-F238E27FC236}">
                <a16:creationId xmlns:a16="http://schemas.microsoft.com/office/drawing/2014/main" id="{622F880D-560C-4C83-B60F-7B911E8B6B46}"/>
              </a:ext>
            </a:extLst>
          </p:cNvPr>
          <p:cNvPicPr>
            <a:picLocks noChangeAspect="1"/>
          </p:cNvPicPr>
          <p:nvPr/>
        </p:nvPicPr>
        <p:blipFill>
          <a:blip r:embed="rId3"/>
          <a:stretch>
            <a:fillRect/>
          </a:stretch>
        </p:blipFill>
        <p:spPr>
          <a:xfrm>
            <a:off x="5468937" y="3784770"/>
            <a:ext cx="4229100" cy="742950"/>
          </a:xfrm>
          <a:prstGeom prst="rect">
            <a:avLst/>
          </a:prstGeom>
        </p:spPr>
      </p:pic>
      <p:sp>
        <p:nvSpPr>
          <p:cNvPr id="8" name="TextBox 7">
            <a:extLst>
              <a:ext uri="{FF2B5EF4-FFF2-40B4-BE49-F238E27FC236}">
                <a16:creationId xmlns:a16="http://schemas.microsoft.com/office/drawing/2014/main" id="{A35B8D4A-01F3-4FE2-B39F-C8B324F6A672}"/>
              </a:ext>
            </a:extLst>
          </p:cNvPr>
          <p:cNvSpPr txBox="1"/>
          <p:nvPr/>
        </p:nvSpPr>
        <p:spPr>
          <a:xfrm>
            <a:off x="647727" y="4937332"/>
            <a:ext cx="2239200" cy="1200329"/>
          </a:xfrm>
          <a:prstGeom prst="rect">
            <a:avLst/>
          </a:prstGeom>
          <a:noFill/>
        </p:spPr>
        <p:txBody>
          <a:bodyPr wrap="square" rtlCol="0">
            <a:spAutoFit/>
          </a:bodyPr>
          <a:lstStyle/>
          <a:p>
            <a:r>
              <a:rPr lang="en-US" sz="2400" dirty="0"/>
              <a:t>How much time does it need???…</a:t>
            </a:r>
            <a:endParaRPr lang="en-GB" sz="2400" dirty="0"/>
          </a:p>
        </p:txBody>
      </p:sp>
      <p:sp>
        <p:nvSpPr>
          <p:cNvPr id="9" name="TextBox 8">
            <a:extLst>
              <a:ext uri="{FF2B5EF4-FFF2-40B4-BE49-F238E27FC236}">
                <a16:creationId xmlns:a16="http://schemas.microsoft.com/office/drawing/2014/main" id="{098C74CF-C872-4492-80F1-A27EAF696CCF}"/>
              </a:ext>
            </a:extLst>
          </p:cNvPr>
          <p:cNvSpPr txBox="1"/>
          <p:nvPr/>
        </p:nvSpPr>
        <p:spPr>
          <a:xfrm>
            <a:off x="3229737" y="4937332"/>
            <a:ext cx="2239200" cy="830997"/>
          </a:xfrm>
          <a:prstGeom prst="rect">
            <a:avLst/>
          </a:prstGeom>
          <a:noFill/>
        </p:spPr>
        <p:txBody>
          <a:bodyPr wrap="square" rtlCol="0">
            <a:spAutoFit/>
          </a:bodyPr>
          <a:lstStyle/>
          <a:p>
            <a:r>
              <a:rPr lang="en-US" sz="2400" dirty="0"/>
              <a:t>Could it take longer???…</a:t>
            </a:r>
            <a:endParaRPr lang="en-GB" sz="2400" dirty="0"/>
          </a:p>
        </p:txBody>
      </p:sp>
      <p:sp>
        <p:nvSpPr>
          <p:cNvPr id="10" name="TextBox 9">
            <a:extLst>
              <a:ext uri="{FF2B5EF4-FFF2-40B4-BE49-F238E27FC236}">
                <a16:creationId xmlns:a16="http://schemas.microsoft.com/office/drawing/2014/main" id="{303F0916-C42C-420D-883C-49EC8A584E07}"/>
              </a:ext>
            </a:extLst>
          </p:cNvPr>
          <p:cNvSpPr txBox="1"/>
          <p:nvPr/>
        </p:nvSpPr>
        <p:spPr>
          <a:xfrm>
            <a:off x="6277737" y="4942642"/>
            <a:ext cx="2239200" cy="1200329"/>
          </a:xfrm>
          <a:prstGeom prst="rect">
            <a:avLst/>
          </a:prstGeom>
          <a:noFill/>
        </p:spPr>
        <p:txBody>
          <a:bodyPr wrap="square" rtlCol="0">
            <a:spAutoFit/>
          </a:bodyPr>
          <a:lstStyle/>
          <a:p>
            <a:r>
              <a:rPr lang="en-US" sz="2400" dirty="0"/>
              <a:t>When is it scheduled for???…</a:t>
            </a:r>
            <a:endParaRPr lang="en-GB" sz="2400" dirty="0"/>
          </a:p>
        </p:txBody>
      </p:sp>
    </p:spTree>
    <p:extLst>
      <p:ext uri="{BB962C8B-B14F-4D97-AF65-F5344CB8AC3E}">
        <p14:creationId xmlns:p14="http://schemas.microsoft.com/office/powerpoint/2010/main" val="3734801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504852" y="412774"/>
            <a:ext cx="9070920" cy="1261440"/>
          </a:xfrm>
        </p:spPr>
        <p:txBody>
          <a:bodyPr/>
          <a:lstStyle/>
          <a:p>
            <a:r>
              <a:rPr lang="en-GB" dirty="0"/>
              <a:t>Get as many marks as you can</a:t>
            </a:r>
            <a:br>
              <a:rPr lang="en-GB" dirty="0"/>
            </a:br>
            <a:r>
              <a:rPr lang="en-GB" dirty="0"/>
              <a:t>Easily:</a:t>
            </a:r>
          </a:p>
        </p:txBody>
      </p:sp>
      <p:sp>
        <p:nvSpPr>
          <p:cNvPr id="5" name="TextBox 4">
            <a:extLst>
              <a:ext uri="{FF2B5EF4-FFF2-40B4-BE49-F238E27FC236}">
                <a16:creationId xmlns:a16="http://schemas.microsoft.com/office/drawing/2014/main" id="{B6D0292E-D113-4ECE-A1E9-A7FC57F6D89D}"/>
              </a:ext>
            </a:extLst>
          </p:cNvPr>
          <p:cNvSpPr txBox="1"/>
          <p:nvPr/>
        </p:nvSpPr>
        <p:spPr>
          <a:xfrm>
            <a:off x="332550" y="2403682"/>
            <a:ext cx="2239200" cy="830997"/>
          </a:xfrm>
          <a:prstGeom prst="rect">
            <a:avLst/>
          </a:prstGeom>
          <a:noFill/>
        </p:spPr>
        <p:txBody>
          <a:bodyPr wrap="square" rtlCol="0">
            <a:spAutoFit/>
          </a:bodyPr>
          <a:lstStyle/>
          <a:p>
            <a:r>
              <a:rPr lang="en-US" sz="2400" dirty="0"/>
              <a:t>Proof read and sanity check…</a:t>
            </a:r>
            <a:endParaRPr lang="en-GB" sz="2400" dirty="0"/>
          </a:p>
        </p:txBody>
      </p:sp>
      <p:pic>
        <p:nvPicPr>
          <p:cNvPr id="6" name="Picture 5">
            <a:extLst>
              <a:ext uri="{FF2B5EF4-FFF2-40B4-BE49-F238E27FC236}">
                <a16:creationId xmlns:a16="http://schemas.microsoft.com/office/drawing/2014/main" id="{08669908-5804-467E-8A06-5A558DB0DDB2}"/>
              </a:ext>
            </a:extLst>
          </p:cNvPr>
          <p:cNvPicPr/>
          <p:nvPr/>
        </p:nvPicPr>
        <p:blipFill>
          <a:blip r:embed="rId3"/>
          <a:stretch>
            <a:fillRect/>
          </a:stretch>
        </p:blipFill>
        <p:spPr>
          <a:xfrm>
            <a:off x="3564127" y="2167254"/>
            <a:ext cx="6183948" cy="1612583"/>
          </a:xfrm>
          <a:prstGeom prst="rect">
            <a:avLst/>
          </a:prstGeom>
        </p:spPr>
      </p:pic>
      <p:pic>
        <p:nvPicPr>
          <p:cNvPr id="3" name="Picture 2">
            <a:extLst>
              <a:ext uri="{FF2B5EF4-FFF2-40B4-BE49-F238E27FC236}">
                <a16:creationId xmlns:a16="http://schemas.microsoft.com/office/drawing/2014/main" id="{9A02F562-7F86-4D61-9AE4-DECA3A359B20}"/>
              </a:ext>
            </a:extLst>
          </p:cNvPr>
          <p:cNvPicPr>
            <a:picLocks noChangeAspect="1"/>
          </p:cNvPicPr>
          <p:nvPr/>
        </p:nvPicPr>
        <p:blipFill>
          <a:blip r:embed="rId4"/>
          <a:stretch>
            <a:fillRect/>
          </a:stretch>
        </p:blipFill>
        <p:spPr>
          <a:xfrm>
            <a:off x="-76201" y="3963822"/>
            <a:ext cx="10080625" cy="3595853"/>
          </a:xfrm>
          <a:prstGeom prst="rect">
            <a:avLst/>
          </a:prstGeom>
        </p:spPr>
      </p:pic>
      <p:sp>
        <p:nvSpPr>
          <p:cNvPr id="4" name="Rectangle 3">
            <a:extLst>
              <a:ext uri="{FF2B5EF4-FFF2-40B4-BE49-F238E27FC236}">
                <a16:creationId xmlns:a16="http://schemas.microsoft.com/office/drawing/2014/main" id="{EB6A0727-6FB4-4707-986F-B583606B6448}"/>
              </a:ext>
            </a:extLst>
          </p:cNvPr>
          <p:cNvSpPr/>
          <p:nvPr/>
        </p:nvSpPr>
        <p:spPr>
          <a:xfrm>
            <a:off x="5838825" y="4667250"/>
            <a:ext cx="1028700" cy="289242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60127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504852" y="412774"/>
            <a:ext cx="9070920" cy="1261440"/>
          </a:xfrm>
        </p:spPr>
        <p:txBody>
          <a:bodyPr/>
          <a:lstStyle/>
          <a:p>
            <a:r>
              <a:rPr lang="en-GB" dirty="0"/>
              <a:t>Get as many marks as you can</a:t>
            </a:r>
            <a:br>
              <a:rPr lang="en-GB" dirty="0"/>
            </a:br>
            <a:r>
              <a:rPr lang="en-GB" dirty="0"/>
              <a:t>Easily:</a:t>
            </a:r>
          </a:p>
        </p:txBody>
      </p:sp>
      <p:sp>
        <p:nvSpPr>
          <p:cNvPr id="5" name="TextBox 4">
            <a:extLst>
              <a:ext uri="{FF2B5EF4-FFF2-40B4-BE49-F238E27FC236}">
                <a16:creationId xmlns:a16="http://schemas.microsoft.com/office/drawing/2014/main" id="{B6D0292E-D113-4ECE-A1E9-A7FC57F6D89D}"/>
              </a:ext>
            </a:extLst>
          </p:cNvPr>
          <p:cNvSpPr txBox="1"/>
          <p:nvPr/>
        </p:nvSpPr>
        <p:spPr>
          <a:xfrm>
            <a:off x="332550" y="2034188"/>
            <a:ext cx="2239200" cy="1569660"/>
          </a:xfrm>
          <a:prstGeom prst="rect">
            <a:avLst/>
          </a:prstGeom>
          <a:noFill/>
        </p:spPr>
        <p:txBody>
          <a:bodyPr wrap="square" rtlCol="0">
            <a:spAutoFit/>
          </a:bodyPr>
          <a:lstStyle/>
          <a:p>
            <a:r>
              <a:rPr lang="en-US" sz="2400" dirty="0"/>
              <a:t>Think carefully about what goes in which section…</a:t>
            </a:r>
            <a:endParaRPr lang="en-GB" sz="2400" dirty="0"/>
          </a:p>
        </p:txBody>
      </p:sp>
      <p:sp>
        <p:nvSpPr>
          <p:cNvPr id="8" name="Rectangle 7">
            <a:extLst>
              <a:ext uri="{FF2B5EF4-FFF2-40B4-BE49-F238E27FC236}">
                <a16:creationId xmlns:a16="http://schemas.microsoft.com/office/drawing/2014/main" id="{5670BC96-12D0-410E-943B-0AFE1A21A14D}"/>
              </a:ext>
            </a:extLst>
          </p:cNvPr>
          <p:cNvSpPr/>
          <p:nvPr/>
        </p:nvSpPr>
        <p:spPr>
          <a:xfrm>
            <a:off x="3540125" y="2341007"/>
            <a:ext cx="5038725" cy="646331"/>
          </a:xfrm>
          <a:prstGeom prst="rect">
            <a:avLst/>
          </a:prstGeom>
        </p:spPr>
        <p:txBody>
          <a:bodyPr>
            <a:spAutoFit/>
          </a:bodyPr>
          <a:lstStyle/>
          <a:p>
            <a:r>
              <a:rPr lang="en-GB" dirty="0">
                <a:latin typeface="Calibri" panose="020F0502020204030204" pitchFamily="34" charset="0"/>
                <a:ea typeface="Times New Roman" panose="02020603050405020304" pitchFamily="18" charset="0"/>
                <a:cs typeface="Times New Roman" panose="02020603050405020304" pitchFamily="18" charset="0"/>
              </a:rPr>
              <a:t>https://www.ocf.berkeley.edu/~anandk/math191/Technical%20Writing.pdf</a:t>
            </a:r>
            <a:endParaRPr lang="en-GB" dirty="0"/>
          </a:p>
        </p:txBody>
      </p:sp>
    </p:spTree>
    <p:extLst>
      <p:ext uri="{BB962C8B-B14F-4D97-AF65-F5344CB8AC3E}">
        <p14:creationId xmlns:p14="http://schemas.microsoft.com/office/powerpoint/2010/main" val="4163500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Get as many marks as you can</a:t>
            </a:r>
            <a:br>
              <a:rPr lang="en-GB" dirty="0"/>
            </a:br>
            <a:r>
              <a:rPr lang="en-GB" dirty="0"/>
              <a:t>Easily:</a:t>
            </a:r>
          </a:p>
        </p:txBody>
      </p:sp>
      <p:sp>
        <p:nvSpPr>
          <p:cNvPr id="3" name="TextBox 2">
            <a:extLst>
              <a:ext uri="{FF2B5EF4-FFF2-40B4-BE49-F238E27FC236}">
                <a16:creationId xmlns:a16="http://schemas.microsoft.com/office/drawing/2014/main" id="{2555CC31-DCEF-4C46-BB75-1803E39AA096}"/>
              </a:ext>
            </a:extLst>
          </p:cNvPr>
          <p:cNvSpPr txBox="1"/>
          <p:nvPr/>
        </p:nvSpPr>
        <p:spPr>
          <a:xfrm>
            <a:off x="2819400" y="2348674"/>
            <a:ext cx="3800475" cy="1200329"/>
          </a:xfrm>
          <a:prstGeom prst="rect">
            <a:avLst/>
          </a:prstGeom>
          <a:noFill/>
        </p:spPr>
        <p:txBody>
          <a:bodyPr wrap="square" rtlCol="0">
            <a:spAutoFit/>
          </a:bodyPr>
          <a:lstStyle/>
          <a:p>
            <a:endParaRPr lang="en-US" dirty="0"/>
          </a:p>
          <a:p>
            <a:r>
              <a:rPr lang="en-US" b="1" dirty="0"/>
              <a:t>Really Important </a:t>
            </a:r>
            <a:r>
              <a:rPr lang="en-US" dirty="0"/>
              <a:t>: - nobody can accuse you of trying to pass off the work as your own.  </a:t>
            </a:r>
            <a:endParaRPr lang="en-GB" dirty="0"/>
          </a:p>
        </p:txBody>
      </p:sp>
      <p:sp>
        <p:nvSpPr>
          <p:cNvPr id="5" name="TextBox 4">
            <a:extLst>
              <a:ext uri="{FF2B5EF4-FFF2-40B4-BE49-F238E27FC236}">
                <a16:creationId xmlns:a16="http://schemas.microsoft.com/office/drawing/2014/main" id="{B6D0292E-D113-4ECE-A1E9-A7FC57F6D89D}"/>
              </a:ext>
            </a:extLst>
          </p:cNvPr>
          <p:cNvSpPr txBox="1"/>
          <p:nvPr/>
        </p:nvSpPr>
        <p:spPr>
          <a:xfrm>
            <a:off x="342075" y="2718007"/>
            <a:ext cx="2239200" cy="461665"/>
          </a:xfrm>
          <a:prstGeom prst="rect">
            <a:avLst/>
          </a:prstGeom>
          <a:noFill/>
        </p:spPr>
        <p:txBody>
          <a:bodyPr wrap="square" rtlCol="0">
            <a:spAutoFit/>
          </a:bodyPr>
          <a:lstStyle/>
          <a:p>
            <a:r>
              <a:rPr lang="en-US" sz="2400" dirty="0"/>
              <a:t>Referencing</a:t>
            </a:r>
            <a:endParaRPr lang="en-GB" sz="2400" dirty="0"/>
          </a:p>
        </p:txBody>
      </p:sp>
      <p:pic>
        <p:nvPicPr>
          <p:cNvPr id="6" name="Picture 5">
            <a:extLst>
              <a:ext uri="{FF2B5EF4-FFF2-40B4-BE49-F238E27FC236}">
                <a16:creationId xmlns:a16="http://schemas.microsoft.com/office/drawing/2014/main" id="{6728ACCA-DFAA-4834-B0DA-0BC7535E7B18}"/>
              </a:ext>
            </a:extLst>
          </p:cNvPr>
          <p:cNvPicPr>
            <a:picLocks noChangeAspect="1"/>
          </p:cNvPicPr>
          <p:nvPr/>
        </p:nvPicPr>
        <p:blipFill>
          <a:blip r:embed="rId2"/>
          <a:stretch>
            <a:fillRect/>
          </a:stretch>
        </p:blipFill>
        <p:spPr>
          <a:xfrm>
            <a:off x="6858000" y="2193924"/>
            <a:ext cx="2200275" cy="2181225"/>
          </a:xfrm>
          <a:prstGeom prst="rect">
            <a:avLst/>
          </a:prstGeom>
        </p:spPr>
      </p:pic>
      <p:sp>
        <p:nvSpPr>
          <p:cNvPr id="10" name="TextBox 9">
            <a:extLst>
              <a:ext uri="{FF2B5EF4-FFF2-40B4-BE49-F238E27FC236}">
                <a16:creationId xmlns:a16="http://schemas.microsoft.com/office/drawing/2014/main" id="{55F499CE-73F4-47C3-BFCE-ED861C0A9A16}"/>
              </a:ext>
            </a:extLst>
          </p:cNvPr>
          <p:cNvSpPr txBox="1"/>
          <p:nvPr/>
        </p:nvSpPr>
        <p:spPr>
          <a:xfrm>
            <a:off x="2819399" y="4375149"/>
            <a:ext cx="3800475" cy="923330"/>
          </a:xfrm>
          <a:prstGeom prst="rect">
            <a:avLst/>
          </a:prstGeom>
          <a:noFill/>
        </p:spPr>
        <p:txBody>
          <a:bodyPr wrap="square" rtlCol="0">
            <a:spAutoFit/>
          </a:bodyPr>
          <a:lstStyle/>
          <a:p>
            <a:r>
              <a:rPr lang="en-US" dirty="0"/>
              <a:t>Tip 1 : References do not just go at the end – you need to refer to them in the main text.</a:t>
            </a:r>
            <a:endParaRPr lang="en-GB" dirty="0"/>
          </a:p>
        </p:txBody>
      </p:sp>
      <p:sp>
        <p:nvSpPr>
          <p:cNvPr id="11" name="TextBox 10">
            <a:extLst>
              <a:ext uri="{FF2B5EF4-FFF2-40B4-BE49-F238E27FC236}">
                <a16:creationId xmlns:a16="http://schemas.microsoft.com/office/drawing/2014/main" id="{52C539D8-2D14-4A3B-9EE8-C9F15A5794EF}"/>
              </a:ext>
            </a:extLst>
          </p:cNvPr>
          <p:cNvSpPr txBox="1"/>
          <p:nvPr/>
        </p:nvSpPr>
        <p:spPr>
          <a:xfrm>
            <a:off x="2819399" y="5803899"/>
            <a:ext cx="3800475" cy="1754326"/>
          </a:xfrm>
          <a:prstGeom prst="rect">
            <a:avLst/>
          </a:prstGeom>
          <a:noFill/>
        </p:spPr>
        <p:txBody>
          <a:bodyPr wrap="square" rtlCol="0">
            <a:spAutoFit/>
          </a:bodyPr>
          <a:lstStyle/>
          <a:p>
            <a:r>
              <a:rPr lang="en-US" dirty="0"/>
              <a:t>Tip 2: Go to the library and read the referencing guide thoroughly. </a:t>
            </a:r>
          </a:p>
          <a:p>
            <a:endParaRPr lang="en-US" dirty="0"/>
          </a:p>
          <a:p>
            <a:r>
              <a:rPr lang="en-US" dirty="0"/>
              <a:t>https://uwtsd.ac.uk/library/student-essentials/referencing-handbooks/</a:t>
            </a:r>
          </a:p>
          <a:p>
            <a:endParaRPr lang="en-GB" dirty="0"/>
          </a:p>
        </p:txBody>
      </p:sp>
    </p:spTree>
    <p:extLst>
      <p:ext uri="{BB962C8B-B14F-4D97-AF65-F5344CB8AC3E}">
        <p14:creationId xmlns:p14="http://schemas.microsoft.com/office/powerpoint/2010/main" val="1916334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Get as many marks as you can</a:t>
            </a:r>
            <a:br>
              <a:rPr lang="en-GB" dirty="0"/>
            </a:br>
            <a:r>
              <a:rPr lang="en-GB" dirty="0"/>
              <a:t>Easily:</a:t>
            </a:r>
          </a:p>
        </p:txBody>
      </p:sp>
      <p:sp>
        <p:nvSpPr>
          <p:cNvPr id="3" name="TextBox 2">
            <a:extLst>
              <a:ext uri="{FF2B5EF4-FFF2-40B4-BE49-F238E27FC236}">
                <a16:creationId xmlns:a16="http://schemas.microsoft.com/office/drawing/2014/main" id="{2555CC31-DCEF-4C46-BB75-1803E39AA096}"/>
              </a:ext>
            </a:extLst>
          </p:cNvPr>
          <p:cNvSpPr txBox="1"/>
          <p:nvPr/>
        </p:nvSpPr>
        <p:spPr>
          <a:xfrm>
            <a:off x="104775" y="3779837"/>
            <a:ext cx="3800475" cy="923330"/>
          </a:xfrm>
          <a:prstGeom prst="rect">
            <a:avLst/>
          </a:prstGeom>
          <a:noFill/>
        </p:spPr>
        <p:txBody>
          <a:bodyPr wrap="square" rtlCol="0">
            <a:spAutoFit/>
          </a:bodyPr>
          <a:lstStyle/>
          <a:p>
            <a:r>
              <a:rPr lang="en-US" dirty="0"/>
              <a:t>What is good about this?</a:t>
            </a:r>
          </a:p>
          <a:p>
            <a:endParaRPr lang="en-US" dirty="0"/>
          </a:p>
          <a:p>
            <a:r>
              <a:rPr lang="en-US" dirty="0"/>
              <a:t>What is not so good?</a:t>
            </a:r>
            <a:endParaRPr lang="en-GB" dirty="0"/>
          </a:p>
        </p:txBody>
      </p:sp>
      <p:sp>
        <p:nvSpPr>
          <p:cNvPr id="5" name="TextBox 4">
            <a:extLst>
              <a:ext uri="{FF2B5EF4-FFF2-40B4-BE49-F238E27FC236}">
                <a16:creationId xmlns:a16="http://schemas.microsoft.com/office/drawing/2014/main" id="{B6D0292E-D113-4ECE-A1E9-A7FC57F6D89D}"/>
              </a:ext>
            </a:extLst>
          </p:cNvPr>
          <p:cNvSpPr txBox="1"/>
          <p:nvPr/>
        </p:nvSpPr>
        <p:spPr>
          <a:xfrm>
            <a:off x="202375" y="2117841"/>
            <a:ext cx="2239200" cy="1200329"/>
          </a:xfrm>
          <a:prstGeom prst="rect">
            <a:avLst/>
          </a:prstGeom>
          <a:noFill/>
        </p:spPr>
        <p:txBody>
          <a:bodyPr wrap="square" rtlCol="0">
            <a:spAutoFit/>
          </a:bodyPr>
          <a:lstStyle/>
          <a:p>
            <a:r>
              <a:rPr lang="en-US" sz="2400" dirty="0"/>
              <a:t>Result collation</a:t>
            </a:r>
          </a:p>
          <a:p>
            <a:r>
              <a:rPr lang="en-US" sz="2400" dirty="0"/>
              <a:t>And graphs</a:t>
            </a:r>
            <a:endParaRPr lang="en-GB" sz="2400" dirty="0"/>
          </a:p>
        </p:txBody>
      </p:sp>
      <p:pic>
        <p:nvPicPr>
          <p:cNvPr id="4" name="Picture 3">
            <a:extLst>
              <a:ext uri="{FF2B5EF4-FFF2-40B4-BE49-F238E27FC236}">
                <a16:creationId xmlns:a16="http://schemas.microsoft.com/office/drawing/2014/main" id="{A65C71A9-6BE8-4419-9346-87706CBD1358}"/>
              </a:ext>
            </a:extLst>
          </p:cNvPr>
          <p:cNvPicPr>
            <a:picLocks noChangeAspect="1"/>
          </p:cNvPicPr>
          <p:nvPr/>
        </p:nvPicPr>
        <p:blipFill>
          <a:blip r:embed="rId3"/>
          <a:stretch>
            <a:fillRect/>
          </a:stretch>
        </p:blipFill>
        <p:spPr>
          <a:xfrm>
            <a:off x="3543615" y="1952625"/>
            <a:ext cx="6537010" cy="5518149"/>
          </a:xfrm>
          <a:prstGeom prst="rect">
            <a:avLst/>
          </a:prstGeom>
        </p:spPr>
      </p:pic>
    </p:spTree>
    <p:extLst>
      <p:ext uri="{BB962C8B-B14F-4D97-AF65-F5344CB8AC3E}">
        <p14:creationId xmlns:p14="http://schemas.microsoft.com/office/powerpoint/2010/main" val="581087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Get as many marks as you can</a:t>
            </a:r>
            <a:br>
              <a:rPr lang="en-GB" dirty="0"/>
            </a:br>
            <a:r>
              <a:rPr lang="en-GB" dirty="0"/>
              <a:t>Easily:</a:t>
            </a:r>
          </a:p>
        </p:txBody>
      </p:sp>
      <p:sp>
        <p:nvSpPr>
          <p:cNvPr id="3" name="TextBox 2">
            <a:extLst>
              <a:ext uri="{FF2B5EF4-FFF2-40B4-BE49-F238E27FC236}">
                <a16:creationId xmlns:a16="http://schemas.microsoft.com/office/drawing/2014/main" id="{2555CC31-DCEF-4C46-BB75-1803E39AA096}"/>
              </a:ext>
            </a:extLst>
          </p:cNvPr>
          <p:cNvSpPr txBox="1"/>
          <p:nvPr/>
        </p:nvSpPr>
        <p:spPr>
          <a:xfrm>
            <a:off x="2781300" y="1891141"/>
            <a:ext cx="3800475" cy="923330"/>
          </a:xfrm>
          <a:prstGeom prst="rect">
            <a:avLst/>
          </a:prstGeom>
          <a:noFill/>
        </p:spPr>
        <p:txBody>
          <a:bodyPr wrap="square" rtlCol="0">
            <a:spAutoFit/>
          </a:bodyPr>
          <a:lstStyle/>
          <a:p>
            <a:r>
              <a:rPr lang="en-US" dirty="0"/>
              <a:t>You’ve got to report the formulas</a:t>
            </a:r>
          </a:p>
          <a:p>
            <a:r>
              <a:rPr lang="en-US" dirty="0"/>
              <a:t>The formulas need to be written with the equation editor.</a:t>
            </a:r>
            <a:endParaRPr lang="en-GB" dirty="0"/>
          </a:p>
        </p:txBody>
      </p:sp>
      <p:sp>
        <p:nvSpPr>
          <p:cNvPr id="5" name="TextBox 4">
            <a:extLst>
              <a:ext uri="{FF2B5EF4-FFF2-40B4-BE49-F238E27FC236}">
                <a16:creationId xmlns:a16="http://schemas.microsoft.com/office/drawing/2014/main" id="{B6D0292E-D113-4ECE-A1E9-A7FC57F6D89D}"/>
              </a:ext>
            </a:extLst>
          </p:cNvPr>
          <p:cNvSpPr txBox="1"/>
          <p:nvPr/>
        </p:nvSpPr>
        <p:spPr>
          <a:xfrm>
            <a:off x="202375" y="2117841"/>
            <a:ext cx="2239200" cy="1200329"/>
          </a:xfrm>
          <a:prstGeom prst="rect">
            <a:avLst/>
          </a:prstGeom>
          <a:noFill/>
        </p:spPr>
        <p:txBody>
          <a:bodyPr wrap="square" rtlCol="0">
            <a:spAutoFit/>
          </a:bodyPr>
          <a:lstStyle/>
          <a:p>
            <a:r>
              <a:rPr lang="en-US" sz="2400" dirty="0"/>
              <a:t>How to document a spreadsheet</a:t>
            </a:r>
            <a:endParaRPr lang="en-GB" sz="2400" dirty="0"/>
          </a:p>
        </p:txBody>
      </p:sp>
      <p:pic>
        <p:nvPicPr>
          <p:cNvPr id="7" name="Picture 6">
            <a:extLst>
              <a:ext uri="{FF2B5EF4-FFF2-40B4-BE49-F238E27FC236}">
                <a16:creationId xmlns:a16="http://schemas.microsoft.com/office/drawing/2014/main" id="{607EA23F-3DD3-4B71-A6C1-5444C68235AA}"/>
              </a:ext>
            </a:extLst>
          </p:cNvPr>
          <p:cNvPicPr>
            <a:picLocks noChangeAspect="1"/>
          </p:cNvPicPr>
          <p:nvPr/>
        </p:nvPicPr>
        <p:blipFill>
          <a:blip r:embed="rId3"/>
          <a:stretch>
            <a:fillRect/>
          </a:stretch>
        </p:blipFill>
        <p:spPr>
          <a:xfrm>
            <a:off x="202375" y="3369552"/>
            <a:ext cx="9525000" cy="1790700"/>
          </a:xfrm>
          <a:prstGeom prst="rect">
            <a:avLst/>
          </a:prstGeom>
        </p:spPr>
      </p:pic>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A9F5FF7E-B522-44DC-B583-C1EACF0DB937}"/>
                  </a:ext>
                </a:extLst>
              </p:cNvPr>
              <p:cNvSpPr txBox="1"/>
              <p:nvPr/>
            </p:nvSpPr>
            <p:spPr>
              <a:xfrm>
                <a:off x="238475" y="5456704"/>
                <a:ext cx="6191250" cy="517257"/>
              </a:xfrm>
              <a:prstGeom prst="rect">
                <a:avLst/>
              </a:prstGeom>
              <a:noFill/>
            </p:spPr>
            <p:txBody>
              <a:bodyPr wrap="square" rtlCol="0">
                <a:spAutoFit/>
              </a:bodyPr>
              <a:lstStyle/>
              <a:p>
                <a:r>
                  <a:rPr lang="en-US" dirty="0"/>
                  <a:t>Write down :  </a:t>
                </a:r>
                <a14:m>
                  <m:oMath xmlns:m="http://schemas.openxmlformats.org/officeDocument/2006/math">
                    <m:r>
                      <a:rPr lang="en-US" b="0" i="1" smtClean="0">
                        <a:latin typeface="Cambria Math" panose="02040503050406030204" pitchFamily="18" charset="0"/>
                      </a:rPr>
                      <m:t>𝐸𝑛𝑔𝑖𝑛𝑒𝑒𝑟𝑖𝑛𝑔</m:t>
                    </m:r>
                    <m:r>
                      <a:rPr lang="en-US" b="0" i="1" smtClean="0">
                        <a:latin typeface="Cambria Math" panose="02040503050406030204" pitchFamily="18" charset="0"/>
                      </a:rPr>
                      <m:t> </m:t>
                    </m:r>
                    <m:r>
                      <a:rPr lang="en-US" b="0" i="1" smtClean="0">
                        <a:latin typeface="Cambria Math" panose="02040503050406030204" pitchFamily="18" charset="0"/>
                      </a:rPr>
                      <m:t>𝑆𝑡𝑟𝑒𝑠𝑠</m:t>
                    </m:r>
                    <m:r>
                      <a:rPr lang="en-US" b="0" i="1" smtClean="0">
                        <a:latin typeface="Cambria Math" panose="02040503050406030204" pitchFamily="18" charset="0"/>
                      </a:rPr>
                      <m:t>= </m:t>
                    </m:r>
                    <m:f>
                      <m:fPr>
                        <m:ctrlPr>
                          <a:rPr lang="en-US" b="0" i="1" smtClean="0">
                            <a:latin typeface="Cambria Math" panose="02040503050406030204" pitchFamily="18" charset="0"/>
                          </a:rPr>
                        </m:ctrlPr>
                      </m:fPr>
                      <m:num>
                        <m:r>
                          <a:rPr lang="en-US" b="0" i="1" smtClean="0">
                            <a:latin typeface="Cambria Math" panose="02040503050406030204" pitchFamily="18" charset="0"/>
                          </a:rPr>
                          <m:t>𝐹𝑜𝑟𝑐𝑒</m:t>
                        </m:r>
                      </m:num>
                      <m:den>
                        <m:r>
                          <a:rPr lang="en-US" b="0" i="1" smtClean="0">
                            <a:latin typeface="Cambria Math" panose="02040503050406030204" pitchFamily="18" charset="0"/>
                          </a:rPr>
                          <m:t>𝑂𝑟𝑖𝑔𝑖𝑛𝑎𝑙</m:t>
                        </m:r>
                        <m:r>
                          <a:rPr lang="en-US" b="0" i="1" smtClean="0">
                            <a:latin typeface="Cambria Math" panose="02040503050406030204" pitchFamily="18" charset="0"/>
                          </a:rPr>
                          <m:t> </m:t>
                        </m:r>
                        <m:r>
                          <a:rPr lang="en-US" b="0" i="1" smtClean="0">
                            <a:latin typeface="Cambria Math" panose="02040503050406030204" pitchFamily="18" charset="0"/>
                          </a:rPr>
                          <m:t>𝑎𝑟𝑒𝑎</m:t>
                        </m:r>
                      </m:den>
                    </m:f>
                  </m:oMath>
                </a14:m>
                <a:r>
                  <a:rPr lang="en-GB" dirty="0"/>
                  <a:t> etc</a:t>
                </a:r>
              </a:p>
            </p:txBody>
          </p:sp>
        </mc:Choice>
        <mc:Fallback>
          <p:sp>
            <p:nvSpPr>
              <p:cNvPr id="8" name="TextBox 7">
                <a:extLst>
                  <a:ext uri="{FF2B5EF4-FFF2-40B4-BE49-F238E27FC236}">
                    <a16:creationId xmlns:a16="http://schemas.microsoft.com/office/drawing/2014/main" id="{A9F5FF7E-B522-44DC-B583-C1EACF0DB937}"/>
                  </a:ext>
                </a:extLst>
              </p:cNvPr>
              <p:cNvSpPr txBox="1">
                <a:spLocks noRot="1" noChangeAspect="1" noMove="1" noResize="1" noEditPoints="1" noAdjustHandles="1" noChangeArrowheads="1" noChangeShapeType="1" noTextEdit="1"/>
              </p:cNvSpPr>
              <p:nvPr/>
            </p:nvSpPr>
            <p:spPr>
              <a:xfrm>
                <a:off x="238475" y="5456704"/>
                <a:ext cx="6191250" cy="517257"/>
              </a:xfrm>
              <a:prstGeom prst="rect">
                <a:avLst/>
              </a:prstGeom>
              <a:blipFill>
                <a:blip r:embed="rId4"/>
                <a:stretch>
                  <a:fillRect l="-787" b="-7059"/>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9" name="TextBox 8">
                <a:extLst>
                  <a:ext uri="{FF2B5EF4-FFF2-40B4-BE49-F238E27FC236}">
                    <a16:creationId xmlns:a16="http://schemas.microsoft.com/office/drawing/2014/main" id="{4F9B5E70-3CED-4D43-816A-D71911EAC6C9}"/>
                  </a:ext>
                </a:extLst>
              </p:cNvPr>
              <p:cNvSpPr txBox="1"/>
              <p:nvPr/>
            </p:nvSpPr>
            <p:spPr>
              <a:xfrm>
                <a:off x="238475" y="6523503"/>
                <a:ext cx="2542825" cy="484172"/>
              </a:xfrm>
              <a:prstGeom prst="rect">
                <a:avLst/>
              </a:prstGeom>
              <a:noFill/>
            </p:spPr>
            <p:txBody>
              <a:bodyPr wrap="square" rtlCol="0">
                <a:spAutoFit/>
              </a:bodyPr>
              <a:lstStyle/>
              <a:p>
                <a:r>
                  <a:rPr lang="en-US" dirty="0"/>
                  <a:t>Or  :  </a:t>
                </a:r>
                <a14:m>
                  <m:oMath xmlns:m="http://schemas.openxmlformats.org/officeDocument/2006/math">
                    <m:r>
                      <m:rPr>
                        <m:sty m:val="p"/>
                      </m:rPr>
                      <a:rPr lang="el-GR" b="0" i="1" smtClean="0">
                        <a:latin typeface="Cambria Math" panose="02040503050406030204" pitchFamily="18" charset="0"/>
                        <a:ea typeface="Cambria Math" panose="02040503050406030204" pitchFamily="18" charset="0"/>
                      </a:rPr>
                      <m:t>σ</m:t>
                    </m:r>
                    <m:r>
                      <a:rPr lang="en-US" b="0" i="1" smtClean="0">
                        <a:latin typeface="Cambria Math" panose="02040503050406030204" pitchFamily="18" charset="0"/>
                      </a:rPr>
                      <m:t>= </m:t>
                    </m:r>
                    <m:f>
                      <m:fPr>
                        <m:ctrlPr>
                          <a:rPr lang="en-US" b="0" i="1" smtClean="0">
                            <a:latin typeface="Cambria Math" panose="02040503050406030204" pitchFamily="18" charset="0"/>
                          </a:rPr>
                        </m:ctrlPr>
                      </m:fPr>
                      <m:num>
                        <m:r>
                          <a:rPr lang="en-US" b="0" i="1" smtClean="0">
                            <a:latin typeface="Cambria Math" panose="02040503050406030204" pitchFamily="18" charset="0"/>
                          </a:rPr>
                          <m:t>𝐹</m:t>
                        </m:r>
                      </m:num>
                      <m:den>
                        <m:r>
                          <a:rPr lang="en-US" b="0" i="1" smtClean="0">
                            <a:latin typeface="Cambria Math" panose="02040503050406030204" pitchFamily="18" charset="0"/>
                          </a:rPr>
                          <m:t>𝐴</m:t>
                        </m:r>
                      </m:den>
                    </m:f>
                  </m:oMath>
                </a14:m>
                <a:r>
                  <a:rPr lang="en-GB" dirty="0"/>
                  <a:t> </a:t>
                </a:r>
              </a:p>
            </p:txBody>
          </p:sp>
        </mc:Choice>
        <mc:Fallback>
          <p:sp>
            <p:nvSpPr>
              <p:cNvPr id="9" name="TextBox 8">
                <a:extLst>
                  <a:ext uri="{FF2B5EF4-FFF2-40B4-BE49-F238E27FC236}">
                    <a16:creationId xmlns:a16="http://schemas.microsoft.com/office/drawing/2014/main" id="{4F9B5E70-3CED-4D43-816A-D71911EAC6C9}"/>
                  </a:ext>
                </a:extLst>
              </p:cNvPr>
              <p:cNvSpPr txBox="1">
                <a:spLocks noRot="1" noChangeAspect="1" noMove="1" noResize="1" noEditPoints="1" noAdjustHandles="1" noChangeArrowheads="1" noChangeShapeType="1" noTextEdit="1"/>
              </p:cNvSpPr>
              <p:nvPr/>
            </p:nvSpPr>
            <p:spPr>
              <a:xfrm>
                <a:off x="238475" y="6523503"/>
                <a:ext cx="2542825" cy="484172"/>
              </a:xfrm>
              <a:prstGeom prst="rect">
                <a:avLst/>
              </a:prstGeom>
              <a:blipFill>
                <a:blip r:embed="rId5"/>
                <a:stretch>
                  <a:fillRect l="-1918" b="-625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0" name="TextBox 9">
                <a:extLst>
                  <a:ext uri="{FF2B5EF4-FFF2-40B4-BE49-F238E27FC236}">
                    <a16:creationId xmlns:a16="http://schemas.microsoft.com/office/drawing/2014/main" id="{05016A06-8FE4-4C19-8E91-AFB58B1471F4}"/>
                  </a:ext>
                </a:extLst>
              </p:cNvPr>
              <p:cNvSpPr txBox="1"/>
              <p:nvPr/>
            </p:nvSpPr>
            <p:spPr>
              <a:xfrm>
                <a:off x="2365375" y="6316916"/>
                <a:ext cx="4406900" cy="1200329"/>
              </a:xfrm>
              <a:prstGeom prst="rect">
                <a:avLst/>
              </a:prstGeom>
              <a:noFill/>
            </p:spPr>
            <p:txBody>
              <a:bodyPr wrap="square" rtlCol="0">
                <a:spAutoFit/>
              </a:bodyPr>
              <a:lstStyle/>
              <a:p>
                <a:r>
                  <a:rPr lang="en-US" dirty="0"/>
                  <a:t>Where : </a:t>
                </a:r>
              </a:p>
              <a:p>
                <a14:m>
                  <m:oMath xmlns:m="http://schemas.openxmlformats.org/officeDocument/2006/math">
                    <m:r>
                      <a:rPr lang="en-GB" i="1" smtClean="0">
                        <a:latin typeface="Cambria Math" panose="02040503050406030204" pitchFamily="18" charset="0"/>
                        <a:ea typeface="Cambria Math" panose="02040503050406030204" pitchFamily="18" charset="0"/>
                      </a:rPr>
                      <m:t>𝜎</m:t>
                    </m:r>
                  </m:oMath>
                </a14:m>
                <a:r>
                  <a:rPr lang="en-GB" dirty="0"/>
                  <a:t> = Engineering stress</a:t>
                </a:r>
              </a:p>
              <a:p>
                <a:r>
                  <a:rPr lang="en-GB" dirty="0"/>
                  <a:t>F = force (N) </a:t>
                </a:r>
              </a:p>
              <a:p>
                <a:r>
                  <a:rPr lang="en-GB" dirty="0"/>
                  <a:t>A = Area of cross section (mm</a:t>
                </a:r>
                <a:r>
                  <a:rPr lang="en-GB" baseline="30000" dirty="0"/>
                  <a:t>2</a:t>
                </a:r>
                <a:r>
                  <a:rPr lang="en-GB" dirty="0"/>
                  <a:t>)</a:t>
                </a:r>
              </a:p>
            </p:txBody>
          </p:sp>
        </mc:Choice>
        <mc:Fallback>
          <p:sp>
            <p:nvSpPr>
              <p:cNvPr id="10" name="TextBox 9">
                <a:extLst>
                  <a:ext uri="{FF2B5EF4-FFF2-40B4-BE49-F238E27FC236}">
                    <a16:creationId xmlns:a16="http://schemas.microsoft.com/office/drawing/2014/main" id="{05016A06-8FE4-4C19-8E91-AFB58B1471F4}"/>
                  </a:ext>
                </a:extLst>
              </p:cNvPr>
              <p:cNvSpPr txBox="1">
                <a:spLocks noRot="1" noChangeAspect="1" noMove="1" noResize="1" noEditPoints="1" noAdjustHandles="1" noChangeArrowheads="1" noChangeShapeType="1" noTextEdit="1"/>
              </p:cNvSpPr>
              <p:nvPr/>
            </p:nvSpPr>
            <p:spPr>
              <a:xfrm>
                <a:off x="2365375" y="6316916"/>
                <a:ext cx="4406900" cy="1200329"/>
              </a:xfrm>
              <a:prstGeom prst="rect">
                <a:avLst/>
              </a:prstGeom>
              <a:blipFill>
                <a:blip r:embed="rId6"/>
                <a:stretch>
                  <a:fillRect l="-1107" t="-2538" b="-7107"/>
                </a:stretch>
              </a:blipFill>
            </p:spPr>
            <p:txBody>
              <a:bodyPr/>
              <a:lstStyle/>
              <a:p>
                <a:r>
                  <a:rPr lang="en-GB">
                    <a:noFill/>
                  </a:rPr>
                  <a:t> </a:t>
                </a:r>
              </a:p>
            </p:txBody>
          </p:sp>
        </mc:Fallback>
      </mc:AlternateContent>
      <p:pic>
        <p:nvPicPr>
          <p:cNvPr id="12" name="Picture 11">
            <a:extLst>
              <a:ext uri="{FF2B5EF4-FFF2-40B4-BE49-F238E27FC236}">
                <a16:creationId xmlns:a16="http://schemas.microsoft.com/office/drawing/2014/main" id="{504880E9-A980-4CA9-A48E-40E490C1DE1E}"/>
              </a:ext>
            </a:extLst>
          </p:cNvPr>
          <p:cNvPicPr>
            <a:picLocks noChangeAspect="1"/>
          </p:cNvPicPr>
          <p:nvPr/>
        </p:nvPicPr>
        <p:blipFill>
          <a:blip r:embed="rId7"/>
          <a:stretch>
            <a:fillRect/>
          </a:stretch>
        </p:blipFill>
        <p:spPr>
          <a:xfrm>
            <a:off x="8021637" y="2814471"/>
            <a:ext cx="1047750" cy="447675"/>
          </a:xfrm>
          <a:prstGeom prst="rect">
            <a:avLst/>
          </a:prstGeom>
        </p:spPr>
      </p:pic>
    </p:spTree>
    <p:extLst>
      <p:ext uri="{BB962C8B-B14F-4D97-AF65-F5344CB8AC3E}">
        <p14:creationId xmlns:p14="http://schemas.microsoft.com/office/powerpoint/2010/main" val="1103710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Get as many marks as you can</a:t>
            </a:r>
            <a:br>
              <a:rPr lang="en-GB" dirty="0"/>
            </a:br>
            <a:r>
              <a:rPr lang="en-GB" dirty="0"/>
              <a:t>Easily:</a:t>
            </a:r>
          </a:p>
        </p:txBody>
      </p:sp>
      <p:sp>
        <p:nvSpPr>
          <p:cNvPr id="5" name="TextBox 4">
            <a:extLst>
              <a:ext uri="{FF2B5EF4-FFF2-40B4-BE49-F238E27FC236}">
                <a16:creationId xmlns:a16="http://schemas.microsoft.com/office/drawing/2014/main" id="{B6D0292E-D113-4ECE-A1E9-A7FC57F6D89D}"/>
              </a:ext>
            </a:extLst>
          </p:cNvPr>
          <p:cNvSpPr txBox="1"/>
          <p:nvPr/>
        </p:nvSpPr>
        <p:spPr>
          <a:xfrm>
            <a:off x="202375" y="2117841"/>
            <a:ext cx="2239200" cy="1200329"/>
          </a:xfrm>
          <a:prstGeom prst="rect">
            <a:avLst/>
          </a:prstGeom>
          <a:noFill/>
        </p:spPr>
        <p:txBody>
          <a:bodyPr wrap="square" rtlCol="0">
            <a:spAutoFit/>
          </a:bodyPr>
          <a:lstStyle/>
          <a:p>
            <a:r>
              <a:rPr lang="en-US" sz="2400" dirty="0"/>
              <a:t>Report your actual measurements</a:t>
            </a:r>
            <a:endParaRPr lang="en-GB" sz="2400" dirty="0"/>
          </a:p>
        </p:txBody>
      </p:sp>
      <p:pic>
        <p:nvPicPr>
          <p:cNvPr id="6" name="Picture 5">
            <a:extLst>
              <a:ext uri="{FF2B5EF4-FFF2-40B4-BE49-F238E27FC236}">
                <a16:creationId xmlns:a16="http://schemas.microsoft.com/office/drawing/2014/main" id="{FAA9541F-9AD5-436B-B3AA-278099BE90B6}"/>
              </a:ext>
            </a:extLst>
          </p:cNvPr>
          <p:cNvPicPr>
            <a:picLocks noChangeAspect="1"/>
          </p:cNvPicPr>
          <p:nvPr/>
        </p:nvPicPr>
        <p:blipFill>
          <a:blip r:embed="rId3"/>
          <a:stretch>
            <a:fillRect/>
          </a:stretch>
        </p:blipFill>
        <p:spPr>
          <a:xfrm>
            <a:off x="2781300" y="1700046"/>
            <a:ext cx="2324100" cy="3124200"/>
          </a:xfrm>
          <a:prstGeom prst="rect">
            <a:avLst/>
          </a:prstGeom>
        </p:spPr>
      </p:pic>
      <p:sp>
        <p:nvSpPr>
          <p:cNvPr id="13" name="TextBox 12">
            <a:extLst>
              <a:ext uri="{FF2B5EF4-FFF2-40B4-BE49-F238E27FC236}">
                <a16:creationId xmlns:a16="http://schemas.microsoft.com/office/drawing/2014/main" id="{BE68373B-FD8F-43F2-8A49-2E15D5103A0C}"/>
              </a:ext>
            </a:extLst>
          </p:cNvPr>
          <p:cNvSpPr txBox="1"/>
          <p:nvPr/>
        </p:nvSpPr>
        <p:spPr>
          <a:xfrm>
            <a:off x="297625" y="5556366"/>
            <a:ext cx="2239200" cy="830997"/>
          </a:xfrm>
          <a:prstGeom prst="rect">
            <a:avLst/>
          </a:prstGeom>
          <a:noFill/>
        </p:spPr>
        <p:txBody>
          <a:bodyPr wrap="square" rtlCol="0">
            <a:spAutoFit/>
          </a:bodyPr>
          <a:lstStyle/>
          <a:p>
            <a:r>
              <a:rPr lang="en-US" sz="2400" dirty="0"/>
              <a:t>Then do your analysis : </a:t>
            </a:r>
            <a:endParaRPr lang="en-GB" sz="2400" dirty="0"/>
          </a:p>
        </p:txBody>
      </p:sp>
      <p:pic>
        <p:nvPicPr>
          <p:cNvPr id="14" name="Picture 13">
            <a:extLst>
              <a:ext uri="{FF2B5EF4-FFF2-40B4-BE49-F238E27FC236}">
                <a16:creationId xmlns:a16="http://schemas.microsoft.com/office/drawing/2014/main" id="{A56B75E8-2431-42A6-8968-DD02A22A31F1}"/>
              </a:ext>
            </a:extLst>
          </p:cNvPr>
          <p:cNvPicPr>
            <a:picLocks noChangeAspect="1"/>
          </p:cNvPicPr>
          <p:nvPr/>
        </p:nvPicPr>
        <p:blipFill>
          <a:blip r:embed="rId4"/>
          <a:stretch>
            <a:fillRect/>
          </a:stretch>
        </p:blipFill>
        <p:spPr>
          <a:xfrm>
            <a:off x="2305050" y="5845364"/>
            <a:ext cx="7581900" cy="1619938"/>
          </a:xfrm>
          <a:prstGeom prst="rect">
            <a:avLst/>
          </a:prstGeom>
        </p:spPr>
      </p:pic>
    </p:spTree>
    <p:extLst>
      <p:ext uri="{BB962C8B-B14F-4D97-AF65-F5344CB8AC3E}">
        <p14:creationId xmlns:p14="http://schemas.microsoft.com/office/powerpoint/2010/main" val="4287929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Get as many marks as you can</a:t>
            </a:r>
            <a:br>
              <a:rPr lang="en-GB" dirty="0"/>
            </a:br>
            <a:r>
              <a:rPr lang="en-GB" dirty="0"/>
              <a:t>Easily:</a:t>
            </a:r>
          </a:p>
        </p:txBody>
      </p:sp>
      <p:sp>
        <p:nvSpPr>
          <p:cNvPr id="3" name="TextBox 2">
            <a:extLst>
              <a:ext uri="{FF2B5EF4-FFF2-40B4-BE49-F238E27FC236}">
                <a16:creationId xmlns:a16="http://schemas.microsoft.com/office/drawing/2014/main" id="{2555CC31-DCEF-4C46-BB75-1803E39AA096}"/>
              </a:ext>
            </a:extLst>
          </p:cNvPr>
          <p:cNvSpPr txBox="1"/>
          <p:nvPr/>
        </p:nvSpPr>
        <p:spPr>
          <a:xfrm>
            <a:off x="4010025" y="2303462"/>
            <a:ext cx="3800475" cy="923330"/>
          </a:xfrm>
          <a:prstGeom prst="rect">
            <a:avLst/>
          </a:prstGeom>
          <a:noFill/>
        </p:spPr>
        <p:txBody>
          <a:bodyPr wrap="square" rtlCol="0">
            <a:spAutoFit/>
          </a:bodyPr>
          <a:lstStyle/>
          <a:p>
            <a:r>
              <a:rPr lang="en-US" dirty="0"/>
              <a:t>Do you know the difference between a force, a stress and a strain?</a:t>
            </a:r>
            <a:endParaRPr lang="en-GB" dirty="0"/>
          </a:p>
        </p:txBody>
      </p:sp>
      <p:sp>
        <p:nvSpPr>
          <p:cNvPr id="5" name="TextBox 4">
            <a:extLst>
              <a:ext uri="{FF2B5EF4-FFF2-40B4-BE49-F238E27FC236}">
                <a16:creationId xmlns:a16="http://schemas.microsoft.com/office/drawing/2014/main" id="{B6D0292E-D113-4ECE-A1E9-A7FC57F6D89D}"/>
              </a:ext>
            </a:extLst>
          </p:cNvPr>
          <p:cNvSpPr txBox="1"/>
          <p:nvPr/>
        </p:nvSpPr>
        <p:spPr>
          <a:xfrm>
            <a:off x="202375" y="2117841"/>
            <a:ext cx="2239200" cy="830997"/>
          </a:xfrm>
          <a:prstGeom prst="rect">
            <a:avLst/>
          </a:prstGeom>
          <a:noFill/>
        </p:spPr>
        <p:txBody>
          <a:bodyPr wrap="square" rtlCol="0">
            <a:spAutoFit/>
          </a:bodyPr>
          <a:lstStyle/>
          <a:p>
            <a:r>
              <a:rPr lang="en-US" sz="2400" dirty="0"/>
              <a:t>Clarity and terminology</a:t>
            </a:r>
            <a:endParaRPr lang="en-GB" sz="2400" dirty="0"/>
          </a:p>
        </p:txBody>
      </p:sp>
      <p:sp>
        <p:nvSpPr>
          <p:cNvPr id="6" name="TextBox 5">
            <a:extLst>
              <a:ext uri="{FF2B5EF4-FFF2-40B4-BE49-F238E27FC236}">
                <a16:creationId xmlns:a16="http://schemas.microsoft.com/office/drawing/2014/main" id="{A5A02DAC-F6A0-43BF-A669-ECDA29948D52}"/>
              </a:ext>
            </a:extLst>
          </p:cNvPr>
          <p:cNvSpPr txBox="1"/>
          <p:nvPr/>
        </p:nvSpPr>
        <p:spPr>
          <a:xfrm>
            <a:off x="541337" y="3967494"/>
            <a:ext cx="3800475" cy="1754326"/>
          </a:xfrm>
          <a:prstGeom prst="rect">
            <a:avLst/>
          </a:prstGeom>
          <a:noFill/>
        </p:spPr>
        <p:txBody>
          <a:bodyPr wrap="square" rtlCol="0">
            <a:spAutoFit/>
          </a:bodyPr>
          <a:lstStyle/>
          <a:p>
            <a:r>
              <a:rPr lang="en-US" dirty="0"/>
              <a:t>IF a rubber band snaps when a mass of 1 kg is suspended form it what is the breaking force ? </a:t>
            </a:r>
          </a:p>
          <a:p>
            <a:endParaRPr lang="en-US" dirty="0"/>
          </a:p>
          <a:p>
            <a:r>
              <a:rPr lang="en-US" dirty="0"/>
              <a:t>What is the engineering UTS of the material?</a:t>
            </a:r>
            <a:endParaRPr lang="en-GB" dirty="0"/>
          </a:p>
        </p:txBody>
      </p:sp>
      <p:sp>
        <p:nvSpPr>
          <p:cNvPr id="7" name="TextBox 6">
            <a:extLst>
              <a:ext uri="{FF2B5EF4-FFF2-40B4-BE49-F238E27FC236}">
                <a16:creationId xmlns:a16="http://schemas.microsoft.com/office/drawing/2014/main" id="{85B154E0-817F-43ED-A0F8-C8C2E38079B8}"/>
              </a:ext>
            </a:extLst>
          </p:cNvPr>
          <p:cNvSpPr txBox="1"/>
          <p:nvPr/>
        </p:nvSpPr>
        <p:spPr>
          <a:xfrm>
            <a:off x="5991225" y="5058675"/>
            <a:ext cx="3800475" cy="1477328"/>
          </a:xfrm>
          <a:prstGeom prst="rect">
            <a:avLst/>
          </a:prstGeom>
          <a:noFill/>
        </p:spPr>
        <p:txBody>
          <a:bodyPr wrap="square" rtlCol="0">
            <a:spAutoFit/>
          </a:bodyPr>
          <a:lstStyle/>
          <a:p>
            <a:r>
              <a:rPr lang="en-US" dirty="0"/>
              <a:t>Maybe we should have a rule – don’t write it down unless we know what it means!!!</a:t>
            </a:r>
          </a:p>
          <a:p>
            <a:endParaRPr lang="en-US" dirty="0"/>
          </a:p>
          <a:p>
            <a:r>
              <a:rPr lang="en-US" dirty="0"/>
              <a:t>Or Write less but be precise!</a:t>
            </a:r>
            <a:endParaRPr lang="en-GB" dirty="0"/>
          </a:p>
        </p:txBody>
      </p:sp>
    </p:spTree>
    <p:extLst>
      <p:ext uri="{BB962C8B-B14F-4D97-AF65-F5344CB8AC3E}">
        <p14:creationId xmlns:p14="http://schemas.microsoft.com/office/powerpoint/2010/main" val="1437785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Referencing example:</a:t>
            </a:r>
          </a:p>
        </p:txBody>
      </p:sp>
      <p:pic>
        <p:nvPicPr>
          <p:cNvPr id="4" name="Picture 3">
            <a:extLst>
              <a:ext uri="{FF2B5EF4-FFF2-40B4-BE49-F238E27FC236}">
                <a16:creationId xmlns:a16="http://schemas.microsoft.com/office/drawing/2014/main" id="{AC74012C-9AD7-40AC-9076-18C660D97A00}"/>
              </a:ext>
            </a:extLst>
          </p:cNvPr>
          <p:cNvPicPr>
            <a:picLocks noChangeAspect="1"/>
          </p:cNvPicPr>
          <p:nvPr/>
        </p:nvPicPr>
        <p:blipFill>
          <a:blip r:embed="rId2"/>
          <a:stretch>
            <a:fillRect/>
          </a:stretch>
        </p:blipFill>
        <p:spPr>
          <a:xfrm>
            <a:off x="149224" y="3289299"/>
            <a:ext cx="9610725" cy="3629025"/>
          </a:xfrm>
          <a:prstGeom prst="rect">
            <a:avLst/>
          </a:prstGeom>
        </p:spPr>
      </p:pic>
      <p:sp>
        <p:nvSpPr>
          <p:cNvPr id="7" name="TextBox 6">
            <a:extLst>
              <a:ext uri="{FF2B5EF4-FFF2-40B4-BE49-F238E27FC236}">
                <a16:creationId xmlns:a16="http://schemas.microsoft.com/office/drawing/2014/main" id="{A4438C83-24D5-49C3-B222-7DEF6DBA4EAD}"/>
              </a:ext>
            </a:extLst>
          </p:cNvPr>
          <p:cNvSpPr txBox="1"/>
          <p:nvPr/>
        </p:nvSpPr>
        <p:spPr>
          <a:xfrm>
            <a:off x="323850" y="2428875"/>
            <a:ext cx="2476500" cy="369332"/>
          </a:xfrm>
          <a:prstGeom prst="rect">
            <a:avLst/>
          </a:prstGeom>
          <a:noFill/>
        </p:spPr>
        <p:txBody>
          <a:bodyPr wrap="square" rtlCol="0">
            <a:spAutoFit/>
          </a:bodyPr>
          <a:lstStyle/>
          <a:p>
            <a:r>
              <a:rPr lang="en-US" dirty="0"/>
              <a:t>This is the abstract : </a:t>
            </a:r>
            <a:endParaRPr lang="en-GB" dirty="0"/>
          </a:p>
        </p:txBody>
      </p:sp>
    </p:spTree>
    <p:extLst>
      <p:ext uri="{BB962C8B-B14F-4D97-AF65-F5344CB8AC3E}">
        <p14:creationId xmlns:p14="http://schemas.microsoft.com/office/powerpoint/2010/main" val="3996360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5311774" y="1550938"/>
            <a:ext cx="4146858" cy="1939514"/>
          </a:xfrm>
        </p:spPr>
        <p:txBody>
          <a:bodyPr/>
          <a:lstStyle/>
          <a:p>
            <a:r>
              <a:rPr lang="en-GB" dirty="0"/>
              <a:t>Referencing and introduction example:</a:t>
            </a:r>
          </a:p>
        </p:txBody>
      </p:sp>
      <p:pic>
        <p:nvPicPr>
          <p:cNvPr id="5" name="Picture 4">
            <a:extLst>
              <a:ext uri="{FF2B5EF4-FFF2-40B4-BE49-F238E27FC236}">
                <a16:creationId xmlns:a16="http://schemas.microsoft.com/office/drawing/2014/main" id="{160E92D6-16E3-4D32-A21D-019F367454E4}"/>
              </a:ext>
            </a:extLst>
          </p:cNvPr>
          <p:cNvPicPr>
            <a:picLocks noChangeAspect="1"/>
          </p:cNvPicPr>
          <p:nvPr/>
        </p:nvPicPr>
        <p:blipFill>
          <a:blip r:embed="rId3"/>
          <a:stretch>
            <a:fillRect/>
          </a:stretch>
        </p:blipFill>
        <p:spPr>
          <a:xfrm>
            <a:off x="5311774" y="3779837"/>
            <a:ext cx="4657341" cy="3548062"/>
          </a:xfrm>
          <a:prstGeom prst="rect">
            <a:avLst/>
          </a:prstGeom>
        </p:spPr>
      </p:pic>
      <p:pic>
        <p:nvPicPr>
          <p:cNvPr id="6" name="Picture 5">
            <a:extLst>
              <a:ext uri="{FF2B5EF4-FFF2-40B4-BE49-F238E27FC236}">
                <a16:creationId xmlns:a16="http://schemas.microsoft.com/office/drawing/2014/main" id="{AC068F38-0CBA-451F-9503-038944CDF768}"/>
              </a:ext>
            </a:extLst>
          </p:cNvPr>
          <p:cNvPicPr>
            <a:picLocks noChangeAspect="1"/>
          </p:cNvPicPr>
          <p:nvPr/>
        </p:nvPicPr>
        <p:blipFill>
          <a:blip r:embed="rId4"/>
          <a:stretch>
            <a:fillRect/>
          </a:stretch>
        </p:blipFill>
        <p:spPr>
          <a:xfrm>
            <a:off x="111510" y="66675"/>
            <a:ext cx="5156665" cy="7426324"/>
          </a:xfrm>
          <a:prstGeom prst="rect">
            <a:avLst/>
          </a:prstGeom>
        </p:spPr>
      </p:pic>
    </p:spTree>
    <p:extLst>
      <p:ext uri="{BB962C8B-B14F-4D97-AF65-F5344CB8AC3E}">
        <p14:creationId xmlns:p14="http://schemas.microsoft.com/office/powerpoint/2010/main" val="3564646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How to write an introduction/Research section:</a:t>
            </a:r>
          </a:p>
        </p:txBody>
      </p:sp>
      <p:sp>
        <p:nvSpPr>
          <p:cNvPr id="5" name="TextBox 4">
            <a:extLst>
              <a:ext uri="{FF2B5EF4-FFF2-40B4-BE49-F238E27FC236}">
                <a16:creationId xmlns:a16="http://schemas.microsoft.com/office/drawing/2014/main" id="{833EAA52-9A84-4265-99DD-09D16D693A8D}"/>
              </a:ext>
            </a:extLst>
          </p:cNvPr>
          <p:cNvSpPr txBox="1"/>
          <p:nvPr/>
        </p:nvSpPr>
        <p:spPr>
          <a:xfrm>
            <a:off x="400050" y="1943100"/>
            <a:ext cx="4533900" cy="1477328"/>
          </a:xfrm>
          <a:prstGeom prst="rect">
            <a:avLst/>
          </a:prstGeom>
          <a:noFill/>
        </p:spPr>
        <p:txBody>
          <a:bodyPr wrap="square" rtlCol="0">
            <a:spAutoFit/>
          </a:bodyPr>
          <a:lstStyle/>
          <a:p>
            <a:r>
              <a:rPr lang="en-US" dirty="0"/>
              <a:t>In an academic paper the aim of the paper is to bring new knowledge into the public domain.  The aim of the research section (called introduction)  is to tell the story so far.</a:t>
            </a:r>
            <a:endParaRPr lang="en-GB" dirty="0"/>
          </a:p>
        </p:txBody>
      </p:sp>
      <p:sp>
        <p:nvSpPr>
          <p:cNvPr id="8" name="TextBox 7">
            <a:extLst>
              <a:ext uri="{FF2B5EF4-FFF2-40B4-BE49-F238E27FC236}">
                <a16:creationId xmlns:a16="http://schemas.microsoft.com/office/drawing/2014/main" id="{5810D39D-0DD4-4355-BF08-CDBA27646937}"/>
              </a:ext>
            </a:extLst>
          </p:cNvPr>
          <p:cNvSpPr txBox="1"/>
          <p:nvPr/>
        </p:nvSpPr>
        <p:spPr>
          <a:xfrm>
            <a:off x="5232401" y="3325178"/>
            <a:ext cx="4533900" cy="646331"/>
          </a:xfrm>
          <a:prstGeom prst="rect">
            <a:avLst/>
          </a:prstGeom>
          <a:noFill/>
        </p:spPr>
        <p:txBody>
          <a:bodyPr wrap="square" rtlCol="0">
            <a:spAutoFit/>
          </a:bodyPr>
          <a:lstStyle/>
          <a:p>
            <a:r>
              <a:rPr lang="en-US" dirty="0"/>
              <a:t>You should try to follow this if you are reporting an experiment or investigation</a:t>
            </a:r>
            <a:endParaRPr lang="en-GB" dirty="0"/>
          </a:p>
        </p:txBody>
      </p:sp>
    </p:spTree>
    <p:extLst>
      <p:ext uri="{BB962C8B-B14F-4D97-AF65-F5344CB8AC3E}">
        <p14:creationId xmlns:p14="http://schemas.microsoft.com/office/powerpoint/2010/main" val="3684310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How to write an introduction/Research section:</a:t>
            </a:r>
          </a:p>
        </p:txBody>
      </p:sp>
      <p:sp>
        <p:nvSpPr>
          <p:cNvPr id="5" name="TextBox 4">
            <a:extLst>
              <a:ext uri="{FF2B5EF4-FFF2-40B4-BE49-F238E27FC236}">
                <a16:creationId xmlns:a16="http://schemas.microsoft.com/office/drawing/2014/main" id="{833EAA52-9A84-4265-99DD-09D16D693A8D}"/>
              </a:ext>
            </a:extLst>
          </p:cNvPr>
          <p:cNvSpPr txBox="1"/>
          <p:nvPr/>
        </p:nvSpPr>
        <p:spPr>
          <a:xfrm>
            <a:off x="419100" y="2074637"/>
            <a:ext cx="4533900" cy="646331"/>
          </a:xfrm>
          <a:prstGeom prst="rect">
            <a:avLst/>
          </a:prstGeom>
          <a:noFill/>
        </p:spPr>
        <p:txBody>
          <a:bodyPr wrap="square" rtlCol="0">
            <a:spAutoFit/>
          </a:bodyPr>
          <a:lstStyle/>
          <a:p>
            <a:r>
              <a:rPr lang="en-US" dirty="0"/>
              <a:t>1.Wide initial reading/discussion/watching.</a:t>
            </a:r>
          </a:p>
          <a:p>
            <a:r>
              <a:rPr lang="en-US" dirty="0"/>
              <a:t>Don’t forget to take notes and references</a:t>
            </a:r>
            <a:endParaRPr lang="en-GB" dirty="0"/>
          </a:p>
        </p:txBody>
      </p:sp>
      <p:sp>
        <p:nvSpPr>
          <p:cNvPr id="8" name="TextBox 7">
            <a:extLst>
              <a:ext uri="{FF2B5EF4-FFF2-40B4-BE49-F238E27FC236}">
                <a16:creationId xmlns:a16="http://schemas.microsoft.com/office/drawing/2014/main" id="{5810D39D-0DD4-4355-BF08-CDBA27646937}"/>
              </a:ext>
            </a:extLst>
          </p:cNvPr>
          <p:cNvSpPr txBox="1"/>
          <p:nvPr/>
        </p:nvSpPr>
        <p:spPr>
          <a:xfrm>
            <a:off x="505560" y="2955846"/>
            <a:ext cx="4533900" cy="646331"/>
          </a:xfrm>
          <a:prstGeom prst="rect">
            <a:avLst/>
          </a:prstGeom>
          <a:noFill/>
        </p:spPr>
        <p:txBody>
          <a:bodyPr wrap="square" rtlCol="0">
            <a:spAutoFit/>
          </a:bodyPr>
          <a:lstStyle/>
          <a:p>
            <a:r>
              <a:rPr lang="en-US" dirty="0"/>
              <a:t>2. What themes are you communicating on? </a:t>
            </a:r>
            <a:endParaRPr lang="en-GB" dirty="0"/>
          </a:p>
        </p:txBody>
      </p:sp>
      <p:sp>
        <p:nvSpPr>
          <p:cNvPr id="9" name="TextBox 8">
            <a:extLst>
              <a:ext uri="{FF2B5EF4-FFF2-40B4-BE49-F238E27FC236}">
                <a16:creationId xmlns:a16="http://schemas.microsoft.com/office/drawing/2014/main" id="{6F0CA366-EE64-403D-BA31-9D116DF2CE46}"/>
              </a:ext>
            </a:extLst>
          </p:cNvPr>
          <p:cNvSpPr txBox="1"/>
          <p:nvPr/>
        </p:nvSpPr>
        <p:spPr>
          <a:xfrm>
            <a:off x="505560" y="3865165"/>
            <a:ext cx="4533900" cy="1477328"/>
          </a:xfrm>
          <a:prstGeom prst="rect">
            <a:avLst/>
          </a:prstGeom>
          <a:noFill/>
        </p:spPr>
        <p:txBody>
          <a:bodyPr wrap="square" rtlCol="0">
            <a:spAutoFit/>
          </a:bodyPr>
          <a:lstStyle/>
          <a:p>
            <a:r>
              <a:rPr lang="en-US" dirty="0"/>
              <a:t>3. Work out what is relevant to report and include (with references).  Tell a story which brings the reader up to your state of knowledge on the subject.  Keep it relevant</a:t>
            </a:r>
            <a:endParaRPr lang="en-GB" dirty="0"/>
          </a:p>
        </p:txBody>
      </p:sp>
      <p:pic>
        <p:nvPicPr>
          <p:cNvPr id="12" name="Graphic 11" descr="Pyramid with levels">
            <a:extLst>
              <a:ext uri="{FF2B5EF4-FFF2-40B4-BE49-F238E27FC236}">
                <a16:creationId xmlns:a16="http://schemas.microsoft.com/office/drawing/2014/main" id="{C7F8CC51-E2B9-42AE-B87D-00769F64B47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a:off x="5649911" y="2077383"/>
            <a:ext cx="3049588" cy="3049588"/>
          </a:xfrm>
          <a:prstGeom prst="rect">
            <a:avLst/>
          </a:prstGeom>
        </p:spPr>
      </p:pic>
    </p:spTree>
    <p:extLst>
      <p:ext uri="{BB962C8B-B14F-4D97-AF65-F5344CB8AC3E}">
        <p14:creationId xmlns:p14="http://schemas.microsoft.com/office/powerpoint/2010/main" val="2531839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07C558C-CCA4-4FC4-BF51-5608FA38EA11}"/>
              </a:ext>
            </a:extLst>
          </p:cNvPr>
          <p:cNvPicPr>
            <a:picLocks noChangeAspect="1"/>
          </p:cNvPicPr>
          <p:nvPr/>
        </p:nvPicPr>
        <p:blipFill>
          <a:blip r:embed="rId3"/>
          <a:stretch>
            <a:fillRect/>
          </a:stretch>
        </p:blipFill>
        <p:spPr>
          <a:xfrm>
            <a:off x="-155575" y="2905561"/>
            <a:ext cx="8943975" cy="4057650"/>
          </a:xfrm>
          <a:prstGeom prst="rect">
            <a:avLst/>
          </a:prstGeom>
        </p:spPr>
      </p:pic>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How to write an introduction/Research section:</a:t>
            </a:r>
          </a:p>
        </p:txBody>
      </p:sp>
      <p:pic>
        <p:nvPicPr>
          <p:cNvPr id="13" name="Graphic 12" descr="Pyramid with levels">
            <a:extLst>
              <a:ext uri="{FF2B5EF4-FFF2-40B4-BE49-F238E27FC236}">
                <a16:creationId xmlns:a16="http://schemas.microsoft.com/office/drawing/2014/main" id="{21048A87-31AD-4832-8D93-E7C04FC54FC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0800000">
            <a:off x="6525332" y="2639358"/>
            <a:ext cx="3049588" cy="3049588"/>
          </a:xfrm>
          <a:prstGeom prst="rect">
            <a:avLst/>
          </a:prstGeom>
        </p:spPr>
      </p:pic>
      <p:cxnSp>
        <p:nvCxnSpPr>
          <p:cNvPr id="6" name="Straight Arrow Connector 5">
            <a:extLst>
              <a:ext uri="{FF2B5EF4-FFF2-40B4-BE49-F238E27FC236}">
                <a16:creationId xmlns:a16="http://schemas.microsoft.com/office/drawing/2014/main" id="{0A80D054-6E7F-4124-BC5B-91BCA6109FCF}"/>
              </a:ext>
            </a:extLst>
          </p:cNvPr>
          <p:cNvCxnSpPr>
            <a:cxnSpLocks/>
          </p:cNvCxnSpPr>
          <p:nvPr/>
        </p:nvCxnSpPr>
        <p:spPr>
          <a:xfrm flipH="1">
            <a:off x="4798219" y="3257550"/>
            <a:ext cx="2107406" cy="35079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E2F9954-FF60-46A0-B49B-EC9F60A6E9CC}"/>
              </a:ext>
            </a:extLst>
          </p:cNvPr>
          <p:cNvCxnSpPr>
            <a:cxnSpLocks/>
          </p:cNvCxnSpPr>
          <p:nvPr/>
        </p:nvCxnSpPr>
        <p:spPr>
          <a:xfrm flipH="1">
            <a:off x="4595105" y="3257551"/>
            <a:ext cx="2300996" cy="333374"/>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24863AC0-D712-4E9D-A51B-7C01B7183EE7}"/>
              </a:ext>
            </a:extLst>
          </p:cNvPr>
          <p:cNvSpPr txBox="1"/>
          <p:nvPr/>
        </p:nvSpPr>
        <p:spPr>
          <a:xfrm>
            <a:off x="276225" y="1856436"/>
            <a:ext cx="4533900" cy="646331"/>
          </a:xfrm>
          <a:prstGeom prst="rect">
            <a:avLst/>
          </a:prstGeom>
          <a:noFill/>
        </p:spPr>
        <p:txBody>
          <a:bodyPr wrap="square" rtlCol="0">
            <a:spAutoFit/>
          </a:bodyPr>
          <a:lstStyle/>
          <a:p>
            <a:r>
              <a:rPr lang="en-US" dirty="0"/>
              <a:t>1.Wide initial reading/discussion/watching.</a:t>
            </a:r>
          </a:p>
          <a:p>
            <a:r>
              <a:rPr lang="en-US" dirty="0"/>
              <a:t>Don’t forget to take notes and references</a:t>
            </a:r>
            <a:endParaRPr lang="en-GB" dirty="0"/>
          </a:p>
        </p:txBody>
      </p:sp>
    </p:spTree>
    <p:extLst>
      <p:ext uri="{BB962C8B-B14F-4D97-AF65-F5344CB8AC3E}">
        <p14:creationId xmlns:p14="http://schemas.microsoft.com/office/powerpoint/2010/main" val="12754571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381FDD-2269-46FD-8D22-E883FE6531B8}"/>
              </a:ext>
            </a:extLst>
          </p:cNvPr>
          <p:cNvSpPr/>
          <p:nvPr/>
        </p:nvSpPr>
        <p:spPr>
          <a:xfrm>
            <a:off x="265875" y="2217736"/>
            <a:ext cx="7230300" cy="5276381"/>
          </a:xfrm>
          <a:prstGeom prst="rect">
            <a:avLst/>
          </a:prstGeom>
        </p:spPr>
        <p:txBody>
          <a:bodyPr wrap="square">
            <a:spAutoFit/>
          </a:bodyPr>
          <a:lstStyle/>
          <a:p>
            <a:r>
              <a:rPr lang="en-GB" b="1" dirty="0">
                <a:latin typeface="Times New Roman" panose="02020603050405020304" pitchFamily="18" charset="0"/>
                <a:ea typeface="Times New Roman" panose="02020603050405020304" pitchFamily="18" charset="0"/>
              </a:rPr>
              <a:t>Minimum Work Required.</a:t>
            </a:r>
            <a:endParaRPr lang="en-GB" dirty="0">
              <a:latin typeface="Times New Roman" panose="02020603050405020304" pitchFamily="18" charset="0"/>
              <a:ea typeface="Times New Roman" panose="02020603050405020304" pitchFamily="18" charset="0"/>
            </a:endParaRPr>
          </a:p>
          <a:p>
            <a:r>
              <a:rPr lang="en-GB" b="1" dirty="0">
                <a:latin typeface="Times New Roman" panose="02020603050405020304" pitchFamily="18"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marL="342900" marR="0" lvl="0" indent="-342900">
              <a:lnSpc>
                <a:spcPct val="107000"/>
              </a:lnSpc>
              <a:spcBef>
                <a:spcPts val="0"/>
              </a:spcBef>
              <a:spcAft>
                <a:spcPts val="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Obtain a </a:t>
            </a:r>
            <a:r>
              <a:rPr lang="en-GB" sz="2000" b="1" dirty="0">
                <a:latin typeface="Calibri" panose="020F0502020204030204" pitchFamily="34" charset="0"/>
                <a:ea typeface="SimSun" panose="02010600030101010101" pitchFamily="2" charset="-122"/>
                <a:cs typeface="Calibri" panose="020F0502020204030204" pitchFamily="34" charset="0"/>
              </a:rPr>
              <a:t>Force</a:t>
            </a:r>
            <a:r>
              <a:rPr lang="en-GB" dirty="0">
                <a:latin typeface="Calibri" panose="020F0502020204030204" pitchFamily="34" charset="0"/>
                <a:ea typeface="SimSun" panose="02010600030101010101" pitchFamily="2" charset="-122"/>
                <a:cs typeface="Calibri" panose="020F0502020204030204" pitchFamily="34" charset="0"/>
              </a:rPr>
              <a:t>/Stretch curve for a rubber band of your choice.  Take the curve to the point the band snaps</a:t>
            </a:r>
          </a:p>
          <a:p>
            <a:pPr marL="342900" marR="0" lvl="0" indent="-342900">
              <a:lnSpc>
                <a:spcPct val="107000"/>
              </a:lnSpc>
              <a:spcBef>
                <a:spcPts val="0"/>
              </a:spcBef>
              <a:spcAft>
                <a:spcPts val="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Convert the curve into an </a:t>
            </a:r>
            <a:r>
              <a:rPr lang="en-GB" sz="2000" b="1" dirty="0">
                <a:latin typeface="Calibri" panose="020F0502020204030204" pitchFamily="34" charset="0"/>
                <a:ea typeface="SimSun" panose="02010600030101010101" pitchFamily="2" charset="-122"/>
                <a:cs typeface="Calibri" panose="020F0502020204030204" pitchFamily="34" charset="0"/>
              </a:rPr>
              <a:t>engineering stress/engineering strain</a:t>
            </a:r>
            <a:r>
              <a:rPr lang="en-GB" dirty="0">
                <a:latin typeface="Calibri" panose="020F0502020204030204" pitchFamily="34" charset="0"/>
                <a:ea typeface="SimSun" panose="02010600030101010101" pitchFamily="2" charset="-122"/>
                <a:cs typeface="Calibri" panose="020F0502020204030204" pitchFamily="34" charset="0"/>
              </a:rPr>
              <a:t> curve for the material.</a:t>
            </a:r>
          </a:p>
          <a:p>
            <a:pPr marL="342900" marR="0" lvl="0" indent="-342900">
              <a:lnSpc>
                <a:spcPct val="107000"/>
              </a:lnSpc>
              <a:spcBef>
                <a:spcPts val="0"/>
              </a:spcBef>
              <a:spcAft>
                <a:spcPts val="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Covert the curve into a true </a:t>
            </a:r>
            <a:r>
              <a:rPr lang="en-GB" sz="2000" b="1" dirty="0">
                <a:latin typeface="Calibri" panose="020F0502020204030204" pitchFamily="34" charset="0"/>
                <a:ea typeface="SimSun" panose="02010600030101010101" pitchFamily="2" charset="-122"/>
                <a:cs typeface="Calibri" panose="020F0502020204030204" pitchFamily="34" charset="0"/>
              </a:rPr>
              <a:t>stress / true strain </a:t>
            </a:r>
            <a:r>
              <a:rPr lang="en-GB" dirty="0">
                <a:latin typeface="Calibri" panose="020F0502020204030204" pitchFamily="34" charset="0"/>
                <a:ea typeface="SimSun" panose="02010600030101010101" pitchFamily="2" charset="-122"/>
                <a:cs typeface="Calibri" panose="020F0502020204030204" pitchFamily="34" charset="0"/>
              </a:rPr>
              <a:t>curve for the material</a:t>
            </a:r>
          </a:p>
          <a:p>
            <a:pPr marL="342900" marR="0" lvl="0" indent="-342900">
              <a:lnSpc>
                <a:spcPct val="107000"/>
              </a:lnSpc>
              <a:spcBef>
                <a:spcPts val="0"/>
              </a:spcBef>
              <a:spcAft>
                <a:spcPts val="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Find </a:t>
            </a:r>
            <a:r>
              <a:rPr lang="en-GB" sz="2000" b="1" dirty="0" err="1">
                <a:latin typeface="Calibri" panose="020F0502020204030204" pitchFamily="34" charset="0"/>
                <a:ea typeface="SimSun" panose="02010600030101010101" pitchFamily="2" charset="-122"/>
                <a:cs typeface="Calibri" panose="020F0502020204030204" pitchFamily="34" charset="0"/>
              </a:rPr>
              <a:t>youngs</a:t>
            </a:r>
            <a:r>
              <a:rPr lang="en-GB" sz="2000" b="1" dirty="0">
                <a:latin typeface="Calibri" panose="020F0502020204030204" pitchFamily="34" charset="0"/>
                <a:ea typeface="SimSun" panose="02010600030101010101" pitchFamily="2" charset="-122"/>
                <a:cs typeface="Calibri" panose="020F0502020204030204" pitchFamily="34" charset="0"/>
              </a:rPr>
              <a:t> modulus  </a:t>
            </a:r>
            <a:r>
              <a:rPr lang="en-GB" dirty="0">
                <a:latin typeface="Calibri" panose="020F0502020204030204" pitchFamily="34" charset="0"/>
                <a:ea typeface="SimSun" panose="02010600030101010101" pitchFamily="2" charset="-122"/>
                <a:cs typeface="Calibri" panose="020F0502020204030204" pitchFamily="34" charset="0"/>
              </a:rPr>
              <a:t>and the </a:t>
            </a:r>
            <a:r>
              <a:rPr lang="en-GB" sz="2000" b="1" dirty="0">
                <a:latin typeface="Calibri" panose="020F0502020204030204" pitchFamily="34" charset="0"/>
                <a:ea typeface="SimSun" panose="02010600030101010101" pitchFamily="2" charset="-122"/>
                <a:cs typeface="Calibri" panose="020F0502020204030204" pitchFamily="34" charset="0"/>
              </a:rPr>
              <a:t>ultimate tensile strength</a:t>
            </a:r>
            <a:r>
              <a:rPr lang="en-GB" dirty="0">
                <a:latin typeface="Calibri" panose="020F0502020204030204" pitchFamily="34" charset="0"/>
                <a:ea typeface="SimSun" panose="02010600030101010101" pitchFamily="2" charset="-122"/>
                <a:cs typeface="Calibri" panose="020F0502020204030204" pitchFamily="34" charset="0"/>
              </a:rPr>
              <a:t> of the material based on the true stress and true strain curve</a:t>
            </a:r>
          </a:p>
          <a:p>
            <a:pPr marL="342900" marR="0" lvl="0" indent="-342900">
              <a:lnSpc>
                <a:spcPct val="107000"/>
              </a:lnSpc>
              <a:spcBef>
                <a:spcPts val="0"/>
              </a:spcBef>
              <a:spcAft>
                <a:spcPts val="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Observe how the </a:t>
            </a:r>
            <a:r>
              <a:rPr lang="en-GB" sz="2000" b="1" dirty="0">
                <a:latin typeface="Calibri" panose="020F0502020204030204" pitchFamily="34" charset="0"/>
                <a:ea typeface="SimSun" panose="02010600030101010101" pitchFamily="2" charset="-122"/>
                <a:cs typeface="Calibri" panose="020F0502020204030204" pitchFamily="34" charset="0"/>
              </a:rPr>
              <a:t>chemistry</a:t>
            </a:r>
            <a:r>
              <a:rPr lang="en-GB" dirty="0">
                <a:latin typeface="Calibri" panose="020F0502020204030204" pitchFamily="34" charset="0"/>
                <a:ea typeface="SimSun" panose="02010600030101010101" pitchFamily="2" charset="-122"/>
                <a:cs typeface="Calibri" panose="020F0502020204030204" pitchFamily="34" charset="0"/>
              </a:rPr>
              <a:t> of rubber materials dictates how the curve works</a:t>
            </a:r>
          </a:p>
          <a:p>
            <a:pPr marL="342900" marR="0" lvl="0" indent="-342900">
              <a:lnSpc>
                <a:spcPct val="107000"/>
              </a:lnSpc>
              <a:spcBef>
                <a:spcPts val="0"/>
              </a:spcBef>
              <a:spcAft>
                <a:spcPts val="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Analyse your </a:t>
            </a:r>
            <a:r>
              <a:rPr lang="en-GB" b="1" dirty="0">
                <a:latin typeface="Calibri" panose="020F0502020204030204" pitchFamily="34" charset="0"/>
                <a:ea typeface="SimSun" panose="02010600030101010101" pitchFamily="2" charset="-122"/>
                <a:cs typeface="Calibri" panose="020F0502020204030204" pitchFamily="34" charset="0"/>
              </a:rPr>
              <a:t>experimental accuracy</a:t>
            </a:r>
            <a:r>
              <a:rPr lang="en-GB" dirty="0">
                <a:latin typeface="Calibri" panose="020F0502020204030204" pitchFamily="34" charset="0"/>
                <a:ea typeface="SimSun" panose="02010600030101010101" pitchFamily="2" charset="-122"/>
                <a:cs typeface="Calibri" panose="020F0502020204030204" pitchFamily="34" charset="0"/>
              </a:rPr>
              <a:t>.  What are the sources of </a:t>
            </a:r>
            <a:r>
              <a:rPr lang="en-GB" sz="2000" b="1" dirty="0">
                <a:latin typeface="Calibri" panose="020F0502020204030204" pitchFamily="34" charset="0"/>
                <a:ea typeface="SimSun" panose="02010600030101010101" pitchFamily="2" charset="-122"/>
                <a:cs typeface="Calibri" panose="020F0502020204030204" pitchFamily="34" charset="0"/>
              </a:rPr>
              <a:t>variation</a:t>
            </a:r>
            <a:r>
              <a:rPr lang="en-GB" dirty="0">
                <a:latin typeface="Calibri" panose="020F0502020204030204" pitchFamily="34" charset="0"/>
                <a:ea typeface="SimSun" panose="02010600030101010101" pitchFamily="2" charset="-122"/>
                <a:cs typeface="Calibri" panose="020F0502020204030204" pitchFamily="34" charset="0"/>
              </a:rPr>
              <a:t> in the result? How could the sample (the band) be better prepared? If you had more money and time how could you make the experiment more accurate and more </a:t>
            </a:r>
            <a:r>
              <a:rPr lang="en-GB" sz="2000" b="1" dirty="0">
                <a:latin typeface="Calibri" panose="020F0502020204030204" pitchFamily="34" charset="0"/>
                <a:ea typeface="SimSun" panose="02010600030101010101" pitchFamily="2" charset="-122"/>
                <a:cs typeface="Calibri" panose="020F0502020204030204" pitchFamily="34" charset="0"/>
              </a:rPr>
              <a:t>repeatable</a:t>
            </a:r>
            <a:r>
              <a:rPr lang="en-GB" dirty="0">
                <a:latin typeface="Calibri" panose="020F0502020204030204" pitchFamily="34" charset="0"/>
                <a:ea typeface="SimSun" panose="02010600030101010101" pitchFamily="2" charset="-122"/>
                <a:cs typeface="Calibri" panose="020F0502020204030204" pitchFamily="34" charset="0"/>
              </a:rPr>
              <a:t>?</a:t>
            </a:r>
          </a:p>
          <a:p>
            <a:pPr marL="342900" marR="0" lvl="0" indent="-342900">
              <a:lnSpc>
                <a:spcPct val="107000"/>
              </a:lnSpc>
              <a:spcBef>
                <a:spcPts val="0"/>
              </a:spcBef>
              <a:spcAft>
                <a:spcPts val="800"/>
              </a:spcAft>
              <a:buFont typeface="+mj-lt"/>
              <a:buAutoNum type="arabicParenR"/>
            </a:pPr>
            <a:r>
              <a:rPr lang="en-GB" dirty="0">
                <a:latin typeface="Calibri" panose="020F0502020204030204" pitchFamily="34" charset="0"/>
                <a:ea typeface="SimSun" panose="02010600030101010101" pitchFamily="2" charset="-122"/>
                <a:cs typeface="Calibri" panose="020F0502020204030204" pitchFamily="34" charset="0"/>
              </a:rPr>
              <a:t>Analyse the cost of the experiment in terms of time and money.  Reflect on the trade off between quality and cost</a:t>
            </a:r>
            <a:endParaRPr lang="en-GB" dirty="0">
              <a:effectLst/>
              <a:latin typeface="Calibri" panose="020F0502020204030204" pitchFamily="34" charset="0"/>
              <a:ea typeface="SimSun" panose="02010600030101010101" pitchFamily="2" charset="-122"/>
              <a:cs typeface="Calibri" panose="020F0502020204030204" pitchFamily="34" charset="0"/>
            </a:endParaRPr>
          </a:p>
        </p:txBody>
      </p:sp>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How to write an introduction/Research section:</a:t>
            </a:r>
          </a:p>
        </p:txBody>
      </p:sp>
      <p:sp>
        <p:nvSpPr>
          <p:cNvPr id="8" name="TextBox 7">
            <a:extLst>
              <a:ext uri="{FF2B5EF4-FFF2-40B4-BE49-F238E27FC236}">
                <a16:creationId xmlns:a16="http://schemas.microsoft.com/office/drawing/2014/main" id="{E48DA8BF-6FD4-4AE5-9E4B-DD7272659942}"/>
              </a:ext>
            </a:extLst>
          </p:cNvPr>
          <p:cNvSpPr txBox="1"/>
          <p:nvPr/>
        </p:nvSpPr>
        <p:spPr>
          <a:xfrm>
            <a:off x="5783176" y="1871895"/>
            <a:ext cx="4533900" cy="646331"/>
          </a:xfrm>
          <a:prstGeom prst="rect">
            <a:avLst/>
          </a:prstGeom>
          <a:noFill/>
        </p:spPr>
        <p:txBody>
          <a:bodyPr wrap="square" rtlCol="0">
            <a:spAutoFit/>
          </a:bodyPr>
          <a:lstStyle/>
          <a:p>
            <a:r>
              <a:rPr lang="en-US" dirty="0"/>
              <a:t>2. What themes are you communicating on? </a:t>
            </a:r>
            <a:endParaRPr lang="en-GB" dirty="0"/>
          </a:p>
        </p:txBody>
      </p:sp>
      <p:sp>
        <p:nvSpPr>
          <p:cNvPr id="17" name="TextBox 16">
            <a:extLst>
              <a:ext uri="{FF2B5EF4-FFF2-40B4-BE49-F238E27FC236}">
                <a16:creationId xmlns:a16="http://schemas.microsoft.com/office/drawing/2014/main" id="{FDCA150A-9688-40B1-9BA9-B70051EB21A8}"/>
              </a:ext>
            </a:extLst>
          </p:cNvPr>
          <p:cNvSpPr txBox="1"/>
          <p:nvPr/>
        </p:nvSpPr>
        <p:spPr>
          <a:xfrm>
            <a:off x="7772014" y="4693132"/>
            <a:ext cx="2172472" cy="1200329"/>
          </a:xfrm>
          <a:prstGeom prst="rect">
            <a:avLst/>
          </a:prstGeom>
          <a:noFill/>
        </p:spPr>
        <p:txBody>
          <a:bodyPr wrap="square" rtlCol="0">
            <a:spAutoFit/>
          </a:bodyPr>
          <a:lstStyle/>
          <a:p>
            <a:r>
              <a:rPr lang="en-US" b="1" dirty="0"/>
              <a:t>Sample Preparation for rubber material test</a:t>
            </a:r>
            <a:endParaRPr lang="en-GB" b="1" dirty="0"/>
          </a:p>
        </p:txBody>
      </p:sp>
      <p:sp>
        <p:nvSpPr>
          <p:cNvPr id="18" name="TextBox 17">
            <a:extLst>
              <a:ext uri="{FF2B5EF4-FFF2-40B4-BE49-F238E27FC236}">
                <a16:creationId xmlns:a16="http://schemas.microsoft.com/office/drawing/2014/main" id="{555ADCA4-3006-44B5-8BE5-0535E4B6D55A}"/>
              </a:ext>
            </a:extLst>
          </p:cNvPr>
          <p:cNvSpPr txBox="1"/>
          <p:nvPr/>
        </p:nvSpPr>
        <p:spPr>
          <a:xfrm>
            <a:off x="7772014" y="6897049"/>
            <a:ext cx="2172472" cy="646331"/>
          </a:xfrm>
          <a:prstGeom prst="rect">
            <a:avLst/>
          </a:prstGeom>
          <a:noFill/>
        </p:spPr>
        <p:txBody>
          <a:bodyPr wrap="square" rtlCol="0">
            <a:spAutoFit/>
          </a:bodyPr>
          <a:lstStyle/>
          <a:p>
            <a:r>
              <a:rPr lang="en-US" b="1" dirty="0"/>
              <a:t>Costing an experiment</a:t>
            </a:r>
            <a:endParaRPr lang="en-GB" b="1" dirty="0"/>
          </a:p>
        </p:txBody>
      </p:sp>
      <p:sp>
        <p:nvSpPr>
          <p:cNvPr id="19" name="TextBox 18">
            <a:extLst>
              <a:ext uri="{FF2B5EF4-FFF2-40B4-BE49-F238E27FC236}">
                <a16:creationId xmlns:a16="http://schemas.microsoft.com/office/drawing/2014/main" id="{73BAC871-25B3-4C54-AFED-EA8544CF625E}"/>
              </a:ext>
            </a:extLst>
          </p:cNvPr>
          <p:cNvSpPr txBox="1"/>
          <p:nvPr/>
        </p:nvSpPr>
        <p:spPr>
          <a:xfrm>
            <a:off x="7331101" y="6100575"/>
            <a:ext cx="3054297" cy="646331"/>
          </a:xfrm>
          <a:prstGeom prst="rect">
            <a:avLst/>
          </a:prstGeom>
          <a:noFill/>
        </p:spPr>
        <p:txBody>
          <a:bodyPr wrap="square" rtlCol="0">
            <a:spAutoFit/>
          </a:bodyPr>
          <a:lstStyle/>
          <a:p>
            <a:r>
              <a:rPr lang="en-US" b="1" dirty="0"/>
              <a:t>Principles for making an experiment repeatable</a:t>
            </a:r>
            <a:endParaRPr lang="en-GB" b="1" dirty="0"/>
          </a:p>
        </p:txBody>
      </p:sp>
      <p:sp>
        <p:nvSpPr>
          <p:cNvPr id="20" name="TextBox 19">
            <a:extLst>
              <a:ext uri="{FF2B5EF4-FFF2-40B4-BE49-F238E27FC236}">
                <a16:creationId xmlns:a16="http://schemas.microsoft.com/office/drawing/2014/main" id="{15B9A866-AA7B-4F1E-B64E-AB286E22C7B0}"/>
              </a:ext>
            </a:extLst>
          </p:cNvPr>
          <p:cNvSpPr txBox="1"/>
          <p:nvPr/>
        </p:nvSpPr>
        <p:spPr>
          <a:xfrm>
            <a:off x="7772014" y="3316576"/>
            <a:ext cx="2172472" cy="1200329"/>
          </a:xfrm>
          <a:prstGeom prst="rect">
            <a:avLst/>
          </a:prstGeom>
          <a:noFill/>
        </p:spPr>
        <p:txBody>
          <a:bodyPr wrap="square" rtlCol="0">
            <a:spAutoFit/>
          </a:bodyPr>
          <a:lstStyle/>
          <a:p>
            <a:r>
              <a:rPr lang="en-US" b="1" dirty="0"/>
              <a:t>How does rubber break? (Rubber facture mechanics)</a:t>
            </a:r>
            <a:endParaRPr lang="en-GB" b="1" dirty="0"/>
          </a:p>
        </p:txBody>
      </p:sp>
    </p:spTree>
    <p:extLst>
      <p:ext uri="{BB962C8B-B14F-4D97-AF65-F5344CB8AC3E}">
        <p14:creationId xmlns:p14="http://schemas.microsoft.com/office/powerpoint/2010/main" val="2075653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The hypothesis in an experiment:</a:t>
            </a:r>
          </a:p>
        </p:txBody>
      </p:sp>
      <p:sp>
        <p:nvSpPr>
          <p:cNvPr id="3" name="TextBox 2">
            <a:extLst>
              <a:ext uri="{FF2B5EF4-FFF2-40B4-BE49-F238E27FC236}">
                <a16:creationId xmlns:a16="http://schemas.microsoft.com/office/drawing/2014/main" id="{D65FCC4E-8F39-4850-A18D-2ADA7A7D0894}"/>
              </a:ext>
            </a:extLst>
          </p:cNvPr>
          <p:cNvSpPr txBox="1"/>
          <p:nvPr/>
        </p:nvSpPr>
        <p:spPr>
          <a:xfrm>
            <a:off x="503999" y="1657350"/>
            <a:ext cx="5506275" cy="2031325"/>
          </a:xfrm>
          <a:prstGeom prst="rect">
            <a:avLst/>
          </a:prstGeom>
          <a:noFill/>
        </p:spPr>
        <p:txBody>
          <a:bodyPr wrap="square" rtlCol="0">
            <a:spAutoFit/>
          </a:bodyPr>
          <a:lstStyle/>
          <a:p>
            <a:r>
              <a:rPr lang="en-US" dirty="0"/>
              <a:t>I think many of you have been taught that the aim of an experiment is to lend support to a hypothesis.  </a:t>
            </a:r>
          </a:p>
          <a:p>
            <a:endParaRPr lang="en-US" dirty="0"/>
          </a:p>
          <a:p>
            <a:r>
              <a:rPr lang="en-US" dirty="0" err="1"/>
              <a:t>Eg</a:t>
            </a:r>
            <a:r>
              <a:rPr lang="en-US" dirty="0"/>
              <a:t> we have a hypothesis  for a gas PV = RT</a:t>
            </a:r>
          </a:p>
          <a:p>
            <a:endParaRPr lang="en-US" dirty="0"/>
          </a:p>
          <a:p>
            <a:r>
              <a:rPr lang="en-US" dirty="0"/>
              <a:t>We can then create an experiment to lend support to this assertion.</a:t>
            </a:r>
            <a:endParaRPr lang="en-GB" dirty="0"/>
          </a:p>
        </p:txBody>
      </p:sp>
      <p:sp>
        <p:nvSpPr>
          <p:cNvPr id="6" name="TextBox 5">
            <a:extLst>
              <a:ext uri="{FF2B5EF4-FFF2-40B4-BE49-F238E27FC236}">
                <a16:creationId xmlns:a16="http://schemas.microsoft.com/office/drawing/2014/main" id="{FC589F49-F79F-4FD1-802B-50DAA4759F4F}"/>
              </a:ext>
            </a:extLst>
          </p:cNvPr>
          <p:cNvSpPr txBox="1"/>
          <p:nvPr/>
        </p:nvSpPr>
        <p:spPr>
          <a:xfrm>
            <a:off x="2818574" y="4114800"/>
            <a:ext cx="5506275" cy="1200329"/>
          </a:xfrm>
          <a:prstGeom prst="rect">
            <a:avLst/>
          </a:prstGeom>
          <a:noFill/>
        </p:spPr>
        <p:txBody>
          <a:bodyPr wrap="square" rtlCol="0">
            <a:spAutoFit/>
          </a:bodyPr>
          <a:lstStyle/>
          <a:p>
            <a:r>
              <a:rPr lang="en-US" dirty="0"/>
              <a:t>Did we have a clear hypothesis in this experiment???</a:t>
            </a:r>
          </a:p>
          <a:p>
            <a:endParaRPr lang="en-US" dirty="0"/>
          </a:p>
          <a:p>
            <a:endParaRPr lang="en-GB" dirty="0"/>
          </a:p>
        </p:txBody>
      </p:sp>
    </p:spTree>
    <p:extLst>
      <p:ext uri="{BB962C8B-B14F-4D97-AF65-F5344CB8AC3E}">
        <p14:creationId xmlns:p14="http://schemas.microsoft.com/office/powerpoint/2010/main" val="2209616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err="1"/>
              <a:t>Visco</a:t>
            </a:r>
            <a:r>
              <a:rPr lang="en-GB" dirty="0"/>
              <a:t> elasticity:</a:t>
            </a:r>
          </a:p>
        </p:txBody>
      </p:sp>
      <p:sp>
        <p:nvSpPr>
          <p:cNvPr id="3" name="TextBox 2">
            <a:extLst>
              <a:ext uri="{FF2B5EF4-FFF2-40B4-BE49-F238E27FC236}">
                <a16:creationId xmlns:a16="http://schemas.microsoft.com/office/drawing/2014/main" id="{D65FCC4E-8F39-4850-A18D-2ADA7A7D0894}"/>
              </a:ext>
            </a:extLst>
          </p:cNvPr>
          <p:cNvSpPr txBox="1"/>
          <p:nvPr/>
        </p:nvSpPr>
        <p:spPr>
          <a:xfrm>
            <a:off x="503999" y="1657350"/>
            <a:ext cx="5506275" cy="3416320"/>
          </a:xfrm>
          <a:prstGeom prst="rect">
            <a:avLst/>
          </a:prstGeom>
          <a:noFill/>
        </p:spPr>
        <p:txBody>
          <a:bodyPr wrap="square" rtlCol="0">
            <a:spAutoFit/>
          </a:bodyPr>
          <a:lstStyle/>
          <a:p>
            <a:r>
              <a:rPr lang="en-US" dirty="0"/>
              <a:t>Treacle is a viscous substance – there is no force unless there is motion and any force results in permanent distortion of the material..</a:t>
            </a:r>
          </a:p>
          <a:p>
            <a:endParaRPr lang="en-US" dirty="0"/>
          </a:p>
          <a:p>
            <a:r>
              <a:rPr lang="en-US" dirty="0"/>
              <a:t>Steel is an elastic substance .  (until it yields) The force distorts the metal but it completely recovers its shape.</a:t>
            </a:r>
          </a:p>
          <a:p>
            <a:endParaRPr lang="en-US" dirty="0"/>
          </a:p>
          <a:p>
            <a:r>
              <a:rPr lang="en-US" dirty="0"/>
              <a:t>Rubber is a </a:t>
            </a:r>
            <a:r>
              <a:rPr lang="en-US" dirty="0" err="1"/>
              <a:t>visco</a:t>
            </a:r>
            <a:r>
              <a:rPr lang="en-US" dirty="0"/>
              <a:t> elastic substance = its half and half.</a:t>
            </a:r>
          </a:p>
          <a:p>
            <a:endParaRPr lang="en-US" dirty="0"/>
          </a:p>
          <a:p>
            <a:r>
              <a:rPr lang="en-US" dirty="0"/>
              <a:t>Key point the speed of loading or strain matters</a:t>
            </a:r>
            <a:endParaRPr lang="en-GB" dirty="0"/>
          </a:p>
        </p:txBody>
      </p:sp>
      <p:sp>
        <p:nvSpPr>
          <p:cNvPr id="4" name="Rectangle 3">
            <a:extLst>
              <a:ext uri="{FF2B5EF4-FFF2-40B4-BE49-F238E27FC236}">
                <a16:creationId xmlns:a16="http://schemas.microsoft.com/office/drawing/2014/main" id="{08D90CC0-7BD5-4B48-9E82-17188EEC68E7}"/>
              </a:ext>
            </a:extLst>
          </p:cNvPr>
          <p:cNvSpPr/>
          <p:nvPr/>
        </p:nvSpPr>
        <p:spPr>
          <a:xfrm>
            <a:off x="3490911" y="5255994"/>
            <a:ext cx="5038725" cy="923330"/>
          </a:xfrm>
          <a:prstGeom prst="rect">
            <a:avLst/>
          </a:prstGeom>
        </p:spPr>
        <p:txBody>
          <a:bodyPr>
            <a:spAutoFit/>
          </a:bodyPr>
          <a:lstStyle/>
          <a:p>
            <a:r>
              <a:rPr lang="en-GB" dirty="0">
                <a:hlinkClick r:id="rId3"/>
              </a:rPr>
              <a:t>https://www.youtube.com/watch?v=vneTd1eAkE4</a:t>
            </a:r>
            <a:r>
              <a:rPr lang="en-GB" dirty="0"/>
              <a:t>  first 18m .. Why does his curve go down at the end and ours did not? </a:t>
            </a:r>
          </a:p>
        </p:txBody>
      </p:sp>
    </p:spTree>
    <p:extLst>
      <p:ext uri="{BB962C8B-B14F-4D97-AF65-F5344CB8AC3E}">
        <p14:creationId xmlns:p14="http://schemas.microsoft.com/office/powerpoint/2010/main" val="18337906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Design of experiments:</a:t>
            </a:r>
          </a:p>
        </p:txBody>
      </p:sp>
      <p:sp>
        <p:nvSpPr>
          <p:cNvPr id="3" name="TextBox 2">
            <a:extLst>
              <a:ext uri="{FF2B5EF4-FFF2-40B4-BE49-F238E27FC236}">
                <a16:creationId xmlns:a16="http://schemas.microsoft.com/office/drawing/2014/main" id="{D65FCC4E-8F39-4850-A18D-2ADA7A7D0894}"/>
              </a:ext>
            </a:extLst>
          </p:cNvPr>
          <p:cNvSpPr txBox="1"/>
          <p:nvPr/>
        </p:nvSpPr>
        <p:spPr>
          <a:xfrm>
            <a:off x="503999" y="1657350"/>
            <a:ext cx="5506275" cy="1200329"/>
          </a:xfrm>
          <a:prstGeom prst="rect">
            <a:avLst/>
          </a:prstGeom>
          <a:noFill/>
        </p:spPr>
        <p:txBody>
          <a:bodyPr wrap="square" rtlCol="0">
            <a:spAutoFit/>
          </a:bodyPr>
          <a:lstStyle/>
          <a:p>
            <a:r>
              <a:rPr lang="en-US" dirty="0"/>
              <a:t>This really comes later in the course but for now I will give you a very simple version.  Lets include the whole  force / extension curve including the breaking point</a:t>
            </a:r>
            <a:endParaRPr lang="en-GB" dirty="0"/>
          </a:p>
        </p:txBody>
      </p:sp>
      <p:sp>
        <p:nvSpPr>
          <p:cNvPr id="6" name="TextBox 5">
            <a:extLst>
              <a:ext uri="{FF2B5EF4-FFF2-40B4-BE49-F238E27FC236}">
                <a16:creationId xmlns:a16="http://schemas.microsoft.com/office/drawing/2014/main" id="{FC589F49-F79F-4FD1-802B-50DAA4759F4F}"/>
              </a:ext>
            </a:extLst>
          </p:cNvPr>
          <p:cNvSpPr txBox="1"/>
          <p:nvPr/>
        </p:nvSpPr>
        <p:spPr>
          <a:xfrm>
            <a:off x="395844" y="3280021"/>
            <a:ext cx="5506275" cy="1200329"/>
          </a:xfrm>
          <a:prstGeom prst="rect">
            <a:avLst/>
          </a:prstGeom>
          <a:noFill/>
        </p:spPr>
        <p:txBody>
          <a:bodyPr wrap="square" rtlCol="0">
            <a:spAutoFit/>
          </a:bodyPr>
          <a:lstStyle/>
          <a:p>
            <a:r>
              <a:rPr lang="en-US" dirty="0"/>
              <a:t>From our research what factors affect the performance of a band??</a:t>
            </a:r>
          </a:p>
          <a:p>
            <a:endParaRPr lang="en-US" dirty="0"/>
          </a:p>
          <a:p>
            <a:endParaRPr lang="en-GB" dirty="0"/>
          </a:p>
        </p:txBody>
      </p:sp>
      <p:sp>
        <p:nvSpPr>
          <p:cNvPr id="5" name="TextBox 4">
            <a:extLst>
              <a:ext uri="{FF2B5EF4-FFF2-40B4-BE49-F238E27FC236}">
                <a16:creationId xmlns:a16="http://schemas.microsoft.com/office/drawing/2014/main" id="{0184ED94-F498-4EEA-9B33-B96F20ECF14E}"/>
              </a:ext>
            </a:extLst>
          </p:cNvPr>
          <p:cNvSpPr txBox="1"/>
          <p:nvPr/>
        </p:nvSpPr>
        <p:spPr>
          <a:xfrm>
            <a:off x="395845" y="4371713"/>
            <a:ext cx="5506275" cy="1754326"/>
          </a:xfrm>
          <a:prstGeom prst="rect">
            <a:avLst/>
          </a:prstGeom>
          <a:noFill/>
        </p:spPr>
        <p:txBody>
          <a:bodyPr wrap="square" rtlCol="0">
            <a:spAutoFit/>
          </a:bodyPr>
          <a:lstStyle/>
          <a:p>
            <a:r>
              <a:rPr lang="en-US" dirty="0"/>
              <a:t>What are the sources of variability </a:t>
            </a:r>
          </a:p>
          <a:p>
            <a:endParaRPr lang="en-US" dirty="0"/>
          </a:p>
          <a:p>
            <a:r>
              <a:rPr lang="en-US" dirty="0"/>
              <a:t>What are the sources of variability in a perfect experiment</a:t>
            </a:r>
          </a:p>
          <a:p>
            <a:endParaRPr lang="en-US" dirty="0"/>
          </a:p>
          <a:p>
            <a:endParaRPr lang="en-GB" dirty="0"/>
          </a:p>
        </p:txBody>
      </p:sp>
      <p:sp>
        <p:nvSpPr>
          <p:cNvPr id="7" name="TextBox 6">
            <a:extLst>
              <a:ext uri="{FF2B5EF4-FFF2-40B4-BE49-F238E27FC236}">
                <a16:creationId xmlns:a16="http://schemas.microsoft.com/office/drawing/2014/main" id="{2FA09CE0-7EDC-4A14-A5BF-00B72985E8C0}"/>
              </a:ext>
            </a:extLst>
          </p:cNvPr>
          <p:cNvSpPr txBox="1"/>
          <p:nvPr/>
        </p:nvSpPr>
        <p:spPr>
          <a:xfrm>
            <a:off x="395843" y="5899161"/>
            <a:ext cx="5506275" cy="1200329"/>
          </a:xfrm>
          <a:prstGeom prst="rect">
            <a:avLst/>
          </a:prstGeom>
          <a:noFill/>
        </p:spPr>
        <p:txBody>
          <a:bodyPr wrap="square" rtlCol="0">
            <a:spAutoFit/>
          </a:bodyPr>
          <a:lstStyle/>
          <a:p>
            <a:r>
              <a:rPr lang="en-US" dirty="0"/>
              <a:t>How valid is this experiment? (think UTS on this arrangement)</a:t>
            </a:r>
          </a:p>
          <a:p>
            <a:endParaRPr lang="en-US" dirty="0"/>
          </a:p>
          <a:p>
            <a:endParaRPr lang="en-GB" dirty="0"/>
          </a:p>
        </p:txBody>
      </p:sp>
      <p:pic>
        <p:nvPicPr>
          <p:cNvPr id="4" name="Picture 3">
            <a:extLst>
              <a:ext uri="{FF2B5EF4-FFF2-40B4-BE49-F238E27FC236}">
                <a16:creationId xmlns:a16="http://schemas.microsoft.com/office/drawing/2014/main" id="{86637ACB-055C-43B4-B639-A52F723B5142}"/>
              </a:ext>
            </a:extLst>
          </p:cNvPr>
          <p:cNvPicPr>
            <a:picLocks noChangeAspect="1"/>
          </p:cNvPicPr>
          <p:nvPr/>
        </p:nvPicPr>
        <p:blipFill>
          <a:blip r:embed="rId3"/>
          <a:stretch>
            <a:fillRect/>
          </a:stretch>
        </p:blipFill>
        <p:spPr>
          <a:xfrm>
            <a:off x="6116737" y="3779837"/>
            <a:ext cx="4443108" cy="3779838"/>
          </a:xfrm>
          <a:prstGeom prst="rect">
            <a:avLst/>
          </a:prstGeom>
        </p:spPr>
      </p:pic>
      <p:sp>
        <p:nvSpPr>
          <p:cNvPr id="8" name="TextBox 7">
            <a:extLst>
              <a:ext uri="{FF2B5EF4-FFF2-40B4-BE49-F238E27FC236}">
                <a16:creationId xmlns:a16="http://schemas.microsoft.com/office/drawing/2014/main" id="{8104A37E-FF36-4FB6-8242-D2F469E18DB2}"/>
              </a:ext>
            </a:extLst>
          </p:cNvPr>
          <p:cNvSpPr txBox="1"/>
          <p:nvPr/>
        </p:nvSpPr>
        <p:spPr>
          <a:xfrm>
            <a:off x="6387069" y="2623011"/>
            <a:ext cx="3404632" cy="1200329"/>
          </a:xfrm>
          <a:prstGeom prst="rect">
            <a:avLst/>
          </a:prstGeom>
          <a:noFill/>
        </p:spPr>
        <p:txBody>
          <a:bodyPr wrap="square" rtlCol="0">
            <a:spAutoFit/>
          </a:bodyPr>
          <a:lstStyle/>
          <a:p>
            <a:r>
              <a:rPr lang="en-US" dirty="0"/>
              <a:t>Why do we need a sample of identical test pieces?</a:t>
            </a:r>
          </a:p>
          <a:p>
            <a:endParaRPr lang="en-US" dirty="0"/>
          </a:p>
          <a:p>
            <a:endParaRPr lang="en-GB" dirty="0"/>
          </a:p>
        </p:txBody>
      </p:sp>
    </p:spTree>
    <p:extLst>
      <p:ext uri="{BB962C8B-B14F-4D97-AF65-F5344CB8AC3E}">
        <p14:creationId xmlns:p14="http://schemas.microsoft.com/office/powerpoint/2010/main" val="31186704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8B36-4331-4781-8258-C49BC53BD53F}"/>
              </a:ext>
            </a:extLst>
          </p:cNvPr>
          <p:cNvSpPr>
            <a:spLocks noGrp="1"/>
          </p:cNvSpPr>
          <p:nvPr>
            <p:ph type="title"/>
          </p:nvPr>
        </p:nvSpPr>
        <p:spPr/>
        <p:txBody>
          <a:bodyPr/>
          <a:lstStyle/>
          <a:p>
            <a:r>
              <a:rPr lang="en-US" dirty="0"/>
              <a:t>Rubber fracture mechanics</a:t>
            </a:r>
            <a:endParaRPr lang="en-GB" dirty="0"/>
          </a:p>
        </p:txBody>
      </p:sp>
      <p:sp>
        <p:nvSpPr>
          <p:cNvPr id="3" name="Subtitle 2">
            <a:extLst>
              <a:ext uri="{FF2B5EF4-FFF2-40B4-BE49-F238E27FC236}">
                <a16:creationId xmlns:a16="http://schemas.microsoft.com/office/drawing/2014/main" id="{E23BD25D-82E8-4E7A-9019-B6B6047A35CB}"/>
              </a:ext>
            </a:extLst>
          </p:cNvPr>
          <p:cNvSpPr>
            <a:spLocks noGrp="1"/>
          </p:cNvSpPr>
          <p:nvPr>
            <p:ph type="subTitle"/>
          </p:nvPr>
        </p:nvSpPr>
        <p:spPr>
          <a:xfrm>
            <a:off x="923100" y="3530295"/>
            <a:ext cx="9070920" cy="1261440"/>
          </a:xfrm>
        </p:spPr>
        <p:txBody>
          <a:bodyPr/>
          <a:lstStyle/>
          <a:p>
            <a:r>
              <a:rPr lang="en-GB" sz="1600" dirty="0">
                <a:hlinkClick r:id="rId2"/>
              </a:rPr>
              <a:t>https://core.ac.uk/download/pdf/25858413.pdf</a:t>
            </a:r>
            <a:endParaRPr lang="en-GB" sz="1600" dirty="0"/>
          </a:p>
          <a:p>
            <a:endParaRPr lang="en-GB" dirty="0"/>
          </a:p>
          <a:p>
            <a:r>
              <a:rPr lang="en-GB" sz="2400" dirty="0"/>
              <a:t>Its not the same as metals – its tearing.  But a tear starting is a semi random event</a:t>
            </a:r>
          </a:p>
        </p:txBody>
      </p:sp>
    </p:spTree>
    <p:extLst>
      <p:ext uri="{BB962C8B-B14F-4D97-AF65-F5344CB8AC3E}">
        <p14:creationId xmlns:p14="http://schemas.microsoft.com/office/powerpoint/2010/main" val="26218709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8B36-4331-4781-8258-C49BC53BD53F}"/>
              </a:ext>
            </a:extLst>
          </p:cNvPr>
          <p:cNvSpPr>
            <a:spLocks noGrp="1"/>
          </p:cNvSpPr>
          <p:nvPr>
            <p:ph type="title"/>
          </p:nvPr>
        </p:nvSpPr>
        <p:spPr/>
        <p:txBody>
          <a:bodyPr/>
          <a:lstStyle/>
          <a:p>
            <a:r>
              <a:rPr lang="en-US" dirty="0"/>
              <a:t>Fatigue test</a:t>
            </a:r>
            <a:endParaRPr lang="en-GB" dirty="0"/>
          </a:p>
        </p:txBody>
      </p:sp>
      <p:sp>
        <p:nvSpPr>
          <p:cNvPr id="3" name="Subtitle 2">
            <a:extLst>
              <a:ext uri="{FF2B5EF4-FFF2-40B4-BE49-F238E27FC236}">
                <a16:creationId xmlns:a16="http://schemas.microsoft.com/office/drawing/2014/main" id="{E23BD25D-82E8-4E7A-9019-B6B6047A35CB}"/>
              </a:ext>
            </a:extLst>
          </p:cNvPr>
          <p:cNvSpPr>
            <a:spLocks noGrp="1"/>
          </p:cNvSpPr>
          <p:nvPr>
            <p:ph type="subTitle"/>
          </p:nvPr>
        </p:nvSpPr>
        <p:spPr>
          <a:xfrm>
            <a:off x="923100" y="2699138"/>
            <a:ext cx="9070920" cy="1261440"/>
          </a:xfrm>
        </p:spPr>
        <p:txBody>
          <a:bodyPr/>
          <a:lstStyle/>
          <a:p>
            <a:endParaRPr lang="en-GB" dirty="0"/>
          </a:p>
          <a:p>
            <a:r>
              <a:rPr lang="en-GB" sz="2400" dirty="0"/>
              <a:t>Its not the same as metals – but it’s a good starting point.</a:t>
            </a:r>
          </a:p>
          <a:p>
            <a:endParaRPr lang="en-GB" sz="2400" dirty="0"/>
          </a:p>
          <a:p>
            <a:r>
              <a:rPr lang="en-GB" sz="2400" dirty="0"/>
              <a:t>Fatigue curves: </a:t>
            </a:r>
          </a:p>
        </p:txBody>
      </p:sp>
      <p:sp>
        <p:nvSpPr>
          <p:cNvPr id="5" name="TextBox 4">
            <a:extLst>
              <a:ext uri="{FF2B5EF4-FFF2-40B4-BE49-F238E27FC236}">
                <a16:creationId xmlns:a16="http://schemas.microsoft.com/office/drawing/2014/main" id="{624E9F6E-9519-4A0F-B895-5323043940D3}"/>
              </a:ext>
            </a:extLst>
          </p:cNvPr>
          <p:cNvSpPr txBox="1"/>
          <p:nvPr/>
        </p:nvSpPr>
        <p:spPr>
          <a:xfrm>
            <a:off x="2055019" y="2329806"/>
            <a:ext cx="5043486" cy="369332"/>
          </a:xfrm>
          <a:prstGeom prst="rect">
            <a:avLst/>
          </a:prstGeom>
          <a:noFill/>
        </p:spPr>
        <p:txBody>
          <a:bodyPr wrap="square">
            <a:spAutoFit/>
          </a:bodyPr>
          <a:lstStyle/>
          <a:p>
            <a:r>
              <a:rPr lang="en-GB" dirty="0"/>
              <a:t>https://youtu.be/LhUclxBUV_E</a:t>
            </a:r>
          </a:p>
        </p:txBody>
      </p:sp>
      <p:pic>
        <p:nvPicPr>
          <p:cNvPr id="7" name="Picture 6">
            <a:extLst>
              <a:ext uri="{FF2B5EF4-FFF2-40B4-BE49-F238E27FC236}">
                <a16:creationId xmlns:a16="http://schemas.microsoft.com/office/drawing/2014/main" id="{31AB8EC1-82DB-4310-87D0-1626C7753977}"/>
              </a:ext>
            </a:extLst>
          </p:cNvPr>
          <p:cNvPicPr>
            <a:picLocks noChangeAspect="1"/>
          </p:cNvPicPr>
          <p:nvPr/>
        </p:nvPicPr>
        <p:blipFill>
          <a:blip r:embed="rId2"/>
          <a:stretch>
            <a:fillRect/>
          </a:stretch>
        </p:blipFill>
        <p:spPr>
          <a:xfrm>
            <a:off x="4477485" y="3925581"/>
            <a:ext cx="4340225" cy="3416443"/>
          </a:xfrm>
          <a:prstGeom prst="rect">
            <a:avLst/>
          </a:prstGeom>
        </p:spPr>
      </p:pic>
      <p:sp>
        <p:nvSpPr>
          <p:cNvPr id="8" name="TextBox 7">
            <a:extLst>
              <a:ext uri="{FF2B5EF4-FFF2-40B4-BE49-F238E27FC236}">
                <a16:creationId xmlns:a16="http://schemas.microsoft.com/office/drawing/2014/main" id="{06ABEB2F-F894-40A4-BF84-D3084BA9CADF}"/>
              </a:ext>
            </a:extLst>
          </p:cNvPr>
          <p:cNvSpPr txBox="1"/>
          <p:nvPr/>
        </p:nvSpPr>
        <p:spPr>
          <a:xfrm>
            <a:off x="191669" y="4593352"/>
            <a:ext cx="3726700" cy="2862322"/>
          </a:xfrm>
          <a:prstGeom prst="rect">
            <a:avLst/>
          </a:prstGeom>
          <a:noFill/>
        </p:spPr>
        <p:txBody>
          <a:bodyPr wrap="square">
            <a:spAutoFit/>
          </a:bodyPr>
          <a:lstStyle/>
          <a:p>
            <a:r>
              <a:rPr lang="en-GB" b="1" dirty="0"/>
              <a:t>Rubber :</a:t>
            </a:r>
            <a:r>
              <a:rPr lang="en-GB" dirty="0"/>
              <a:t> https://reader.elsevier.com/reader/sd/pii/014294189290002S?token=4DE2D59CD887789DAC0A26E0A00C1B494DEBC9EC8DE70A8505EC595ABC7ABC4056EE8E7CEE30006A1CB9F37D7A0B9806&amp;originRegion=eu-west-1&amp;originCreation=20210409102011</a:t>
            </a:r>
          </a:p>
        </p:txBody>
      </p:sp>
    </p:spTree>
    <p:extLst>
      <p:ext uri="{BB962C8B-B14F-4D97-AF65-F5344CB8AC3E}">
        <p14:creationId xmlns:p14="http://schemas.microsoft.com/office/powerpoint/2010/main" val="1608087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8B36-4331-4781-8258-C49BC53BD53F}"/>
              </a:ext>
            </a:extLst>
          </p:cNvPr>
          <p:cNvSpPr>
            <a:spLocks noGrp="1"/>
          </p:cNvSpPr>
          <p:nvPr>
            <p:ph type="title"/>
          </p:nvPr>
        </p:nvSpPr>
        <p:spPr/>
        <p:txBody>
          <a:bodyPr/>
          <a:lstStyle/>
          <a:p>
            <a:r>
              <a:rPr lang="en-US" dirty="0"/>
              <a:t>Creep test</a:t>
            </a:r>
            <a:endParaRPr lang="en-GB" dirty="0"/>
          </a:p>
        </p:txBody>
      </p:sp>
      <p:sp>
        <p:nvSpPr>
          <p:cNvPr id="3" name="Subtitle 2">
            <a:extLst>
              <a:ext uri="{FF2B5EF4-FFF2-40B4-BE49-F238E27FC236}">
                <a16:creationId xmlns:a16="http://schemas.microsoft.com/office/drawing/2014/main" id="{E23BD25D-82E8-4E7A-9019-B6B6047A35CB}"/>
              </a:ext>
            </a:extLst>
          </p:cNvPr>
          <p:cNvSpPr>
            <a:spLocks noGrp="1"/>
          </p:cNvSpPr>
          <p:nvPr>
            <p:ph type="subTitle"/>
          </p:nvPr>
        </p:nvSpPr>
        <p:spPr>
          <a:xfrm>
            <a:off x="923100" y="2699138"/>
            <a:ext cx="9070920" cy="1261440"/>
          </a:xfrm>
        </p:spPr>
        <p:txBody>
          <a:bodyPr/>
          <a:lstStyle/>
          <a:p>
            <a:endParaRPr lang="en-GB" dirty="0"/>
          </a:p>
          <a:p>
            <a:r>
              <a:rPr lang="en-GB" sz="2400" dirty="0"/>
              <a:t>So how do you create a polymer creep test.</a:t>
            </a:r>
          </a:p>
          <a:p>
            <a:endParaRPr lang="en-GB" sz="2400" dirty="0"/>
          </a:p>
        </p:txBody>
      </p:sp>
      <p:sp>
        <p:nvSpPr>
          <p:cNvPr id="9" name="TextBox 8">
            <a:extLst>
              <a:ext uri="{FF2B5EF4-FFF2-40B4-BE49-F238E27FC236}">
                <a16:creationId xmlns:a16="http://schemas.microsoft.com/office/drawing/2014/main" id="{6AE1AA82-F3AF-4B9F-896B-D922B556C776}"/>
              </a:ext>
            </a:extLst>
          </p:cNvPr>
          <p:cNvSpPr txBox="1"/>
          <p:nvPr/>
        </p:nvSpPr>
        <p:spPr>
          <a:xfrm>
            <a:off x="2936817" y="1653360"/>
            <a:ext cx="5043486" cy="369332"/>
          </a:xfrm>
          <a:prstGeom prst="rect">
            <a:avLst/>
          </a:prstGeom>
          <a:noFill/>
        </p:spPr>
        <p:txBody>
          <a:bodyPr wrap="square">
            <a:spAutoFit/>
          </a:bodyPr>
          <a:lstStyle/>
          <a:p>
            <a:r>
              <a:rPr lang="en-GB" dirty="0"/>
              <a:t>https://youtu.be/opPWceW-YKc</a:t>
            </a:r>
          </a:p>
        </p:txBody>
      </p:sp>
    </p:spTree>
    <p:extLst>
      <p:ext uri="{BB962C8B-B14F-4D97-AF65-F5344CB8AC3E}">
        <p14:creationId xmlns:p14="http://schemas.microsoft.com/office/powerpoint/2010/main" val="13604594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40182</TotalTime>
  <Words>1555</Words>
  <Application>Microsoft Office PowerPoint</Application>
  <PresentationFormat>Custom</PresentationFormat>
  <Paragraphs>161</Paragraphs>
  <Slides>22</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Cambria Math</vt:lpstr>
      <vt:lpstr>Symbol</vt:lpstr>
      <vt:lpstr>Times New Roman</vt:lpstr>
      <vt:lpstr>Wingdings</vt:lpstr>
      <vt:lpstr>Office Theme</vt:lpstr>
      <vt:lpstr>Assignment feedback and learning points</vt:lpstr>
      <vt:lpstr>Get as many marks as you can Easily:</vt:lpstr>
      <vt:lpstr>Time management:</vt:lpstr>
      <vt:lpstr>Get as many marks as you can Easily:</vt:lpstr>
      <vt:lpstr>Get as many marks as you can Easily:</vt:lpstr>
      <vt:lpstr>Get as many marks as you can Easily:</vt:lpstr>
      <vt:lpstr>Get as many marks as you can Easily:</vt:lpstr>
      <vt:lpstr>Get as many marks as you can Easily:</vt:lpstr>
      <vt:lpstr>Get as many marks as you can Easily:</vt:lpstr>
      <vt:lpstr>Get as many marks as you can Easily:</vt:lpstr>
      <vt:lpstr>Referencing example:</vt:lpstr>
      <vt:lpstr>Referencing and introduction example:</vt:lpstr>
      <vt:lpstr>How to write an introduction/Research section:</vt:lpstr>
      <vt:lpstr>How to write an introduction/Research section:</vt:lpstr>
      <vt:lpstr>How to write an introduction/Research section:</vt:lpstr>
      <vt:lpstr>How to write an introduction/Research section:</vt:lpstr>
      <vt:lpstr>The hypothesis in an experiment:</vt:lpstr>
      <vt:lpstr>Visco elasticity:</vt:lpstr>
      <vt:lpstr>Design of experiments:</vt:lpstr>
      <vt:lpstr>Rubber fracture mechanics</vt:lpstr>
      <vt:lpstr>Fatigue test</vt:lpstr>
      <vt:lpstr>Creep test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chris</dc:creator>
  <dc:description/>
  <cp:lastModifiedBy>Chris</cp:lastModifiedBy>
  <cp:revision>347</cp:revision>
  <dcterms:modified xsi:type="dcterms:W3CDTF">2021-04-09T10:26:43Z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4</vt:i4>
  </property>
  <property fmtid="{D5CDD505-2E9C-101B-9397-08002B2CF9AE}" pid="8" name="PresentationFormat">
    <vt:lpwstr>Custom</vt:lpwstr>
  </property>
  <property fmtid="{D5CDD505-2E9C-101B-9397-08002B2CF9AE}" pid="9" name="ScaleCrop">
    <vt:bool>false</vt:bool>
  </property>
  <property fmtid="{D5CDD505-2E9C-101B-9397-08002B2CF9AE}" pid="10" name="ShareDoc">
    <vt:bool>false</vt:bool>
  </property>
  <property fmtid="{D5CDD505-2E9C-101B-9397-08002B2CF9AE}" pid="11" name="Slides">
    <vt:i4>26</vt:i4>
  </property>
</Properties>
</file>