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735" r:id="rId1"/>
  </p:sldMasterIdLst>
  <p:notesMasterIdLst>
    <p:notesMasterId r:id="rId27"/>
  </p:notesMasterIdLst>
  <p:sldIdLst>
    <p:sldId id="280" r:id="rId2"/>
    <p:sldId id="256" r:id="rId3"/>
    <p:sldId id="257" r:id="rId4"/>
    <p:sldId id="258" r:id="rId5"/>
    <p:sldId id="283" r:id="rId6"/>
    <p:sldId id="259" r:id="rId7"/>
    <p:sldId id="282" r:id="rId8"/>
    <p:sldId id="261" r:id="rId9"/>
    <p:sldId id="284" r:id="rId10"/>
    <p:sldId id="262" r:id="rId11"/>
    <p:sldId id="263" r:id="rId12"/>
    <p:sldId id="265" r:id="rId13"/>
    <p:sldId id="268" r:id="rId14"/>
    <p:sldId id="269" r:id="rId15"/>
    <p:sldId id="270" r:id="rId16"/>
    <p:sldId id="271" r:id="rId17"/>
    <p:sldId id="272" r:id="rId18"/>
    <p:sldId id="273" r:id="rId19"/>
    <p:sldId id="274" r:id="rId20"/>
    <p:sldId id="275" r:id="rId21"/>
    <p:sldId id="276" r:id="rId22"/>
    <p:sldId id="277" r:id="rId23"/>
    <p:sldId id="278" r:id="rId24"/>
    <p:sldId id="281" r:id="rId25"/>
    <p:sldId id="279"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485D62-8FFE-406C-88DA-4418ECA49B2B}" v="60" dt="2019-11-29T10:06:06.778"/>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CCCA"/>
          </a:solidFill>
        </a:fill>
      </a:tcStyle>
    </a:wholeTbl>
    <a:band2H>
      <a:tcTxStyle/>
      <a:tcStyle>
        <a:tcBdr/>
        <a:fill>
          <a:solidFill>
            <a:srgbClr val="F0E7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FD8CF"/>
          </a:solidFill>
        </a:fill>
      </a:tcStyle>
    </a:wholeTbl>
    <a:band2H>
      <a:tcTxStyle/>
      <a:tcStyle>
        <a:tcBdr/>
        <a:fill>
          <a:solidFill>
            <a:srgbClr val="EFEC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3E2DB"/>
          </a:solidFill>
        </a:fill>
      </a:tcStyle>
    </a:wholeTbl>
    <a:band2H>
      <a:tcTxStyle/>
      <a:tcStyle>
        <a:tcBdr/>
        <a:fill>
          <a:solidFill>
            <a:srgbClr val="EAF1EE"/>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96" y="5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95" name="Shape 395"/>
          <p:cNvSpPr>
            <a:spLocks noGrp="1" noRot="1" noChangeAspect="1"/>
          </p:cNvSpPr>
          <p:nvPr>
            <p:ph type="sldImg"/>
          </p:nvPr>
        </p:nvSpPr>
        <p:spPr>
          <a:xfrm>
            <a:off x="1143000" y="685800"/>
            <a:ext cx="4572000" cy="3429000"/>
          </a:xfrm>
          <a:prstGeom prst="rect">
            <a:avLst/>
          </a:prstGeom>
        </p:spPr>
        <p:txBody>
          <a:bodyPr/>
          <a:lstStyle/>
          <a:p>
            <a:endParaRPr/>
          </a:p>
        </p:txBody>
      </p:sp>
      <p:sp>
        <p:nvSpPr>
          <p:cNvPr id="396" name="Shape 396"/>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defRPr sz="1200">
        <a:latin typeface="+mj-lt"/>
        <a:ea typeface="+mj-ea"/>
        <a:cs typeface="+mj-cs"/>
        <a:sym typeface="Century Gothic"/>
      </a:defRPr>
    </a:lvl1pPr>
    <a:lvl2pPr indent="228600" defTabSz="457200" latinLnBrk="0">
      <a:defRPr sz="1200">
        <a:latin typeface="+mj-lt"/>
        <a:ea typeface="+mj-ea"/>
        <a:cs typeface="+mj-cs"/>
        <a:sym typeface="Century Gothic"/>
      </a:defRPr>
    </a:lvl2pPr>
    <a:lvl3pPr indent="457200" defTabSz="457200" latinLnBrk="0">
      <a:defRPr sz="1200">
        <a:latin typeface="+mj-lt"/>
        <a:ea typeface="+mj-ea"/>
        <a:cs typeface="+mj-cs"/>
        <a:sym typeface="Century Gothic"/>
      </a:defRPr>
    </a:lvl3pPr>
    <a:lvl4pPr indent="685800" defTabSz="457200" latinLnBrk="0">
      <a:defRPr sz="1200">
        <a:latin typeface="+mj-lt"/>
        <a:ea typeface="+mj-ea"/>
        <a:cs typeface="+mj-cs"/>
        <a:sym typeface="Century Gothic"/>
      </a:defRPr>
    </a:lvl4pPr>
    <a:lvl5pPr indent="914400" defTabSz="457200" latinLnBrk="0">
      <a:defRPr sz="1200">
        <a:latin typeface="+mj-lt"/>
        <a:ea typeface="+mj-ea"/>
        <a:cs typeface="+mj-cs"/>
        <a:sym typeface="Century Gothic"/>
      </a:defRPr>
    </a:lvl5pPr>
    <a:lvl6pPr indent="1143000" defTabSz="457200" latinLnBrk="0">
      <a:defRPr sz="1200">
        <a:latin typeface="+mj-lt"/>
        <a:ea typeface="+mj-ea"/>
        <a:cs typeface="+mj-cs"/>
        <a:sym typeface="Century Gothic"/>
      </a:defRPr>
    </a:lvl6pPr>
    <a:lvl7pPr indent="1371600" defTabSz="457200" latinLnBrk="0">
      <a:defRPr sz="1200">
        <a:latin typeface="+mj-lt"/>
        <a:ea typeface="+mj-ea"/>
        <a:cs typeface="+mj-cs"/>
        <a:sym typeface="Century Gothic"/>
      </a:defRPr>
    </a:lvl7pPr>
    <a:lvl8pPr indent="1600200" defTabSz="457200" latinLnBrk="0">
      <a:defRPr sz="1200">
        <a:latin typeface="+mj-lt"/>
        <a:ea typeface="+mj-ea"/>
        <a:cs typeface="+mj-cs"/>
        <a:sym typeface="Century Gothic"/>
      </a:defRPr>
    </a:lvl8pPr>
    <a:lvl9pPr indent="1828800" defTabSz="457200" latinLnBrk="0">
      <a:defRPr sz="1200">
        <a:latin typeface="+mj-lt"/>
        <a:ea typeface="+mj-ea"/>
        <a:cs typeface="+mj-cs"/>
        <a:sym typeface="Century Gothic"/>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11/29/2019</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2449418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2543900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1680729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11/29/2019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103663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11/29/2019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2932738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11/29/2019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4046490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11/29/2019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2263600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393214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3272369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11/29/2019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1841947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1091013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17681773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41992477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18614371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5819330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39661330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CB4B4D-7CA3-9044-876B-883B54F8677D}" type="slidenum">
              <a:rPr lang="en-GB" smtClean="0"/>
              <a:t>‹#›</a:t>
            </a:fld>
            <a:endParaRPr lang="en-GB"/>
          </a:p>
        </p:txBody>
      </p:sp>
    </p:spTree>
    <p:extLst>
      <p:ext uri="{BB962C8B-B14F-4D97-AF65-F5344CB8AC3E}">
        <p14:creationId xmlns:p14="http://schemas.microsoft.com/office/powerpoint/2010/main" val="3185577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AAD347D-5ACD-4C99-B74B-A9C85AD731AF}" type="datetimeFigureOut">
              <a:rPr lang="en-US" smtClean="0"/>
              <a:t>11/29/2019</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6CB4B4D-7CA3-9044-876B-883B54F8677D}" type="slidenum">
              <a:rPr lang="en-GB" smtClean="0"/>
              <a:t>‹#›</a:t>
            </a:fld>
            <a:endParaRPr lang="en-GB"/>
          </a:p>
        </p:txBody>
      </p:sp>
    </p:spTree>
    <p:extLst>
      <p:ext uri="{BB962C8B-B14F-4D97-AF65-F5344CB8AC3E}">
        <p14:creationId xmlns:p14="http://schemas.microsoft.com/office/powerpoint/2010/main" val="2902687346"/>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 id="2147483752"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9731D-3044-4D53-BE6C-E2AAED09D7A2}"/>
              </a:ext>
            </a:extLst>
          </p:cNvPr>
          <p:cNvSpPr>
            <a:spLocks noGrp="1"/>
          </p:cNvSpPr>
          <p:nvPr>
            <p:ph type="title"/>
          </p:nvPr>
        </p:nvSpPr>
        <p:spPr>
          <a:xfrm>
            <a:off x="2738095" y="4487333"/>
            <a:ext cx="8534400" cy="1507067"/>
          </a:xfrm>
        </p:spPr>
        <p:txBody>
          <a:bodyPr/>
          <a:lstStyle/>
          <a:p>
            <a:r>
              <a:rPr lang="en-GB" dirty="0">
                <a:latin typeface="Arial" panose="020B0604020202020204" pitchFamily="34" charset="0"/>
                <a:cs typeface="Arial" panose="020B0604020202020204" pitchFamily="34" charset="0"/>
              </a:rPr>
              <a:t>By Rory Thomas</a:t>
            </a:r>
          </a:p>
        </p:txBody>
      </p:sp>
      <p:sp>
        <p:nvSpPr>
          <p:cNvPr id="3" name="Content Placeholder 2">
            <a:extLst>
              <a:ext uri="{FF2B5EF4-FFF2-40B4-BE49-F238E27FC236}">
                <a16:creationId xmlns:a16="http://schemas.microsoft.com/office/drawing/2014/main" id="{110CBC1A-5500-4ACE-9A75-EE28FEAC9538}"/>
              </a:ext>
            </a:extLst>
          </p:cNvPr>
          <p:cNvSpPr>
            <a:spLocks noGrp="1"/>
          </p:cNvSpPr>
          <p:nvPr>
            <p:ph idx="1"/>
          </p:nvPr>
        </p:nvSpPr>
        <p:spPr>
          <a:xfrm>
            <a:off x="2245727" y="563033"/>
            <a:ext cx="8534400" cy="3615267"/>
          </a:xfrm>
        </p:spPr>
        <p:txBody>
          <a:bodyPr>
            <a:normAutofit/>
          </a:bodyPr>
          <a:lstStyle/>
          <a:p>
            <a:pPr marL="0" indent="0">
              <a:buNone/>
            </a:pPr>
            <a:r>
              <a:rPr lang="en-GB" sz="4400" dirty="0">
                <a:solidFill>
                  <a:schemeClr val="tx1"/>
                </a:solidFill>
                <a:latin typeface="Arial" panose="020B0604020202020204" pitchFamily="34" charset="0"/>
                <a:cs typeface="Arial" panose="020B0604020202020204" pitchFamily="34" charset="0"/>
              </a:rPr>
              <a:t>My Research Project </a:t>
            </a:r>
          </a:p>
        </p:txBody>
      </p:sp>
    </p:spTree>
    <p:extLst>
      <p:ext uri="{BB962C8B-B14F-4D97-AF65-F5344CB8AC3E}">
        <p14:creationId xmlns:p14="http://schemas.microsoft.com/office/powerpoint/2010/main" val="2076862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 name="TextBox 3"/>
          <p:cNvSpPr txBox="1"/>
          <p:nvPr/>
        </p:nvSpPr>
        <p:spPr>
          <a:xfrm>
            <a:off x="2480835" y="45720"/>
            <a:ext cx="8823960" cy="378565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defRPr sz="3600" u="sng"/>
            </a:lvl1pPr>
          </a:lstStyle>
          <a:p>
            <a:r>
              <a:rPr sz="4800" u="none" dirty="0">
                <a:latin typeface="Arial" panose="020B0604020202020204" pitchFamily="34" charset="0"/>
                <a:cs typeface="Arial" panose="020B0604020202020204" pitchFamily="34" charset="0"/>
              </a:rPr>
              <a:t>Primary </a:t>
            </a:r>
            <a:r>
              <a:rPr lang="en-GB" sz="4800" u="none" dirty="0">
                <a:latin typeface="Arial" panose="020B0604020202020204" pitchFamily="34" charset="0"/>
                <a:cs typeface="Arial" panose="020B0604020202020204" pitchFamily="34" charset="0"/>
              </a:rPr>
              <a:t>school teachers</a:t>
            </a:r>
            <a:r>
              <a:rPr sz="4800" u="none" dirty="0">
                <a:latin typeface="Arial" panose="020B0604020202020204" pitchFamily="34" charset="0"/>
                <a:cs typeface="Arial" panose="020B0604020202020204" pitchFamily="34" charset="0"/>
              </a:rPr>
              <a:t> </a:t>
            </a:r>
            <a:r>
              <a:rPr lang="en-GB" sz="4800" u="none" dirty="0">
                <a:latin typeface="Arial" panose="020B0604020202020204" pitchFamily="34" charset="0"/>
                <a:cs typeface="Arial" panose="020B0604020202020204" pitchFamily="34" charset="0"/>
              </a:rPr>
              <a:t>perceived challenges in delivering the 'Health and wellbeing’ strand</a:t>
            </a:r>
            <a:r>
              <a:rPr sz="4800" u="none" dirty="0">
                <a:latin typeface="Arial" panose="020B0604020202020204" pitchFamily="34" charset="0"/>
                <a:cs typeface="Arial" panose="020B0604020202020204" pitchFamily="34" charset="0"/>
              </a:rPr>
              <a:t> </a:t>
            </a:r>
            <a:r>
              <a:rPr lang="en-GB" sz="4800" u="none" dirty="0">
                <a:latin typeface="Arial" panose="020B0604020202020204" pitchFamily="34" charset="0"/>
                <a:cs typeface="Arial" panose="020B0604020202020204" pitchFamily="34" charset="0"/>
              </a:rPr>
              <a:t>– Wales New curriculum </a:t>
            </a:r>
            <a:endParaRPr sz="4800" u="none"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1" name="Title 1"/>
          <p:cNvSpPr txBox="1">
            <a:spLocks noGrp="1"/>
          </p:cNvSpPr>
          <p:nvPr>
            <p:ph type="title"/>
          </p:nvPr>
        </p:nvSpPr>
        <p:spPr>
          <a:xfrm>
            <a:off x="1106243" y="0"/>
            <a:ext cx="8534400" cy="1507067"/>
          </a:xfrm>
          <a:prstGeom prst="rect">
            <a:avLst/>
          </a:prstGeom>
        </p:spPr>
        <p:txBody>
          <a:bodyPr/>
          <a:lstStyle/>
          <a:p>
            <a:r>
              <a:rPr dirty="0">
                <a:latin typeface="Arial" panose="020B0604020202020204" pitchFamily="34" charset="0"/>
                <a:cs typeface="Arial" panose="020B0604020202020204" pitchFamily="34" charset="0"/>
              </a:rPr>
              <a:t>Aim</a:t>
            </a:r>
          </a:p>
        </p:txBody>
      </p:sp>
      <p:sp>
        <p:nvSpPr>
          <p:cNvPr id="402" name="Content Placeholder 2"/>
          <p:cNvSpPr txBox="1">
            <a:spLocks noGrp="1"/>
          </p:cNvSpPr>
          <p:nvPr>
            <p:ph idx="1"/>
          </p:nvPr>
        </p:nvSpPr>
        <p:spPr>
          <a:xfrm>
            <a:off x="1638299" y="295420"/>
            <a:ext cx="8915401" cy="3777624"/>
          </a:xfrm>
          <a:prstGeom prst="rect">
            <a:avLst/>
          </a:prstGeom>
        </p:spPr>
        <p:txBody>
          <a:bodyPr/>
          <a:lstStyle/>
          <a:p>
            <a:r>
              <a:rPr lang="en-GB" dirty="0">
                <a:latin typeface="Arial" panose="020B0604020202020204" pitchFamily="34" charset="0"/>
                <a:cs typeface="Arial" panose="020B0604020202020204" pitchFamily="34" charset="0"/>
              </a:rPr>
              <a:t>Identify the perceived challenges of primary school teachers in delivering the 'Health and wellbeing’ strand and provide recommendations for education departments. </a:t>
            </a:r>
          </a:p>
          <a:p>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 name="Title 1"/>
          <p:cNvSpPr txBox="1">
            <a:spLocks noGrp="1"/>
          </p:cNvSpPr>
          <p:nvPr>
            <p:ph type="title"/>
          </p:nvPr>
        </p:nvSpPr>
        <p:spPr>
          <a:xfrm>
            <a:off x="684212" y="0"/>
            <a:ext cx="8534400" cy="1507067"/>
          </a:xfrm>
          <a:prstGeom prst="rect">
            <a:avLst/>
          </a:prstGeom>
        </p:spPr>
        <p:txBody>
          <a:bodyPr/>
          <a:lstStyle/>
          <a:p>
            <a:r>
              <a:rPr dirty="0">
                <a:latin typeface="Arial" panose="020B0604020202020204" pitchFamily="34" charset="0"/>
                <a:cs typeface="Arial" panose="020B0604020202020204" pitchFamily="34" charset="0"/>
              </a:rPr>
              <a:t>Objective</a:t>
            </a:r>
            <a:r>
              <a:rPr lang="en-GB" dirty="0">
                <a:latin typeface="Arial" panose="020B0604020202020204" pitchFamily="34" charset="0"/>
                <a:cs typeface="Arial" panose="020B0604020202020204" pitchFamily="34" charset="0"/>
              </a:rPr>
              <a:t>s</a:t>
            </a:r>
            <a:endParaRPr dirty="0">
              <a:latin typeface="Arial" panose="020B0604020202020204" pitchFamily="34" charset="0"/>
              <a:cs typeface="Arial" panose="020B0604020202020204" pitchFamily="34" charset="0"/>
            </a:endParaRPr>
          </a:p>
        </p:txBody>
      </p:sp>
      <p:sp>
        <p:nvSpPr>
          <p:cNvPr id="405" name="Content Placeholder 2"/>
          <p:cNvSpPr txBox="1">
            <a:spLocks noGrp="1"/>
          </p:cNvSpPr>
          <p:nvPr>
            <p:ph idx="1"/>
          </p:nvPr>
        </p:nvSpPr>
        <p:spPr>
          <a:xfrm>
            <a:off x="1955409" y="1121898"/>
            <a:ext cx="8534400" cy="3615267"/>
          </a:xfrm>
          <a:prstGeom prst="rect">
            <a:avLst/>
          </a:prstGeom>
        </p:spPr>
        <p:txBody>
          <a:bodyPr>
            <a:normAutofit fontScale="92500" lnSpcReduction="20000"/>
          </a:bodyPr>
          <a:lstStyle/>
          <a:p>
            <a:pPr marL="0" indent="0">
              <a:buNone/>
            </a:pPr>
            <a:endParaRPr lang="en-GB" dirty="0"/>
          </a:p>
          <a:p>
            <a:r>
              <a:rPr lang="en-GB" dirty="0">
                <a:latin typeface="Arial" panose="020B0604020202020204" pitchFamily="34" charset="0"/>
                <a:cs typeface="Arial" panose="020B0604020202020204" pitchFamily="34" charset="0"/>
              </a:rPr>
              <a:t>Identify perceived challenges of primary school teachers. I will look at the challenges classroom teachers are up against regarding physical education lessons. </a:t>
            </a:r>
          </a:p>
          <a:p>
            <a:r>
              <a:rPr lang="en-GB" dirty="0">
                <a:latin typeface="Arial" panose="020B0604020202020204" pitchFamily="34" charset="0"/>
                <a:cs typeface="Arial" panose="020B0604020202020204" pitchFamily="34" charset="0"/>
              </a:rPr>
              <a:t>I will then look to interpret and categorise the perceived  challenges so we know what we can do and how we can overcome them challenges. </a:t>
            </a:r>
          </a:p>
          <a:p>
            <a:r>
              <a:rPr lang="en-GB" dirty="0">
                <a:latin typeface="Arial" panose="020B0604020202020204" pitchFamily="34" charset="0"/>
                <a:cs typeface="Arial" panose="020B0604020202020204" pitchFamily="34" charset="0"/>
              </a:rPr>
              <a:t>Also look to provide recommendations on educational departments and in schools. Once we know the challenges and have categorised them then we can start to look how we can sort them out and put it some recommendations in place. </a:t>
            </a:r>
            <a:endParaRPr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D3CA9-842B-4C62-A506-6C66EB91DE3E}"/>
              </a:ext>
            </a:extLst>
          </p:cNvPr>
          <p:cNvSpPr>
            <a:spLocks noGrp="1"/>
          </p:cNvSpPr>
          <p:nvPr>
            <p:ph type="title"/>
          </p:nvPr>
        </p:nvSpPr>
        <p:spPr>
          <a:xfrm>
            <a:off x="1202957" y="-457199"/>
            <a:ext cx="10018713" cy="1752599"/>
          </a:xfrm>
        </p:spPr>
        <p:txBody>
          <a:bodyPr/>
          <a:lstStyle/>
          <a:p>
            <a:r>
              <a:rPr lang="en-GB" dirty="0">
                <a:latin typeface="Arial" panose="020B0604020202020204" pitchFamily="34" charset="0"/>
                <a:cs typeface="Arial" panose="020B0604020202020204" pitchFamily="34" charset="0"/>
              </a:rPr>
              <a:t>Rationale </a:t>
            </a:r>
          </a:p>
        </p:txBody>
      </p:sp>
      <p:sp>
        <p:nvSpPr>
          <p:cNvPr id="3" name="Content Placeholder 2">
            <a:extLst>
              <a:ext uri="{FF2B5EF4-FFF2-40B4-BE49-F238E27FC236}">
                <a16:creationId xmlns:a16="http://schemas.microsoft.com/office/drawing/2014/main" id="{91322668-D62D-4A1B-9F8D-A233F9E24C62}"/>
              </a:ext>
            </a:extLst>
          </p:cNvPr>
          <p:cNvSpPr>
            <a:spLocks noGrp="1"/>
          </p:cNvSpPr>
          <p:nvPr>
            <p:ph idx="1"/>
          </p:nvPr>
        </p:nvSpPr>
        <p:spPr>
          <a:xfrm>
            <a:off x="1695325" y="736208"/>
            <a:ext cx="10018713" cy="3124201"/>
          </a:xfrm>
        </p:spPr>
        <p:txBody>
          <a:bodyPr/>
          <a:lstStyle/>
          <a:p>
            <a:r>
              <a:rPr lang="en-GB" dirty="0">
                <a:latin typeface="Arial" panose="020B0604020202020204" pitchFamily="34" charset="0"/>
                <a:cs typeface="Arial" panose="020B0604020202020204" pitchFamily="34" charset="0"/>
              </a:rPr>
              <a:t>Is it important for me to find out reasons about my question is because with the new health and wellbeing curriculum that is out some teachers may not have the knowledge to follow it and deliver the lessons. Some may not feel confident about the whole curriculum and also not understand the reasons why it is important to get a full understanding of what it is about and also how it will benefit them when teaching or taking a PE lesson.</a:t>
            </a:r>
          </a:p>
        </p:txBody>
      </p:sp>
    </p:spTree>
    <p:extLst>
      <p:ext uri="{BB962C8B-B14F-4D97-AF65-F5344CB8AC3E}">
        <p14:creationId xmlns:p14="http://schemas.microsoft.com/office/powerpoint/2010/main" val="3029082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7" name="Title 1"/>
          <p:cNvSpPr txBox="1">
            <a:spLocks noGrp="1"/>
          </p:cNvSpPr>
          <p:nvPr>
            <p:ph type="title"/>
          </p:nvPr>
        </p:nvSpPr>
        <p:spPr>
          <a:xfrm>
            <a:off x="867092" y="-67734"/>
            <a:ext cx="8534400" cy="1507067"/>
          </a:xfrm>
          <a:prstGeom prst="rect">
            <a:avLst/>
          </a:prstGeom>
        </p:spPr>
        <p:txBody>
          <a:bodyPr/>
          <a:lstStyle/>
          <a:p>
            <a:r>
              <a:rPr dirty="0">
                <a:latin typeface="Arial" panose="020B0604020202020204" pitchFamily="34" charset="0"/>
                <a:cs typeface="Arial" panose="020B0604020202020204" pitchFamily="34" charset="0"/>
              </a:rPr>
              <a:t>Background of School</a:t>
            </a:r>
          </a:p>
        </p:txBody>
      </p:sp>
      <p:sp>
        <p:nvSpPr>
          <p:cNvPr id="408" name="Content Placeholder 2"/>
          <p:cNvSpPr txBox="1">
            <a:spLocks noGrp="1"/>
          </p:cNvSpPr>
          <p:nvPr>
            <p:ph idx="1"/>
          </p:nvPr>
        </p:nvSpPr>
        <p:spPr>
          <a:xfrm>
            <a:off x="1828800" y="1439333"/>
            <a:ext cx="8534400" cy="3615267"/>
          </a:xfrm>
          <a:prstGeom prst="rect">
            <a:avLst/>
          </a:prstGeom>
        </p:spPr>
        <p:txBody>
          <a:bodyPr>
            <a:normAutofit lnSpcReduction="10000"/>
          </a:bodyPr>
          <a:lstStyle/>
          <a:p>
            <a:r>
              <a:rPr lang="en-GB" dirty="0" err="1">
                <a:latin typeface="Arial" panose="020B0604020202020204" pitchFamily="34" charset="0"/>
                <a:cs typeface="Arial" panose="020B0604020202020204" pitchFamily="34" charset="0"/>
              </a:rPr>
              <a:t>Brynhyfryd</a:t>
            </a:r>
            <a:r>
              <a:rPr lang="en-GB" dirty="0">
                <a:latin typeface="Arial" panose="020B0604020202020204" pitchFamily="34" charset="0"/>
                <a:cs typeface="Arial" panose="020B0604020202020204" pitchFamily="34" charset="0"/>
              </a:rPr>
              <a:t> Primary School was built in 1898 and was known to be firstly just an all girls school and was called “Ruthin County School for Girls.</a:t>
            </a:r>
          </a:p>
          <a:p>
            <a:r>
              <a:rPr lang="en-GB" dirty="0">
                <a:latin typeface="Arial" panose="020B0604020202020204" pitchFamily="34" charset="0"/>
                <a:cs typeface="Arial" panose="020B0604020202020204" pitchFamily="34" charset="0"/>
              </a:rPr>
              <a:t>In 1938 that is when the school changed its name to ‘</a:t>
            </a:r>
            <a:r>
              <a:rPr lang="en-GB" dirty="0" err="1">
                <a:latin typeface="Arial" panose="020B0604020202020204" pitchFamily="34" charset="0"/>
                <a:cs typeface="Arial" panose="020B0604020202020204" pitchFamily="34" charset="0"/>
              </a:rPr>
              <a:t>Brynhyfryd</a:t>
            </a:r>
            <a:r>
              <a:rPr lang="en-GB" dirty="0">
                <a:latin typeface="Arial" panose="020B0604020202020204" pitchFamily="34" charset="0"/>
                <a:cs typeface="Arial" panose="020B0604020202020204" pitchFamily="34" charset="0"/>
              </a:rPr>
              <a:t> School and formally becoming a comprehensive school. </a:t>
            </a:r>
          </a:p>
          <a:p>
            <a:r>
              <a:rPr lang="en-GB" dirty="0">
                <a:latin typeface="Arial" panose="020B0604020202020204" pitchFamily="34" charset="0"/>
                <a:cs typeface="Arial" panose="020B0604020202020204" pitchFamily="34" charset="0"/>
              </a:rPr>
              <a:t>Pupils who attend the schools live in the local areas which are walking distances from their homes. The local areas they are from are </a:t>
            </a:r>
            <a:r>
              <a:rPr lang="en-GB" dirty="0" err="1">
                <a:latin typeface="Arial" panose="020B0604020202020204" pitchFamily="34" charset="0"/>
                <a:cs typeface="Arial" panose="020B0604020202020204" pitchFamily="34" charset="0"/>
              </a:rPr>
              <a:t>Brynhyfryd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Treboeth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Manselton</a:t>
            </a:r>
            <a:r>
              <a:rPr lang="en-GB" dirty="0">
                <a:latin typeface="Arial" panose="020B0604020202020204" pitchFamily="34" charset="0"/>
                <a:cs typeface="Arial" panose="020B0604020202020204" pitchFamily="34" charset="0"/>
              </a:rPr>
              <a:t>. </a:t>
            </a:r>
            <a:endParaRPr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4E563F-AAD1-47F0-ADE3-AC6AAE3581A4}"/>
              </a:ext>
            </a:extLst>
          </p:cNvPr>
          <p:cNvSpPr>
            <a:spLocks noGrp="1"/>
          </p:cNvSpPr>
          <p:nvPr>
            <p:ph idx="1"/>
          </p:nvPr>
        </p:nvSpPr>
        <p:spPr>
          <a:xfrm>
            <a:off x="1709393" y="304799"/>
            <a:ext cx="10018713" cy="3124201"/>
          </a:xfrm>
        </p:spPr>
        <p:txBody>
          <a:bodyPr>
            <a:normAutofit fontScale="92500" lnSpcReduction="10000"/>
          </a:bodyPr>
          <a:lstStyle/>
          <a:p>
            <a:r>
              <a:rPr lang="en-GB" sz="2000" dirty="0">
                <a:latin typeface="Arial" panose="020B0604020202020204" pitchFamily="34" charset="0"/>
                <a:cs typeface="Arial" panose="020B0604020202020204" pitchFamily="34" charset="0"/>
              </a:rPr>
              <a:t>Sport in </a:t>
            </a:r>
            <a:r>
              <a:rPr lang="en-GB" sz="2000" dirty="0" err="1">
                <a:latin typeface="Arial" panose="020B0604020202020204" pitchFamily="34" charset="0"/>
                <a:cs typeface="Arial" panose="020B0604020202020204" pitchFamily="34" charset="0"/>
              </a:rPr>
              <a:t>Brynhyfryd</a:t>
            </a:r>
            <a:r>
              <a:rPr lang="en-GB" sz="2000" dirty="0">
                <a:latin typeface="Arial" panose="020B0604020202020204" pitchFamily="34" charset="0"/>
                <a:cs typeface="Arial" panose="020B0604020202020204" pitchFamily="34" charset="0"/>
              </a:rPr>
              <a:t> has been very successful and they have a number of different sports team which are combined with both boys and girls. </a:t>
            </a:r>
          </a:p>
          <a:p>
            <a:r>
              <a:rPr lang="en-GB" sz="2000" dirty="0">
                <a:latin typeface="Arial" panose="020B0604020202020204" pitchFamily="34" charset="0"/>
                <a:cs typeface="Arial" panose="020B0604020202020204" pitchFamily="34" charset="0"/>
              </a:rPr>
              <a:t>In </a:t>
            </a:r>
            <a:r>
              <a:rPr lang="en-GB" sz="2000" dirty="0" err="1">
                <a:latin typeface="Arial" panose="020B0604020202020204" pitchFamily="34" charset="0"/>
                <a:cs typeface="Arial" panose="020B0604020202020204" pitchFamily="34" charset="0"/>
              </a:rPr>
              <a:t>Brynhyfryd</a:t>
            </a:r>
            <a:r>
              <a:rPr lang="en-GB" sz="2000" dirty="0">
                <a:latin typeface="Arial" panose="020B0604020202020204" pitchFamily="34" charset="0"/>
                <a:cs typeface="Arial" panose="020B0604020202020204" pitchFamily="34" charset="0"/>
              </a:rPr>
              <a:t> they try to get the pupils interested in many sports such as Tennis, Badminton, Basketball and even Croquet.</a:t>
            </a:r>
          </a:p>
          <a:p>
            <a:r>
              <a:rPr lang="en-GB" sz="2000" dirty="0" err="1">
                <a:latin typeface="Arial" panose="020B0604020202020204" pitchFamily="34" charset="0"/>
                <a:cs typeface="Arial" panose="020B0604020202020204" pitchFamily="34" charset="0"/>
              </a:rPr>
              <a:t>Brynhyfryd</a:t>
            </a:r>
            <a:r>
              <a:rPr lang="en-GB" sz="2000" dirty="0">
                <a:latin typeface="Arial" panose="020B0604020202020204" pitchFamily="34" charset="0"/>
                <a:cs typeface="Arial" panose="020B0604020202020204" pitchFamily="34" charset="0"/>
              </a:rPr>
              <a:t> are a very active school when it comes to sport, they take part in many competitions around once every 2/3 weeks and then also arrange friendlies against other schools after school. </a:t>
            </a:r>
          </a:p>
          <a:p>
            <a:r>
              <a:rPr lang="en-GB" sz="2000" dirty="0">
                <a:latin typeface="Arial" panose="020B0604020202020204" pitchFamily="34" charset="0"/>
                <a:cs typeface="Arial" panose="020B0604020202020204" pitchFamily="34" charset="0"/>
              </a:rPr>
              <a:t>Recently they have just introduced a girls football team to try and increase participation in that area, since forming they have entered in many tournaments and have done very well.</a:t>
            </a:r>
          </a:p>
        </p:txBody>
      </p:sp>
    </p:spTree>
    <p:extLst>
      <p:ext uri="{BB962C8B-B14F-4D97-AF65-F5344CB8AC3E}">
        <p14:creationId xmlns:p14="http://schemas.microsoft.com/office/powerpoint/2010/main" val="2449644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3" name="Title 1"/>
          <p:cNvSpPr txBox="1">
            <a:spLocks noGrp="1"/>
          </p:cNvSpPr>
          <p:nvPr>
            <p:ph type="title"/>
          </p:nvPr>
        </p:nvSpPr>
        <p:spPr>
          <a:xfrm>
            <a:off x="684212" y="-380089"/>
            <a:ext cx="8534400" cy="1507067"/>
          </a:xfrm>
          <a:prstGeom prst="rect">
            <a:avLst/>
          </a:prstGeom>
        </p:spPr>
        <p:txBody>
          <a:bodyPr/>
          <a:lstStyle/>
          <a:p>
            <a:r>
              <a:rPr dirty="0">
                <a:latin typeface="Arial" panose="020B0604020202020204" pitchFamily="34" charset="0"/>
                <a:cs typeface="Arial" panose="020B0604020202020204" pitchFamily="34" charset="0"/>
              </a:rPr>
              <a:t>Ethical forms </a:t>
            </a:r>
          </a:p>
        </p:txBody>
      </p:sp>
      <p:pic>
        <p:nvPicPr>
          <p:cNvPr id="3" name="Picture 2" descr="A screenshot of a cell phone&#10;&#10;Description automatically generated">
            <a:extLst>
              <a:ext uri="{FF2B5EF4-FFF2-40B4-BE49-F238E27FC236}">
                <a16:creationId xmlns:a16="http://schemas.microsoft.com/office/drawing/2014/main" id="{17C1C955-84FB-4797-A85F-D530F68901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65804" y="1050020"/>
            <a:ext cx="3408055" cy="4757960"/>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BCE24C22-0FF7-48F4-8AFF-46BBBE0322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85290" y="1126978"/>
            <a:ext cx="3421891" cy="468100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52BB0401-C9EA-4CEE-88AB-1B8184D057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1863" y="309488"/>
            <a:ext cx="4098483" cy="5704449"/>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494ED2E8-556F-49CA-BA3D-2E8BDB8CBF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47132" y="309487"/>
            <a:ext cx="4341169" cy="5704449"/>
          </a:xfrm>
          <a:prstGeom prst="rect">
            <a:avLst/>
          </a:prstGeom>
        </p:spPr>
      </p:pic>
    </p:spTree>
    <p:extLst>
      <p:ext uri="{BB962C8B-B14F-4D97-AF65-F5344CB8AC3E}">
        <p14:creationId xmlns:p14="http://schemas.microsoft.com/office/powerpoint/2010/main" val="3355387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6" name="Title 1"/>
          <p:cNvSpPr txBox="1">
            <a:spLocks noGrp="1"/>
          </p:cNvSpPr>
          <p:nvPr>
            <p:ph type="title"/>
          </p:nvPr>
        </p:nvSpPr>
        <p:spPr>
          <a:xfrm>
            <a:off x="684212" y="-67734"/>
            <a:ext cx="8534400" cy="1507067"/>
          </a:xfrm>
          <a:prstGeom prst="rect">
            <a:avLst/>
          </a:prstGeom>
        </p:spPr>
        <p:txBody>
          <a:bodyPr/>
          <a:lstStyle/>
          <a:p>
            <a:r>
              <a:rPr dirty="0">
                <a:latin typeface="Arial" panose="020B0604020202020204" pitchFamily="34" charset="0"/>
                <a:cs typeface="Arial" panose="020B0604020202020204" pitchFamily="34" charset="0"/>
              </a:rPr>
              <a:t>Ethics Letter </a:t>
            </a:r>
          </a:p>
        </p:txBody>
      </p:sp>
      <p:pic>
        <p:nvPicPr>
          <p:cNvPr id="3" name="Picture 2" descr="A screenshot of a cell phone&#10;&#10;Description automatically generated">
            <a:extLst>
              <a:ext uri="{FF2B5EF4-FFF2-40B4-BE49-F238E27FC236}">
                <a16:creationId xmlns:a16="http://schemas.microsoft.com/office/drawing/2014/main" id="{69613122-A8BF-4469-8DC6-1E77414275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19213" y="1239780"/>
            <a:ext cx="3993186" cy="5591908"/>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 name="Title 1"/>
          <p:cNvSpPr txBox="1">
            <a:spLocks noGrp="1"/>
          </p:cNvSpPr>
          <p:nvPr>
            <p:ph type="title"/>
          </p:nvPr>
        </p:nvSpPr>
        <p:spPr>
          <a:xfrm>
            <a:off x="684212" y="-295683"/>
            <a:ext cx="8534400" cy="1507067"/>
          </a:xfrm>
          <a:prstGeom prst="rect">
            <a:avLst/>
          </a:prstGeom>
        </p:spPr>
        <p:txBody>
          <a:bodyPr/>
          <a:lstStyle/>
          <a:p>
            <a:r>
              <a:rPr dirty="0">
                <a:latin typeface="Arial" panose="020B0604020202020204" pitchFamily="34" charset="0"/>
                <a:cs typeface="Arial" panose="020B0604020202020204" pitchFamily="34" charset="0"/>
              </a:rPr>
              <a:t>Research Methodology </a:t>
            </a:r>
          </a:p>
        </p:txBody>
      </p:sp>
      <p:sp>
        <p:nvSpPr>
          <p:cNvPr id="420" name="Content Placeholder 2"/>
          <p:cNvSpPr txBox="1">
            <a:spLocks noGrp="1"/>
          </p:cNvSpPr>
          <p:nvPr>
            <p:ph idx="1"/>
          </p:nvPr>
        </p:nvSpPr>
        <p:spPr>
          <a:xfrm>
            <a:off x="2173287" y="0"/>
            <a:ext cx="10018713" cy="3124201"/>
          </a:xfrm>
          <a:prstGeom prst="rect">
            <a:avLst/>
          </a:prstGeom>
        </p:spPr>
        <p:txBody>
          <a:bodyPr>
            <a:normAutofit fontScale="85000" lnSpcReduction="20000"/>
          </a:bodyPr>
          <a:lstStyle/>
          <a:p>
            <a:endParaRPr lang="en-GB" dirty="0"/>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collect my data I will organise a number of ways on how to successfully collect the data I receive, ways I will use are questionnaires, health and well being documents and semi structured interviews. </a:t>
            </a:r>
          </a:p>
          <a:p>
            <a:r>
              <a:rPr lang="en-GB" dirty="0">
                <a:latin typeface="Arial" panose="020B0604020202020204" pitchFamily="34" charset="0"/>
                <a:cs typeface="Arial" panose="020B0604020202020204" pitchFamily="34" charset="0"/>
              </a:rPr>
              <a:t>Semi structured interviews are a good way to get results as questions can be prepared beforehand and the person who I will interview will get a freedom to express their views how they see it. </a:t>
            </a:r>
          </a:p>
          <a:p>
            <a:pPr marL="0" indent="0">
              <a:buNone/>
            </a:pPr>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 name="Title 1"/>
          <p:cNvSpPr txBox="1">
            <a:spLocks noGrp="1"/>
          </p:cNvSpPr>
          <p:nvPr>
            <p:ph type="title"/>
          </p:nvPr>
        </p:nvSpPr>
        <p:spPr>
          <a:xfrm>
            <a:off x="684212" y="-464496"/>
            <a:ext cx="8534400" cy="1507067"/>
          </a:xfrm>
          <a:prstGeom prst="rect">
            <a:avLst/>
          </a:prstGeom>
        </p:spPr>
        <p:txBody>
          <a:bodyPr/>
          <a:lstStyle/>
          <a:p>
            <a:r>
              <a:rPr dirty="0">
                <a:latin typeface="Arial" panose="020B0604020202020204" pitchFamily="34" charset="0"/>
                <a:cs typeface="Arial" panose="020B0604020202020204" pitchFamily="34" charset="0"/>
              </a:rPr>
              <a:t>Timeline</a:t>
            </a:r>
            <a:r>
              <a:rPr dirty="0"/>
              <a:t> </a:t>
            </a:r>
          </a:p>
        </p:txBody>
      </p:sp>
      <p:pic>
        <p:nvPicPr>
          <p:cNvPr id="3" name="Picture 2" descr="A close up of a screen&#10;&#10;Description automatically generated">
            <a:extLst>
              <a:ext uri="{FF2B5EF4-FFF2-40B4-BE49-F238E27FC236}">
                <a16:creationId xmlns:a16="http://schemas.microsoft.com/office/drawing/2014/main" id="{E121A0B1-18F4-47E4-8844-CE20B1ABC6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56934" y="1068419"/>
            <a:ext cx="9643039" cy="4721162"/>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4" name="Title 1"/>
          <p:cNvSpPr txBox="1">
            <a:spLocks noGrp="1"/>
          </p:cNvSpPr>
          <p:nvPr>
            <p:ph type="title"/>
          </p:nvPr>
        </p:nvSpPr>
        <p:spPr>
          <a:xfrm>
            <a:off x="1103312" y="452718"/>
            <a:ext cx="8947522" cy="1400530"/>
          </a:xfrm>
          <a:prstGeom prst="rect">
            <a:avLst/>
          </a:prstGeom>
        </p:spPr>
        <p:txBody>
          <a:bodyPr anchor="ctr">
            <a:normAutofit/>
          </a:bodyPr>
          <a:lstStyle>
            <a:lvl1pPr>
              <a:defRPr sz="3200"/>
            </a:lvl1pPr>
          </a:lstStyle>
          <a:p>
            <a:r>
              <a:rPr lang="en-GB" dirty="0">
                <a:latin typeface="Arial" panose="020B0604020202020204" pitchFamily="34" charset="0"/>
                <a:cs typeface="Arial" panose="020B0604020202020204" pitchFamily="34" charset="0"/>
              </a:rPr>
              <a:t>1. Primary Physical Education, Coaches and Continuing Professional Development (2011)</a:t>
            </a:r>
          </a:p>
        </p:txBody>
      </p:sp>
      <p:sp>
        <p:nvSpPr>
          <p:cNvPr id="435" name="Content Placeholder 2"/>
          <p:cNvSpPr txBox="1">
            <a:spLocks noGrp="1"/>
          </p:cNvSpPr>
          <p:nvPr>
            <p:ph idx="1"/>
          </p:nvPr>
        </p:nvSpPr>
        <p:spPr>
          <a:xfrm>
            <a:off x="1420836" y="1853248"/>
            <a:ext cx="10448363" cy="4229805"/>
          </a:xfrm>
          <a:prstGeom prst="rect">
            <a:avLst/>
          </a:prstGeom>
        </p:spPr>
        <p:txBody>
          <a:bodyPr>
            <a:normAutofit fontScale="77500" lnSpcReduction="20000"/>
          </a:bodyPr>
          <a:lstStyle/>
          <a:p>
            <a:pPr marL="325754" indent="-325754" defTabSz="434340">
              <a:lnSpc>
                <a:spcPct val="90000"/>
              </a:lnSpc>
              <a:spcBef>
                <a:spcPts val="900"/>
              </a:spcBef>
              <a:defRPr sz="1045"/>
            </a:pPr>
            <a:r>
              <a:rPr lang="en-GB" sz="1600" dirty="0">
                <a:solidFill>
                  <a:schemeClr val="tx1"/>
                </a:solidFill>
                <a:latin typeface="Arial" panose="020B0604020202020204" pitchFamily="34" charset="0"/>
                <a:cs typeface="Arial" panose="020B0604020202020204" pitchFamily="34" charset="0"/>
              </a:rPr>
              <a:t>Primary school physical education (PE) in England has traditionally been taught mostly by generalist class teachers (Garrett &amp; Wrench, 2007), with a small percentage taught by specialist primary PE teachers. </a:t>
            </a:r>
          </a:p>
          <a:p>
            <a:pPr marL="0" indent="0" defTabSz="434340">
              <a:lnSpc>
                <a:spcPct val="90000"/>
              </a:lnSpc>
              <a:spcBef>
                <a:spcPts val="900"/>
              </a:spcBef>
              <a:buNone/>
              <a:defRPr sz="1045"/>
            </a:pPr>
            <a:endParaRPr lang="en-GB" sz="1600" dirty="0">
              <a:solidFill>
                <a:schemeClr val="tx1"/>
              </a:solidFill>
              <a:latin typeface="Arial" panose="020B0604020202020204" pitchFamily="34" charset="0"/>
              <a:cs typeface="Arial" panose="020B0604020202020204" pitchFamily="34" charset="0"/>
            </a:endParaRPr>
          </a:p>
          <a:p>
            <a:pPr marL="325754" indent="-325754" defTabSz="434340">
              <a:lnSpc>
                <a:spcPct val="90000"/>
              </a:lnSpc>
              <a:spcBef>
                <a:spcPts val="900"/>
              </a:spcBef>
              <a:defRPr sz="1045"/>
            </a:pPr>
            <a:r>
              <a:rPr lang="en-GB" sz="1600" dirty="0">
                <a:solidFill>
                  <a:schemeClr val="tx1"/>
                </a:solidFill>
                <a:latin typeface="Arial" panose="020B0604020202020204" pitchFamily="34" charset="0"/>
                <a:cs typeface="Arial" panose="020B0604020202020204" pitchFamily="34" charset="0"/>
              </a:rPr>
              <a:t>Qualified primary teachers have spent at least four years in higher education, with at least one of those years learning to teach across the full range of curriculum subjects taught in primary schools, including PE. </a:t>
            </a:r>
          </a:p>
          <a:p>
            <a:pPr marL="0" indent="0" defTabSz="434340">
              <a:lnSpc>
                <a:spcPct val="90000"/>
              </a:lnSpc>
              <a:spcBef>
                <a:spcPts val="900"/>
              </a:spcBef>
              <a:buNone/>
              <a:defRPr sz="1045"/>
            </a:pPr>
            <a:endParaRPr lang="en-GB" sz="1600" dirty="0">
              <a:solidFill>
                <a:schemeClr val="tx1"/>
              </a:solidFill>
              <a:latin typeface="Arial" panose="020B0604020202020204" pitchFamily="34" charset="0"/>
              <a:cs typeface="Arial" panose="020B0604020202020204" pitchFamily="34" charset="0"/>
            </a:endParaRPr>
          </a:p>
          <a:p>
            <a:pPr marL="325754" indent="-325754" defTabSz="434340">
              <a:lnSpc>
                <a:spcPct val="90000"/>
              </a:lnSpc>
              <a:spcBef>
                <a:spcPts val="900"/>
              </a:spcBef>
              <a:defRPr sz="1045"/>
            </a:pPr>
            <a:r>
              <a:rPr lang="en-GB" sz="1600" dirty="0">
                <a:solidFill>
                  <a:schemeClr val="tx1"/>
                </a:solidFill>
                <a:latin typeface="Arial" panose="020B0604020202020204" pitchFamily="34" charset="0"/>
                <a:cs typeface="Arial" panose="020B0604020202020204" pitchFamily="34" charset="0"/>
              </a:rPr>
              <a:t>Looking at this study, it is clear to see that Physical education in schools is mostly undertaken by teachers, who teach core subjects such as:</a:t>
            </a:r>
          </a:p>
          <a:p>
            <a:pPr marL="0" indent="0" defTabSz="434340">
              <a:lnSpc>
                <a:spcPct val="90000"/>
              </a:lnSpc>
              <a:spcBef>
                <a:spcPts val="900"/>
              </a:spcBef>
              <a:buNone/>
              <a:defRPr sz="1045"/>
            </a:pPr>
            <a:endParaRPr lang="en-GB" sz="1600" dirty="0">
              <a:solidFill>
                <a:schemeClr val="tx1"/>
              </a:solidFill>
              <a:latin typeface="Arial" panose="020B0604020202020204" pitchFamily="34" charset="0"/>
              <a:cs typeface="Arial" panose="020B0604020202020204" pitchFamily="34" charset="0"/>
            </a:endParaRPr>
          </a:p>
          <a:p>
            <a:pPr marL="325754" indent="-325754" defTabSz="434340">
              <a:lnSpc>
                <a:spcPct val="90000"/>
              </a:lnSpc>
              <a:spcBef>
                <a:spcPts val="900"/>
              </a:spcBef>
              <a:defRPr sz="1045"/>
            </a:pPr>
            <a:r>
              <a:rPr lang="en-GB" sz="1600" dirty="0">
                <a:solidFill>
                  <a:schemeClr val="tx1"/>
                </a:solidFill>
                <a:latin typeface="Arial" panose="020B0604020202020204" pitchFamily="34" charset="0"/>
                <a:cs typeface="Arial" panose="020B0604020202020204" pitchFamily="34" charset="0"/>
              </a:rPr>
              <a:t>English</a:t>
            </a:r>
          </a:p>
          <a:p>
            <a:pPr marL="325754" indent="-325754" defTabSz="434340">
              <a:lnSpc>
                <a:spcPct val="90000"/>
              </a:lnSpc>
              <a:spcBef>
                <a:spcPts val="900"/>
              </a:spcBef>
              <a:defRPr sz="1045"/>
            </a:pPr>
            <a:r>
              <a:rPr lang="en-GB" sz="1600" dirty="0">
                <a:solidFill>
                  <a:schemeClr val="tx1"/>
                </a:solidFill>
                <a:latin typeface="Arial" panose="020B0604020202020204" pitchFamily="34" charset="0"/>
                <a:cs typeface="Arial" panose="020B0604020202020204" pitchFamily="34" charset="0"/>
              </a:rPr>
              <a:t>Mathematics </a:t>
            </a:r>
          </a:p>
          <a:p>
            <a:pPr marL="325754" indent="-325754" defTabSz="434340">
              <a:lnSpc>
                <a:spcPct val="90000"/>
              </a:lnSpc>
              <a:spcBef>
                <a:spcPts val="900"/>
              </a:spcBef>
              <a:defRPr sz="1045"/>
            </a:pPr>
            <a:r>
              <a:rPr lang="en-GB" sz="1600" dirty="0">
                <a:solidFill>
                  <a:schemeClr val="tx1"/>
                </a:solidFill>
                <a:latin typeface="Arial" panose="020B0604020202020204" pitchFamily="34" charset="0"/>
                <a:cs typeface="Arial" panose="020B0604020202020204" pitchFamily="34" charset="0"/>
              </a:rPr>
              <a:t>Science</a:t>
            </a:r>
          </a:p>
          <a:p>
            <a:pPr marL="325754" indent="-325754" defTabSz="434340">
              <a:lnSpc>
                <a:spcPct val="90000"/>
              </a:lnSpc>
              <a:spcBef>
                <a:spcPts val="900"/>
              </a:spcBef>
              <a:defRPr sz="1045"/>
            </a:pPr>
            <a:endParaRPr lang="en-GB" sz="1600" dirty="0">
              <a:solidFill>
                <a:schemeClr val="tx1"/>
              </a:solidFill>
              <a:latin typeface="Arial" panose="020B0604020202020204" pitchFamily="34" charset="0"/>
              <a:cs typeface="Arial" panose="020B0604020202020204" pitchFamily="34" charset="0"/>
            </a:endParaRPr>
          </a:p>
          <a:p>
            <a:pPr marL="325754" indent="-325754" defTabSz="434340">
              <a:lnSpc>
                <a:spcPct val="90000"/>
              </a:lnSpc>
              <a:spcBef>
                <a:spcPts val="900"/>
              </a:spcBef>
              <a:defRPr sz="1045"/>
            </a:pPr>
            <a:r>
              <a:rPr lang="en-GB" sz="1600" dirty="0">
                <a:solidFill>
                  <a:schemeClr val="tx1"/>
                </a:solidFill>
                <a:latin typeface="Arial" panose="020B0604020202020204" pitchFamily="34" charset="0"/>
                <a:cs typeface="Arial" panose="020B0604020202020204" pitchFamily="34" charset="0"/>
              </a:rPr>
              <a:t>Therefore, the attitude towards physical education may differ to the attitude of a physical education teacher because of the areas that they teach.</a:t>
            </a:r>
          </a:p>
          <a:p>
            <a:pPr marL="325754" indent="-325754" defTabSz="434340">
              <a:lnSpc>
                <a:spcPct val="90000"/>
              </a:lnSpc>
              <a:spcBef>
                <a:spcPts val="900"/>
              </a:spcBef>
              <a:defRPr sz="1330" b="1"/>
            </a:pPr>
            <a:r>
              <a:rPr lang="en-GB" sz="1600" dirty="0">
                <a:solidFill>
                  <a:schemeClr val="tx1"/>
                </a:solidFill>
                <a:latin typeface="Arial" panose="020B0604020202020204" pitchFamily="34" charset="0"/>
                <a:cs typeface="Arial" panose="020B0604020202020204" pitchFamily="34" charset="0"/>
              </a:rPr>
              <a:t>Blair, R. &amp; Capel, S. (2011), Sport, Education and Society, 16:4, 485-505, DOI: 10.1080/13573322.2011.589645</a:t>
            </a:r>
          </a:p>
        </p:txBody>
      </p:sp>
    </p:spTree>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7" name="Title 1"/>
          <p:cNvSpPr txBox="1">
            <a:spLocks noGrp="1"/>
          </p:cNvSpPr>
          <p:nvPr>
            <p:ph type="title"/>
          </p:nvPr>
        </p:nvSpPr>
        <p:spPr>
          <a:xfrm>
            <a:off x="1534135" y="468475"/>
            <a:ext cx="8911688" cy="1280891"/>
          </a:xfrm>
          <a:prstGeom prst="rect">
            <a:avLst/>
          </a:prstGeom>
        </p:spPr>
        <p:txBody>
          <a:bodyPr>
            <a:normAutofit fontScale="90000"/>
          </a:bodyPr>
          <a:lstStyle/>
          <a:p>
            <a:r>
              <a:rPr lang="en-GB" dirty="0">
                <a:latin typeface="Arial" panose="020B0604020202020204" pitchFamily="34" charset="0"/>
                <a:cs typeface="Arial" panose="020B0604020202020204" pitchFamily="34" charset="0"/>
              </a:rPr>
              <a:t>A professional Development Program to Enhance Primary School Teachers Knowledge and Operationalization of Physical Literacy </a:t>
            </a:r>
            <a:endParaRPr dirty="0">
              <a:latin typeface="Arial" panose="020B0604020202020204" pitchFamily="34" charset="0"/>
              <a:cs typeface="Arial" panose="020B0604020202020204" pitchFamily="34" charset="0"/>
            </a:endParaRPr>
          </a:p>
        </p:txBody>
      </p:sp>
      <p:sp>
        <p:nvSpPr>
          <p:cNvPr id="438" name="Content Placeholder 2"/>
          <p:cNvSpPr txBox="1">
            <a:spLocks noGrp="1"/>
          </p:cNvSpPr>
          <p:nvPr>
            <p:ph idx="1"/>
          </p:nvPr>
        </p:nvSpPr>
        <p:spPr>
          <a:xfrm>
            <a:off x="1534135" y="2672863"/>
            <a:ext cx="8648871" cy="3350903"/>
          </a:xfrm>
          <a:prstGeom prst="rect">
            <a:avLst/>
          </a:prstGeom>
        </p:spPr>
        <p:txBody>
          <a:bodyPr/>
          <a:lstStyle/>
          <a:p>
            <a:r>
              <a:rPr lang="en-GB" dirty="0">
                <a:latin typeface="Arial" panose="020B0604020202020204" pitchFamily="34" charset="0"/>
                <a:cs typeface="Arial" panose="020B0604020202020204" pitchFamily="34" charset="0"/>
              </a:rPr>
              <a:t>The purpose of this study was to devise, implement, and evaluate a professional development program that works in a primary school environment to enhance their knowledge and operationalization of physical literacy.</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From looking at this paper I can see that they are looking to increase the teachers knowledge about physical education. </a:t>
            </a:r>
          </a:p>
          <a:p>
            <a:endParaRPr lang="en-GB" dirty="0"/>
          </a:p>
          <a:p>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 name="Title 1"/>
          <p:cNvSpPr txBox="1">
            <a:spLocks noGrp="1"/>
          </p:cNvSpPr>
          <p:nvPr>
            <p:ph type="title"/>
          </p:nvPr>
        </p:nvSpPr>
        <p:spPr>
          <a:xfrm>
            <a:off x="1294983" y="264128"/>
            <a:ext cx="8911688" cy="1280891"/>
          </a:xfrm>
          <a:prstGeom prst="rect">
            <a:avLst/>
          </a:prstGeom>
        </p:spPr>
        <p:txBody>
          <a:bodyPr>
            <a:normAutofit/>
          </a:bodyPr>
          <a:lstStyle/>
          <a:p>
            <a:r>
              <a:rPr lang="en-GB" sz="3200" dirty="0">
                <a:latin typeface="Arial" panose="020B0604020202020204" pitchFamily="34" charset="0"/>
                <a:cs typeface="Arial" panose="020B0604020202020204" pitchFamily="34" charset="0"/>
              </a:rPr>
              <a:t>Pre-service primary school teachers experiences of physical education</a:t>
            </a:r>
            <a:endParaRPr sz="3200" dirty="0">
              <a:latin typeface="Arial" panose="020B0604020202020204" pitchFamily="34" charset="0"/>
              <a:cs typeface="Arial" panose="020B0604020202020204" pitchFamily="34" charset="0"/>
            </a:endParaRPr>
          </a:p>
        </p:txBody>
      </p:sp>
      <p:sp>
        <p:nvSpPr>
          <p:cNvPr id="441" name="Content Placeholder 2"/>
          <p:cNvSpPr txBox="1">
            <a:spLocks noGrp="1"/>
          </p:cNvSpPr>
          <p:nvPr>
            <p:ph idx="1"/>
          </p:nvPr>
        </p:nvSpPr>
        <p:spPr>
          <a:xfrm>
            <a:off x="1483627" y="2366953"/>
            <a:ext cx="8534400" cy="3615267"/>
          </a:xfrm>
          <a:prstGeom prst="rect">
            <a:avLst/>
          </a:prstGeom>
        </p:spPr>
        <p:txBody>
          <a:bodyPr>
            <a:normAutofit fontScale="92500" lnSpcReduction="10000"/>
          </a:bodyPr>
          <a:lstStyle/>
          <a:p>
            <a:r>
              <a:rPr lang="en-GB" dirty="0">
                <a:latin typeface="Arial" panose="020B0604020202020204" pitchFamily="34" charset="0"/>
                <a:cs typeface="Arial" panose="020B0604020202020204" pitchFamily="34" charset="0"/>
              </a:rPr>
              <a:t>To work with universities to enhance the PE skills of graduate primary school teachers. Critical to enhancing the skills of graduate primary teachers</a:t>
            </a:r>
          </a:p>
          <a:p>
            <a:r>
              <a:rPr lang="en-GB" dirty="0">
                <a:latin typeface="Arial" panose="020B0604020202020204" pitchFamily="34" charset="0"/>
                <a:cs typeface="Arial" panose="020B0604020202020204" pitchFamily="34" charset="0"/>
              </a:rPr>
              <a:t>However, there are opportunities to observe, practice and receive feedback regarding the teaching of PE to children as part of their university in-school teaching practicum.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This paper shows that they should make physical education compulsory to primary school teachers who are going for the teaching qualification as it will enhance their understanding on it</a:t>
            </a:r>
            <a:r>
              <a:rPr lang="en-GB" dirty="0"/>
              <a:t>. </a:t>
            </a:r>
          </a:p>
          <a:p>
            <a:endParaRPr lang="en-GB" dirty="0"/>
          </a:p>
          <a:p>
            <a:endParaRPr lang="en-GB" dirty="0"/>
          </a:p>
          <a:p>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3" name="Title 1"/>
          <p:cNvSpPr txBox="1">
            <a:spLocks noGrp="1"/>
          </p:cNvSpPr>
          <p:nvPr>
            <p:ph type="title"/>
          </p:nvPr>
        </p:nvSpPr>
        <p:spPr>
          <a:xfrm>
            <a:off x="1289319" y="399027"/>
            <a:ext cx="8911688" cy="1280891"/>
          </a:xfrm>
          <a:prstGeom prst="rect">
            <a:avLst/>
          </a:prstGeom>
        </p:spPr>
        <p:txBody>
          <a:bodyPr>
            <a:normAutofit fontScale="90000"/>
          </a:bodyPr>
          <a:lstStyle/>
          <a:p>
            <a:pPr>
              <a:defRPr>
                <a:latin typeface="Arial"/>
                <a:ea typeface="Arial"/>
                <a:cs typeface="Arial"/>
                <a:sym typeface="Arial"/>
              </a:defRPr>
            </a:pPr>
            <a:r>
              <a:rPr lang="en-GB" dirty="0"/>
              <a:t>Understanding Primary Schools Teachers Perceptions and Ideologies Around The Value of Physical Education</a:t>
            </a:r>
            <a:endParaRPr dirty="0"/>
          </a:p>
        </p:txBody>
      </p:sp>
      <p:sp>
        <p:nvSpPr>
          <p:cNvPr id="444" name="Content Placeholder 2"/>
          <p:cNvSpPr txBox="1">
            <a:spLocks noGrp="1"/>
          </p:cNvSpPr>
          <p:nvPr>
            <p:ph idx="1"/>
          </p:nvPr>
        </p:nvSpPr>
        <p:spPr>
          <a:xfrm>
            <a:off x="1638299" y="2204807"/>
            <a:ext cx="8915401" cy="3777623"/>
          </a:xfrm>
          <a:prstGeom prst="rect">
            <a:avLst/>
          </a:prstGeom>
        </p:spPr>
        <p:txBody>
          <a:bodyPr/>
          <a:lstStyle/>
          <a:p>
            <a:r>
              <a:rPr lang="en-GB" dirty="0">
                <a:latin typeface="Arial" panose="020B0604020202020204" pitchFamily="34" charset="0"/>
                <a:cs typeface="Arial" panose="020B0604020202020204" pitchFamily="34" charset="0"/>
              </a:rPr>
              <a:t>It is important to understand the perceptions and ideologies of primary school teachers about their own understanding of physical education </a:t>
            </a:r>
          </a:p>
          <a:p>
            <a:r>
              <a:rPr lang="en-GB" dirty="0">
                <a:latin typeface="Arial" panose="020B0604020202020204" pitchFamily="34" charset="0"/>
                <a:cs typeface="Arial" panose="020B0604020202020204" pitchFamily="34" charset="0"/>
              </a:rPr>
              <a:t>It has previously suggested that non – specialists are under qualified and lack knowledge when it comes to teaching PE. </a:t>
            </a:r>
          </a:p>
          <a:p>
            <a:r>
              <a:rPr lang="en-GB" dirty="0">
                <a:latin typeface="Arial" panose="020B0604020202020204" pitchFamily="34" charset="0"/>
                <a:cs typeface="Arial" panose="020B0604020202020204" pitchFamily="34" charset="0"/>
              </a:rPr>
              <a:t>So from looking at this paper it has shown me that they want to know what they understand about physical education and non PE teachers are lacking the correct qualifications to take PE lessons.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95DEE-C007-43B9-A35D-5505C6D1CA7B}"/>
              </a:ext>
            </a:extLst>
          </p:cNvPr>
          <p:cNvSpPr>
            <a:spLocks noGrp="1"/>
          </p:cNvSpPr>
          <p:nvPr>
            <p:ph type="title"/>
          </p:nvPr>
        </p:nvSpPr>
        <p:spPr>
          <a:xfrm>
            <a:off x="2494451" y="201190"/>
            <a:ext cx="8911688" cy="1280891"/>
          </a:xfrm>
        </p:spPr>
        <p:txBody>
          <a:bodyPr>
            <a:normAutofit fontScale="90000"/>
          </a:bodyPr>
          <a:lstStyle/>
          <a:p>
            <a:r>
              <a:rPr lang="en-GB" dirty="0">
                <a:latin typeface="Arial" panose="020B0604020202020204" pitchFamily="34" charset="0"/>
                <a:cs typeface="Arial" panose="020B0604020202020204" pitchFamily="34" charset="0"/>
              </a:rPr>
              <a:t>The Effects of a Professional Development Programme on Primary School Teachers Perceptions of Physical Education </a:t>
            </a:r>
          </a:p>
        </p:txBody>
      </p:sp>
      <p:sp>
        <p:nvSpPr>
          <p:cNvPr id="3" name="Text Placeholder 2">
            <a:extLst>
              <a:ext uri="{FF2B5EF4-FFF2-40B4-BE49-F238E27FC236}">
                <a16:creationId xmlns:a16="http://schemas.microsoft.com/office/drawing/2014/main" id="{7A018262-8D4D-4B95-88C6-07C7534C6218}"/>
              </a:ext>
            </a:extLst>
          </p:cNvPr>
          <p:cNvSpPr>
            <a:spLocks noGrp="1"/>
          </p:cNvSpPr>
          <p:nvPr>
            <p:ph idx="1"/>
          </p:nvPr>
        </p:nvSpPr>
        <p:spPr>
          <a:xfrm>
            <a:off x="2490738" y="2010507"/>
            <a:ext cx="8915401" cy="3777623"/>
          </a:xfrm>
        </p:spPr>
        <p:txBody>
          <a:bodyPr>
            <a:normAutofit lnSpcReduction="10000"/>
          </a:bodyPr>
          <a:lstStyle/>
          <a:p>
            <a:r>
              <a:rPr lang="en-GB" dirty="0">
                <a:latin typeface="Arial" panose="020B0604020202020204" pitchFamily="34" charset="0"/>
                <a:cs typeface="Arial" panose="020B0604020202020204" pitchFamily="34" charset="0"/>
              </a:rPr>
              <a:t>far too many primary teachers have received little more than an introduction to PE resulting in them having limited knowledge and lacking confidence in teaching the subject. </a:t>
            </a:r>
          </a:p>
          <a:p>
            <a:r>
              <a:rPr lang="en-GB" dirty="0">
                <a:latin typeface="Arial" panose="020B0604020202020204" pitchFamily="34" charset="0"/>
                <a:cs typeface="Arial" panose="020B0604020202020204" pitchFamily="34" charset="0"/>
              </a:rPr>
              <a:t>primary teachers tend to hold negative attitudes towards PE compared to the core subjects such as Maths, English and Science. </a:t>
            </a:r>
          </a:p>
          <a:p>
            <a:r>
              <a:rPr lang="en-GB" dirty="0">
                <a:latin typeface="Arial" panose="020B0604020202020204" pitchFamily="34" charset="0"/>
                <a:cs typeface="Arial" panose="020B0604020202020204" pitchFamily="34" charset="0"/>
              </a:rPr>
              <a:t>Reading this article it is clear to see that teachers haven’t received enough time to learn and find out more about PE and don’t tend to take an interest in it compared to the other core subjects they are learning in.</a:t>
            </a:r>
          </a:p>
        </p:txBody>
      </p:sp>
    </p:spTree>
    <p:extLst>
      <p:ext uri="{BB962C8B-B14F-4D97-AF65-F5344CB8AC3E}">
        <p14:creationId xmlns:p14="http://schemas.microsoft.com/office/powerpoint/2010/main" val="36692532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D60C1-3B57-45E7-A1EF-4986B5406E44}"/>
              </a:ext>
            </a:extLst>
          </p:cNvPr>
          <p:cNvSpPr>
            <a:spLocks noGrp="1"/>
          </p:cNvSpPr>
          <p:nvPr>
            <p:ph type="title"/>
          </p:nvPr>
        </p:nvSpPr>
        <p:spPr>
          <a:xfrm>
            <a:off x="2589212" y="216147"/>
            <a:ext cx="8911688" cy="1280891"/>
          </a:xfrm>
        </p:spPr>
        <p:txBody>
          <a:bodyPr>
            <a:normAutofit fontScale="90000"/>
          </a:bodyPr>
          <a:lstStyle/>
          <a:p>
            <a:r>
              <a:rPr lang="en-GB" dirty="0">
                <a:latin typeface="Arial" panose="020B0604020202020204" pitchFamily="34" charset="0"/>
                <a:cs typeface="Arial" panose="020B0604020202020204" pitchFamily="34" charset="0"/>
              </a:rPr>
              <a:t>The Effect of Non-Specialist Physical Education Primary School Teachers Experiences of Physical Education</a:t>
            </a:r>
          </a:p>
        </p:txBody>
      </p:sp>
      <p:sp>
        <p:nvSpPr>
          <p:cNvPr id="3" name="Text Placeholder 2">
            <a:extLst>
              <a:ext uri="{FF2B5EF4-FFF2-40B4-BE49-F238E27FC236}">
                <a16:creationId xmlns:a16="http://schemas.microsoft.com/office/drawing/2014/main" id="{EB3D4AB0-22B6-4F9E-AD24-3768F67267E5}"/>
              </a:ext>
            </a:extLst>
          </p:cNvPr>
          <p:cNvSpPr>
            <a:spLocks noGrp="1"/>
          </p:cNvSpPr>
          <p:nvPr>
            <p:ph idx="1"/>
          </p:nvPr>
        </p:nvSpPr>
        <p:spPr>
          <a:xfrm>
            <a:off x="2589212" y="2968869"/>
            <a:ext cx="8915401" cy="3777623"/>
          </a:xfrm>
        </p:spPr>
        <p:txBody>
          <a:bodyPr/>
          <a:lstStyle/>
          <a:p>
            <a:r>
              <a:rPr lang="en-GB" dirty="0">
                <a:latin typeface="Arial" panose="020B0604020202020204" pitchFamily="34" charset="0"/>
                <a:cs typeface="Arial" panose="020B0604020202020204" pitchFamily="34" charset="0"/>
              </a:rPr>
              <a:t>PE is currently in a state of neglect and one of the many reasons for this being, the lack of input from teacher training courses to have an effect on teachers’ confidence, knowledge and understanding needed to teach PE.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paper talks about the neglect of PE not being taught in primary school and also how there’s a lack of information about it when teachers are doing their teacher training courses.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046803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CCB26-D22B-4BF2-B5E3-A8B809CBD349}"/>
              </a:ext>
            </a:extLst>
          </p:cNvPr>
          <p:cNvSpPr>
            <a:spLocks noGrp="1"/>
          </p:cNvSpPr>
          <p:nvPr>
            <p:ph type="title"/>
          </p:nvPr>
        </p:nvSpPr>
        <p:spPr>
          <a:xfrm>
            <a:off x="2466316" y="173944"/>
            <a:ext cx="8911688" cy="1280891"/>
          </a:xfrm>
        </p:spPr>
        <p:txBody>
          <a:bodyPr>
            <a:normAutofit fontScale="90000"/>
          </a:bodyPr>
          <a:lstStyle/>
          <a:p>
            <a:r>
              <a:rPr lang="en-GB" dirty="0">
                <a:latin typeface="Arial" panose="020B0604020202020204" pitchFamily="34" charset="0"/>
                <a:cs typeface="Arial" panose="020B0604020202020204" pitchFamily="34" charset="0"/>
              </a:rPr>
              <a:t>Recommendations to Improve: Primary School Physical Education, Classroom Teachers Perspective</a:t>
            </a:r>
          </a:p>
        </p:txBody>
      </p:sp>
      <p:sp>
        <p:nvSpPr>
          <p:cNvPr id="3" name="Text Placeholder 2">
            <a:extLst>
              <a:ext uri="{FF2B5EF4-FFF2-40B4-BE49-F238E27FC236}">
                <a16:creationId xmlns:a16="http://schemas.microsoft.com/office/drawing/2014/main" id="{CC9E6ED0-540A-42A5-88B8-38BBB691D996}"/>
              </a:ext>
            </a:extLst>
          </p:cNvPr>
          <p:cNvSpPr>
            <a:spLocks noGrp="1"/>
          </p:cNvSpPr>
          <p:nvPr>
            <p:ph idx="1"/>
          </p:nvPr>
        </p:nvSpPr>
        <p:spPr>
          <a:xfrm>
            <a:off x="2466316" y="1540188"/>
            <a:ext cx="8915401" cy="3777623"/>
          </a:xfrm>
        </p:spPr>
        <p:txBody>
          <a:bodyPr/>
          <a:lstStyle/>
          <a:p>
            <a:r>
              <a:rPr lang="en-GB" dirty="0">
                <a:latin typeface="Arial" panose="020B0604020202020204" pitchFamily="34" charset="0"/>
                <a:cs typeface="Arial" panose="020B0604020202020204" pitchFamily="34" charset="0"/>
              </a:rPr>
              <a:t>The quality of physical education (PE) programs in primary schools has been questioned in the literature because of the difficulties that classroom teachers experience when teaching PE.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Again this shows the difficulties that are in primary schools these days when it comes to the classroom teachers experience, knowledge etc. </a:t>
            </a:r>
          </a:p>
        </p:txBody>
      </p:sp>
    </p:spTree>
    <p:extLst>
      <p:ext uri="{BB962C8B-B14F-4D97-AF65-F5344CB8AC3E}">
        <p14:creationId xmlns:p14="http://schemas.microsoft.com/office/powerpoint/2010/main" val="27101528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3D391-86FD-48A4-A1CF-42A351D4E704}"/>
              </a:ext>
            </a:extLst>
          </p:cNvPr>
          <p:cNvSpPr>
            <a:spLocks noGrp="1"/>
          </p:cNvSpPr>
          <p:nvPr>
            <p:ph type="title"/>
          </p:nvPr>
        </p:nvSpPr>
        <p:spPr>
          <a:xfrm>
            <a:off x="1484311" y="114300"/>
            <a:ext cx="10018713" cy="1752599"/>
          </a:xfrm>
        </p:spPr>
        <p:txBody>
          <a:bodyPr>
            <a:normAutofit fontScale="90000"/>
          </a:bodyPr>
          <a:lstStyle/>
          <a:p>
            <a:r>
              <a:rPr lang="en-GB" dirty="0">
                <a:latin typeface="Arial" panose="020B0604020202020204" pitchFamily="34" charset="0"/>
                <a:cs typeface="Arial" panose="020B0604020202020204" pitchFamily="34" charset="0"/>
              </a:rPr>
              <a:t>Teachers as health promoters: Factors that influence early career teachers to engage with health and wellbeing education </a:t>
            </a:r>
          </a:p>
        </p:txBody>
      </p:sp>
      <p:sp>
        <p:nvSpPr>
          <p:cNvPr id="3" name="Text Placeholder 2">
            <a:extLst>
              <a:ext uri="{FF2B5EF4-FFF2-40B4-BE49-F238E27FC236}">
                <a16:creationId xmlns:a16="http://schemas.microsoft.com/office/drawing/2014/main" id="{BB3D1A77-796C-4A13-B83B-97CAE8F165EF}"/>
              </a:ext>
            </a:extLst>
          </p:cNvPr>
          <p:cNvSpPr>
            <a:spLocks noGrp="1"/>
          </p:cNvSpPr>
          <p:nvPr>
            <p:ph idx="1"/>
          </p:nvPr>
        </p:nvSpPr>
        <p:spPr>
          <a:xfrm>
            <a:off x="1484311" y="1866899"/>
            <a:ext cx="10018713" cy="3124201"/>
          </a:xfrm>
        </p:spPr>
        <p:txBody>
          <a:bodyPr>
            <a:normAutofit/>
          </a:bodyPr>
          <a:lstStyle/>
          <a:p>
            <a:r>
              <a:rPr lang="en-GB" dirty="0">
                <a:latin typeface="Arial" panose="020B0604020202020204" pitchFamily="34" charset="0"/>
                <a:cs typeface="Arial" panose="020B0604020202020204" pitchFamily="34" charset="0"/>
              </a:rPr>
              <a:t>the importance of personal, health and social education cannot be underestimated in facilitating the life chances of pupils.</a:t>
            </a:r>
          </a:p>
          <a:p>
            <a:r>
              <a:rPr lang="en-GB" dirty="0">
                <a:latin typeface="Arial" panose="020B0604020202020204" pitchFamily="34" charset="0"/>
                <a:cs typeface="Arial" panose="020B0604020202020204" pitchFamily="34" charset="0"/>
              </a:rPr>
              <a:t> Increasingly the teaching workforce worldwide is being recognised as crucial in promoting pupil health and well-being. </a:t>
            </a:r>
          </a:p>
          <a:p>
            <a:r>
              <a:rPr lang="en-GB" dirty="0">
                <a:latin typeface="Arial" panose="020B0604020202020204" pitchFamily="34" charset="0"/>
                <a:cs typeface="Arial" panose="020B0604020202020204" pitchFamily="34" charset="0"/>
              </a:rPr>
              <a:t>Wanting to help the recognition of health and well-being for pupils growing up teachers must have an understanding of what the benefits are so this links with the physical education side. </a:t>
            </a:r>
          </a:p>
        </p:txBody>
      </p:sp>
    </p:spTree>
    <p:extLst>
      <p:ext uri="{BB962C8B-B14F-4D97-AF65-F5344CB8AC3E}">
        <p14:creationId xmlns:p14="http://schemas.microsoft.com/office/powerpoint/2010/main" val="35661127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BAF1B-1753-4B37-9410-37C3872CDAFE}"/>
              </a:ext>
            </a:extLst>
          </p:cNvPr>
          <p:cNvSpPr>
            <a:spLocks noGrp="1"/>
          </p:cNvSpPr>
          <p:nvPr>
            <p:ph type="title"/>
          </p:nvPr>
        </p:nvSpPr>
        <p:spPr>
          <a:xfrm>
            <a:off x="1690051" y="225083"/>
            <a:ext cx="10018713" cy="1752599"/>
          </a:xfrm>
        </p:spPr>
        <p:txBody>
          <a:bodyPr>
            <a:normAutofit fontScale="90000"/>
          </a:bodyPr>
          <a:lstStyle/>
          <a:p>
            <a:r>
              <a:rPr lang="en-GB" dirty="0">
                <a:latin typeface="Arial" panose="020B0604020202020204" pitchFamily="34" charset="0"/>
                <a:cs typeface="Arial" panose="020B0604020202020204" pitchFamily="34" charset="0"/>
              </a:rPr>
              <a:t>From policy to practice: the challenges of providing high quality physical education and school sport faced by teachers within primary schools</a:t>
            </a:r>
          </a:p>
        </p:txBody>
      </p:sp>
      <p:sp>
        <p:nvSpPr>
          <p:cNvPr id="3" name="Text Placeholder 2">
            <a:extLst>
              <a:ext uri="{FF2B5EF4-FFF2-40B4-BE49-F238E27FC236}">
                <a16:creationId xmlns:a16="http://schemas.microsoft.com/office/drawing/2014/main" id="{AAE22948-B9BA-4D31-8163-52BC82D4DFB2}"/>
              </a:ext>
            </a:extLst>
          </p:cNvPr>
          <p:cNvSpPr>
            <a:spLocks noGrp="1"/>
          </p:cNvSpPr>
          <p:nvPr>
            <p:ph idx="1"/>
          </p:nvPr>
        </p:nvSpPr>
        <p:spPr>
          <a:xfrm>
            <a:off x="1690051" y="2234419"/>
            <a:ext cx="10018713" cy="3124201"/>
          </a:xfrm>
        </p:spPr>
        <p:txBody>
          <a:bodyPr>
            <a:normAutofit fontScale="92500" lnSpcReduction="10000"/>
          </a:bodyPr>
          <a:lstStyle/>
          <a:p>
            <a:r>
              <a:rPr lang="en-GB" dirty="0">
                <a:latin typeface="Arial" panose="020B0604020202020204" pitchFamily="34" charset="0"/>
                <a:cs typeface="Arial" panose="020B0604020202020204" pitchFamily="34" charset="0"/>
              </a:rPr>
              <a:t>primary schools are not giving PE the same recognition or priority as other academic subjects resulting in its position as a ‘low priority subject’. </a:t>
            </a:r>
          </a:p>
          <a:p>
            <a:r>
              <a:rPr lang="en-GB" dirty="0">
                <a:latin typeface="Arial" panose="020B0604020202020204" pitchFamily="34" charset="0"/>
                <a:cs typeface="Arial" panose="020B0604020202020204" pitchFamily="34" charset="0"/>
              </a:rPr>
              <a:t> primary school pupils are given exposure to high quality PE and school sport in order to inﬂuence their opinions of sport and exercise in later life, which would potentially have a positive impact on the health and well-being.</a:t>
            </a:r>
          </a:p>
          <a:p>
            <a:r>
              <a:rPr lang="en-GB" dirty="0">
                <a:latin typeface="Arial" panose="020B0604020202020204" pitchFamily="34" charset="0"/>
                <a:cs typeface="Arial" panose="020B0604020202020204" pitchFamily="34" charset="0"/>
              </a:rPr>
              <a:t>Reading this paper I can see that it talks about how primary schools are not considering PE as being as important as the other subjects. It also mentions the benefits of having PE taught in school. (health and well-being)</a:t>
            </a:r>
          </a:p>
          <a:p>
            <a:endParaRPr lang="en-GB" dirty="0"/>
          </a:p>
        </p:txBody>
      </p:sp>
    </p:spTree>
    <p:extLst>
      <p:ext uri="{BB962C8B-B14F-4D97-AF65-F5344CB8AC3E}">
        <p14:creationId xmlns:p14="http://schemas.microsoft.com/office/powerpoint/2010/main" val="34984858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63CC9-3C02-47D0-ABF5-7BD197CB55B6}"/>
              </a:ext>
            </a:extLst>
          </p:cNvPr>
          <p:cNvSpPr>
            <a:spLocks noGrp="1"/>
          </p:cNvSpPr>
          <p:nvPr>
            <p:ph type="title"/>
          </p:nvPr>
        </p:nvSpPr>
        <p:spPr>
          <a:xfrm>
            <a:off x="1712911" y="0"/>
            <a:ext cx="10018713" cy="1752599"/>
          </a:xfrm>
        </p:spPr>
        <p:txBody>
          <a:bodyPr>
            <a:normAutofit fontScale="90000"/>
          </a:bodyPr>
          <a:lstStyle/>
          <a:p>
            <a:r>
              <a:rPr lang="en-GB" dirty="0">
                <a:latin typeface="Arial" panose="020B0604020202020204" pitchFamily="34" charset="0"/>
                <a:cs typeface="Arial" panose="020B0604020202020204" pitchFamily="34" charset="0"/>
              </a:rPr>
              <a:t>A concept for inclusive physical education training program for future primary school teachers </a:t>
            </a:r>
          </a:p>
        </p:txBody>
      </p:sp>
      <p:sp>
        <p:nvSpPr>
          <p:cNvPr id="3" name="Text Placeholder 2">
            <a:extLst>
              <a:ext uri="{FF2B5EF4-FFF2-40B4-BE49-F238E27FC236}">
                <a16:creationId xmlns:a16="http://schemas.microsoft.com/office/drawing/2014/main" id="{02FA98BF-E974-43AF-92DE-E47A51FF0171}"/>
              </a:ext>
            </a:extLst>
          </p:cNvPr>
          <p:cNvSpPr>
            <a:spLocks noGrp="1"/>
          </p:cNvSpPr>
          <p:nvPr>
            <p:ph idx="1"/>
          </p:nvPr>
        </p:nvSpPr>
        <p:spPr>
          <a:xfrm>
            <a:off x="1712910" y="1455419"/>
            <a:ext cx="10018713" cy="3124201"/>
          </a:xfrm>
        </p:spPr>
        <p:txBody>
          <a:bodyPr/>
          <a:lstStyle/>
          <a:p>
            <a:r>
              <a:rPr lang="en-GB" dirty="0">
                <a:latin typeface="Arial" panose="020B0604020202020204" pitchFamily="34" charset="0"/>
                <a:cs typeface="Arial" panose="020B0604020202020204" pitchFamily="34" charset="0"/>
              </a:rPr>
              <a:t>Physical education plays a big part in the growth of children as it helps them learn different skills and also helps them figure stuff out in certain situations. </a:t>
            </a:r>
          </a:p>
          <a:p>
            <a:r>
              <a:rPr lang="en-GB" dirty="0">
                <a:latin typeface="Arial" panose="020B0604020202020204" pitchFamily="34" charset="0"/>
                <a:cs typeface="Arial" panose="020B0604020202020204" pitchFamily="34" charset="0"/>
              </a:rPr>
              <a:t>Teachers need to understand the benefits of increasing their knowledge of PE so they can deliver structured lessons and help the pupils grow. </a:t>
            </a:r>
          </a:p>
        </p:txBody>
      </p:sp>
    </p:spTree>
    <p:extLst>
      <p:ext uri="{BB962C8B-B14F-4D97-AF65-F5344CB8AC3E}">
        <p14:creationId xmlns:p14="http://schemas.microsoft.com/office/powerpoint/2010/main" val="22139841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222C6-FDAB-4819-B710-08D350BF2DB4}"/>
              </a:ext>
            </a:extLst>
          </p:cNvPr>
          <p:cNvSpPr>
            <a:spLocks noGrp="1"/>
          </p:cNvSpPr>
          <p:nvPr>
            <p:ph type="title"/>
          </p:nvPr>
        </p:nvSpPr>
        <p:spPr>
          <a:xfrm>
            <a:off x="1134379" y="-67734"/>
            <a:ext cx="8534400" cy="1507067"/>
          </a:xfrm>
        </p:spPr>
        <p:txBody>
          <a:bodyPr/>
          <a:lstStyle/>
          <a:p>
            <a:r>
              <a:rPr lang="en-GB" dirty="0">
                <a:latin typeface="Arial" panose="020B0604020202020204" pitchFamily="34" charset="0"/>
                <a:cs typeface="Arial" panose="020B0604020202020204" pitchFamily="34" charset="0"/>
              </a:rPr>
              <a:t>Bibliography  </a:t>
            </a:r>
          </a:p>
        </p:txBody>
      </p:sp>
      <p:sp>
        <p:nvSpPr>
          <p:cNvPr id="3" name="Text Placeholder 2">
            <a:extLst>
              <a:ext uri="{FF2B5EF4-FFF2-40B4-BE49-F238E27FC236}">
                <a16:creationId xmlns:a16="http://schemas.microsoft.com/office/drawing/2014/main" id="{D57D84D6-63FB-4EAC-B767-47E63D723918}"/>
              </a:ext>
            </a:extLst>
          </p:cNvPr>
          <p:cNvSpPr>
            <a:spLocks noGrp="1"/>
          </p:cNvSpPr>
          <p:nvPr>
            <p:ph idx="1"/>
          </p:nvPr>
        </p:nvSpPr>
        <p:spPr>
          <a:xfrm>
            <a:off x="1936237" y="1965960"/>
            <a:ext cx="8534400" cy="3615267"/>
          </a:xfrm>
        </p:spPr>
        <p:txBody>
          <a:bodyPr>
            <a:noAutofit/>
          </a:bodyPr>
          <a:lstStyle/>
          <a:p>
            <a:r>
              <a:rPr lang="en-GB" sz="2000" dirty="0">
                <a:latin typeface="Arial" panose="020B0604020202020204" pitchFamily="34" charset="0"/>
                <a:cs typeface="Arial" panose="020B0604020202020204" pitchFamily="34" charset="0"/>
              </a:rPr>
              <a:t>Blair, R. &amp; Capel, S. (2011), Sport, Education and Society, 16:4, 485-505, DOI: 10.1080/13573322.2011.589645</a:t>
            </a:r>
          </a:p>
          <a:p>
            <a:r>
              <a:rPr lang="en-GB" sz="2000" dirty="0">
                <a:latin typeface="Arial" panose="020B0604020202020204" pitchFamily="34" charset="0"/>
                <a:cs typeface="Arial" panose="020B0604020202020204" pitchFamily="34" charset="0"/>
              </a:rPr>
              <a:t>Edwards, L., Bryant, A., Morgan, K., Cooper, S., Jones, A. and Keegan, R. (2019). A Professional Development Program to Enhance Primary School Teachers’ Knowledge and Operationalization of Physical Literacy</a:t>
            </a:r>
          </a:p>
          <a:p>
            <a:r>
              <a:rPr lang="en-GB" sz="2000" dirty="0">
                <a:latin typeface="Arial" panose="020B0604020202020204" pitchFamily="34" charset="0"/>
                <a:cs typeface="Arial" panose="020B0604020202020204" pitchFamily="34" charset="0"/>
              </a:rPr>
              <a:t>Nathan, N., Wolfenden, L. and Morgan, P. (2013). Pre-service primary school teachers' experiences of physical education. </a:t>
            </a:r>
            <a:r>
              <a:rPr lang="en-GB" sz="2000" i="1" dirty="0">
                <a:latin typeface="Arial" panose="020B0604020202020204" pitchFamily="34" charset="0"/>
                <a:cs typeface="Arial" panose="020B0604020202020204" pitchFamily="34" charset="0"/>
              </a:rPr>
              <a:t>Australian and New Zealand Journal of Public Health</a:t>
            </a:r>
            <a:r>
              <a:rPr lang="en-GB" sz="2000" dirty="0">
                <a:latin typeface="Arial" panose="020B0604020202020204" pitchFamily="34" charset="0"/>
                <a:cs typeface="Arial" panose="020B0604020202020204" pitchFamily="34" charset="0"/>
              </a:rPr>
              <a:t>, 37(3), pp.294-294.</a:t>
            </a:r>
          </a:p>
          <a:p>
            <a:r>
              <a:rPr lang="en-GB" sz="2000" dirty="0">
                <a:latin typeface="Arial" panose="020B0604020202020204" pitchFamily="34" charset="0"/>
                <a:cs typeface="Arial" panose="020B0604020202020204" pitchFamily="34" charset="0"/>
              </a:rPr>
              <a:t>Morgan, D (2015) ‘Understanding Primary School Teachers Perceptions and Ideologies Around The Value Of Physical Education </a:t>
            </a:r>
          </a:p>
          <a:p>
            <a:r>
              <a:rPr lang="en-GB" sz="2000" dirty="0">
                <a:latin typeface="Arial" panose="020B0604020202020204" pitchFamily="34" charset="0"/>
                <a:cs typeface="Arial" panose="020B0604020202020204" pitchFamily="34" charset="0"/>
              </a:rPr>
              <a:t>Harris, J., Cale, L. and Musson, H. (2010). The effects of a professional development programme on primary school teachers’ perceptions of physical education. </a:t>
            </a:r>
            <a:r>
              <a:rPr lang="en-GB" sz="2000" i="1" dirty="0">
                <a:latin typeface="Arial" panose="020B0604020202020204" pitchFamily="34" charset="0"/>
                <a:cs typeface="Arial" panose="020B0604020202020204" pitchFamily="34" charset="0"/>
              </a:rPr>
              <a:t>Professional Development in Education</a:t>
            </a:r>
            <a:r>
              <a:rPr lang="en-GB" sz="2000" dirty="0">
                <a:latin typeface="Arial" panose="020B0604020202020204" pitchFamily="34" charset="0"/>
                <a:cs typeface="Arial" panose="020B0604020202020204" pitchFamily="34" charset="0"/>
              </a:rPr>
              <a:t>, 37(2), pp.291-305.</a:t>
            </a:r>
          </a:p>
        </p:txBody>
      </p:sp>
    </p:spTree>
    <p:extLst>
      <p:ext uri="{BB962C8B-B14F-4D97-AF65-F5344CB8AC3E}">
        <p14:creationId xmlns:p14="http://schemas.microsoft.com/office/powerpoint/2010/main" val="34061710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49BD13-E2AA-4A61-80F4-31AA47FC872A}"/>
              </a:ext>
            </a:extLst>
          </p:cNvPr>
          <p:cNvSpPr>
            <a:spLocks noGrp="1"/>
          </p:cNvSpPr>
          <p:nvPr>
            <p:ph idx="1"/>
          </p:nvPr>
        </p:nvSpPr>
        <p:spPr>
          <a:xfrm>
            <a:off x="1781490" y="1158239"/>
            <a:ext cx="10018713" cy="5379721"/>
          </a:xfrm>
        </p:spPr>
        <p:txBody>
          <a:bodyPr>
            <a:normAutofit fontScale="70000" lnSpcReduction="20000"/>
          </a:bodyPr>
          <a:lstStyle/>
          <a:p>
            <a:r>
              <a:rPr lang="en-GB" sz="2900" dirty="0">
                <a:latin typeface="Arial" panose="020B0604020202020204" pitchFamily="34" charset="0"/>
                <a:cs typeface="Arial" panose="020B0604020202020204" pitchFamily="34" charset="0"/>
              </a:rPr>
              <a:t>Porter, L. (2015) The Effect of non-specialist physical education primary school teachers experiences of physical education during their school centred initial teacher training course on their confidence, knowledge and ability to teach physical education  pp.6-8.</a:t>
            </a:r>
          </a:p>
          <a:p>
            <a:r>
              <a:rPr lang="en-GB" sz="2900" dirty="0">
                <a:latin typeface="Arial" panose="020B0604020202020204" pitchFamily="34" charset="0"/>
                <a:cs typeface="Arial" panose="020B0604020202020204" pitchFamily="34" charset="0"/>
              </a:rPr>
              <a:t>Philip Morgan &amp; </a:t>
            </a:r>
            <a:r>
              <a:rPr lang="en-GB" sz="2900" dirty="0" err="1">
                <a:latin typeface="Arial" panose="020B0604020202020204" pitchFamily="34" charset="0"/>
                <a:cs typeface="Arial" panose="020B0604020202020204" pitchFamily="34" charset="0"/>
              </a:rPr>
              <a:t>Vibeke</a:t>
            </a:r>
            <a:r>
              <a:rPr lang="en-GB" sz="2900" dirty="0">
                <a:latin typeface="Arial" panose="020B0604020202020204" pitchFamily="34" charset="0"/>
                <a:cs typeface="Arial" panose="020B0604020202020204" pitchFamily="34" charset="0"/>
              </a:rPr>
              <a:t> Hansen (2007) Recommendations to Improve Primary School Physical Education: Classroom Teachers' Perspective, The Journal of Educational Research, 101:2, 99-108, DOI: 10.3200/JOER.101.2.99-112</a:t>
            </a:r>
          </a:p>
          <a:p>
            <a:r>
              <a:rPr lang="en-GB" sz="2900" dirty="0">
                <a:latin typeface="Arial" panose="020B0604020202020204" pitchFamily="34" charset="0"/>
                <a:cs typeface="Arial" panose="020B0604020202020204" pitchFamily="34" charset="0"/>
              </a:rPr>
              <a:t>Byrne, J., </a:t>
            </a:r>
            <a:r>
              <a:rPr lang="en-GB" sz="2900" dirty="0" err="1">
                <a:latin typeface="Arial" panose="020B0604020202020204" pitchFamily="34" charset="0"/>
                <a:cs typeface="Arial" panose="020B0604020202020204" pitchFamily="34" charset="0"/>
              </a:rPr>
              <a:t>Rietdijk</a:t>
            </a:r>
            <a:r>
              <a:rPr lang="en-GB" sz="2900" dirty="0">
                <a:latin typeface="Arial" panose="020B0604020202020204" pitchFamily="34" charset="0"/>
                <a:cs typeface="Arial" panose="020B0604020202020204" pitchFamily="34" charset="0"/>
              </a:rPr>
              <a:t>, W. and Pickett, K. (2018). Teachers as health promoters: Factors that influence early career teachers to engage with health and wellbeing education. </a:t>
            </a:r>
            <a:r>
              <a:rPr lang="en-GB" sz="2900" i="1" dirty="0">
                <a:latin typeface="Arial" panose="020B0604020202020204" pitchFamily="34" charset="0"/>
                <a:cs typeface="Arial" panose="020B0604020202020204" pitchFamily="34" charset="0"/>
              </a:rPr>
              <a:t>Teaching and Teacher Education</a:t>
            </a:r>
            <a:r>
              <a:rPr lang="en-GB" sz="2900" dirty="0">
                <a:latin typeface="Arial" panose="020B0604020202020204" pitchFamily="34" charset="0"/>
                <a:cs typeface="Arial" panose="020B0604020202020204" pitchFamily="34" charset="0"/>
              </a:rPr>
              <a:t>, 69, pp.289-299.</a:t>
            </a:r>
          </a:p>
          <a:p>
            <a:r>
              <a:rPr lang="en-GB" sz="2900" dirty="0">
                <a:latin typeface="Arial" panose="020B0604020202020204" pitchFamily="34" charset="0"/>
                <a:cs typeface="Arial" panose="020B0604020202020204" pitchFamily="34" charset="0"/>
              </a:rPr>
              <a:t>Rainer, P., </a:t>
            </a:r>
            <a:r>
              <a:rPr lang="en-GB" sz="2900" dirty="0" err="1">
                <a:latin typeface="Arial" panose="020B0604020202020204" pitchFamily="34" charset="0"/>
                <a:cs typeface="Arial" panose="020B0604020202020204" pitchFamily="34" charset="0"/>
              </a:rPr>
              <a:t>Cropley</a:t>
            </a:r>
            <a:r>
              <a:rPr lang="en-GB" sz="2900" dirty="0">
                <a:latin typeface="Arial" panose="020B0604020202020204" pitchFamily="34" charset="0"/>
                <a:cs typeface="Arial" panose="020B0604020202020204" pitchFamily="34" charset="0"/>
              </a:rPr>
              <a:t>, B., Jarvis, S. and Griffiths, R. (2012). From policy to practice: the challenges of providing high quality physical education and school sport faced by head teachers within primary schools. </a:t>
            </a:r>
            <a:r>
              <a:rPr lang="en-GB" sz="2900" i="1" dirty="0">
                <a:latin typeface="Arial" panose="020B0604020202020204" pitchFamily="34" charset="0"/>
                <a:cs typeface="Arial" panose="020B0604020202020204" pitchFamily="34" charset="0"/>
              </a:rPr>
              <a:t>Physical Education &amp; Sport Pedagogy</a:t>
            </a:r>
            <a:r>
              <a:rPr lang="en-GB" sz="2900" dirty="0">
                <a:latin typeface="Arial" panose="020B0604020202020204" pitchFamily="34" charset="0"/>
                <a:cs typeface="Arial" panose="020B0604020202020204" pitchFamily="34" charset="0"/>
              </a:rPr>
              <a:t>, 17(4), pp.429-446.</a:t>
            </a:r>
          </a:p>
          <a:p>
            <a:r>
              <a:rPr lang="en-GB" sz="2900" dirty="0" err="1">
                <a:latin typeface="Arial" panose="020B0604020202020204" pitchFamily="34" charset="0"/>
                <a:cs typeface="Arial" panose="020B0604020202020204" pitchFamily="34" charset="0"/>
              </a:rPr>
              <a:t>Terzieva</a:t>
            </a:r>
            <a:r>
              <a:rPr lang="en-GB" sz="2900" dirty="0">
                <a:latin typeface="Arial" panose="020B0604020202020204" pitchFamily="34" charset="0"/>
                <a:cs typeface="Arial" panose="020B0604020202020204" pitchFamily="34" charset="0"/>
              </a:rPr>
              <a:t>, G. (2019). A CONCEPT FOR INCLUSIVE PHYSICAL EDUCATION TRAINING PROGRAM FOR FUTURE PRE-SCHOOL AND PRIMARY-SCHOOL TEACHERS. </a:t>
            </a:r>
            <a:r>
              <a:rPr lang="en-GB" sz="2900" i="1" dirty="0" err="1">
                <a:latin typeface="Arial" panose="020B0604020202020204" pitchFamily="34" charset="0"/>
                <a:cs typeface="Arial" panose="020B0604020202020204" pitchFamily="34" charset="0"/>
              </a:rPr>
              <a:t>Trakia</a:t>
            </a:r>
            <a:r>
              <a:rPr lang="en-GB" sz="2900" i="1" dirty="0">
                <a:latin typeface="Arial" panose="020B0604020202020204" pitchFamily="34" charset="0"/>
                <a:cs typeface="Arial" panose="020B0604020202020204" pitchFamily="34" charset="0"/>
              </a:rPr>
              <a:t> Journal of Sciences</a:t>
            </a:r>
            <a:r>
              <a:rPr lang="en-GB" sz="2900" dirty="0">
                <a:latin typeface="Arial" panose="020B0604020202020204" pitchFamily="34" charset="0"/>
                <a:cs typeface="Arial" panose="020B0604020202020204" pitchFamily="34" charset="0"/>
              </a:rPr>
              <a:t>, 17(2), pp.97-100.</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611532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2B6CC-F9D0-4D32-9419-44A0588DF67D}"/>
              </a:ext>
            </a:extLst>
          </p:cNvPr>
          <p:cNvSpPr>
            <a:spLocks noGrp="1"/>
          </p:cNvSpPr>
          <p:nvPr>
            <p:ph type="title"/>
          </p:nvPr>
        </p:nvSpPr>
        <p:spPr>
          <a:xfrm>
            <a:off x="1630849" y="1395253"/>
            <a:ext cx="9404723" cy="1235406"/>
          </a:xfrm>
        </p:spPr>
        <p:txBody>
          <a:bodyPr>
            <a:normAutofit fontScale="90000"/>
          </a:bodyPr>
          <a:lstStyle/>
          <a:p>
            <a:r>
              <a:rPr lang="en-GB" sz="6000" dirty="0">
                <a:latin typeface="Arial" panose="020B0604020202020204" pitchFamily="34" charset="0"/>
                <a:cs typeface="Arial" panose="020B0604020202020204" pitchFamily="34" charset="0"/>
              </a:rPr>
              <a:t>Thank You For Listening!!!</a:t>
            </a:r>
            <a:br>
              <a:rPr lang="en-GB" sz="6000" dirty="0"/>
            </a:br>
            <a:br>
              <a:rPr lang="en-GB" sz="6000" dirty="0"/>
            </a:br>
            <a:br>
              <a:rPr lang="en-GB" sz="6000" dirty="0"/>
            </a:br>
            <a:endParaRPr lang="en-GB" sz="6000" dirty="0"/>
          </a:p>
        </p:txBody>
      </p:sp>
      <p:pic>
        <p:nvPicPr>
          <p:cNvPr id="5" name="Picture 4" descr="A picture containing drawing&#10;&#10;Description automatically generated">
            <a:extLst>
              <a:ext uri="{FF2B5EF4-FFF2-40B4-BE49-F238E27FC236}">
                <a16:creationId xmlns:a16="http://schemas.microsoft.com/office/drawing/2014/main" id="{71E2B050-3ABD-4A4E-8976-0349CDD2F7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3401" y="1603718"/>
            <a:ext cx="7499618" cy="4857986"/>
          </a:xfrm>
          <a:prstGeom prst="rect">
            <a:avLst/>
          </a:prstGeom>
        </p:spPr>
      </p:pic>
    </p:spTree>
    <p:extLst>
      <p:ext uri="{BB962C8B-B14F-4D97-AF65-F5344CB8AC3E}">
        <p14:creationId xmlns:p14="http://schemas.microsoft.com/office/powerpoint/2010/main" val="38737429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Wisp">
  <a:themeElements>
    <a:clrScheme name="Wisp">
      <a:dk1>
        <a:srgbClr val="000000"/>
      </a:dk1>
      <a:lt1>
        <a:srgbClr val="FFFFFF"/>
      </a:lt1>
      <a:dk2>
        <a:srgbClr val="A7A7A7"/>
      </a:dk2>
      <a:lt2>
        <a:srgbClr val="535353"/>
      </a:lt2>
      <a:accent1>
        <a:srgbClr val="A53010"/>
      </a:accent1>
      <a:accent2>
        <a:srgbClr val="DE7E18"/>
      </a:accent2>
      <a:accent3>
        <a:srgbClr val="9F8351"/>
      </a:accent3>
      <a:accent4>
        <a:srgbClr val="728653"/>
      </a:accent4>
      <a:accent5>
        <a:srgbClr val="92AA4C"/>
      </a:accent5>
      <a:accent6>
        <a:srgbClr val="6AAC91"/>
      </a:accent6>
      <a:hlink>
        <a:srgbClr val="0000FF"/>
      </a:hlink>
      <a:folHlink>
        <a:srgbClr val="FF00FF"/>
      </a:folHlink>
    </a:clrScheme>
    <a:fontScheme name="Wisp">
      <a:majorFont>
        <a:latin typeface="Century Gothic"/>
        <a:ea typeface="Century Gothic"/>
        <a:cs typeface="Century Gothic"/>
      </a:majorFont>
      <a:minorFont>
        <a:latin typeface="Helvetica"/>
        <a:ea typeface="Helvetica"/>
        <a:cs typeface="Helvetica"/>
      </a:minorFont>
    </a:fontScheme>
    <a:fmtScheme name="Wisp">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25000"/>
              </a:srgbClr>
            </a:outerShdw>
          </a:effectLst>
        </a:effectStyle>
        <a:effectStyle>
          <a:effectLst>
            <a:outerShdw blurRad="38100" dist="25400" dir="5400000" rotWithShape="0">
              <a:srgbClr val="000000">
                <a:alpha val="25000"/>
              </a:srgbClr>
            </a:outerShdw>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5875" cap="rnd">
          <a:solidFill>
            <a:schemeClr val="accent1"/>
          </a:solidFill>
          <a:prstDash val="solid"/>
          <a:round/>
        </a:ln>
        <a:effectLst>
          <a:outerShdw blurRad="38100" dist="25400" dir="5400000" rotWithShape="0">
            <a:srgbClr val="000000">
              <a:alpha val="2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entury Gothic"/>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5875" cap="rnd">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entury Gothic"/>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emplate>TM03457496[[fn=Parallax]]</Template>
  <TotalTime>273</TotalTime>
  <Words>1864</Words>
  <Application>Microsoft Office PowerPoint</Application>
  <PresentationFormat>Widescreen</PresentationFormat>
  <Paragraphs>98</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Century Gothic</vt:lpstr>
      <vt:lpstr>Corbel</vt:lpstr>
      <vt:lpstr>Parallax</vt:lpstr>
      <vt:lpstr>By Rory Thomas</vt:lpstr>
      <vt:lpstr>PowerPoint Presentation</vt:lpstr>
      <vt:lpstr>Aim</vt:lpstr>
      <vt:lpstr>Objectives</vt:lpstr>
      <vt:lpstr>Rationale </vt:lpstr>
      <vt:lpstr>Background of School</vt:lpstr>
      <vt:lpstr>PowerPoint Presentation</vt:lpstr>
      <vt:lpstr>Ethical forms </vt:lpstr>
      <vt:lpstr>PowerPoint Presentation</vt:lpstr>
      <vt:lpstr>Ethics Letter </vt:lpstr>
      <vt:lpstr>Research Methodology </vt:lpstr>
      <vt:lpstr>Timeline </vt:lpstr>
      <vt:lpstr>1. Primary Physical Education, Coaches and Continuing Professional Development (2011)</vt:lpstr>
      <vt:lpstr>A professional Development Program to Enhance Primary School Teachers Knowledge and Operationalization of Physical Literacy </vt:lpstr>
      <vt:lpstr>Pre-service primary school teachers experiences of physical education</vt:lpstr>
      <vt:lpstr>Understanding Primary Schools Teachers Perceptions and Ideologies Around The Value of Physical Education</vt:lpstr>
      <vt:lpstr>The Effects of a Professional Development Programme on Primary School Teachers Perceptions of Physical Education </vt:lpstr>
      <vt:lpstr>The Effect of Non-Specialist Physical Education Primary School Teachers Experiences of Physical Education</vt:lpstr>
      <vt:lpstr>Recommendations to Improve: Primary School Physical Education, Classroom Teachers Perspective</vt:lpstr>
      <vt:lpstr>Teachers as health promoters: Factors that influence early career teachers to engage with health and wellbeing education </vt:lpstr>
      <vt:lpstr>From policy to practice: the challenges of providing high quality physical education and school sport faced by teachers within primary schools</vt:lpstr>
      <vt:lpstr>A concept for inclusive physical education training program for future primary school teachers </vt:lpstr>
      <vt:lpstr>Bibliography  </vt:lpstr>
      <vt:lpstr>PowerPoint Presentation</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Rory Thomas</dc:creator>
  <cp:lastModifiedBy>Andrew Thomas</cp:lastModifiedBy>
  <cp:revision>1</cp:revision>
  <dcterms:created xsi:type="dcterms:W3CDTF">2019-11-22T21:03:49Z</dcterms:created>
  <dcterms:modified xsi:type="dcterms:W3CDTF">2019-11-29T12:30:53Z</dcterms:modified>
</cp:coreProperties>
</file>