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495" autoAdjust="0"/>
  </p:normalViewPr>
  <p:slideViewPr>
    <p:cSldViewPr>
      <p:cViewPr varScale="1">
        <p:scale>
          <a:sx n="96" d="100"/>
          <a:sy n="96" d="100"/>
        </p:scale>
        <p:origin x="1066" y="5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y Jose Thomas" userId="9179d9ca87e1e3b0" providerId="LiveId" clId="{E600F754-80D4-4E9B-8E3B-3A1541D6159F}"/>
    <pc:docChg chg="custSel modSld">
      <pc:chgData name="Tomy Jose Thomas" userId="9179d9ca87e1e3b0" providerId="LiveId" clId="{E600F754-80D4-4E9B-8E3B-3A1541D6159F}" dt="2023-02-24T13:27:36.859" v="9" actId="1076"/>
      <pc:docMkLst>
        <pc:docMk/>
      </pc:docMkLst>
      <pc:sldChg chg="modSp mod">
        <pc:chgData name="Tomy Jose Thomas" userId="9179d9ca87e1e3b0" providerId="LiveId" clId="{E600F754-80D4-4E9B-8E3B-3A1541D6159F}" dt="2023-02-24T13:27:36.859" v="9" actId="1076"/>
        <pc:sldMkLst>
          <pc:docMk/>
          <pc:sldMk cId="3099798641" sldId="256"/>
        </pc:sldMkLst>
        <pc:spChg chg="mod">
          <ac:chgData name="Tomy Jose Thomas" userId="9179d9ca87e1e3b0" providerId="LiveId" clId="{E600F754-80D4-4E9B-8E3B-3A1541D6159F}" dt="2023-02-24T13:27:11.236" v="8" actId="1076"/>
          <ac:spMkLst>
            <pc:docMk/>
            <pc:sldMk cId="3099798641" sldId="256"/>
            <ac:spMk id="2" creationId="{00000000-0000-0000-0000-000000000000}"/>
          </ac:spMkLst>
        </pc:spChg>
        <pc:spChg chg="mod">
          <ac:chgData name="Tomy Jose Thomas" userId="9179d9ca87e1e3b0" providerId="LiveId" clId="{E600F754-80D4-4E9B-8E3B-3A1541D6159F}" dt="2023-02-24T13:27:36.859" v="9" actId="1076"/>
          <ac:spMkLst>
            <pc:docMk/>
            <pc:sldMk cId="3099798641" sldId="256"/>
            <ac:spMk id="3" creationId="{00000000-0000-0000-0000-000000000000}"/>
          </ac:spMkLst>
        </pc:spChg>
      </pc:sldChg>
      <pc:sldChg chg="modSp mod">
        <pc:chgData name="Tomy Jose Thomas" userId="9179d9ca87e1e3b0" providerId="LiveId" clId="{E600F754-80D4-4E9B-8E3B-3A1541D6159F}" dt="2023-02-24T13:25:09.225" v="3" actId="27636"/>
        <pc:sldMkLst>
          <pc:docMk/>
          <pc:sldMk cId="2730070475" sldId="257"/>
        </pc:sldMkLst>
        <pc:spChg chg="mod">
          <ac:chgData name="Tomy Jose Thomas" userId="9179d9ca87e1e3b0" providerId="LiveId" clId="{E600F754-80D4-4E9B-8E3B-3A1541D6159F}" dt="2023-02-24T13:25:09.225" v="3" actId="27636"/>
          <ac:spMkLst>
            <pc:docMk/>
            <pc:sldMk cId="2730070475" sldId="25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298482-A9E6-47E9-B993-5E56ADFEFB2F}" type="datetimeFigureOut">
              <a:rPr lang="en-IN" smtClean="0"/>
              <a:t>24-02-2023</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F5C8C7-B535-49F4-9DEB-E79F79E02DBE}" type="slidenum">
              <a:rPr lang="en-IN" smtClean="0"/>
              <a:t>‹#›</a:t>
            </a:fld>
            <a:endParaRPr lang="en-IN"/>
          </a:p>
        </p:txBody>
      </p:sp>
    </p:spTree>
    <p:extLst>
      <p:ext uri="{BB962C8B-B14F-4D97-AF65-F5344CB8AC3E}">
        <p14:creationId xmlns:p14="http://schemas.microsoft.com/office/powerpoint/2010/main" val="2619633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Physical activity could be considered one of the most important aspects of a healthy lifestyle because it has multiple health benefits. Further, physical activities could also help to improve physical and mental health and reduce the risk of chronic diseases, which may lead to improved academic performance. However, college students often do not participate in physical activities. Therefore, the proposed study intends to evaluate the prevalence of physical activity among students of public universities and identify factors responsible for determining their participation in physical activity. On the other hand, the findings of the proposed study could help public universities to develop effective strategies and interventions to promote physical activity and encourage a healthy lifestyle among students.</a:t>
            </a:r>
          </a:p>
          <a:p>
            <a:endParaRPr lang="en-IN" dirty="0"/>
          </a:p>
        </p:txBody>
      </p:sp>
      <p:sp>
        <p:nvSpPr>
          <p:cNvPr id="4" name="Slide Number Placeholder 3"/>
          <p:cNvSpPr>
            <a:spLocks noGrp="1"/>
          </p:cNvSpPr>
          <p:nvPr>
            <p:ph type="sldNum" sz="quarter" idx="10"/>
          </p:nvPr>
        </p:nvSpPr>
        <p:spPr/>
        <p:txBody>
          <a:bodyPr/>
          <a:lstStyle/>
          <a:p>
            <a:fld id="{D3F5C8C7-B535-49F4-9DEB-E79F79E02DBE}" type="slidenum">
              <a:rPr lang="en-IN" smtClean="0"/>
              <a:t>2</a:t>
            </a:fld>
            <a:endParaRPr lang="en-IN"/>
          </a:p>
        </p:txBody>
      </p:sp>
    </p:spTree>
    <p:extLst>
      <p:ext uri="{BB962C8B-B14F-4D97-AF65-F5344CB8AC3E}">
        <p14:creationId xmlns:p14="http://schemas.microsoft.com/office/powerpoint/2010/main" val="4133176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Students are known to neglect physical activities, which could negatively impact their physical and mental health. However, adequate physical activities are also very important for high academic performance. Multiple research has identified that some factors, such as time constraints, lack of motivation, and limited access to facilities, are some of the important barriers to physical activity among students. On the other hand, the personal characteristics of the students may also influence their perception of physical activities. </a:t>
            </a:r>
          </a:p>
          <a:p>
            <a:endParaRPr lang="en-IN" dirty="0"/>
          </a:p>
        </p:txBody>
      </p:sp>
      <p:sp>
        <p:nvSpPr>
          <p:cNvPr id="4" name="Slide Number Placeholder 3"/>
          <p:cNvSpPr>
            <a:spLocks noGrp="1"/>
          </p:cNvSpPr>
          <p:nvPr>
            <p:ph type="sldNum" sz="quarter" idx="10"/>
          </p:nvPr>
        </p:nvSpPr>
        <p:spPr/>
        <p:txBody>
          <a:bodyPr/>
          <a:lstStyle/>
          <a:p>
            <a:fld id="{D3F5C8C7-B535-49F4-9DEB-E79F79E02DBE}" type="slidenum">
              <a:rPr lang="en-IN" smtClean="0"/>
              <a:t>3</a:t>
            </a:fld>
            <a:endParaRPr lang="en-IN"/>
          </a:p>
        </p:txBody>
      </p:sp>
    </p:spTree>
    <p:extLst>
      <p:ext uri="{BB962C8B-B14F-4D97-AF65-F5344CB8AC3E}">
        <p14:creationId xmlns:p14="http://schemas.microsoft.com/office/powerpoint/2010/main" val="1561401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Moreover, a study has been conducted by researchers to understand the factors that influence the perception of students in physical activities. However, most of the studies have provided a generalized finding and have not explicitly focused on university students. The factors responsible for determining the perception of the students toward involvement in physical activities. However, the study has not focused on university students, and therefore, the finding does not adequately </a:t>
            </a:r>
            <a:r>
              <a:rPr lang="en-IN" sz="1200" kern="1200" dirty="0" err="1">
                <a:solidFill>
                  <a:schemeClr val="tx1"/>
                </a:solidFill>
                <a:effectLst/>
                <a:latin typeface="+mn-lt"/>
                <a:ea typeface="+mn-ea"/>
                <a:cs typeface="+mn-cs"/>
              </a:rPr>
              <a:t>fulfill</a:t>
            </a:r>
            <a:r>
              <a:rPr lang="en-IN" sz="1200" kern="1200" dirty="0">
                <a:solidFill>
                  <a:schemeClr val="tx1"/>
                </a:solidFill>
                <a:effectLst/>
                <a:latin typeface="+mn-lt"/>
                <a:ea typeface="+mn-ea"/>
                <a:cs typeface="+mn-cs"/>
              </a:rPr>
              <a:t> the objective of the present study. The proposed study will </a:t>
            </a:r>
            <a:r>
              <a:rPr lang="en-IN" sz="1200" kern="1200" dirty="0" err="1">
                <a:solidFill>
                  <a:schemeClr val="tx1"/>
                </a:solidFill>
                <a:effectLst/>
                <a:latin typeface="+mn-lt"/>
                <a:ea typeface="+mn-ea"/>
                <a:cs typeface="+mn-cs"/>
              </a:rPr>
              <a:t>fulfill</a:t>
            </a:r>
            <a:r>
              <a:rPr lang="en-IN" sz="1200" kern="1200" dirty="0">
                <a:solidFill>
                  <a:schemeClr val="tx1"/>
                </a:solidFill>
                <a:effectLst/>
                <a:latin typeface="+mn-lt"/>
                <a:ea typeface="+mn-ea"/>
                <a:cs typeface="+mn-cs"/>
              </a:rPr>
              <a:t> the gap in the existing literature by focusing on university students. </a:t>
            </a:r>
          </a:p>
        </p:txBody>
      </p:sp>
      <p:sp>
        <p:nvSpPr>
          <p:cNvPr id="4" name="Slide Number Placeholder 3"/>
          <p:cNvSpPr>
            <a:spLocks noGrp="1"/>
          </p:cNvSpPr>
          <p:nvPr>
            <p:ph type="sldNum" sz="quarter" idx="10"/>
          </p:nvPr>
        </p:nvSpPr>
        <p:spPr/>
        <p:txBody>
          <a:bodyPr/>
          <a:lstStyle/>
          <a:p>
            <a:fld id="{D3F5C8C7-B535-49F4-9DEB-E79F79E02DBE}" type="slidenum">
              <a:rPr lang="en-IN" smtClean="0"/>
              <a:t>4</a:t>
            </a:fld>
            <a:endParaRPr lang="en-IN"/>
          </a:p>
        </p:txBody>
      </p:sp>
    </p:spTree>
    <p:extLst>
      <p:ext uri="{BB962C8B-B14F-4D97-AF65-F5344CB8AC3E}">
        <p14:creationId xmlns:p14="http://schemas.microsoft.com/office/powerpoint/2010/main" val="949736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Regular physical activity has numerous health benefits, and it has an association with the improved academic performance of students. However, research has shown that college students tend to be less physically active than other age groups, which can lead to negative health outcomes and deteriorated academic performance. Public universities are responsible for promoting the health and well-being of the students, and therefore, understanding the prevalence of physical activity and factors that impact its participation is critical for developing effective strategies and interventions. Therefore, the finding of the proposed study could help public universities to develop effective strategies and interventions to promote physical activities among students. </a:t>
            </a:r>
          </a:p>
        </p:txBody>
      </p:sp>
      <p:sp>
        <p:nvSpPr>
          <p:cNvPr id="4" name="Slide Number Placeholder 3"/>
          <p:cNvSpPr>
            <a:spLocks noGrp="1"/>
          </p:cNvSpPr>
          <p:nvPr>
            <p:ph type="sldNum" sz="quarter" idx="10"/>
          </p:nvPr>
        </p:nvSpPr>
        <p:spPr/>
        <p:txBody>
          <a:bodyPr/>
          <a:lstStyle/>
          <a:p>
            <a:fld id="{D3F5C8C7-B535-49F4-9DEB-E79F79E02DBE}" type="slidenum">
              <a:rPr lang="en-IN" smtClean="0"/>
              <a:t>5</a:t>
            </a:fld>
            <a:endParaRPr lang="en-IN"/>
          </a:p>
        </p:txBody>
      </p:sp>
    </p:spTree>
    <p:extLst>
      <p:ext uri="{BB962C8B-B14F-4D97-AF65-F5344CB8AC3E}">
        <p14:creationId xmlns:p14="http://schemas.microsoft.com/office/powerpoint/2010/main" val="176900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proposed study has been constituted by considering the existing gap in the literature and aims to fill a gap by investigating the prevalence of physical activity among students in a public university. Further, the study would also provide deep insights into the factors that may influence the participation of university students in physical activities. Hence, the findings of the proposed study may lead public universities to develop evidence-based initiatives for promoting physical activity to ensure healthy habits among their students.</a:t>
            </a:r>
          </a:p>
        </p:txBody>
      </p:sp>
      <p:sp>
        <p:nvSpPr>
          <p:cNvPr id="4" name="Slide Number Placeholder 3"/>
          <p:cNvSpPr>
            <a:spLocks noGrp="1"/>
          </p:cNvSpPr>
          <p:nvPr>
            <p:ph type="sldNum" sz="quarter" idx="10"/>
          </p:nvPr>
        </p:nvSpPr>
        <p:spPr/>
        <p:txBody>
          <a:bodyPr/>
          <a:lstStyle/>
          <a:p>
            <a:fld id="{D3F5C8C7-B535-49F4-9DEB-E79F79E02DBE}" type="slidenum">
              <a:rPr lang="en-IN" smtClean="0"/>
              <a:t>6</a:t>
            </a:fld>
            <a:endParaRPr lang="en-IN"/>
          </a:p>
        </p:txBody>
      </p:sp>
    </p:spTree>
    <p:extLst>
      <p:ext uri="{BB962C8B-B14F-4D97-AF65-F5344CB8AC3E}">
        <p14:creationId xmlns:p14="http://schemas.microsoft.com/office/powerpoint/2010/main" val="640322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Research Question 1: </a:t>
            </a:r>
            <a:r>
              <a:rPr lang="en-IN" sz="1200" kern="1200" dirty="0">
                <a:solidFill>
                  <a:schemeClr val="tx1"/>
                </a:solidFill>
                <a:effectLst/>
                <a:latin typeface="+mn-lt"/>
                <a:ea typeface="+mn-ea"/>
                <a:cs typeface="+mn-cs"/>
              </a:rPr>
              <a:t>What is the prevalence of physical activity among students in a public university?</a:t>
            </a:r>
          </a:p>
          <a:p>
            <a:r>
              <a:rPr lang="en-IN" sz="1200" b="1" kern="1200" dirty="0">
                <a:solidFill>
                  <a:schemeClr val="tx1"/>
                </a:solidFill>
                <a:effectLst/>
                <a:latin typeface="+mn-lt"/>
                <a:ea typeface="+mn-ea"/>
                <a:cs typeface="+mn-cs"/>
              </a:rPr>
              <a:t>Research Question 2: </a:t>
            </a:r>
            <a:r>
              <a:rPr lang="en-IN" sz="1200" kern="1200" dirty="0">
                <a:solidFill>
                  <a:schemeClr val="tx1"/>
                </a:solidFill>
                <a:effectLst/>
                <a:latin typeface="+mn-lt"/>
                <a:ea typeface="+mn-ea"/>
                <a:cs typeface="+mn-cs"/>
              </a:rPr>
              <a:t>What factors influence the participation of students in physical activity in a public university?</a:t>
            </a:r>
          </a:p>
          <a:p>
            <a:r>
              <a:rPr lang="en-IN" sz="1200" b="1" kern="1200" dirty="0">
                <a:solidFill>
                  <a:schemeClr val="tx1"/>
                </a:solidFill>
                <a:effectLst/>
                <a:latin typeface="+mn-lt"/>
                <a:ea typeface="+mn-ea"/>
                <a:cs typeface="+mn-cs"/>
              </a:rPr>
              <a:t>Research Question 3: </a:t>
            </a:r>
            <a:r>
              <a:rPr lang="en-IN" sz="1200" kern="1200" dirty="0">
                <a:solidFill>
                  <a:schemeClr val="tx1"/>
                </a:solidFill>
                <a:effectLst/>
                <a:latin typeface="+mn-lt"/>
                <a:ea typeface="+mn-ea"/>
                <a:cs typeface="+mn-cs"/>
              </a:rPr>
              <a:t>What strategies and interventions can public universities implement to promote physical activity and encourage healthy habits among their students?</a:t>
            </a:r>
          </a:p>
        </p:txBody>
      </p:sp>
      <p:sp>
        <p:nvSpPr>
          <p:cNvPr id="4" name="Slide Number Placeholder 3"/>
          <p:cNvSpPr>
            <a:spLocks noGrp="1"/>
          </p:cNvSpPr>
          <p:nvPr>
            <p:ph type="sldNum" sz="quarter" idx="10"/>
          </p:nvPr>
        </p:nvSpPr>
        <p:spPr/>
        <p:txBody>
          <a:bodyPr/>
          <a:lstStyle/>
          <a:p>
            <a:fld id="{D3F5C8C7-B535-49F4-9DEB-E79F79E02DBE}" type="slidenum">
              <a:rPr lang="en-IN" smtClean="0"/>
              <a:t>7</a:t>
            </a:fld>
            <a:endParaRPr lang="en-IN"/>
          </a:p>
        </p:txBody>
      </p:sp>
    </p:spTree>
    <p:extLst>
      <p:ext uri="{BB962C8B-B14F-4D97-AF65-F5344CB8AC3E}">
        <p14:creationId xmlns:p14="http://schemas.microsoft.com/office/powerpoint/2010/main" val="1504915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aim of this study is to investigate the prevalence of physical activity among students in a public university and identify factors that may impact their participation in physical activity. Further, the proposed study also aims to provide recommendations for promoting physician activities among students of public universities. </a:t>
            </a:r>
          </a:p>
        </p:txBody>
      </p:sp>
      <p:sp>
        <p:nvSpPr>
          <p:cNvPr id="4" name="Slide Number Placeholder 3"/>
          <p:cNvSpPr>
            <a:spLocks noGrp="1"/>
          </p:cNvSpPr>
          <p:nvPr>
            <p:ph type="sldNum" sz="quarter" idx="10"/>
          </p:nvPr>
        </p:nvSpPr>
        <p:spPr/>
        <p:txBody>
          <a:bodyPr/>
          <a:lstStyle/>
          <a:p>
            <a:fld id="{D3F5C8C7-B535-49F4-9DEB-E79F79E02DBE}" type="slidenum">
              <a:rPr lang="en-IN" smtClean="0"/>
              <a:t>8</a:t>
            </a:fld>
            <a:endParaRPr lang="en-IN"/>
          </a:p>
        </p:txBody>
      </p:sp>
    </p:spTree>
    <p:extLst>
      <p:ext uri="{BB962C8B-B14F-4D97-AF65-F5344CB8AC3E}">
        <p14:creationId xmlns:p14="http://schemas.microsoft.com/office/powerpoint/2010/main" val="239120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IN" sz="1200" u="none" strike="noStrike" kern="1200" dirty="0">
                <a:solidFill>
                  <a:schemeClr val="tx1"/>
                </a:solidFill>
                <a:effectLst/>
                <a:latin typeface="+mn-lt"/>
                <a:ea typeface="+mn-ea"/>
                <a:cs typeface="+mn-cs"/>
              </a:rPr>
              <a:t>To evaluate the prevalence of physical activity among students in a public university.</a:t>
            </a:r>
          </a:p>
          <a:p>
            <a:pPr lvl="0"/>
            <a:r>
              <a:rPr lang="en-IN" sz="1200" u="none" strike="noStrike" kern="1200" dirty="0">
                <a:solidFill>
                  <a:schemeClr val="tx1"/>
                </a:solidFill>
                <a:effectLst/>
                <a:latin typeface="+mn-lt"/>
                <a:ea typeface="+mn-ea"/>
                <a:cs typeface="+mn-cs"/>
              </a:rPr>
              <a:t>To understand the factors that influences the participation of students in physical activity in a public university.</a:t>
            </a:r>
          </a:p>
          <a:p>
            <a:pPr lvl="0"/>
            <a:r>
              <a:rPr lang="en-IN" sz="1200" u="none" strike="noStrike" kern="1200" dirty="0">
                <a:solidFill>
                  <a:schemeClr val="tx1"/>
                </a:solidFill>
                <a:effectLst/>
                <a:latin typeface="+mn-lt"/>
                <a:ea typeface="+mn-ea"/>
                <a:cs typeface="+mn-cs"/>
              </a:rPr>
              <a:t>To highlight the strategies and interventions public universities can implement to promote physical activity and encourage healthy habits among their students.</a:t>
            </a:r>
          </a:p>
        </p:txBody>
      </p:sp>
      <p:sp>
        <p:nvSpPr>
          <p:cNvPr id="4" name="Slide Number Placeholder 3"/>
          <p:cNvSpPr>
            <a:spLocks noGrp="1"/>
          </p:cNvSpPr>
          <p:nvPr>
            <p:ph type="sldNum" sz="quarter" idx="10"/>
          </p:nvPr>
        </p:nvSpPr>
        <p:spPr/>
        <p:txBody>
          <a:bodyPr/>
          <a:lstStyle/>
          <a:p>
            <a:fld id="{D3F5C8C7-B535-49F4-9DEB-E79F79E02DBE}" type="slidenum">
              <a:rPr lang="en-IN" smtClean="0"/>
              <a:t>9</a:t>
            </a:fld>
            <a:endParaRPr lang="en-IN"/>
          </a:p>
        </p:txBody>
      </p:sp>
    </p:spTree>
    <p:extLst>
      <p:ext uri="{BB962C8B-B14F-4D97-AF65-F5344CB8AC3E}">
        <p14:creationId xmlns:p14="http://schemas.microsoft.com/office/powerpoint/2010/main" val="3681666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Research philosophy is one of the most important aspects of research, and to ensure a fruitful outcome, an appropriate research philosophy needs to be adopted. There are multiple research philosophies that are considered based on the characteristics of the research. However, </a:t>
            </a:r>
            <a:r>
              <a:rPr lang="en-IN" sz="1200" kern="1200" dirty="0" err="1">
                <a:solidFill>
                  <a:schemeClr val="tx1"/>
                </a:solidFill>
                <a:effectLst/>
                <a:latin typeface="+mn-lt"/>
                <a:ea typeface="+mn-ea"/>
                <a:cs typeface="+mn-cs"/>
              </a:rPr>
              <a:t>interpretivism</a:t>
            </a:r>
            <a:r>
              <a:rPr lang="en-IN" sz="1200" kern="1200" dirty="0">
                <a:solidFill>
                  <a:schemeClr val="tx1"/>
                </a:solidFill>
                <a:effectLst/>
                <a:latin typeface="+mn-lt"/>
                <a:ea typeface="+mn-ea"/>
                <a:cs typeface="+mn-cs"/>
              </a:rPr>
              <a:t>, positivism and realism are some of the most commonly used research philosophies. In the proposed study, positivist research philosophy will be considered because it is most suitable for a quantitative study, and the proposed study will be developed using quantitative methods; therefore, it is most suitable. </a:t>
            </a:r>
          </a:p>
          <a:p>
            <a:endParaRPr lang="en-IN" dirty="0"/>
          </a:p>
        </p:txBody>
      </p:sp>
      <p:sp>
        <p:nvSpPr>
          <p:cNvPr id="4" name="Slide Number Placeholder 3"/>
          <p:cNvSpPr>
            <a:spLocks noGrp="1"/>
          </p:cNvSpPr>
          <p:nvPr>
            <p:ph type="sldNum" sz="quarter" idx="10"/>
          </p:nvPr>
        </p:nvSpPr>
        <p:spPr/>
        <p:txBody>
          <a:bodyPr/>
          <a:lstStyle/>
          <a:p>
            <a:fld id="{D3F5C8C7-B535-49F4-9DEB-E79F79E02DBE}" type="slidenum">
              <a:rPr lang="en-IN" smtClean="0"/>
              <a:t>10</a:t>
            </a:fld>
            <a:endParaRPr lang="en-IN"/>
          </a:p>
        </p:txBody>
      </p:sp>
    </p:spTree>
    <p:extLst>
      <p:ext uri="{BB962C8B-B14F-4D97-AF65-F5344CB8AC3E}">
        <p14:creationId xmlns:p14="http://schemas.microsoft.com/office/powerpoint/2010/main" val="139031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Research design is one of the integral parts of a study because it could determine the trajectory of research. Concerning the proposed study, a descriptive research design will be considered to investigate the topic and fulfil the purpose of the research. The descriptive design will allow the collection of quantitative data, which can be used to generate a comprehensive understanding of the physical activity levels and attitudes of students in a public university. </a:t>
            </a:r>
          </a:p>
        </p:txBody>
      </p:sp>
      <p:sp>
        <p:nvSpPr>
          <p:cNvPr id="4" name="Slide Number Placeholder 3"/>
          <p:cNvSpPr>
            <a:spLocks noGrp="1"/>
          </p:cNvSpPr>
          <p:nvPr>
            <p:ph type="sldNum" sz="quarter" idx="10"/>
          </p:nvPr>
        </p:nvSpPr>
        <p:spPr/>
        <p:txBody>
          <a:bodyPr/>
          <a:lstStyle/>
          <a:p>
            <a:fld id="{D3F5C8C7-B535-49F4-9DEB-E79F79E02DBE}" type="slidenum">
              <a:rPr lang="en-IN" smtClean="0"/>
              <a:t>11</a:t>
            </a:fld>
            <a:endParaRPr lang="en-IN"/>
          </a:p>
        </p:txBody>
      </p:sp>
    </p:spTree>
    <p:extLst>
      <p:ext uri="{BB962C8B-B14F-4D97-AF65-F5344CB8AC3E}">
        <p14:creationId xmlns:p14="http://schemas.microsoft.com/office/powerpoint/2010/main" val="2086741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primarily two types of research methods, qualitative and quantitative. In qualitative research, descriptive data is considered, and in quantitative methods, numerical data is generally accumulated; however, the purpose and attribute of the research need to be considered to adopt the suitable method. In the proposed study, a quantitative research method will be used to investigate the prevalence of physical activity among students in a public university. The proposed study will use surveys to collect data from a sample of students, which will be </a:t>
            </a:r>
            <a:r>
              <a:rPr lang="en-IN" sz="1200" kern="1200" dirty="0" err="1">
                <a:solidFill>
                  <a:schemeClr val="tx1"/>
                </a:solidFill>
                <a:effectLst/>
                <a:latin typeface="+mn-lt"/>
                <a:ea typeface="+mn-ea"/>
                <a:cs typeface="+mn-cs"/>
              </a:rPr>
              <a:t>analyzed</a:t>
            </a:r>
            <a:r>
              <a:rPr lang="en-IN" sz="1200" kern="1200" dirty="0">
                <a:solidFill>
                  <a:schemeClr val="tx1"/>
                </a:solidFill>
                <a:effectLst/>
                <a:latin typeface="+mn-lt"/>
                <a:ea typeface="+mn-ea"/>
                <a:cs typeface="+mn-cs"/>
              </a:rPr>
              <a:t> using statistical methods. Hence, the quantitative method is most suitable for the proposed study. </a:t>
            </a:r>
          </a:p>
          <a:p>
            <a:endParaRPr lang="en-IN" dirty="0"/>
          </a:p>
        </p:txBody>
      </p:sp>
      <p:sp>
        <p:nvSpPr>
          <p:cNvPr id="4" name="Slide Number Placeholder 3"/>
          <p:cNvSpPr>
            <a:spLocks noGrp="1"/>
          </p:cNvSpPr>
          <p:nvPr>
            <p:ph type="sldNum" sz="quarter" idx="10"/>
          </p:nvPr>
        </p:nvSpPr>
        <p:spPr/>
        <p:txBody>
          <a:bodyPr/>
          <a:lstStyle/>
          <a:p>
            <a:fld id="{D3F5C8C7-B535-49F4-9DEB-E79F79E02DBE}" type="slidenum">
              <a:rPr lang="en-IN" smtClean="0"/>
              <a:t>12</a:t>
            </a:fld>
            <a:endParaRPr lang="en-IN"/>
          </a:p>
        </p:txBody>
      </p:sp>
    </p:spTree>
    <p:extLst>
      <p:ext uri="{BB962C8B-B14F-4D97-AF65-F5344CB8AC3E}">
        <p14:creationId xmlns:p14="http://schemas.microsoft.com/office/powerpoint/2010/main" val="3798240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study will conduct primary data collection, and a survey will be conducted among students in public universities. The participation will take approximately 10-15 minutes to complete, and the perception will be accumulated using predetermined questions. The survey will ask about the personal opinions or perceptions of university students regarding physical activity. The participation will be completely voluntary, and before taking their responses, written consent will be taken. Further, an online survey will be conducted using Google Forms. </a:t>
            </a:r>
          </a:p>
        </p:txBody>
      </p:sp>
      <p:sp>
        <p:nvSpPr>
          <p:cNvPr id="4" name="Slide Number Placeholder 3"/>
          <p:cNvSpPr>
            <a:spLocks noGrp="1"/>
          </p:cNvSpPr>
          <p:nvPr>
            <p:ph type="sldNum" sz="quarter" idx="10"/>
          </p:nvPr>
        </p:nvSpPr>
        <p:spPr/>
        <p:txBody>
          <a:bodyPr/>
          <a:lstStyle/>
          <a:p>
            <a:fld id="{D3F5C8C7-B535-49F4-9DEB-E79F79E02DBE}" type="slidenum">
              <a:rPr lang="en-IN" smtClean="0"/>
              <a:t>13</a:t>
            </a:fld>
            <a:endParaRPr lang="en-IN"/>
          </a:p>
        </p:txBody>
      </p:sp>
    </p:spTree>
    <p:extLst>
      <p:ext uri="{BB962C8B-B14F-4D97-AF65-F5344CB8AC3E}">
        <p14:creationId xmlns:p14="http://schemas.microsoft.com/office/powerpoint/2010/main" val="2876566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Adopting the appropriate sampling technique is very important, and for the proposed study, a convenience sampling method will be used to recruit participants. It will involve selecting participants who are readily available and willing to participate in the study. The study will recruit participants from students who are currently enrolled in public universities. Convenience sampling is a commonly used sampling method in studies that aim to obtain a large sample size with limited resources and time. Participants will be recruited through various channels, such as emails and social media. </a:t>
            </a:r>
          </a:p>
        </p:txBody>
      </p:sp>
      <p:sp>
        <p:nvSpPr>
          <p:cNvPr id="4" name="Slide Number Placeholder 3"/>
          <p:cNvSpPr>
            <a:spLocks noGrp="1"/>
          </p:cNvSpPr>
          <p:nvPr>
            <p:ph type="sldNum" sz="quarter" idx="10"/>
          </p:nvPr>
        </p:nvSpPr>
        <p:spPr/>
        <p:txBody>
          <a:bodyPr/>
          <a:lstStyle/>
          <a:p>
            <a:fld id="{D3F5C8C7-B535-49F4-9DEB-E79F79E02DBE}" type="slidenum">
              <a:rPr lang="en-IN" smtClean="0"/>
              <a:t>14</a:t>
            </a:fld>
            <a:endParaRPr lang="en-IN"/>
          </a:p>
        </p:txBody>
      </p:sp>
    </p:spTree>
    <p:extLst>
      <p:ext uri="{BB962C8B-B14F-4D97-AF65-F5344CB8AC3E}">
        <p14:creationId xmlns:p14="http://schemas.microsoft.com/office/powerpoint/2010/main" val="1926778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Data collection is one of the most important aspects of fulfilling the objectives of the study. However, there are mainly two types of data collection methods, which are primary and secondary. For the proposed study, primary data collection will be considered, and a survey among 50 students currently enrolled in public universities will be conducted. Furthermore, the data for the proposed study will be collected through a self-administered online survey. The survey will consist of multiple-choice and open-ended questions that will assess the prevalence of physical activity among students in a public university and identify factors that may impact their participation in physical activity.</a:t>
            </a:r>
          </a:p>
          <a:p>
            <a:endParaRPr lang="en-IN" dirty="0"/>
          </a:p>
        </p:txBody>
      </p:sp>
      <p:sp>
        <p:nvSpPr>
          <p:cNvPr id="4" name="Slide Number Placeholder 3"/>
          <p:cNvSpPr>
            <a:spLocks noGrp="1"/>
          </p:cNvSpPr>
          <p:nvPr>
            <p:ph type="sldNum" sz="quarter" idx="10"/>
          </p:nvPr>
        </p:nvSpPr>
        <p:spPr/>
        <p:txBody>
          <a:bodyPr/>
          <a:lstStyle/>
          <a:p>
            <a:fld id="{D3F5C8C7-B535-49F4-9DEB-E79F79E02DBE}" type="slidenum">
              <a:rPr lang="en-IN" smtClean="0"/>
              <a:t>15</a:t>
            </a:fld>
            <a:endParaRPr lang="en-IN"/>
          </a:p>
        </p:txBody>
      </p:sp>
    </p:spTree>
    <p:extLst>
      <p:ext uri="{BB962C8B-B14F-4D97-AF65-F5344CB8AC3E}">
        <p14:creationId xmlns:p14="http://schemas.microsoft.com/office/powerpoint/2010/main" val="18151329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survey will include closed-ended questions to assess the prevalence of physical activity and identify factors impacting participation among students in a public university. Participants will be recruited through convenience sampling and provided with a unique link to access the online survey, which will be self-administered. Closed-ended questions will use a </a:t>
            </a:r>
            <a:r>
              <a:rPr lang="en-IN" sz="1200" kern="1200" dirty="0" err="1">
                <a:solidFill>
                  <a:schemeClr val="tx1"/>
                </a:solidFill>
                <a:effectLst/>
                <a:latin typeface="+mn-lt"/>
                <a:ea typeface="+mn-ea"/>
                <a:cs typeface="+mn-cs"/>
              </a:rPr>
              <a:t>Likert</a:t>
            </a:r>
            <a:r>
              <a:rPr lang="en-IN" sz="1200" kern="1200" dirty="0">
                <a:solidFill>
                  <a:schemeClr val="tx1"/>
                </a:solidFill>
                <a:effectLst/>
                <a:latin typeface="+mn-lt"/>
                <a:ea typeface="+mn-ea"/>
                <a:cs typeface="+mn-cs"/>
              </a:rPr>
              <a:t> scale or categorical response options.</a:t>
            </a:r>
          </a:p>
        </p:txBody>
      </p:sp>
      <p:sp>
        <p:nvSpPr>
          <p:cNvPr id="4" name="Slide Number Placeholder 3"/>
          <p:cNvSpPr>
            <a:spLocks noGrp="1"/>
          </p:cNvSpPr>
          <p:nvPr>
            <p:ph type="sldNum" sz="quarter" idx="10"/>
          </p:nvPr>
        </p:nvSpPr>
        <p:spPr/>
        <p:txBody>
          <a:bodyPr/>
          <a:lstStyle/>
          <a:p>
            <a:fld id="{D3F5C8C7-B535-49F4-9DEB-E79F79E02DBE}" type="slidenum">
              <a:rPr lang="en-IN" smtClean="0"/>
              <a:t>16</a:t>
            </a:fld>
            <a:endParaRPr lang="en-IN"/>
          </a:p>
        </p:txBody>
      </p:sp>
    </p:spTree>
    <p:extLst>
      <p:ext uri="{BB962C8B-B14F-4D97-AF65-F5344CB8AC3E}">
        <p14:creationId xmlns:p14="http://schemas.microsoft.com/office/powerpoint/2010/main" val="26364334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Adopting the most suitable data analysis method is one of the most important aspects of adequately fulfilling the objectives of a study. There are different types of data analysis methods, such as thematic and statistical; these methods are widely used to conduct studies. In the proposed study, statistical methods will be considered for data analysis and pie charts or graphs will be </a:t>
            </a:r>
            <a:r>
              <a:rPr lang="en-IN" sz="1200" kern="1200" dirty="0" err="1">
                <a:solidFill>
                  <a:schemeClr val="tx1"/>
                </a:solidFill>
                <a:effectLst/>
                <a:latin typeface="+mn-lt"/>
                <a:ea typeface="+mn-ea"/>
                <a:cs typeface="+mn-cs"/>
              </a:rPr>
              <a:t>analyzed</a:t>
            </a:r>
            <a:r>
              <a:rPr lang="en-IN" sz="1200" kern="1200" dirty="0">
                <a:solidFill>
                  <a:schemeClr val="tx1"/>
                </a:solidFill>
                <a:effectLst/>
                <a:latin typeface="+mn-lt"/>
                <a:ea typeface="+mn-ea"/>
                <a:cs typeface="+mn-cs"/>
              </a:rPr>
              <a:t> descriptively, and their implication will be profoundly discussed. </a:t>
            </a:r>
          </a:p>
        </p:txBody>
      </p:sp>
      <p:sp>
        <p:nvSpPr>
          <p:cNvPr id="4" name="Slide Number Placeholder 3"/>
          <p:cNvSpPr>
            <a:spLocks noGrp="1"/>
          </p:cNvSpPr>
          <p:nvPr>
            <p:ph type="sldNum" sz="quarter" idx="10"/>
          </p:nvPr>
        </p:nvSpPr>
        <p:spPr/>
        <p:txBody>
          <a:bodyPr/>
          <a:lstStyle/>
          <a:p>
            <a:fld id="{D3F5C8C7-B535-49F4-9DEB-E79F79E02DBE}" type="slidenum">
              <a:rPr lang="en-IN" smtClean="0"/>
              <a:t>17</a:t>
            </a:fld>
            <a:endParaRPr lang="en-IN"/>
          </a:p>
        </p:txBody>
      </p:sp>
    </p:spTree>
    <p:extLst>
      <p:ext uri="{BB962C8B-B14F-4D97-AF65-F5344CB8AC3E}">
        <p14:creationId xmlns:p14="http://schemas.microsoft.com/office/powerpoint/2010/main" val="27913141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Ethical considerations are one of the most important aspects of any research. In the proposed study, the privacy and confidentiality of the participants will be ensured. The data collected will be kept confidential and will only be used for the purposes of the study. Participant anonymity will also be maintained, and information that could reveal the identity will not be used throughout the research.</a:t>
            </a:r>
          </a:p>
        </p:txBody>
      </p:sp>
      <p:sp>
        <p:nvSpPr>
          <p:cNvPr id="4" name="Slide Number Placeholder 3"/>
          <p:cNvSpPr>
            <a:spLocks noGrp="1"/>
          </p:cNvSpPr>
          <p:nvPr>
            <p:ph type="sldNum" sz="quarter" idx="10"/>
          </p:nvPr>
        </p:nvSpPr>
        <p:spPr/>
        <p:txBody>
          <a:bodyPr/>
          <a:lstStyle/>
          <a:p>
            <a:fld id="{D3F5C8C7-B535-49F4-9DEB-E79F79E02DBE}" type="slidenum">
              <a:rPr lang="en-IN" smtClean="0"/>
              <a:t>18</a:t>
            </a:fld>
            <a:endParaRPr lang="en-IN"/>
          </a:p>
        </p:txBody>
      </p:sp>
    </p:spTree>
    <p:extLst>
      <p:ext uri="{BB962C8B-B14F-4D97-AF65-F5344CB8AC3E}">
        <p14:creationId xmlns:p14="http://schemas.microsoft.com/office/powerpoint/2010/main" val="3082216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Further, informed consent will be obtained from all participants before they complete the survey. Participants will be provided with a participant information sheet that outlines the aims and purpose of the study. Despite that, the study will ensure that participants are not put under any undue stress, and it will be completely voluntary. Moreover, every ethical aspect will be considered throughout the study. </a:t>
            </a:r>
          </a:p>
        </p:txBody>
      </p:sp>
      <p:sp>
        <p:nvSpPr>
          <p:cNvPr id="4" name="Slide Number Placeholder 3"/>
          <p:cNvSpPr>
            <a:spLocks noGrp="1"/>
          </p:cNvSpPr>
          <p:nvPr>
            <p:ph type="sldNum" sz="quarter" idx="10"/>
          </p:nvPr>
        </p:nvSpPr>
        <p:spPr/>
        <p:txBody>
          <a:bodyPr/>
          <a:lstStyle/>
          <a:p>
            <a:fld id="{D3F5C8C7-B535-49F4-9DEB-E79F79E02DBE}" type="slidenum">
              <a:rPr lang="en-IN" smtClean="0"/>
              <a:t>19</a:t>
            </a:fld>
            <a:endParaRPr lang="en-IN"/>
          </a:p>
        </p:txBody>
      </p:sp>
    </p:spTree>
    <p:extLst>
      <p:ext uri="{BB962C8B-B14F-4D97-AF65-F5344CB8AC3E}">
        <p14:creationId xmlns:p14="http://schemas.microsoft.com/office/powerpoint/2010/main" val="1901636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proposed study on the prevalence of physical activity among students in a public university has significant implications for public health and education. The findings of the study will help identify the factors that impact physical activity levels among college students, which can inform the development of interventions and programs to increase physical activity and promote healthy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On the other hand, the findings of the proposed study can be used to develop policies and initiatives to promote physical activity in universities. </a:t>
            </a:r>
          </a:p>
        </p:txBody>
      </p:sp>
      <p:sp>
        <p:nvSpPr>
          <p:cNvPr id="4" name="Slide Number Placeholder 3"/>
          <p:cNvSpPr>
            <a:spLocks noGrp="1"/>
          </p:cNvSpPr>
          <p:nvPr>
            <p:ph type="sldNum" sz="quarter" idx="10"/>
          </p:nvPr>
        </p:nvSpPr>
        <p:spPr/>
        <p:txBody>
          <a:bodyPr/>
          <a:lstStyle/>
          <a:p>
            <a:fld id="{D3F5C8C7-B535-49F4-9DEB-E79F79E02DBE}" type="slidenum">
              <a:rPr lang="en-IN" smtClean="0"/>
              <a:t>20</a:t>
            </a:fld>
            <a:endParaRPr lang="en-IN"/>
          </a:p>
        </p:txBody>
      </p:sp>
    </p:spTree>
    <p:extLst>
      <p:ext uri="{BB962C8B-B14F-4D97-AF65-F5344CB8AC3E}">
        <p14:creationId xmlns:p14="http://schemas.microsoft.com/office/powerpoint/2010/main" val="25038952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856069C-EBF5-4C83-9D26-8FB81899CBA5}" type="datetimeFigureOut">
              <a:rPr lang="en-IN" smtClean="0"/>
              <a:t>24-02-2023</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21CD439-AA1D-4D9C-A13E-6F4CEA65894E}"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856069C-EBF5-4C83-9D26-8FB81899CBA5}"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1CD439-AA1D-4D9C-A13E-6F4CEA65894E}" type="slidenum">
              <a:rPr lang="en-IN" smtClean="0"/>
              <a:t>‹#›</a:t>
            </a:fld>
            <a:endParaRPr lang="en-IN"/>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856069C-EBF5-4C83-9D26-8FB81899CBA5}"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1CD439-AA1D-4D9C-A13E-6F4CEA65894E}" type="slidenum">
              <a:rPr lang="en-IN" smtClean="0"/>
              <a:t>‹#›</a:t>
            </a:fld>
            <a:endParaRPr lang="en-IN"/>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856069C-EBF5-4C83-9D26-8FB81899CBA5}"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1CD439-AA1D-4D9C-A13E-6F4CEA65894E}" type="slidenum">
              <a:rPr lang="en-IN" smtClean="0"/>
              <a:t>‹#›</a:t>
            </a:fld>
            <a:endParaRPr lang="en-IN"/>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856069C-EBF5-4C83-9D26-8FB81899CBA5}" type="datetimeFigureOut">
              <a:rPr lang="en-IN" smtClean="0"/>
              <a:t>24-02-2023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21CD439-AA1D-4D9C-A13E-6F4CEA65894E}"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856069C-EBF5-4C83-9D26-8FB81899CBA5}" type="datetimeFigureOut">
              <a:rPr lang="en-IN" smtClean="0"/>
              <a:t>24-02-2023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21CD439-AA1D-4D9C-A13E-6F4CEA65894E}" type="slidenum">
              <a:rPr lang="en-IN" smtClean="0"/>
              <a:t>‹#›</a:t>
            </a:fld>
            <a:endParaRPr lang="en-IN"/>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6069C-EBF5-4C83-9D26-8FB81899CBA5}" type="datetimeFigureOut">
              <a:rPr lang="en-IN" smtClean="0"/>
              <a:t>24-02-2023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21CD439-AA1D-4D9C-A13E-6F4CEA65894E}"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fld id="{E856069C-EBF5-4C83-9D26-8FB81899CBA5}"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1CD439-AA1D-4D9C-A13E-6F4CEA65894E}"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856069C-EBF5-4C83-9D26-8FB81899CBA5}" type="datetimeFigureOut">
              <a:rPr lang="en-IN" smtClean="0"/>
              <a:t>24-02-2023</a:t>
            </a:fld>
            <a:endParaRPr lang="en-IN"/>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21CD439-AA1D-4D9C-A13E-6F4CEA65894E}" type="slidenum">
              <a:rPr lang="en-IN" smtClean="0"/>
              <a:t>‹#›</a:t>
            </a:fld>
            <a:endParaRPr lang="en-IN"/>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856069C-EBF5-4C83-9D26-8FB81899CBA5}"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1CD439-AA1D-4D9C-A13E-6F4CEA65894E}"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856069C-EBF5-4C83-9D26-8FB81899CBA5}"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1CD439-AA1D-4D9C-A13E-6F4CEA65894E}"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E856069C-EBF5-4C83-9D26-8FB81899CBA5}" type="datetimeFigureOut">
              <a:rPr lang="en-IN" smtClean="0"/>
              <a:t>24-02-2023</a:t>
            </a:fld>
            <a:endParaRPr lang="en-IN"/>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fld id="{D21CD439-AA1D-4D9C-A13E-6F4CEA65894E}"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publications.aston.ac.uk/id/eprint/37824/1/Could_lean_practices.pdf" TargetMode="External"/><Relationship Id="rId13" Type="http://schemas.openxmlformats.org/officeDocument/2006/relationships/hyperlink" Target="https://doi.org/10.1016/j.jshs.2019.06.001" TargetMode="External"/><Relationship Id="rId18" Type="http://schemas.openxmlformats.org/officeDocument/2006/relationships/hyperlink" Target="https://www.emerald.com/insight/content/doi/10.1108/JARHE-07-2018-0156/full/html" TargetMode="External"/><Relationship Id="rId3" Type="http://schemas.openxmlformats.org/officeDocument/2006/relationships/hyperlink" Target="https://uwe-repository.worktribe.com/preview/7165036/Conceptual%20and%20design%20thinking%20for%20thematic%20analysis.pdf" TargetMode="External"/><Relationship Id="rId21" Type="http://schemas.openxmlformats.org/officeDocument/2006/relationships/hyperlink" Target="https://link.springer.com/content/pdf/10.1038/s41598-020-60652-9.pdf" TargetMode="External"/><Relationship Id="rId7" Type="http://schemas.openxmlformats.org/officeDocument/2006/relationships/hyperlink" Target="https://doi.org/10.3390/ijerph18042023" TargetMode="External"/><Relationship Id="rId12" Type="http://schemas.openxmlformats.org/officeDocument/2006/relationships/hyperlink" Target="https://doi.org/10.1016/j.childyouth.2020.105355" TargetMode="External"/><Relationship Id="rId17" Type="http://schemas.openxmlformats.org/officeDocument/2006/relationships/hyperlink" Target="https://doi.org/10.1371/journal.pone.0253295" TargetMode="External"/><Relationship Id="rId2" Type="http://schemas.openxmlformats.org/officeDocument/2006/relationships/hyperlink" Target="https://doi.org/10.1016/j.aei.2020.101043" TargetMode="External"/><Relationship Id="rId16" Type="http://schemas.openxmlformats.org/officeDocument/2006/relationships/hyperlink" Target="https://doi.org/10.1016/S0140-6736(21)00590-0" TargetMode="External"/><Relationship Id="rId20" Type="http://schemas.openxmlformats.org/officeDocument/2006/relationships/hyperlink" Target="http://dx.doi.org/10.3390/ijerph16162810" TargetMode="External"/><Relationship Id="rId1" Type="http://schemas.openxmlformats.org/officeDocument/2006/relationships/slideLayout" Target="../slideLayouts/slideLayout2.xml"/><Relationship Id="rId6" Type="http://schemas.openxmlformats.org/officeDocument/2006/relationships/hyperlink" Target="https://ore.exeter.ac.uk/repository/bitstream/handle/10871/39690/JB%20Navigating%20the%20maze.pdf?sequence=1" TargetMode="External"/><Relationship Id="rId11" Type="http://schemas.openxmlformats.org/officeDocument/2006/relationships/hyperlink" Target="https://doi.org/10.1186/s12888-020-02583-3" TargetMode="External"/><Relationship Id="rId5" Type="http://schemas.openxmlformats.org/officeDocument/2006/relationships/hyperlink" Target="https://doi.org/10.1007/s11133-019-9413-7" TargetMode="External"/><Relationship Id="rId15" Type="http://schemas.openxmlformats.org/officeDocument/2006/relationships/hyperlink" Target="https://doi.org/10.1620/tjem.253.203" TargetMode="External"/><Relationship Id="rId10" Type="http://schemas.openxmlformats.org/officeDocument/2006/relationships/hyperlink" Target="https://doi.org/10.2196/23786" TargetMode="External"/><Relationship Id="rId19" Type="http://schemas.openxmlformats.org/officeDocument/2006/relationships/hyperlink" Target="https://doi.org/10.1016/j.heliyon.2020.e05410" TargetMode="External"/><Relationship Id="rId4" Type="http://schemas.openxmlformats.org/officeDocument/2006/relationships/hyperlink" Target="https://doi.org/10.1016/j.smhs.2019.08.006" TargetMode="External"/><Relationship Id="rId9" Type="http://schemas.openxmlformats.org/officeDocument/2006/relationships/hyperlink" Target="https://doi.org/10.1007/s11121-018-0926-1" TargetMode="External"/><Relationship Id="rId14" Type="http://schemas.openxmlformats.org/officeDocument/2006/relationships/hyperlink" Target="https://doi.org/10.3390/ijerph18094954"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042017"/>
            <a:ext cx="7772400" cy="1372321"/>
          </a:xfrm>
        </p:spPr>
        <p:txBody>
          <a:bodyPr>
            <a:noAutofit/>
          </a:bodyPr>
          <a:lstStyle/>
          <a:p>
            <a:pPr algn="ctr"/>
            <a:r>
              <a:rPr lang="en-IN" sz="2800" dirty="0">
                <a:effectLst/>
              </a:rPr>
              <a:t>TITLE:  PREVALENCE OF PHYSICAL ACTIVITY AMONG STUDENTS IN A PUBLIC UNIVERSITY</a:t>
            </a:r>
            <a:br>
              <a:rPr lang="en-IN" sz="2800" dirty="0">
                <a:effectLst/>
              </a:rPr>
            </a:br>
            <a:br>
              <a:rPr lang="en-IN" sz="2800" dirty="0">
                <a:effectLst/>
              </a:rPr>
            </a:br>
            <a:r>
              <a:rPr lang="en-IN" sz="2800" u="sng" dirty="0">
                <a:effectLst/>
              </a:rPr>
              <a:t>Proposal</a:t>
            </a:r>
            <a:endParaRPr lang="en-IN" sz="2800" u="sng" dirty="0"/>
          </a:p>
        </p:txBody>
      </p:sp>
      <p:sp>
        <p:nvSpPr>
          <p:cNvPr id="3" name="Subtitle 2"/>
          <p:cNvSpPr>
            <a:spLocks noGrp="1"/>
          </p:cNvSpPr>
          <p:nvPr>
            <p:ph type="subTitle" idx="1"/>
          </p:nvPr>
        </p:nvSpPr>
        <p:spPr>
          <a:xfrm>
            <a:off x="441013" y="3075806"/>
            <a:ext cx="7772400" cy="899778"/>
          </a:xfrm>
        </p:spPr>
        <p:txBody>
          <a:bodyPr>
            <a:noAutofit/>
          </a:bodyPr>
          <a:lstStyle/>
          <a:p>
            <a:pPr algn="ctr"/>
            <a:r>
              <a:rPr lang="en-IN" sz="2800" dirty="0"/>
              <a:t>Student name: Ajmal </a:t>
            </a:r>
            <a:r>
              <a:rPr lang="en-IN" sz="2800" dirty="0" err="1"/>
              <a:t>shaji</a:t>
            </a:r>
            <a:endParaRPr lang="en-IN" sz="2800" dirty="0"/>
          </a:p>
          <a:p>
            <a:pPr algn="ctr"/>
            <a:r>
              <a:rPr lang="en-IN" sz="2800" dirty="0"/>
              <a:t>Student ID:2210940</a:t>
            </a:r>
          </a:p>
          <a:p>
            <a:pPr algn="ctr"/>
            <a:r>
              <a:rPr lang="en-US" sz="2800" dirty="0">
                <a:latin typeface="Times New Roman"/>
                <a:ea typeface="Times New Roman"/>
                <a:cs typeface="Times New Roman"/>
                <a:sym typeface="Times New Roman"/>
              </a:rPr>
              <a:t>Lecturer’s Name: </a:t>
            </a:r>
            <a:r>
              <a:rPr lang="en-US" sz="2800" dirty="0" err="1">
                <a:latin typeface="Times New Roman"/>
                <a:ea typeface="Times New Roman"/>
                <a:cs typeface="Times New Roman"/>
                <a:sym typeface="Times New Roman"/>
              </a:rPr>
              <a:t>Aishat</a:t>
            </a:r>
            <a:r>
              <a:rPr lang="en-US" sz="2800" dirty="0">
                <a:latin typeface="Times New Roman"/>
                <a:ea typeface="Times New Roman"/>
                <a:cs typeface="Times New Roman"/>
                <a:sym typeface="Times New Roman"/>
              </a:rPr>
              <a:t> </a:t>
            </a:r>
            <a:r>
              <a:rPr lang="en-US" sz="2800" dirty="0" err="1">
                <a:latin typeface="Times New Roman"/>
                <a:ea typeface="Times New Roman"/>
                <a:cs typeface="Times New Roman"/>
                <a:sym typeface="Times New Roman"/>
              </a:rPr>
              <a:t>Bakre</a:t>
            </a:r>
            <a:br>
              <a:rPr lang="en-US" sz="2800" dirty="0">
                <a:latin typeface="Times New Roman"/>
                <a:ea typeface="Times New Roman"/>
                <a:cs typeface="Times New Roman"/>
                <a:sym typeface="Times New Roman"/>
              </a:rPr>
            </a:br>
            <a:r>
              <a:rPr lang="en-US" sz="2800" dirty="0">
                <a:latin typeface="Times New Roman"/>
                <a:ea typeface="Times New Roman"/>
                <a:cs typeface="Times New Roman"/>
                <a:sym typeface="Times New Roman"/>
              </a:rPr>
              <a:t>Module Code: LCHS7001</a:t>
            </a:r>
            <a:br>
              <a:rPr lang="en-US" sz="2800" dirty="0">
                <a:latin typeface="Times New Roman"/>
                <a:ea typeface="Times New Roman"/>
                <a:cs typeface="Times New Roman"/>
                <a:sym typeface="Times New Roman"/>
              </a:rPr>
            </a:br>
            <a:br>
              <a:rPr lang="en-US" sz="2800" dirty="0">
                <a:latin typeface="Times New Roman"/>
                <a:ea typeface="Times New Roman"/>
                <a:cs typeface="Times New Roman"/>
                <a:sym typeface="Times New Roman"/>
              </a:rPr>
            </a:br>
            <a:endParaRPr lang="en-IN" sz="2800" dirty="0"/>
          </a:p>
        </p:txBody>
      </p:sp>
    </p:spTree>
    <p:extLst>
      <p:ext uri="{BB962C8B-B14F-4D97-AF65-F5344CB8AC3E}">
        <p14:creationId xmlns:p14="http://schemas.microsoft.com/office/powerpoint/2010/main" val="3099798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7931224" cy="3394472"/>
          </a:xfrm>
        </p:spPr>
        <p:txBody>
          <a:bodyPr>
            <a:normAutofit/>
          </a:bodyPr>
          <a:lstStyle/>
          <a:p>
            <a:pPr lvl="0" algn="just"/>
            <a:r>
              <a:rPr lang="en-IN" sz="1900" dirty="0"/>
              <a:t>Physical activity could be considered one of the most important aspects of a healthy lifestyle because it has multiple health benefits (</a:t>
            </a:r>
            <a:r>
              <a:rPr lang="en-IN" sz="1900" dirty="0" err="1"/>
              <a:t>Duan</a:t>
            </a:r>
            <a:r>
              <a:rPr lang="en-IN" sz="1900" dirty="0"/>
              <a:t> </a:t>
            </a:r>
            <a:r>
              <a:rPr lang="en-IN" sz="1900" i="1" dirty="0"/>
              <a:t>et al. </a:t>
            </a:r>
            <a:r>
              <a:rPr lang="en-IN" sz="1900" dirty="0"/>
              <a:t>2021).</a:t>
            </a:r>
          </a:p>
          <a:p>
            <a:pPr lvl="0" algn="just"/>
            <a:r>
              <a:rPr lang="en-IN" sz="1900" dirty="0"/>
              <a:t>Physical activities could also help to improve physical and mental health and reduce the risk of chronic diseases, which may lead to improved academic performance (Anderson and </a:t>
            </a:r>
            <a:r>
              <a:rPr lang="en-IN" sz="1900" dirty="0" err="1"/>
              <a:t>Durstine</a:t>
            </a:r>
            <a:r>
              <a:rPr lang="en-IN" sz="1900" dirty="0"/>
              <a:t>, 2019; </a:t>
            </a:r>
            <a:r>
              <a:rPr lang="en-IN" sz="1900" dirty="0" err="1"/>
              <a:t>Collado</a:t>
            </a:r>
            <a:r>
              <a:rPr lang="en-IN" sz="1900" dirty="0"/>
              <a:t>-Mateo </a:t>
            </a:r>
            <a:r>
              <a:rPr lang="en-IN" sz="1900" i="1" dirty="0"/>
              <a:t>et al. </a:t>
            </a:r>
            <a:r>
              <a:rPr lang="en-IN" sz="1900" dirty="0"/>
              <a:t>2021).</a:t>
            </a:r>
          </a:p>
          <a:p>
            <a:pPr lvl="0" algn="just"/>
            <a:r>
              <a:rPr lang="en-IN" sz="1900" dirty="0"/>
              <a:t>However, college students often do not participate in physical activities</a:t>
            </a:r>
            <a:r>
              <a:rPr lang="en-IN" dirty="0"/>
              <a:t>.</a:t>
            </a:r>
          </a:p>
        </p:txBody>
      </p:sp>
      <p:sp>
        <p:nvSpPr>
          <p:cNvPr id="3" name="Title 2"/>
          <p:cNvSpPr>
            <a:spLocks noGrp="1"/>
          </p:cNvSpPr>
          <p:nvPr>
            <p:ph type="title"/>
          </p:nvPr>
        </p:nvSpPr>
        <p:spPr/>
        <p:txBody>
          <a:bodyPr>
            <a:normAutofit/>
          </a:bodyPr>
          <a:lstStyle/>
          <a:p>
            <a:r>
              <a:rPr lang="en-IN" dirty="0">
                <a:effectLst/>
              </a:rPr>
              <a:t> Introduction </a:t>
            </a:r>
            <a:endParaRPr lang="en-IN" dirty="0"/>
          </a:p>
        </p:txBody>
      </p:sp>
    </p:spTree>
    <p:extLst>
      <p:ext uri="{BB962C8B-B14F-4D97-AF65-F5344CB8AC3E}">
        <p14:creationId xmlns:p14="http://schemas.microsoft.com/office/powerpoint/2010/main" val="2730070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7571184" cy="3394472"/>
          </a:xfrm>
        </p:spPr>
        <p:txBody>
          <a:bodyPr>
            <a:normAutofit fontScale="85000" lnSpcReduction="20000"/>
          </a:bodyPr>
          <a:lstStyle/>
          <a:p>
            <a:pPr lvl="0"/>
            <a:r>
              <a:rPr lang="en-IN" dirty="0"/>
              <a:t>Students are known to neglect physical activities, which could negatively impact their physical and mental health (</a:t>
            </a:r>
            <a:r>
              <a:rPr lang="en-IN" dirty="0" err="1"/>
              <a:t>Seetan</a:t>
            </a:r>
            <a:r>
              <a:rPr lang="en-IN" dirty="0"/>
              <a:t> </a:t>
            </a:r>
            <a:r>
              <a:rPr lang="en-IN" i="1" dirty="0"/>
              <a:t>et al. </a:t>
            </a:r>
            <a:r>
              <a:rPr lang="en-IN" dirty="0"/>
              <a:t>2021). </a:t>
            </a:r>
          </a:p>
          <a:p>
            <a:pPr lvl="0"/>
            <a:r>
              <a:rPr lang="en-IN" dirty="0"/>
              <a:t>However, adequate physical activities are also very important for high academic performance (</a:t>
            </a:r>
            <a:r>
              <a:rPr lang="en-IN" dirty="0" err="1"/>
              <a:t>Okuyama</a:t>
            </a:r>
            <a:r>
              <a:rPr lang="en-IN" dirty="0"/>
              <a:t> </a:t>
            </a:r>
            <a:r>
              <a:rPr lang="en-IN" i="1" dirty="0"/>
              <a:t>et al. </a:t>
            </a:r>
            <a:r>
              <a:rPr lang="en-IN" dirty="0"/>
              <a:t>2021). </a:t>
            </a:r>
          </a:p>
          <a:p>
            <a:pPr lvl="0"/>
            <a:r>
              <a:rPr lang="en-IN" dirty="0"/>
              <a:t>Multiple research has identified that some factors, such as time constraints, lack of motivation, and limited access to facilities, are some of the important barriers to physical activity among students (Martins </a:t>
            </a:r>
            <a:r>
              <a:rPr lang="en-IN" i="1" dirty="0"/>
              <a:t>et al. </a:t>
            </a:r>
            <a:r>
              <a:rPr lang="en-IN" dirty="0"/>
              <a:t>2021).</a:t>
            </a:r>
          </a:p>
          <a:p>
            <a:pPr marL="109728" indent="0">
              <a:buNone/>
            </a:pPr>
            <a:endParaRPr lang="en-IN" dirty="0"/>
          </a:p>
        </p:txBody>
      </p:sp>
      <p:sp>
        <p:nvSpPr>
          <p:cNvPr id="3" name="Title 2"/>
          <p:cNvSpPr>
            <a:spLocks noGrp="1"/>
          </p:cNvSpPr>
          <p:nvPr>
            <p:ph type="title"/>
          </p:nvPr>
        </p:nvSpPr>
        <p:spPr/>
        <p:txBody>
          <a:bodyPr>
            <a:normAutofit/>
          </a:bodyPr>
          <a:lstStyle/>
          <a:p>
            <a:r>
              <a:rPr lang="en-IN" dirty="0">
                <a:effectLst/>
              </a:rPr>
              <a:t> Literature-Based Background</a:t>
            </a:r>
            <a:endParaRPr lang="en-IN" dirty="0"/>
          </a:p>
        </p:txBody>
      </p:sp>
    </p:spTree>
    <p:extLst>
      <p:ext uri="{BB962C8B-B14F-4D97-AF65-F5344CB8AC3E}">
        <p14:creationId xmlns:p14="http://schemas.microsoft.com/office/powerpoint/2010/main" val="355975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7355160" cy="3394472"/>
          </a:xfrm>
        </p:spPr>
        <p:txBody>
          <a:bodyPr>
            <a:normAutofit fontScale="85000" lnSpcReduction="20000"/>
          </a:bodyPr>
          <a:lstStyle/>
          <a:p>
            <a:pPr lvl="0"/>
            <a:r>
              <a:rPr lang="en-IN" dirty="0"/>
              <a:t>Moreover, studies have been conducted by researchers to understand the factors that influence the perception of students in physical activities (</a:t>
            </a:r>
            <a:r>
              <a:rPr lang="en-IN" dirty="0" err="1"/>
              <a:t>Sukendro</a:t>
            </a:r>
            <a:r>
              <a:rPr lang="en-IN" dirty="0"/>
              <a:t> </a:t>
            </a:r>
            <a:r>
              <a:rPr lang="en-IN" i="1" dirty="0"/>
              <a:t>et al. </a:t>
            </a:r>
            <a:r>
              <a:rPr lang="en-IN" dirty="0"/>
              <a:t>2020; </a:t>
            </a:r>
            <a:r>
              <a:rPr lang="en-IN" dirty="0" err="1"/>
              <a:t>Kalajas-Tilga</a:t>
            </a:r>
            <a:r>
              <a:rPr lang="en-IN" dirty="0"/>
              <a:t> </a:t>
            </a:r>
            <a:r>
              <a:rPr lang="en-IN" i="1" dirty="0"/>
              <a:t>et al. </a:t>
            </a:r>
            <a:r>
              <a:rPr lang="en-IN" dirty="0"/>
              <a:t>2020). </a:t>
            </a:r>
          </a:p>
          <a:p>
            <a:pPr lvl="0"/>
            <a:r>
              <a:rPr lang="en-IN" dirty="0"/>
              <a:t>However, most of the studies have provided a generalized finding and have not explicitly focused on university students. </a:t>
            </a:r>
          </a:p>
          <a:p>
            <a:pPr lvl="0"/>
            <a:r>
              <a:rPr lang="en-IN" dirty="0"/>
              <a:t>For example, </a:t>
            </a:r>
            <a:r>
              <a:rPr lang="en-IN" dirty="0" err="1"/>
              <a:t>Hasan</a:t>
            </a:r>
            <a:r>
              <a:rPr lang="en-IN" dirty="0"/>
              <a:t> and </a:t>
            </a:r>
            <a:r>
              <a:rPr lang="en-IN" dirty="0" err="1"/>
              <a:t>Bao</a:t>
            </a:r>
            <a:r>
              <a:rPr lang="en-IN" dirty="0"/>
              <a:t> (2020) undertook a study and evaluated the factors responsible for determining the perception of the students toward involvement in physical activities.</a:t>
            </a:r>
          </a:p>
        </p:txBody>
      </p:sp>
      <p:sp>
        <p:nvSpPr>
          <p:cNvPr id="3" name="Title 2"/>
          <p:cNvSpPr>
            <a:spLocks noGrp="1"/>
          </p:cNvSpPr>
          <p:nvPr>
            <p:ph type="title"/>
          </p:nvPr>
        </p:nvSpPr>
        <p:spPr>
          <a:xfrm>
            <a:off x="395536" y="0"/>
            <a:ext cx="8229600" cy="857250"/>
          </a:xfrm>
        </p:spPr>
        <p:txBody>
          <a:bodyPr>
            <a:normAutofit fontScale="90000"/>
          </a:bodyPr>
          <a:lstStyle/>
          <a:p>
            <a:r>
              <a:rPr lang="en-IN" dirty="0">
                <a:effectLst/>
              </a:rPr>
              <a:t> </a:t>
            </a:r>
            <a:br>
              <a:rPr lang="en-IN" dirty="0">
                <a:effectLst/>
              </a:rPr>
            </a:br>
            <a:r>
              <a:rPr lang="en-IN" dirty="0">
                <a:effectLst/>
              </a:rPr>
              <a:t> Continuation</a:t>
            </a:r>
            <a:endParaRPr lang="en-IN" dirty="0"/>
          </a:p>
        </p:txBody>
      </p:sp>
    </p:spTree>
    <p:extLst>
      <p:ext uri="{BB962C8B-B14F-4D97-AF65-F5344CB8AC3E}">
        <p14:creationId xmlns:p14="http://schemas.microsoft.com/office/powerpoint/2010/main" val="906486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lvl="0"/>
            <a:r>
              <a:rPr lang="en-IN" dirty="0"/>
              <a:t>Regular physical activity has numerous health benefits, and it has an association with the improved academic performance of students (</a:t>
            </a:r>
            <a:r>
              <a:rPr lang="en-IN" dirty="0" err="1"/>
              <a:t>Grasdalsmoen</a:t>
            </a:r>
            <a:r>
              <a:rPr lang="en-IN" dirty="0"/>
              <a:t> </a:t>
            </a:r>
            <a:r>
              <a:rPr lang="en-IN" i="1" dirty="0"/>
              <a:t>et al. </a:t>
            </a:r>
            <a:r>
              <a:rPr lang="en-IN" dirty="0"/>
              <a:t>2020).</a:t>
            </a:r>
          </a:p>
          <a:p>
            <a:pPr lvl="0"/>
            <a:r>
              <a:rPr lang="en-IN" dirty="0"/>
              <a:t>Understanding the prevalence of physical activity and factors that impact its participation is critical for developing effective strategies and interventions (</a:t>
            </a:r>
            <a:r>
              <a:rPr lang="en-IN" dirty="0" err="1"/>
              <a:t>Trigueros</a:t>
            </a:r>
            <a:r>
              <a:rPr lang="en-IN" dirty="0"/>
              <a:t> </a:t>
            </a:r>
            <a:r>
              <a:rPr lang="en-IN" i="1" dirty="0"/>
              <a:t>et al. </a:t>
            </a:r>
            <a:r>
              <a:rPr lang="en-IN" dirty="0"/>
              <a:t>2019). </a:t>
            </a:r>
          </a:p>
          <a:p>
            <a:pPr lvl="0"/>
            <a:r>
              <a:rPr lang="en-IN" dirty="0"/>
              <a:t>Therefore, the finding of the proposed study could help public universities to develop effective strategies and interventions to promote physical activities among students. </a:t>
            </a:r>
          </a:p>
        </p:txBody>
      </p:sp>
      <p:sp>
        <p:nvSpPr>
          <p:cNvPr id="3" name="Title 2"/>
          <p:cNvSpPr>
            <a:spLocks noGrp="1"/>
          </p:cNvSpPr>
          <p:nvPr>
            <p:ph type="title"/>
          </p:nvPr>
        </p:nvSpPr>
        <p:spPr/>
        <p:txBody>
          <a:bodyPr>
            <a:normAutofit/>
          </a:bodyPr>
          <a:lstStyle/>
          <a:p>
            <a:r>
              <a:rPr lang="en-IN" dirty="0">
                <a:effectLst/>
              </a:rPr>
              <a:t> Rationale</a:t>
            </a:r>
            <a:endParaRPr lang="en-IN" dirty="0"/>
          </a:p>
        </p:txBody>
      </p:sp>
    </p:spTree>
    <p:extLst>
      <p:ext uri="{BB962C8B-B14F-4D97-AF65-F5344CB8AC3E}">
        <p14:creationId xmlns:p14="http://schemas.microsoft.com/office/powerpoint/2010/main" val="2536166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lvl="0"/>
            <a:r>
              <a:rPr lang="en-IN" dirty="0"/>
              <a:t>The proposed study has been constituted by considering the existing gap in the literature and aims to fill a gap by investigating the prevalence of physical activity among students in a public university. </a:t>
            </a:r>
          </a:p>
          <a:p>
            <a:pPr lvl="0"/>
            <a:r>
              <a:rPr lang="en-IN" dirty="0"/>
              <a:t>Further, the study would also provide deep insights into the factors that may influence the participation of university students in physical activities.</a:t>
            </a:r>
          </a:p>
        </p:txBody>
      </p:sp>
      <p:sp>
        <p:nvSpPr>
          <p:cNvPr id="3" name="Title 2"/>
          <p:cNvSpPr>
            <a:spLocks noGrp="1"/>
          </p:cNvSpPr>
          <p:nvPr>
            <p:ph type="title"/>
          </p:nvPr>
        </p:nvSpPr>
        <p:spPr/>
        <p:txBody>
          <a:bodyPr>
            <a:normAutofit/>
          </a:bodyPr>
          <a:lstStyle/>
          <a:p>
            <a:r>
              <a:rPr lang="en-IN" dirty="0">
                <a:effectLst/>
              </a:rPr>
              <a:t> Continuation</a:t>
            </a:r>
            <a:endParaRPr lang="en-IN" dirty="0"/>
          </a:p>
        </p:txBody>
      </p:sp>
    </p:spTree>
    <p:extLst>
      <p:ext uri="{BB962C8B-B14F-4D97-AF65-F5344CB8AC3E}">
        <p14:creationId xmlns:p14="http://schemas.microsoft.com/office/powerpoint/2010/main" val="3993925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IN" b="1" dirty="0"/>
              <a:t>Research Question 1: </a:t>
            </a:r>
            <a:r>
              <a:rPr lang="en-IN" dirty="0"/>
              <a:t>What is the prevalence of physical activity among students in a public university?</a:t>
            </a:r>
          </a:p>
          <a:p>
            <a:r>
              <a:rPr lang="en-IN" b="1" dirty="0"/>
              <a:t>Research Question 2: </a:t>
            </a:r>
            <a:r>
              <a:rPr lang="en-IN" dirty="0"/>
              <a:t>What factors influence the participation of students in physical activity in a public university?</a:t>
            </a:r>
          </a:p>
          <a:p>
            <a:r>
              <a:rPr lang="en-IN" b="1" dirty="0"/>
              <a:t>Research Question 3: </a:t>
            </a:r>
            <a:r>
              <a:rPr lang="en-IN" dirty="0"/>
              <a:t>What strategies and interventions can public universities implement to promote physical activity and encourage healthy habits among their students?</a:t>
            </a:r>
          </a:p>
        </p:txBody>
      </p:sp>
      <p:sp>
        <p:nvSpPr>
          <p:cNvPr id="3" name="Title 2"/>
          <p:cNvSpPr>
            <a:spLocks noGrp="1"/>
          </p:cNvSpPr>
          <p:nvPr>
            <p:ph type="title"/>
          </p:nvPr>
        </p:nvSpPr>
        <p:spPr/>
        <p:txBody>
          <a:bodyPr>
            <a:normAutofit/>
          </a:bodyPr>
          <a:lstStyle/>
          <a:p>
            <a:r>
              <a:rPr lang="en-IN" dirty="0">
                <a:effectLst/>
              </a:rPr>
              <a:t> Research Questions</a:t>
            </a:r>
            <a:endParaRPr lang="en-IN" dirty="0"/>
          </a:p>
        </p:txBody>
      </p:sp>
    </p:spTree>
    <p:extLst>
      <p:ext uri="{BB962C8B-B14F-4D97-AF65-F5344CB8AC3E}">
        <p14:creationId xmlns:p14="http://schemas.microsoft.com/office/powerpoint/2010/main" val="3729294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8229600" cy="1820793"/>
          </a:xfrm>
        </p:spPr>
        <p:txBody>
          <a:bodyPr>
            <a:normAutofit fontScale="85000" lnSpcReduction="20000"/>
          </a:bodyPr>
          <a:lstStyle/>
          <a:p>
            <a:r>
              <a:rPr lang="en-IN" dirty="0"/>
              <a:t>The aim of this study is to investigate the prevalence of physical activity among students in a public university and identify factors that may impact their participation in physical activity. Further, the proposed study also aims to provide recommendations for promoting physician activities among students of public universities. </a:t>
            </a:r>
          </a:p>
        </p:txBody>
      </p:sp>
      <p:sp>
        <p:nvSpPr>
          <p:cNvPr id="3" name="Title 2"/>
          <p:cNvSpPr>
            <a:spLocks noGrp="1"/>
          </p:cNvSpPr>
          <p:nvPr>
            <p:ph type="title"/>
          </p:nvPr>
        </p:nvSpPr>
        <p:spPr/>
        <p:txBody>
          <a:bodyPr>
            <a:normAutofit/>
          </a:bodyPr>
          <a:lstStyle/>
          <a:p>
            <a:r>
              <a:rPr lang="en-IN" dirty="0">
                <a:effectLst/>
              </a:rPr>
              <a:t> Aims</a:t>
            </a:r>
            <a:endParaRPr lang="en-IN" dirty="0"/>
          </a:p>
        </p:txBody>
      </p:sp>
    </p:spTree>
    <p:extLst>
      <p:ext uri="{BB962C8B-B14F-4D97-AF65-F5344CB8AC3E}">
        <p14:creationId xmlns:p14="http://schemas.microsoft.com/office/powerpoint/2010/main" val="2580861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lvl="0"/>
            <a:r>
              <a:rPr lang="en-IN" dirty="0"/>
              <a:t>To evaluate the prevalence of physical activity among students in a public university.</a:t>
            </a:r>
          </a:p>
          <a:p>
            <a:pPr lvl="0"/>
            <a:r>
              <a:rPr lang="en-IN" dirty="0"/>
              <a:t>To understand the factors that influences the participation of students in physical activity in a public university.</a:t>
            </a:r>
          </a:p>
          <a:p>
            <a:pPr lvl="0"/>
            <a:r>
              <a:rPr lang="en-IN" dirty="0"/>
              <a:t>To highlight the strategies and interventions public universities can implement to promote physical activity and encourage healthy habits among their students.</a:t>
            </a:r>
          </a:p>
        </p:txBody>
      </p:sp>
      <p:sp>
        <p:nvSpPr>
          <p:cNvPr id="3" name="Title 2"/>
          <p:cNvSpPr>
            <a:spLocks noGrp="1"/>
          </p:cNvSpPr>
          <p:nvPr>
            <p:ph type="title"/>
          </p:nvPr>
        </p:nvSpPr>
        <p:spPr/>
        <p:txBody>
          <a:bodyPr>
            <a:normAutofit/>
          </a:bodyPr>
          <a:lstStyle/>
          <a:p>
            <a:r>
              <a:rPr lang="en-IN" dirty="0">
                <a:effectLst/>
              </a:rPr>
              <a:t> Research objectives </a:t>
            </a:r>
            <a:endParaRPr lang="en-IN" dirty="0"/>
          </a:p>
        </p:txBody>
      </p:sp>
    </p:spTree>
    <p:extLst>
      <p:ext uri="{BB962C8B-B14F-4D97-AF65-F5344CB8AC3E}">
        <p14:creationId xmlns:p14="http://schemas.microsoft.com/office/powerpoint/2010/main" val="1655564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lvl="0"/>
            <a:r>
              <a:rPr lang="en-IN" dirty="0"/>
              <a:t>Research philosophy is one of the most important aspects of research, and to ensure a fruitful outcome, an appropriate research philosophy needs to be adopted (</a:t>
            </a:r>
            <a:r>
              <a:rPr lang="en-IN" dirty="0" err="1"/>
              <a:t>Alharahsheh</a:t>
            </a:r>
            <a:r>
              <a:rPr lang="en-IN" dirty="0"/>
              <a:t> and Pius, 2020). </a:t>
            </a:r>
          </a:p>
          <a:p>
            <a:pPr lvl="0"/>
            <a:r>
              <a:rPr lang="en-IN" dirty="0"/>
              <a:t>There are multiple research philosophies that are considered based on the characteristics of the research (Dickerson </a:t>
            </a:r>
            <a:r>
              <a:rPr lang="en-IN" i="1" dirty="0"/>
              <a:t>et al. </a:t>
            </a:r>
            <a:r>
              <a:rPr lang="en-IN" dirty="0"/>
              <a:t>2020). </a:t>
            </a:r>
          </a:p>
          <a:p>
            <a:pPr lvl="0"/>
            <a:r>
              <a:rPr lang="en-IN" dirty="0"/>
              <a:t>However, </a:t>
            </a:r>
            <a:r>
              <a:rPr lang="en-IN" dirty="0" err="1"/>
              <a:t>interpretivism</a:t>
            </a:r>
            <a:r>
              <a:rPr lang="en-IN" dirty="0"/>
              <a:t>, positivism and realism are some of the most commonly used research philosophies (</a:t>
            </a:r>
            <a:r>
              <a:rPr lang="en-IN" dirty="0" err="1"/>
              <a:t>Bleiker</a:t>
            </a:r>
            <a:r>
              <a:rPr lang="en-IN" dirty="0"/>
              <a:t> </a:t>
            </a:r>
            <a:r>
              <a:rPr lang="en-IN" i="1" dirty="0"/>
              <a:t>et al. </a:t>
            </a:r>
            <a:r>
              <a:rPr lang="en-IN" dirty="0"/>
              <a:t>2019). </a:t>
            </a:r>
          </a:p>
          <a:p>
            <a:pPr lvl="0"/>
            <a:r>
              <a:rPr lang="en-IN" dirty="0"/>
              <a:t>In the proposed study, positivist research philosophy will be considered because it is most suitable for a quantitative study.</a:t>
            </a:r>
          </a:p>
        </p:txBody>
      </p:sp>
      <p:sp>
        <p:nvSpPr>
          <p:cNvPr id="3" name="Title 2"/>
          <p:cNvSpPr>
            <a:spLocks noGrp="1"/>
          </p:cNvSpPr>
          <p:nvPr>
            <p:ph type="title"/>
          </p:nvPr>
        </p:nvSpPr>
        <p:spPr/>
        <p:txBody>
          <a:bodyPr>
            <a:normAutofit/>
          </a:bodyPr>
          <a:lstStyle/>
          <a:p>
            <a:r>
              <a:rPr lang="en-IN" dirty="0">
                <a:effectLst/>
              </a:rPr>
              <a:t> Research philosophy</a:t>
            </a:r>
            <a:endParaRPr lang="en-IN" dirty="0"/>
          </a:p>
        </p:txBody>
      </p:sp>
    </p:spTree>
    <p:extLst>
      <p:ext uri="{BB962C8B-B14F-4D97-AF65-F5344CB8AC3E}">
        <p14:creationId xmlns:p14="http://schemas.microsoft.com/office/powerpoint/2010/main" val="492149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IN" dirty="0"/>
              <a:t>Research design is one of the integral parts of a study because it could determine the trajectory of research (Dickerson </a:t>
            </a:r>
            <a:r>
              <a:rPr lang="en-IN" i="1" dirty="0"/>
              <a:t>et al. </a:t>
            </a:r>
            <a:r>
              <a:rPr lang="en-IN" dirty="0"/>
              <a:t>2020). </a:t>
            </a:r>
          </a:p>
          <a:p>
            <a:pPr lvl="0"/>
            <a:r>
              <a:rPr lang="en-IN" dirty="0"/>
              <a:t>Concerning the proposed study, a descriptive research design will be considered to investigate the topic and </a:t>
            </a:r>
            <a:r>
              <a:rPr lang="en-IN" dirty="0" err="1"/>
              <a:t>fulfill</a:t>
            </a:r>
            <a:r>
              <a:rPr lang="en-IN" dirty="0"/>
              <a:t> the purpose of the research. </a:t>
            </a:r>
          </a:p>
        </p:txBody>
      </p:sp>
      <p:sp>
        <p:nvSpPr>
          <p:cNvPr id="3" name="Title 2"/>
          <p:cNvSpPr>
            <a:spLocks noGrp="1"/>
          </p:cNvSpPr>
          <p:nvPr>
            <p:ph type="title"/>
          </p:nvPr>
        </p:nvSpPr>
        <p:spPr/>
        <p:txBody>
          <a:bodyPr>
            <a:normAutofit/>
          </a:bodyPr>
          <a:lstStyle/>
          <a:p>
            <a:r>
              <a:rPr lang="en-IN" dirty="0">
                <a:effectLst/>
              </a:rPr>
              <a:t> Research Design</a:t>
            </a:r>
            <a:endParaRPr lang="en-IN" dirty="0"/>
          </a:p>
        </p:txBody>
      </p:sp>
    </p:spTree>
    <p:extLst>
      <p:ext uri="{BB962C8B-B14F-4D97-AF65-F5344CB8AC3E}">
        <p14:creationId xmlns:p14="http://schemas.microsoft.com/office/powerpoint/2010/main" val="3270506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IN" dirty="0"/>
              <a:t>There are primarily two types of research methods, qualitative and quantitative (</a:t>
            </a:r>
            <a:r>
              <a:rPr lang="en-IN" dirty="0" err="1"/>
              <a:t>Aspers</a:t>
            </a:r>
            <a:r>
              <a:rPr lang="en-IN" dirty="0"/>
              <a:t> and Corte, 2019). </a:t>
            </a:r>
          </a:p>
          <a:p>
            <a:pPr lvl="0"/>
            <a:r>
              <a:rPr lang="en-IN" dirty="0"/>
              <a:t>In qualitative research, descriptive data is considered, and in quantitative methods, numerical data is generally accumulated (Zhang, </a:t>
            </a:r>
            <a:r>
              <a:rPr lang="en-IN" dirty="0" err="1"/>
              <a:t>Apley</a:t>
            </a:r>
            <a:r>
              <a:rPr lang="en-IN" dirty="0"/>
              <a:t> and Chen, 2020). </a:t>
            </a:r>
          </a:p>
          <a:p>
            <a:pPr lvl="0"/>
            <a:r>
              <a:rPr lang="en-IN" dirty="0"/>
              <a:t>In the proposed study, a quantitative research method will be used to investigate the prevalence of physical activity among students in a public university.</a:t>
            </a:r>
          </a:p>
        </p:txBody>
      </p:sp>
      <p:sp>
        <p:nvSpPr>
          <p:cNvPr id="3" name="Title 2"/>
          <p:cNvSpPr>
            <a:spLocks noGrp="1"/>
          </p:cNvSpPr>
          <p:nvPr>
            <p:ph type="title"/>
          </p:nvPr>
        </p:nvSpPr>
        <p:spPr/>
        <p:txBody>
          <a:bodyPr>
            <a:normAutofit/>
          </a:bodyPr>
          <a:lstStyle/>
          <a:p>
            <a:r>
              <a:rPr lang="en-IN" dirty="0">
                <a:effectLst/>
              </a:rPr>
              <a:t> Research method </a:t>
            </a:r>
            <a:endParaRPr lang="en-IN" dirty="0"/>
          </a:p>
        </p:txBody>
      </p:sp>
    </p:spTree>
    <p:extLst>
      <p:ext uri="{BB962C8B-B14F-4D97-AF65-F5344CB8AC3E}">
        <p14:creationId xmlns:p14="http://schemas.microsoft.com/office/powerpoint/2010/main" val="2800414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5482952" cy="3394472"/>
          </a:xfrm>
        </p:spPr>
        <p:txBody>
          <a:bodyPr>
            <a:normAutofit fontScale="92500" lnSpcReduction="10000"/>
          </a:bodyPr>
          <a:lstStyle/>
          <a:p>
            <a:pPr lvl="0"/>
            <a:r>
              <a:rPr lang="en-IN" dirty="0"/>
              <a:t>The study will conduct primary data collection, and a survey will be conducted among students in public universities. </a:t>
            </a:r>
          </a:p>
          <a:p>
            <a:pPr lvl="0"/>
            <a:r>
              <a:rPr lang="en-IN" dirty="0"/>
              <a:t>The participation will take approximately 10-15 minutes to complete, and the perception will be accumulated using predetermined questions. </a:t>
            </a:r>
          </a:p>
        </p:txBody>
      </p:sp>
      <p:sp>
        <p:nvSpPr>
          <p:cNvPr id="3" name="Title 2"/>
          <p:cNvSpPr>
            <a:spLocks noGrp="1"/>
          </p:cNvSpPr>
          <p:nvPr>
            <p:ph type="title"/>
          </p:nvPr>
        </p:nvSpPr>
        <p:spPr/>
        <p:txBody>
          <a:bodyPr>
            <a:normAutofit/>
          </a:bodyPr>
          <a:lstStyle/>
          <a:p>
            <a:r>
              <a:rPr lang="en-IN" dirty="0">
                <a:effectLst/>
              </a:rPr>
              <a:t>Recruitment</a:t>
            </a:r>
            <a:endParaRPr lang="en-IN" dirty="0"/>
          </a:p>
        </p:txBody>
      </p:sp>
    </p:spTree>
    <p:extLst>
      <p:ext uri="{BB962C8B-B14F-4D97-AF65-F5344CB8AC3E}">
        <p14:creationId xmlns:p14="http://schemas.microsoft.com/office/powerpoint/2010/main" val="2196977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IN" dirty="0"/>
              <a:t>Adopting the appropriate sampling technique is very important (Sharma and </a:t>
            </a:r>
            <a:r>
              <a:rPr lang="en-IN" dirty="0" err="1"/>
              <a:t>Srivastava</a:t>
            </a:r>
            <a:r>
              <a:rPr lang="en-IN" dirty="0"/>
              <a:t>, 2020), and for the proposed study, a convenience sampling method will be used to recruit participants. </a:t>
            </a:r>
          </a:p>
          <a:p>
            <a:pPr lvl="0"/>
            <a:r>
              <a:rPr lang="en-IN" dirty="0"/>
              <a:t>It will involve selecting participants who are readily available and willing to participate in the study.</a:t>
            </a:r>
          </a:p>
        </p:txBody>
      </p:sp>
      <p:sp>
        <p:nvSpPr>
          <p:cNvPr id="3" name="Title 2"/>
          <p:cNvSpPr>
            <a:spLocks noGrp="1"/>
          </p:cNvSpPr>
          <p:nvPr>
            <p:ph type="title"/>
          </p:nvPr>
        </p:nvSpPr>
        <p:spPr/>
        <p:txBody>
          <a:bodyPr>
            <a:normAutofit/>
          </a:bodyPr>
          <a:lstStyle/>
          <a:p>
            <a:r>
              <a:rPr lang="en-IN" dirty="0">
                <a:effectLst/>
              </a:rPr>
              <a:t> Sampling</a:t>
            </a:r>
            <a:endParaRPr lang="en-IN" dirty="0"/>
          </a:p>
        </p:txBody>
      </p:sp>
    </p:spTree>
    <p:extLst>
      <p:ext uri="{BB962C8B-B14F-4D97-AF65-F5344CB8AC3E}">
        <p14:creationId xmlns:p14="http://schemas.microsoft.com/office/powerpoint/2010/main" val="886440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lvl="0"/>
            <a:r>
              <a:rPr lang="en-IN" dirty="0"/>
              <a:t>Data collection is one of the most important aspects of fulfilling the objectives of the study (</a:t>
            </a:r>
            <a:r>
              <a:rPr lang="en-IN" dirty="0" err="1"/>
              <a:t>Aheleroff</a:t>
            </a:r>
            <a:r>
              <a:rPr lang="en-IN" dirty="0"/>
              <a:t> </a:t>
            </a:r>
            <a:r>
              <a:rPr lang="en-IN" i="1" dirty="0"/>
              <a:t>et al. </a:t>
            </a:r>
            <a:r>
              <a:rPr lang="en-IN" dirty="0"/>
              <a:t>2020). </a:t>
            </a:r>
          </a:p>
          <a:p>
            <a:pPr lvl="0"/>
            <a:r>
              <a:rPr lang="en-IN" dirty="0"/>
              <a:t>However, there are mainly two types of data collection methods, which are primary and secondary (</a:t>
            </a:r>
            <a:r>
              <a:rPr lang="en-IN" dirty="0" err="1"/>
              <a:t>Rahimi</a:t>
            </a:r>
            <a:r>
              <a:rPr lang="en-IN" dirty="0"/>
              <a:t> </a:t>
            </a:r>
            <a:r>
              <a:rPr lang="en-IN" i="1" dirty="0"/>
              <a:t>et al. </a:t>
            </a:r>
            <a:r>
              <a:rPr lang="en-IN" dirty="0"/>
              <a:t>2021). </a:t>
            </a:r>
          </a:p>
          <a:p>
            <a:pPr lvl="0"/>
            <a:r>
              <a:rPr lang="en-IN" dirty="0"/>
              <a:t>For the proposed study, primary data collection will be considered, and a survey among 50 students currently enrolled in public universities will be conducted.</a:t>
            </a:r>
          </a:p>
          <a:p>
            <a:pPr lvl="0"/>
            <a:r>
              <a:rPr lang="en-IN" dirty="0"/>
              <a:t>For the proposed study, primary data collection will be considered, and a survey among 50 students currently enrolled in public universities will be conducted.</a:t>
            </a:r>
          </a:p>
        </p:txBody>
      </p:sp>
      <p:sp>
        <p:nvSpPr>
          <p:cNvPr id="3" name="Title 2"/>
          <p:cNvSpPr>
            <a:spLocks noGrp="1"/>
          </p:cNvSpPr>
          <p:nvPr>
            <p:ph type="title"/>
          </p:nvPr>
        </p:nvSpPr>
        <p:spPr/>
        <p:txBody>
          <a:bodyPr>
            <a:normAutofit/>
          </a:bodyPr>
          <a:lstStyle/>
          <a:p>
            <a:r>
              <a:rPr lang="en-IN" dirty="0">
                <a:effectLst/>
              </a:rPr>
              <a:t> Data Collection Method</a:t>
            </a:r>
            <a:endParaRPr lang="en-IN" dirty="0"/>
          </a:p>
        </p:txBody>
      </p:sp>
    </p:spTree>
    <p:extLst>
      <p:ext uri="{BB962C8B-B14F-4D97-AF65-F5344CB8AC3E}">
        <p14:creationId xmlns:p14="http://schemas.microsoft.com/office/powerpoint/2010/main" val="1866619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IN" dirty="0"/>
              <a:t>The survey will include closed-ended questions to assess the prevalence of physical activity and identify factors impacting participation among students in a public university. </a:t>
            </a:r>
          </a:p>
          <a:p>
            <a:pPr lvl="0"/>
            <a:r>
              <a:rPr lang="en-IN" dirty="0"/>
              <a:t>Participants will be recruited through convenience sampling and provided with a unique link to access the online survey, which will be self-administered. </a:t>
            </a:r>
          </a:p>
          <a:p>
            <a:pPr lvl="0"/>
            <a:r>
              <a:rPr lang="en-IN" dirty="0"/>
              <a:t>Closed-ended questions will use a </a:t>
            </a:r>
            <a:r>
              <a:rPr lang="en-IN" dirty="0" err="1"/>
              <a:t>Likert</a:t>
            </a:r>
            <a:r>
              <a:rPr lang="en-IN" dirty="0"/>
              <a:t> scale or categorical response options.</a:t>
            </a:r>
          </a:p>
        </p:txBody>
      </p:sp>
      <p:sp>
        <p:nvSpPr>
          <p:cNvPr id="3" name="Title 2"/>
          <p:cNvSpPr>
            <a:spLocks noGrp="1"/>
          </p:cNvSpPr>
          <p:nvPr>
            <p:ph type="title"/>
          </p:nvPr>
        </p:nvSpPr>
        <p:spPr/>
        <p:txBody>
          <a:bodyPr>
            <a:normAutofit fontScale="90000"/>
          </a:bodyPr>
          <a:lstStyle/>
          <a:p>
            <a:r>
              <a:rPr lang="en-IN" dirty="0">
                <a:effectLst/>
              </a:rPr>
              <a:t> What type of questions will be asked? </a:t>
            </a:r>
            <a:endParaRPr lang="en-IN" dirty="0"/>
          </a:p>
        </p:txBody>
      </p:sp>
    </p:spTree>
    <p:extLst>
      <p:ext uri="{BB962C8B-B14F-4D97-AF65-F5344CB8AC3E}">
        <p14:creationId xmlns:p14="http://schemas.microsoft.com/office/powerpoint/2010/main" val="1745585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lvl="0"/>
            <a:r>
              <a:rPr lang="en-IN" dirty="0"/>
              <a:t>Adopting the most suitable data analysis method is one of the most important aspects of adequately fulfilling the objectives of a study (</a:t>
            </a:r>
            <a:r>
              <a:rPr lang="en-IN" dirty="0" err="1"/>
              <a:t>Dey</a:t>
            </a:r>
            <a:r>
              <a:rPr lang="en-IN" dirty="0"/>
              <a:t> </a:t>
            </a:r>
            <a:r>
              <a:rPr lang="en-IN" i="1" dirty="0"/>
              <a:t>et al. </a:t>
            </a:r>
            <a:r>
              <a:rPr lang="en-IN" dirty="0"/>
              <a:t>2019). </a:t>
            </a:r>
          </a:p>
          <a:p>
            <a:pPr lvl="0"/>
            <a:r>
              <a:rPr lang="en-IN" dirty="0"/>
              <a:t>There are different types of data analysis methods, such as thematic and statistical; these methods are widely used to conduct studies (Braun and Clarke, 2022). </a:t>
            </a:r>
          </a:p>
          <a:p>
            <a:r>
              <a:rPr lang="en-IN" dirty="0"/>
              <a:t>In the proposed study, statistical methods will be considered for data analysis and SPSS software will be used to analyse quantitative data, and their implication will be profoundly discussed.  </a:t>
            </a:r>
          </a:p>
        </p:txBody>
      </p:sp>
      <p:sp>
        <p:nvSpPr>
          <p:cNvPr id="3" name="Title 2"/>
          <p:cNvSpPr>
            <a:spLocks noGrp="1"/>
          </p:cNvSpPr>
          <p:nvPr>
            <p:ph type="title"/>
          </p:nvPr>
        </p:nvSpPr>
        <p:spPr/>
        <p:txBody>
          <a:bodyPr>
            <a:noAutofit/>
          </a:bodyPr>
          <a:lstStyle/>
          <a:p>
            <a:r>
              <a:rPr lang="en-IN" sz="3200" dirty="0">
                <a:effectLst/>
              </a:rPr>
              <a:t> Proposed data analysis technique</a:t>
            </a:r>
            <a:endParaRPr lang="en-IN" sz="3200" dirty="0"/>
          </a:p>
        </p:txBody>
      </p:sp>
    </p:spTree>
    <p:extLst>
      <p:ext uri="{BB962C8B-B14F-4D97-AF65-F5344CB8AC3E}">
        <p14:creationId xmlns:p14="http://schemas.microsoft.com/office/powerpoint/2010/main" val="1379386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IN" dirty="0"/>
              <a:t>Ethical considerations are one of the most important aspects of any research (Braun and Clarke, 2022). </a:t>
            </a:r>
          </a:p>
          <a:p>
            <a:pPr lvl="0"/>
            <a:r>
              <a:rPr lang="en-IN" dirty="0"/>
              <a:t>In the proposed study, the privacy and confidentiality of the participants will be ensured. </a:t>
            </a:r>
          </a:p>
          <a:p>
            <a:pPr lvl="0"/>
            <a:r>
              <a:rPr lang="en-IN" dirty="0"/>
              <a:t>The data collected will be kept confidential and will only be used for the purposes of the study. </a:t>
            </a:r>
          </a:p>
          <a:p>
            <a:pPr lvl="0"/>
            <a:r>
              <a:rPr lang="en-IN" dirty="0"/>
              <a:t>Participant anonymity will also be maintained, and information that could reveal the identity will not be used throughout the research.</a:t>
            </a:r>
          </a:p>
        </p:txBody>
      </p:sp>
      <p:sp>
        <p:nvSpPr>
          <p:cNvPr id="3" name="Title 2"/>
          <p:cNvSpPr>
            <a:spLocks noGrp="1"/>
          </p:cNvSpPr>
          <p:nvPr>
            <p:ph type="title"/>
          </p:nvPr>
        </p:nvSpPr>
        <p:spPr/>
        <p:txBody>
          <a:bodyPr>
            <a:normAutofit/>
          </a:bodyPr>
          <a:lstStyle/>
          <a:p>
            <a:r>
              <a:rPr lang="en-IN" dirty="0">
                <a:effectLst/>
              </a:rPr>
              <a:t> Ethical considerations</a:t>
            </a:r>
            <a:endParaRPr lang="en-IN" dirty="0"/>
          </a:p>
        </p:txBody>
      </p:sp>
    </p:spTree>
    <p:extLst>
      <p:ext uri="{BB962C8B-B14F-4D97-AF65-F5344CB8AC3E}">
        <p14:creationId xmlns:p14="http://schemas.microsoft.com/office/powerpoint/2010/main" val="2259608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lvl="0"/>
            <a:r>
              <a:rPr lang="en-IN" dirty="0"/>
              <a:t>Informed consent will be obtained from all participants before they complete the survey. </a:t>
            </a:r>
          </a:p>
          <a:p>
            <a:pPr lvl="0"/>
            <a:r>
              <a:rPr lang="en-IN" dirty="0"/>
              <a:t>Participants will be provided with a participant information sheet that outlines the aims and purpose of the study. </a:t>
            </a:r>
          </a:p>
          <a:p>
            <a:pPr lvl="0"/>
            <a:r>
              <a:rPr lang="en-IN" dirty="0"/>
              <a:t>Despite that, the study will ensure that participants are not put under any undue stress, and it will be completely voluntary. </a:t>
            </a:r>
          </a:p>
        </p:txBody>
      </p:sp>
      <p:sp>
        <p:nvSpPr>
          <p:cNvPr id="3" name="Title 2"/>
          <p:cNvSpPr>
            <a:spLocks noGrp="1"/>
          </p:cNvSpPr>
          <p:nvPr>
            <p:ph type="title"/>
          </p:nvPr>
        </p:nvSpPr>
        <p:spPr/>
        <p:txBody>
          <a:bodyPr>
            <a:normAutofit/>
          </a:bodyPr>
          <a:lstStyle/>
          <a:p>
            <a:r>
              <a:rPr lang="en-IN" dirty="0">
                <a:effectLst/>
              </a:rPr>
              <a:t> Continuation </a:t>
            </a:r>
            <a:endParaRPr lang="en-IN" dirty="0"/>
          </a:p>
        </p:txBody>
      </p:sp>
    </p:spTree>
    <p:extLst>
      <p:ext uri="{BB962C8B-B14F-4D97-AF65-F5344CB8AC3E}">
        <p14:creationId xmlns:p14="http://schemas.microsoft.com/office/powerpoint/2010/main" val="4214686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IN" dirty="0"/>
              <a:t>The proposed study on the prevalence of physical activity among students in a public university has significant implications for public health and education. </a:t>
            </a:r>
          </a:p>
          <a:p>
            <a:pPr lvl="0"/>
            <a:r>
              <a:rPr lang="en-IN" dirty="0"/>
              <a:t>The findings of the study will help identify the factors that impact physical activity levels among college students.</a:t>
            </a:r>
          </a:p>
          <a:p>
            <a:pPr lvl="0"/>
            <a:r>
              <a:rPr lang="en-IN" dirty="0"/>
              <a:t>The findings of the proposed study can be used to develop policies and initiatives to promote physical activity in universities. </a:t>
            </a:r>
          </a:p>
        </p:txBody>
      </p:sp>
      <p:sp>
        <p:nvSpPr>
          <p:cNvPr id="3" name="Title 2"/>
          <p:cNvSpPr>
            <a:spLocks noGrp="1"/>
          </p:cNvSpPr>
          <p:nvPr>
            <p:ph type="title"/>
          </p:nvPr>
        </p:nvSpPr>
        <p:spPr/>
        <p:txBody>
          <a:bodyPr>
            <a:normAutofit/>
          </a:bodyPr>
          <a:lstStyle/>
          <a:p>
            <a:r>
              <a:rPr lang="en-IN" dirty="0">
                <a:effectLst/>
              </a:rPr>
              <a:t> Implication of research</a:t>
            </a:r>
            <a:endParaRPr lang="en-IN" dirty="0"/>
          </a:p>
        </p:txBody>
      </p:sp>
    </p:spTree>
    <p:extLst>
      <p:ext uri="{BB962C8B-B14F-4D97-AF65-F5344CB8AC3E}">
        <p14:creationId xmlns:p14="http://schemas.microsoft.com/office/powerpoint/2010/main" val="3621158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IN" dirty="0">
                <a:effectLst/>
              </a:rPr>
              <a:t> Plan of Work and Time Schedule (Gantt Chart)</a:t>
            </a:r>
            <a:endParaRPr lang="en-IN" dirty="0"/>
          </a:p>
        </p:txBody>
      </p:sp>
      <p:pic>
        <p:nvPicPr>
          <p:cNvPr id="4" name="image1.png"/>
          <p:cNvPicPr/>
          <p:nvPr/>
        </p:nvPicPr>
        <p:blipFill>
          <a:blip r:embed="rId2"/>
          <a:srcRect/>
          <a:stretch>
            <a:fillRect/>
          </a:stretch>
        </p:blipFill>
        <p:spPr>
          <a:xfrm>
            <a:off x="1475656" y="1419622"/>
            <a:ext cx="5943600" cy="2933700"/>
          </a:xfrm>
          <a:prstGeom prst="rect">
            <a:avLst/>
          </a:prstGeom>
          <a:ln/>
        </p:spPr>
      </p:pic>
    </p:spTree>
    <p:extLst>
      <p:ext uri="{BB962C8B-B14F-4D97-AF65-F5344CB8AC3E}">
        <p14:creationId xmlns:p14="http://schemas.microsoft.com/office/powerpoint/2010/main" val="2306625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483518"/>
            <a:ext cx="8712968" cy="4021951"/>
          </a:xfrm>
        </p:spPr>
        <p:txBody>
          <a:bodyPr>
            <a:noAutofit/>
          </a:bodyPr>
          <a:lstStyle/>
          <a:p>
            <a:r>
              <a:rPr lang="en-IN" sz="500" dirty="0" err="1"/>
              <a:t>Aheleroff</a:t>
            </a:r>
            <a:r>
              <a:rPr lang="en-IN" sz="500" dirty="0"/>
              <a:t>, S., </a:t>
            </a:r>
            <a:r>
              <a:rPr lang="en-IN" sz="500" dirty="0" err="1"/>
              <a:t>Xu</a:t>
            </a:r>
            <a:r>
              <a:rPr lang="en-IN" sz="500" dirty="0"/>
              <a:t>, X., Lu, Y., </a:t>
            </a:r>
            <a:r>
              <a:rPr lang="en-IN" sz="500" dirty="0" err="1"/>
              <a:t>Aristizabal</a:t>
            </a:r>
            <a:r>
              <a:rPr lang="en-IN" sz="500" dirty="0"/>
              <a:t>, M., </a:t>
            </a:r>
            <a:r>
              <a:rPr lang="en-IN" sz="500" dirty="0" err="1"/>
              <a:t>Velásquez</a:t>
            </a:r>
            <a:r>
              <a:rPr lang="en-IN" sz="500" dirty="0"/>
              <a:t>, J.P., </a:t>
            </a:r>
            <a:r>
              <a:rPr lang="en-IN" sz="500" dirty="0" err="1"/>
              <a:t>Joa</a:t>
            </a:r>
            <a:r>
              <a:rPr lang="en-IN" sz="500" dirty="0"/>
              <a:t>, B. and Valencia, Y., 2020. </a:t>
            </a:r>
            <a:r>
              <a:rPr lang="en-IN" sz="500" dirty="0" err="1"/>
              <a:t>IoT</a:t>
            </a:r>
            <a:r>
              <a:rPr lang="en-IN" sz="500" dirty="0"/>
              <a:t>-enabled smart appliances under industry 4.0: A case study. Advanced engineering informatics, 43, p.101043. Available at: </a:t>
            </a:r>
            <a:r>
              <a:rPr lang="en-IN" sz="500" u="sng" dirty="0">
                <a:hlinkClick r:id="rId2"/>
              </a:rPr>
              <a:t>https://doi.org/10.1016/j.aei.2020.101043</a:t>
            </a:r>
            <a:r>
              <a:rPr lang="en-IN" sz="500" dirty="0"/>
              <a:t> [Accessed 16 February 2023].</a:t>
            </a:r>
          </a:p>
          <a:p>
            <a:r>
              <a:rPr lang="en-IN" sz="500" dirty="0" err="1"/>
              <a:t>Alharahsheh</a:t>
            </a:r>
            <a:r>
              <a:rPr lang="en-IN" sz="500" dirty="0"/>
              <a:t>, H.H. and Pius, A., 2020. A review of key paradigms: Positivism VS </a:t>
            </a:r>
            <a:r>
              <a:rPr lang="en-IN" sz="500" dirty="0" err="1"/>
              <a:t>interpretivism</a:t>
            </a:r>
            <a:r>
              <a:rPr lang="en-IN" sz="500" dirty="0"/>
              <a:t>. Global Academic Journal of Humanities and Social Sciences, 2(3), pp.39-43.  Available at: DOI: </a:t>
            </a:r>
            <a:r>
              <a:rPr lang="en-IN" sz="500" u="sng" dirty="0">
                <a:hlinkClick r:id="rId3"/>
              </a:rPr>
              <a:t>10.36348/gajhss.2020.v02i03.001</a:t>
            </a:r>
            <a:r>
              <a:rPr lang="en-IN" sz="500" dirty="0"/>
              <a:t> </a:t>
            </a:r>
          </a:p>
          <a:p>
            <a:r>
              <a:rPr lang="en-IN" sz="500" dirty="0"/>
              <a:t>Anderson, E. and </a:t>
            </a:r>
            <a:r>
              <a:rPr lang="en-IN" sz="500" dirty="0" err="1"/>
              <a:t>Durstine</a:t>
            </a:r>
            <a:r>
              <a:rPr lang="en-IN" sz="500" dirty="0"/>
              <a:t>, J.L., 2019. Physical activity, exercise, and chronic diseases: A brief review. Sports Medicine and Health Science, 1(1), pp.3-10. Available at: </a:t>
            </a:r>
            <a:r>
              <a:rPr lang="en-IN" sz="500" u="sng" dirty="0">
                <a:hlinkClick r:id="rId4"/>
              </a:rPr>
              <a:t>https://doi.org/10.1016/j.smhs.2019.08.006</a:t>
            </a:r>
            <a:r>
              <a:rPr lang="en-IN" sz="500" dirty="0"/>
              <a:t> [Accessed 16 February 2023].</a:t>
            </a:r>
          </a:p>
          <a:p>
            <a:r>
              <a:rPr lang="en-IN" sz="500" dirty="0" err="1"/>
              <a:t>Aspers</a:t>
            </a:r>
            <a:r>
              <a:rPr lang="en-IN" sz="500" dirty="0"/>
              <a:t>, P. and Corte, U., 2019. What is qualitative in qualitative research. Qualitative sociology, 42, pp.139-160. Available at: </a:t>
            </a:r>
            <a:r>
              <a:rPr lang="en-IN" sz="500" u="sng" dirty="0">
                <a:hlinkClick r:id="rId5"/>
              </a:rPr>
              <a:t>https://doi.org/10.1007/s11133-019-9413-7</a:t>
            </a:r>
            <a:r>
              <a:rPr lang="en-IN" sz="500" dirty="0"/>
              <a:t> [Accessed 16 February 2023].</a:t>
            </a:r>
          </a:p>
          <a:p>
            <a:r>
              <a:rPr lang="en-IN" sz="500" dirty="0" err="1"/>
              <a:t>Bleiker</a:t>
            </a:r>
            <a:r>
              <a:rPr lang="en-IN" sz="500" dirty="0"/>
              <a:t>, J., Morgan-Trimmer, S., Knapp, K. and Hopkins, S., 2019. Navigating the maze: Qualitative research methodologies and their philosophical foundations. Radiography, 25, pp.S4-S8. Available at: </a:t>
            </a:r>
            <a:r>
              <a:rPr lang="en-IN" sz="500" u="sng" dirty="0">
                <a:hlinkClick r:id="rId6"/>
              </a:rPr>
              <a:t>https://ore.exeter.ac.uk/repository/bitstream/handle/10871/39690/JB%20Navigating%20the%20maze.pdf?sequence=1</a:t>
            </a:r>
            <a:r>
              <a:rPr lang="en-IN" sz="500" dirty="0"/>
              <a:t> [Accessed 16 February 2023].</a:t>
            </a:r>
          </a:p>
          <a:p>
            <a:r>
              <a:rPr lang="en-IN" sz="500" dirty="0"/>
              <a:t>Braun, V. and Clarke, V., 2022. Conceptual and design thinking for thematic analysis. Qualitative Psychology, 9(1), p.3. Available at: </a:t>
            </a:r>
            <a:r>
              <a:rPr lang="en-IN" sz="500" u="sng" dirty="0">
                <a:hlinkClick r:id="rId3"/>
              </a:rPr>
              <a:t>https://uwe-repository.worktribe.com/preview/7165036/Conceptual%20and%20design%20thinking%20for%20thematic%20analysis.pdf</a:t>
            </a:r>
            <a:r>
              <a:rPr lang="en-IN" sz="500" dirty="0"/>
              <a:t> [Accessed 16 February 2023].</a:t>
            </a:r>
          </a:p>
          <a:p>
            <a:r>
              <a:rPr lang="en-IN" sz="500" dirty="0" err="1"/>
              <a:t>Collado</a:t>
            </a:r>
            <a:r>
              <a:rPr lang="en-IN" sz="500" dirty="0"/>
              <a:t>-Mateo, D., </a:t>
            </a:r>
            <a:r>
              <a:rPr lang="en-IN" sz="500" dirty="0" err="1"/>
              <a:t>Lavín</a:t>
            </a:r>
            <a:r>
              <a:rPr lang="en-IN" sz="500" dirty="0"/>
              <a:t>-Pérez, A.M., </a:t>
            </a:r>
            <a:r>
              <a:rPr lang="en-IN" sz="500" dirty="0" err="1"/>
              <a:t>Peñacoba</a:t>
            </a:r>
            <a:r>
              <a:rPr lang="en-IN" sz="500" dirty="0"/>
              <a:t>, C., Del </a:t>
            </a:r>
            <a:r>
              <a:rPr lang="en-IN" sz="500" dirty="0" err="1"/>
              <a:t>Coso</a:t>
            </a:r>
            <a:r>
              <a:rPr lang="en-IN" sz="500" dirty="0"/>
              <a:t>, J., Leyton-</a:t>
            </a:r>
            <a:r>
              <a:rPr lang="en-IN" sz="500" dirty="0" err="1"/>
              <a:t>Román</a:t>
            </a:r>
            <a:r>
              <a:rPr lang="en-IN" sz="500" dirty="0"/>
              <a:t>, M., </a:t>
            </a:r>
            <a:r>
              <a:rPr lang="en-IN" sz="500" dirty="0" err="1"/>
              <a:t>Luque-Casado</a:t>
            </a:r>
            <a:r>
              <a:rPr lang="en-IN" sz="500" dirty="0"/>
              <a:t>, A., </a:t>
            </a:r>
            <a:r>
              <a:rPr lang="en-IN" sz="500" dirty="0" err="1"/>
              <a:t>Gasque</a:t>
            </a:r>
            <a:r>
              <a:rPr lang="en-IN" sz="500" dirty="0"/>
              <a:t>, P., </a:t>
            </a:r>
            <a:r>
              <a:rPr lang="en-IN" sz="500" dirty="0" err="1"/>
              <a:t>Fernández</a:t>
            </a:r>
            <a:r>
              <a:rPr lang="en-IN" sz="500" dirty="0"/>
              <a:t>-del-</a:t>
            </a:r>
            <a:r>
              <a:rPr lang="en-IN" sz="500" dirty="0" err="1"/>
              <a:t>Olmo</a:t>
            </a:r>
            <a:r>
              <a:rPr lang="en-IN" sz="500" dirty="0"/>
              <a:t>, M.Á. and Amado-Alonso, D., 2021. Key factors associated with adherence to physical exercise in patients with chronic diseases and older adults: an umbrella review. International journal of environmental research and public health, 18(4), p.2023. Available at: </a:t>
            </a:r>
            <a:r>
              <a:rPr lang="en-IN" sz="500" u="sng" dirty="0">
                <a:hlinkClick r:id="rId7"/>
              </a:rPr>
              <a:t>https://doi.org/10.3390/ijerph18042023</a:t>
            </a:r>
            <a:r>
              <a:rPr lang="en-IN" sz="500" dirty="0"/>
              <a:t> [Accessed 16 February 2023].</a:t>
            </a:r>
          </a:p>
          <a:p>
            <a:r>
              <a:rPr lang="en-IN" sz="500" dirty="0" err="1"/>
              <a:t>Dey</a:t>
            </a:r>
            <a:r>
              <a:rPr lang="en-IN" sz="500" dirty="0"/>
              <a:t>, P.K., </a:t>
            </a:r>
            <a:r>
              <a:rPr lang="en-IN" sz="500" dirty="0" err="1"/>
              <a:t>Malesios</a:t>
            </a:r>
            <a:r>
              <a:rPr lang="en-IN" sz="500" dirty="0"/>
              <a:t>, C., De, D., </a:t>
            </a:r>
            <a:r>
              <a:rPr lang="en-IN" sz="500" dirty="0" err="1"/>
              <a:t>Chowdhury</a:t>
            </a:r>
            <a:r>
              <a:rPr lang="en-IN" sz="500" dirty="0"/>
              <a:t>, S. and </a:t>
            </a:r>
            <a:r>
              <a:rPr lang="en-IN" sz="500" dirty="0" err="1"/>
              <a:t>Abdelaziz</a:t>
            </a:r>
            <a:r>
              <a:rPr lang="en-IN" sz="500" dirty="0"/>
              <a:t>, F.B., 2019. Could lean practices and process innovation enhance supply chain sustainability of small and medium‐sized enterprises?. Business Strategy and the Environment, 28(4), pp.582-598. Available at: </a:t>
            </a:r>
            <a:r>
              <a:rPr lang="en-IN" sz="500" u="sng" dirty="0">
                <a:hlinkClick r:id="rId8"/>
              </a:rPr>
              <a:t>https://publications.aston.ac.uk/id/eprint/37824/1/Could_lean_practices.pdf</a:t>
            </a:r>
            <a:r>
              <a:rPr lang="en-IN" sz="500" dirty="0"/>
              <a:t> [Accessed 16 February 2023].</a:t>
            </a:r>
          </a:p>
          <a:p>
            <a:r>
              <a:rPr lang="en-IN" sz="500" dirty="0"/>
              <a:t>Dickerson, D., Baldwin, J.A., </a:t>
            </a:r>
            <a:r>
              <a:rPr lang="en-IN" sz="500" dirty="0" err="1"/>
              <a:t>Belcourt</a:t>
            </a:r>
            <a:r>
              <a:rPr lang="en-IN" sz="500" dirty="0"/>
              <a:t>, A., </a:t>
            </a:r>
            <a:r>
              <a:rPr lang="en-IN" sz="500" dirty="0" err="1"/>
              <a:t>Belone</a:t>
            </a:r>
            <a:r>
              <a:rPr lang="en-IN" sz="500" dirty="0"/>
              <a:t>, L., </a:t>
            </a:r>
            <a:r>
              <a:rPr lang="en-IN" sz="500" dirty="0" err="1"/>
              <a:t>Gittelsohn</a:t>
            </a:r>
            <a:r>
              <a:rPr lang="en-IN" sz="500" dirty="0"/>
              <a:t>, J., </a:t>
            </a:r>
            <a:r>
              <a:rPr lang="en-IN" sz="500" dirty="0" err="1"/>
              <a:t>Keawe’aimoku</a:t>
            </a:r>
            <a:r>
              <a:rPr lang="en-IN" sz="500" dirty="0"/>
              <a:t> </a:t>
            </a:r>
            <a:r>
              <a:rPr lang="en-IN" sz="500" dirty="0" err="1"/>
              <a:t>Kaholokula</a:t>
            </a:r>
            <a:r>
              <a:rPr lang="en-IN" sz="500" dirty="0"/>
              <a:t>, J., Lowe, J., Patten, C.A. and </a:t>
            </a:r>
            <a:r>
              <a:rPr lang="en-IN" sz="500" dirty="0" err="1"/>
              <a:t>Wallerstein</a:t>
            </a:r>
            <a:r>
              <a:rPr lang="en-IN" sz="500" dirty="0"/>
              <a:t>, N., 2020. Encompassing cultural contexts within scientific research methodologies in the development of health promotion interventions. Prevention Science, 21, pp.33-42. Available at: </a:t>
            </a:r>
            <a:r>
              <a:rPr lang="en-IN" sz="500" u="sng" dirty="0">
                <a:hlinkClick r:id="rId9"/>
              </a:rPr>
              <a:t>https://doi.org/10.1007%2Fs11121-018-0926-1</a:t>
            </a:r>
            <a:r>
              <a:rPr lang="en-IN" sz="500" dirty="0"/>
              <a:t> [Accessed 16 February 2023].</a:t>
            </a:r>
          </a:p>
          <a:p>
            <a:r>
              <a:rPr lang="en-IN" sz="500" dirty="0" err="1"/>
              <a:t>Duan</a:t>
            </a:r>
            <a:r>
              <a:rPr lang="en-IN" sz="500" dirty="0"/>
              <a:t>, Y., Shang, B., Liang, W., Du, G., Yang, M. and Rhodes, R.E., 2021. Effects of </a:t>
            </a:r>
            <a:r>
              <a:rPr lang="en-IN" sz="500" dirty="0" err="1"/>
              <a:t>eHealth</a:t>
            </a:r>
            <a:r>
              <a:rPr lang="en-IN" sz="500" dirty="0"/>
              <a:t>-based multiple health </a:t>
            </a:r>
            <a:r>
              <a:rPr lang="en-IN" sz="500" dirty="0" err="1"/>
              <a:t>behavior</a:t>
            </a:r>
            <a:r>
              <a:rPr lang="en-IN" sz="500" dirty="0"/>
              <a:t> change interventions on physical activity, healthy diet, and weight in people with </a:t>
            </a:r>
            <a:r>
              <a:rPr lang="en-IN" sz="500" dirty="0" err="1"/>
              <a:t>noncommunicable</a:t>
            </a:r>
            <a:r>
              <a:rPr lang="en-IN" sz="500" dirty="0"/>
              <a:t> diseases: systematic review and meta-analysis. Journal of Medical Internet Research, 23(2), p.e23786. Available at: </a:t>
            </a:r>
            <a:r>
              <a:rPr lang="en-IN" sz="500" u="sng" dirty="0">
                <a:hlinkClick r:id="rId10"/>
              </a:rPr>
              <a:t>https://doi.org/10.2196/23786</a:t>
            </a:r>
            <a:r>
              <a:rPr lang="en-IN" sz="500" dirty="0"/>
              <a:t> [Accessed 16 February 2023].</a:t>
            </a:r>
          </a:p>
          <a:p>
            <a:r>
              <a:rPr lang="en-IN" sz="500" dirty="0" err="1"/>
              <a:t>Grasdalsmoen</a:t>
            </a:r>
            <a:r>
              <a:rPr lang="en-IN" sz="500" dirty="0"/>
              <a:t>, M., </a:t>
            </a:r>
            <a:r>
              <a:rPr lang="en-IN" sz="500" dirty="0" err="1"/>
              <a:t>Eriksen</a:t>
            </a:r>
            <a:r>
              <a:rPr lang="en-IN" sz="500" dirty="0"/>
              <a:t>, H.R., </a:t>
            </a:r>
            <a:r>
              <a:rPr lang="en-IN" sz="500" dirty="0" err="1"/>
              <a:t>Lønning</a:t>
            </a:r>
            <a:r>
              <a:rPr lang="en-IN" sz="500" dirty="0"/>
              <a:t>, K.J. and </a:t>
            </a:r>
            <a:r>
              <a:rPr lang="en-IN" sz="500" dirty="0" err="1"/>
              <a:t>Sivertsen</a:t>
            </a:r>
            <a:r>
              <a:rPr lang="en-IN" sz="500" dirty="0"/>
              <a:t>, B., 2020. Physical exercise, mental health problems, and suicide attempts in university students. BMC psychiatry, 20(1), pp.1-11. Available at: </a:t>
            </a:r>
            <a:r>
              <a:rPr lang="en-IN" sz="500" u="sng" dirty="0">
                <a:hlinkClick r:id="rId11"/>
              </a:rPr>
              <a:t>https://doi.org/10.1186/s12888-020-02583-3</a:t>
            </a:r>
            <a:r>
              <a:rPr lang="en-IN" sz="500" dirty="0"/>
              <a:t> [Accessed 16 February 2023].</a:t>
            </a:r>
          </a:p>
          <a:p>
            <a:r>
              <a:rPr lang="en-IN" sz="500" dirty="0" err="1"/>
              <a:t>Hasan</a:t>
            </a:r>
            <a:r>
              <a:rPr lang="en-IN" sz="500" dirty="0"/>
              <a:t>, N. and </a:t>
            </a:r>
            <a:r>
              <a:rPr lang="en-IN" sz="500" dirty="0" err="1"/>
              <a:t>Bao</a:t>
            </a:r>
            <a:r>
              <a:rPr lang="en-IN" sz="500" dirty="0"/>
              <a:t>, Y., 2020. Impact of “e-Learning crack-up” perception on psychological distress among college students during COVID-19 pandemic: A mediating role of “fear of academic year loss”. Children and youth services review, 118, p.105355. Available at: </a:t>
            </a:r>
            <a:r>
              <a:rPr lang="en-IN" sz="500" u="sng" dirty="0">
                <a:hlinkClick r:id="rId12"/>
              </a:rPr>
              <a:t>https://doi.org/10.1016%2Fj.childyouth.2020.105355</a:t>
            </a:r>
            <a:r>
              <a:rPr lang="en-IN" sz="500" dirty="0"/>
              <a:t> [Accessed 16 February 2023].</a:t>
            </a:r>
          </a:p>
          <a:p>
            <a:r>
              <a:rPr lang="en-IN" sz="500" dirty="0" err="1"/>
              <a:t>Kalajas-Tilga</a:t>
            </a:r>
            <a:r>
              <a:rPr lang="en-IN" sz="500" dirty="0"/>
              <a:t>, H., </a:t>
            </a:r>
            <a:r>
              <a:rPr lang="en-IN" sz="500" dirty="0" err="1"/>
              <a:t>Koka</a:t>
            </a:r>
            <a:r>
              <a:rPr lang="en-IN" sz="500" dirty="0"/>
              <a:t>, A., Hein, V., </a:t>
            </a:r>
            <a:r>
              <a:rPr lang="en-IN" sz="500" dirty="0" err="1"/>
              <a:t>Tilga</a:t>
            </a:r>
            <a:r>
              <a:rPr lang="en-IN" sz="500" dirty="0"/>
              <a:t>, H. and </a:t>
            </a:r>
            <a:r>
              <a:rPr lang="en-IN" sz="500" dirty="0" err="1"/>
              <a:t>Raudsepp</a:t>
            </a:r>
            <a:r>
              <a:rPr lang="en-IN" sz="500" dirty="0"/>
              <a:t>, L., 2020. Motivational processes in physical education and objectively measured physical activity among adolescents. Journal of Sport and Health Science, 9(5), pp.462-471. Available at: </a:t>
            </a:r>
            <a:r>
              <a:rPr lang="en-IN" sz="500" u="sng" dirty="0">
                <a:hlinkClick r:id="rId13"/>
              </a:rPr>
              <a:t>https://doi.org/10.1016/j.jshs.2019.06.001</a:t>
            </a:r>
            <a:r>
              <a:rPr lang="en-IN" sz="500" dirty="0"/>
              <a:t> [Accessed 16 February 2023].</a:t>
            </a:r>
          </a:p>
          <a:p>
            <a:r>
              <a:rPr lang="en-IN" sz="500" dirty="0"/>
              <a:t>Martins, J., Costa, J., </a:t>
            </a:r>
            <a:r>
              <a:rPr lang="en-IN" sz="500" dirty="0" err="1"/>
              <a:t>Sarmento</a:t>
            </a:r>
            <a:r>
              <a:rPr lang="en-IN" sz="500" dirty="0"/>
              <a:t>, H., Marques, A., </a:t>
            </a:r>
            <a:r>
              <a:rPr lang="en-IN" sz="500" dirty="0" err="1"/>
              <a:t>Farias</a:t>
            </a:r>
            <a:r>
              <a:rPr lang="en-IN" sz="500" dirty="0"/>
              <a:t>, C., </a:t>
            </a:r>
            <a:r>
              <a:rPr lang="en-IN" sz="500" dirty="0" err="1"/>
              <a:t>Onofre</a:t>
            </a:r>
            <a:r>
              <a:rPr lang="en-IN" sz="500" dirty="0"/>
              <a:t>, M. and </a:t>
            </a:r>
            <a:r>
              <a:rPr lang="en-IN" sz="500" dirty="0" err="1"/>
              <a:t>Valeiro</a:t>
            </a:r>
            <a:r>
              <a:rPr lang="en-IN" sz="500" dirty="0"/>
              <a:t>, M.G., 2021. Adolescents’ perspectives on the barriers and facilitators of physical activity: an updated systematic review of qualitative studies. International Journal of Environmental Research and Public Health, 18(9), p.4954. Available at: </a:t>
            </a:r>
            <a:r>
              <a:rPr lang="en-IN" sz="500" u="sng" dirty="0">
                <a:hlinkClick r:id="rId14"/>
              </a:rPr>
              <a:t>https://doi.org/10.3390/ijerph18094954</a:t>
            </a:r>
            <a:r>
              <a:rPr lang="en-IN" sz="500" dirty="0"/>
              <a:t> [Accessed 16 February 2023].</a:t>
            </a:r>
          </a:p>
          <a:p>
            <a:r>
              <a:rPr lang="en-IN" sz="500" dirty="0" err="1"/>
              <a:t>Okuyama</a:t>
            </a:r>
            <a:r>
              <a:rPr lang="en-IN" sz="500" dirty="0"/>
              <a:t>, J., </a:t>
            </a:r>
            <a:r>
              <a:rPr lang="en-IN" sz="500" dirty="0" err="1"/>
              <a:t>Seto</a:t>
            </a:r>
            <a:r>
              <a:rPr lang="en-IN" sz="500" dirty="0"/>
              <a:t>, S., Fukuda, Y., Funakoshi, S., </a:t>
            </a:r>
            <a:r>
              <a:rPr lang="en-IN" sz="500" dirty="0" err="1"/>
              <a:t>Amae</a:t>
            </a:r>
            <a:r>
              <a:rPr lang="en-IN" sz="500" dirty="0"/>
              <a:t>, S., </a:t>
            </a:r>
            <a:r>
              <a:rPr lang="en-IN" sz="500" dirty="0" err="1"/>
              <a:t>Onobe</a:t>
            </a:r>
            <a:r>
              <a:rPr lang="en-IN" sz="500" dirty="0"/>
              <a:t>, J., Izumi, S., Ito, K. and Imamura, F., 2021. Mental health and physical activity among children and adolescents during the COVID-19 pandemic. The Tohoku journal of experimental medicine, 253(3), pp.203-215. Available at: </a:t>
            </a:r>
            <a:r>
              <a:rPr lang="en-IN" sz="500" u="sng" dirty="0">
                <a:hlinkClick r:id="rId15"/>
              </a:rPr>
              <a:t>https://doi.org/10.1620/tjem.253.203</a:t>
            </a:r>
            <a:r>
              <a:rPr lang="en-IN" sz="500" dirty="0"/>
              <a:t> [Accessed 16 February 2023].</a:t>
            </a:r>
          </a:p>
          <a:p>
            <a:r>
              <a:rPr lang="en-IN" sz="500" dirty="0" err="1"/>
              <a:t>Rahimi</a:t>
            </a:r>
            <a:r>
              <a:rPr lang="en-IN" sz="500" dirty="0"/>
              <a:t>, K., </a:t>
            </a:r>
            <a:r>
              <a:rPr lang="en-IN" sz="500" dirty="0" err="1"/>
              <a:t>Bidel</a:t>
            </a:r>
            <a:r>
              <a:rPr lang="en-IN" sz="500" dirty="0"/>
              <a:t>, Z., </a:t>
            </a:r>
            <a:r>
              <a:rPr lang="en-IN" sz="500" dirty="0" err="1"/>
              <a:t>Nazarzadeh</a:t>
            </a:r>
            <a:r>
              <a:rPr lang="en-IN" sz="500" dirty="0"/>
              <a:t>, M., Copland, E., </a:t>
            </a:r>
            <a:r>
              <a:rPr lang="en-IN" sz="500" dirty="0" err="1"/>
              <a:t>Canoy</a:t>
            </a:r>
            <a:r>
              <a:rPr lang="en-IN" sz="500" dirty="0"/>
              <a:t>, D., </a:t>
            </a:r>
            <a:r>
              <a:rPr lang="en-IN" sz="500" dirty="0" err="1"/>
              <a:t>Ramakrishnan</a:t>
            </a:r>
            <a:r>
              <a:rPr lang="en-IN" sz="500" dirty="0"/>
              <a:t>, R., </a:t>
            </a:r>
            <a:r>
              <a:rPr lang="en-IN" sz="500" dirty="0" err="1"/>
              <a:t>Pinho</a:t>
            </a:r>
            <a:r>
              <a:rPr lang="en-IN" sz="500" dirty="0"/>
              <a:t>-Gomes, A.C., Woodward, M., Adler, A., </a:t>
            </a:r>
            <a:r>
              <a:rPr lang="en-IN" sz="500" dirty="0" err="1"/>
              <a:t>Agodoa</a:t>
            </a:r>
            <a:r>
              <a:rPr lang="en-IN" sz="500" dirty="0"/>
              <a:t>, L. and </a:t>
            </a:r>
            <a:r>
              <a:rPr lang="en-IN" sz="500" dirty="0" err="1"/>
              <a:t>Algra</a:t>
            </a:r>
            <a:r>
              <a:rPr lang="en-IN" sz="500" dirty="0"/>
              <a:t>, A., 2021. Pharmacological blood pressure lowering for primary and secondary prevention of cardiovascular disease across different levels of blood pressure: an individual participant-level data meta-analysis. The Lancet, 397(10285), pp.1625-1636. Available at: </a:t>
            </a:r>
            <a:r>
              <a:rPr lang="en-IN" sz="500" u="sng" dirty="0">
                <a:hlinkClick r:id="rId16"/>
              </a:rPr>
              <a:t>https://doi.org/10.1016/S0140-6736(21)00590-0</a:t>
            </a:r>
            <a:r>
              <a:rPr lang="en-IN" sz="500" dirty="0"/>
              <a:t> [Accessed 16 February 2023].</a:t>
            </a:r>
          </a:p>
          <a:p>
            <a:r>
              <a:rPr lang="en-IN" sz="500" dirty="0" err="1"/>
              <a:t>Seetan</a:t>
            </a:r>
            <a:r>
              <a:rPr lang="en-IN" sz="500" dirty="0"/>
              <a:t>, K., Al-</a:t>
            </a:r>
            <a:r>
              <a:rPr lang="en-IN" sz="500" dirty="0" err="1"/>
              <a:t>Zubi</a:t>
            </a:r>
            <a:r>
              <a:rPr lang="en-IN" sz="500" dirty="0"/>
              <a:t>, M., </a:t>
            </a:r>
            <a:r>
              <a:rPr lang="en-IN" sz="500" dirty="0" err="1"/>
              <a:t>Rubbai</a:t>
            </a:r>
            <a:r>
              <a:rPr lang="en-IN" sz="500" dirty="0"/>
              <a:t>, Y., </a:t>
            </a:r>
            <a:r>
              <a:rPr lang="en-IN" sz="500" dirty="0" err="1"/>
              <a:t>Athamneh</a:t>
            </a:r>
            <a:r>
              <a:rPr lang="en-IN" sz="500" dirty="0"/>
              <a:t>, M., </a:t>
            </a:r>
            <a:r>
              <a:rPr lang="en-IN" sz="500" dirty="0" err="1"/>
              <a:t>Khamees</a:t>
            </a:r>
            <a:r>
              <a:rPr lang="en-IN" sz="500" dirty="0"/>
              <a:t>, A.A. and </a:t>
            </a:r>
            <a:r>
              <a:rPr lang="en-IN" sz="500" dirty="0" err="1"/>
              <a:t>Radaideh</a:t>
            </a:r>
            <a:r>
              <a:rPr lang="en-IN" sz="500" dirty="0"/>
              <a:t>, T., 2021. Impact of COVID-19 on medical students’ mental wellbeing in Jordan. </a:t>
            </a:r>
            <a:r>
              <a:rPr lang="en-IN" sz="500" dirty="0" err="1"/>
              <a:t>Plos</a:t>
            </a:r>
            <a:r>
              <a:rPr lang="en-IN" sz="500" dirty="0"/>
              <a:t> one, 16(6), p.e0253295. Available at: </a:t>
            </a:r>
            <a:r>
              <a:rPr lang="en-IN" sz="500" u="sng" dirty="0">
                <a:hlinkClick r:id="rId17"/>
              </a:rPr>
              <a:t>https://doi.org/10.1371/journal.pone.0253295</a:t>
            </a:r>
            <a:r>
              <a:rPr lang="en-IN" sz="500" dirty="0"/>
              <a:t> [Accessed 16 February 2023].</a:t>
            </a:r>
          </a:p>
          <a:p>
            <a:r>
              <a:rPr lang="en-IN" sz="500" dirty="0"/>
              <a:t>Sharma, L. and </a:t>
            </a:r>
            <a:r>
              <a:rPr lang="en-IN" sz="500" dirty="0" err="1"/>
              <a:t>Srivastava</a:t>
            </a:r>
            <a:r>
              <a:rPr lang="en-IN" sz="500" dirty="0"/>
              <a:t>, M., 2020. Teachers’ motivation to adopt technology in higher education. Journal of Applied Research in Higher Education, 12(4), pp.673-692. Available at: </a:t>
            </a:r>
            <a:r>
              <a:rPr lang="en-IN" sz="500" u="sng" dirty="0">
                <a:hlinkClick r:id="rId18"/>
              </a:rPr>
              <a:t>DOI 10.1108/JARHE-07-2018-0156</a:t>
            </a:r>
            <a:r>
              <a:rPr lang="en-IN" sz="500" dirty="0"/>
              <a:t> [Accessed 16 February 2023].</a:t>
            </a:r>
          </a:p>
          <a:p>
            <a:r>
              <a:rPr lang="en-IN" sz="500" dirty="0" err="1"/>
              <a:t>Sukendro</a:t>
            </a:r>
            <a:r>
              <a:rPr lang="en-IN" sz="500" dirty="0"/>
              <a:t>, S., </a:t>
            </a:r>
            <a:r>
              <a:rPr lang="en-IN" sz="500" dirty="0" err="1"/>
              <a:t>Habibi</a:t>
            </a:r>
            <a:r>
              <a:rPr lang="en-IN" sz="500" dirty="0"/>
              <a:t>, A., </a:t>
            </a:r>
            <a:r>
              <a:rPr lang="en-IN" sz="500" dirty="0" err="1"/>
              <a:t>Khaeruddin</a:t>
            </a:r>
            <a:r>
              <a:rPr lang="en-IN" sz="500" dirty="0"/>
              <a:t>, K., </a:t>
            </a:r>
            <a:r>
              <a:rPr lang="en-IN" sz="500" dirty="0" err="1"/>
              <a:t>Indrayana</a:t>
            </a:r>
            <a:r>
              <a:rPr lang="en-IN" sz="500" dirty="0"/>
              <a:t>, B., </a:t>
            </a:r>
            <a:r>
              <a:rPr lang="en-IN" sz="500" dirty="0" err="1"/>
              <a:t>Syahruddin</a:t>
            </a:r>
            <a:r>
              <a:rPr lang="en-IN" sz="500" dirty="0"/>
              <a:t>, S., </a:t>
            </a:r>
            <a:r>
              <a:rPr lang="en-IN" sz="500" dirty="0" err="1"/>
              <a:t>Makadada</a:t>
            </a:r>
            <a:r>
              <a:rPr lang="en-IN" sz="500" dirty="0"/>
              <a:t>, F.A. and Hakim, H., 2020. Using an extended Technology Acceptance Model to understand students’ use of e-learning during Covid-19: Indonesian sport science education context. </a:t>
            </a:r>
            <a:r>
              <a:rPr lang="en-IN" sz="500" dirty="0" err="1"/>
              <a:t>Heliyon</a:t>
            </a:r>
            <a:r>
              <a:rPr lang="en-IN" sz="500" dirty="0"/>
              <a:t>, 6(11), p.e05410. Available at: </a:t>
            </a:r>
            <a:r>
              <a:rPr lang="en-IN" sz="500" u="sng" dirty="0">
                <a:hlinkClick r:id="rId19"/>
              </a:rPr>
              <a:t>https://doi.org/10.1016/j.heliyon.2020.e05410</a:t>
            </a:r>
            <a:r>
              <a:rPr lang="en-IN" sz="500" dirty="0"/>
              <a:t> [Accessed 16 February 2023].</a:t>
            </a:r>
          </a:p>
          <a:p>
            <a:r>
              <a:rPr lang="en-IN" sz="500" dirty="0" err="1"/>
              <a:t>Trigueros</a:t>
            </a:r>
            <a:r>
              <a:rPr lang="en-IN" sz="500" dirty="0"/>
              <a:t>, R., Aguilar-Parra, J.M., </a:t>
            </a:r>
            <a:r>
              <a:rPr lang="en-IN" sz="500" dirty="0" err="1"/>
              <a:t>Cangas</a:t>
            </a:r>
            <a:r>
              <a:rPr lang="en-IN" sz="500" dirty="0"/>
              <a:t>, A.J., Bermejo, R., </a:t>
            </a:r>
            <a:r>
              <a:rPr lang="en-IN" sz="500" dirty="0" err="1"/>
              <a:t>Ferrandiz</a:t>
            </a:r>
            <a:r>
              <a:rPr lang="en-IN" sz="500" dirty="0"/>
              <a:t>, C. and </a:t>
            </a:r>
            <a:r>
              <a:rPr lang="en-IN" sz="500" dirty="0" err="1"/>
              <a:t>López-Liria</a:t>
            </a:r>
            <a:r>
              <a:rPr lang="en-IN" sz="500" dirty="0"/>
              <a:t>, R., 2019. Influence of emotional intelligence, motivation and resilience on academic performance and the adoption of healthy lifestyle habits among adolescents. International journal of environmental research and public health, 16(16), p.2810. Available at: </a:t>
            </a:r>
            <a:r>
              <a:rPr lang="en-IN" sz="500" u="sng" dirty="0">
                <a:hlinkClick r:id="rId20"/>
              </a:rPr>
              <a:t>http://dx.doi.org/10.3390/ijerph16162810</a:t>
            </a:r>
            <a:r>
              <a:rPr lang="en-IN" sz="500" dirty="0"/>
              <a:t> [Accessed 16 February 2023].</a:t>
            </a:r>
          </a:p>
          <a:p>
            <a:r>
              <a:rPr lang="en-IN" sz="500" dirty="0"/>
              <a:t>Zhang, Y., </a:t>
            </a:r>
            <a:r>
              <a:rPr lang="en-IN" sz="500" dirty="0" err="1"/>
              <a:t>Apley</a:t>
            </a:r>
            <a:r>
              <a:rPr lang="en-IN" sz="500" dirty="0"/>
              <a:t>, D.W. and Chen, W., 2020. Bayesian optimization for materials design with mixed quantitative and qualitative variables. Scientific reports, 10(1), pp.1-13. Available at: </a:t>
            </a:r>
            <a:r>
              <a:rPr lang="en-IN" sz="500" u="sng" dirty="0">
                <a:hlinkClick r:id="rId21"/>
              </a:rPr>
              <a:t>https://link.springer.com/content/pdf/10.1038/s41598-020-60652-9.pdf</a:t>
            </a:r>
            <a:r>
              <a:rPr lang="en-IN" sz="500" dirty="0"/>
              <a:t> [Accessed 16 February 2023].</a:t>
            </a:r>
          </a:p>
        </p:txBody>
      </p:sp>
      <p:sp>
        <p:nvSpPr>
          <p:cNvPr id="3" name="Title 2"/>
          <p:cNvSpPr>
            <a:spLocks noGrp="1"/>
          </p:cNvSpPr>
          <p:nvPr>
            <p:ph type="title"/>
          </p:nvPr>
        </p:nvSpPr>
        <p:spPr>
          <a:xfrm>
            <a:off x="755576" y="205979"/>
            <a:ext cx="7931224" cy="349547"/>
          </a:xfrm>
        </p:spPr>
        <p:txBody>
          <a:bodyPr>
            <a:normAutofit fontScale="90000"/>
          </a:bodyPr>
          <a:lstStyle/>
          <a:p>
            <a:r>
              <a:rPr lang="en-IN" sz="1800" dirty="0">
                <a:effectLst/>
              </a:rPr>
              <a:t>References </a:t>
            </a:r>
            <a:endParaRPr lang="en-IN" sz="1800" dirty="0"/>
          </a:p>
        </p:txBody>
      </p:sp>
    </p:spTree>
    <p:extLst>
      <p:ext uri="{BB962C8B-B14F-4D97-AF65-F5344CB8AC3E}">
        <p14:creationId xmlns:p14="http://schemas.microsoft.com/office/powerpoint/2010/main" val="403760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625,520 Thanks Images, Stock Photos &amp; Vectors | Shuttersto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1635646"/>
            <a:ext cx="3657600" cy="150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20161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TotalTime>
  <Words>4648</Words>
  <Application>Microsoft Office PowerPoint</Application>
  <PresentationFormat>On-screen Show (16:9)</PresentationFormat>
  <Paragraphs>142</Paragraphs>
  <Slides>23</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Times New Roman</vt:lpstr>
      <vt:lpstr>Verdana</vt:lpstr>
      <vt:lpstr>Wingdings 2</vt:lpstr>
      <vt:lpstr>Wingdings 3</vt:lpstr>
      <vt:lpstr>Concourse</vt:lpstr>
      <vt:lpstr>TITLE:  PREVALENCE OF PHYSICAL ACTIVITY AMONG STUDENTS IN A PUBLIC UNIVERSITY  Proposal</vt:lpstr>
      <vt:lpstr> Introduction </vt:lpstr>
      <vt:lpstr> Literature-Based Background</vt:lpstr>
      <vt:lpstr>   Continuation</vt:lpstr>
      <vt:lpstr> Rationale</vt:lpstr>
      <vt:lpstr> Continuation</vt:lpstr>
      <vt:lpstr> Research Questions</vt:lpstr>
      <vt:lpstr> Aims</vt:lpstr>
      <vt:lpstr> Research objectives </vt:lpstr>
      <vt:lpstr> Research philosophy</vt:lpstr>
      <vt:lpstr> Research Design</vt:lpstr>
      <vt:lpstr> Research method </vt:lpstr>
      <vt:lpstr>Recruitment</vt:lpstr>
      <vt:lpstr> Sampling</vt:lpstr>
      <vt:lpstr> Data Collection Method</vt:lpstr>
      <vt:lpstr> What type of questions will be asked? </vt:lpstr>
      <vt:lpstr> Proposed data analysis technique</vt:lpstr>
      <vt:lpstr> Ethical considerations</vt:lpstr>
      <vt:lpstr> Continuation </vt:lpstr>
      <vt:lpstr> Implication of research</vt:lpstr>
      <vt:lpstr> Plan of Work and Time Schedule (Gantt Chart)</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PREVALENCE OF PHYSICAL ACTIVITY AMONG STUDENTS IN A PUBLIC UNIVERSITY  Proposal</dc:title>
  <dc:creator>Tomy Jose Thomas</dc:creator>
  <cp:lastModifiedBy>Tomy Jose Thomas</cp:lastModifiedBy>
  <cp:revision>1</cp:revision>
  <dcterms:created xsi:type="dcterms:W3CDTF">2023-02-16T10:31:52Z</dcterms:created>
  <dcterms:modified xsi:type="dcterms:W3CDTF">2023-02-24T13:27:45Z</dcterms:modified>
</cp:coreProperties>
</file>