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7" r:id="rId2"/>
    <p:sldId id="263" r:id="rId3"/>
    <p:sldId id="264" r:id="rId4"/>
    <p:sldId id="265" r:id="rId5"/>
    <p:sldId id="296" r:id="rId6"/>
    <p:sldId id="297" r:id="rId7"/>
    <p:sldId id="298" r:id="rId8"/>
    <p:sldId id="266" r:id="rId9"/>
    <p:sldId id="267" r:id="rId10"/>
    <p:sldId id="273" r:id="rId11"/>
    <p:sldId id="274" r:id="rId12"/>
    <p:sldId id="275" r:id="rId13"/>
    <p:sldId id="276" r:id="rId14"/>
    <p:sldId id="277" r:id="rId15"/>
    <p:sldId id="278" r:id="rId16"/>
    <p:sldId id="268" r:id="rId17"/>
    <p:sldId id="279" r:id="rId18"/>
    <p:sldId id="282" r:id="rId19"/>
    <p:sldId id="285" r:id="rId20"/>
    <p:sldId id="283" r:id="rId21"/>
    <p:sldId id="280" r:id="rId22"/>
    <p:sldId id="286" r:id="rId23"/>
    <p:sldId id="287" r:id="rId24"/>
    <p:sldId id="288" r:id="rId25"/>
    <p:sldId id="300" r:id="rId26"/>
    <p:sldId id="289" r:id="rId27"/>
    <p:sldId id="299" r:id="rId28"/>
    <p:sldId id="290" r:id="rId29"/>
    <p:sldId id="281" r:id="rId30"/>
    <p:sldId id="293" r:id="rId31"/>
    <p:sldId id="294" r:id="rId32"/>
    <p:sldId id="295" r:id="rId33"/>
    <p:sldId id="291"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6D84D0-D9EB-46E8-9B81-80DBB7EA4878}" v="3" dt="2025-11-28T15:08:12.977"/>
    <p1510:client id="{8B9B3337-944E-411B-A23E-B2D95D2CC50B}" v="3" dt="2025-11-28T15:19:34.7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0893" autoAdjust="0"/>
  </p:normalViewPr>
  <p:slideViewPr>
    <p:cSldViewPr>
      <p:cViewPr varScale="1">
        <p:scale>
          <a:sx n="82" d="100"/>
          <a:sy n="82" d="100"/>
        </p:scale>
        <p:origin x="664" y="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4CF1AF79-41B6-49ED-8387-A2EFD069B85B}"/>
    <pc:docChg chg="modSld modMainMaster">
      <pc:chgData name="Helen A Griffiths" userId="970ac652-efaf-451a-9e9c-3191bf6940a9" providerId="ADAL" clId="{4CF1AF79-41B6-49ED-8387-A2EFD069B85B}" dt="2025-11-28T15:23:19.019" v="117" actId="207"/>
      <pc:docMkLst>
        <pc:docMk/>
      </pc:docMkLst>
      <pc:sldChg chg="modSp mod setBg">
        <pc:chgData name="Helen A Griffiths" userId="970ac652-efaf-451a-9e9c-3191bf6940a9" providerId="ADAL" clId="{4CF1AF79-41B6-49ED-8387-A2EFD069B85B}" dt="2025-11-28T15:14:02.343" v="4" actId="207"/>
        <pc:sldMkLst>
          <pc:docMk/>
          <pc:sldMk cId="3826499069" sldId="257"/>
        </pc:sldMkLst>
        <pc:spChg chg="mod">
          <ac:chgData name="Helen A Griffiths" userId="970ac652-efaf-451a-9e9c-3191bf6940a9" providerId="ADAL" clId="{4CF1AF79-41B6-49ED-8387-A2EFD069B85B}" dt="2025-11-28T15:14:02.343" v="4" actId="207"/>
          <ac:spMkLst>
            <pc:docMk/>
            <pc:sldMk cId="3826499069" sldId="257"/>
            <ac:spMk id="2" creationId="{00000000-0000-0000-0000-000000000000}"/>
          </ac:spMkLst>
        </pc:spChg>
        <pc:spChg chg="mod">
          <ac:chgData name="Helen A Griffiths" userId="970ac652-efaf-451a-9e9c-3191bf6940a9" providerId="ADAL" clId="{4CF1AF79-41B6-49ED-8387-A2EFD069B85B}" dt="2025-11-28T15:13:59.678" v="3" actId="207"/>
          <ac:spMkLst>
            <pc:docMk/>
            <pc:sldMk cId="3826499069" sldId="257"/>
            <ac:spMk id="3" creationId="{00000000-0000-0000-0000-000000000000}"/>
          </ac:spMkLst>
        </pc:spChg>
      </pc:sldChg>
      <pc:sldChg chg="modSp mod">
        <pc:chgData name="Helen A Griffiths" userId="970ac652-efaf-451a-9e9c-3191bf6940a9" providerId="ADAL" clId="{4CF1AF79-41B6-49ED-8387-A2EFD069B85B}" dt="2025-11-28T15:14:08.221" v="5" actId="207"/>
        <pc:sldMkLst>
          <pc:docMk/>
          <pc:sldMk cId="854220643" sldId="263"/>
        </pc:sldMkLst>
        <pc:spChg chg="mod">
          <ac:chgData name="Helen A Griffiths" userId="970ac652-efaf-451a-9e9c-3191bf6940a9" providerId="ADAL" clId="{4CF1AF79-41B6-49ED-8387-A2EFD069B85B}" dt="2025-11-28T15:14:08.221" v="5" actId="207"/>
          <ac:spMkLst>
            <pc:docMk/>
            <pc:sldMk cId="854220643" sldId="263"/>
            <ac:spMk id="2" creationId="{00000000-0000-0000-0000-000000000000}"/>
          </ac:spMkLst>
        </pc:spChg>
      </pc:sldChg>
      <pc:sldChg chg="modSp mod">
        <pc:chgData name="Helen A Griffiths" userId="970ac652-efaf-451a-9e9c-3191bf6940a9" providerId="ADAL" clId="{4CF1AF79-41B6-49ED-8387-A2EFD069B85B}" dt="2025-11-28T15:14:13.300" v="6" actId="207"/>
        <pc:sldMkLst>
          <pc:docMk/>
          <pc:sldMk cId="213346759" sldId="264"/>
        </pc:sldMkLst>
        <pc:spChg chg="mod">
          <ac:chgData name="Helen A Griffiths" userId="970ac652-efaf-451a-9e9c-3191bf6940a9" providerId="ADAL" clId="{4CF1AF79-41B6-49ED-8387-A2EFD069B85B}" dt="2025-11-28T15:14:13.300" v="6" actId="207"/>
          <ac:spMkLst>
            <pc:docMk/>
            <pc:sldMk cId="213346759" sldId="264"/>
            <ac:spMk id="2" creationId="{00000000-0000-0000-0000-000000000000}"/>
          </ac:spMkLst>
        </pc:spChg>
      </pc:sldChg>
      <pc:sldChg chg="modSp mod">
        <pc:chgData name="Helen A Griffiths" userId="970ac652-efaf-451a-9e9c-3191bf6940a9" providerId="ADAL" clId="{4CF1AF79-41B6-49ED-8387-A2EFD069B85B}" dt="2025-11-28T15:14:26.861" v="8" actId="207"/>
        <pc:sldMkLst>
          <pc:docMk/>
          <pc:sldMk cId="2830022908" sldId="265"/>
        </pc:sldMkLst>
        <pc:spChg chg="mod">
          <ac:chgData name="Helen A Griffiths" userId="970ac652-efaf-451a-9e9c-3191bf6940a9" providerId="ADAL" clId="{4CF1AF79-41B6-49ED-8387-A2EFD069B85B}" dt="2025-11-28T15:14:17.973" v="7" actId="207"/>
          <ac:spMkLst>
            <pc:docMk/>
            <pc:sldMk cId="2830022908" sldId="265"/>
            <ac:spMk id="2" creationId="{00000000-0000-0000-0000-000000000000}"/>
          </ac:spMkLst>
        </pc:spChg>
        <pc:spChg chg="mod">
          <ac:chgData name="Helen A Griffiths" userId="970ac652-efaf-451a-9e9c-3191bf6940a9" providerId="ADAL" clId="{4CF1AF79-41B6-49ED-8387-A2EFD069B85B}" dt="2025-11-28T15:14:26.861" v="8" actId="207"/>
          <ac:spMkLst>
            <pc:docMk/>
            <pc:sldMk cId="2830022908" sldId="265"/>
            <ac:spMk id="4" creationId="{00000000-0000-0000-0000-000000000000}"/>
          </ac:spMkLst>
        </pc:spChg>
      </pc:sldChg>
      <pc:sldChg chg="modSp mod">
        <pc:chgData name="Helen A Griffiths" userId="970ac652-efaf-451a-9e9c-3191bf6940a9" providerId="ADAL" clId="{4CF1AF79-41B6-49ED-8387-A2EFD069B85B}" dt="2025-11-28T15:15:37.163" v="17" actId="207"/>
        <pc:sldMkLst>
          <pc:docMk/>
          <pc:sldMk cId="3093421200" sldId="266"/>
        </pc:sldMkLst>
        <pc:spChg chg="mod">
          <ac:chgData name="Helen A Griffiths" userId="970ac652-efaf-451a-9e9c-3191bf6940a9" providerId="ADAL" clId="{4CF1AF79-41B6-49ED-8387-A2EFD069B85B}" dt="2025-11-28T15:15:19.667" v="13" actId="207"/>
          <ac:spMkLst>
            <pc:docMk/>
            <pc:sldMk cId="3093421200" sldId="266"/>
            <ac:spMk id="2" creationId="{00000000-0000-0000-0000-000000000000}"/>
          </ac:spMkLst>
        </pc:spChg>
        <pc:spChg chg="mod">
          <ac:chgData name="Helen A Griffiths" userId="970ac652-efaf-451a-9e9c-3191bf6940a9" providerId="ADAL" clId="{4CF1AF79-41B6-49ED-8387-A2EFD069B85B}" dt="2025-11-28T15:15:29.200" v="15" actId="207"/>
          <ac:spMkLst>
            <pc:docMk/>
            <pc:sldMk cId="3093421200" sldId="266"/>
            <ac:spMk id="3" creationId="{00000000-0000-0000-0000-000000000000}"/>
          </ac:spMkLst>
        </pc:spChg>
        <pc:spChg chg="mod">
          <ac:chgData name="Helen A Griffiths" userId="970ac652-efaf-451a-9e9c-3191bf6940a9" providerId="ADAL" clId="{4CF1AF79-41B6-49ED-8387-A2EFD069B85B}" dt="2025-11-28T15:15:37.163" v="17" actId="207"/>
          <ac:spMkLst>
            <pc:docMk/>
            <pc:sldMk cId="3093421200" sldId="266"/>
            <ac:spMk id="4" creationId="{00000000-0000-0000-0000-000000000000}"/>
          </ac:spMkLst>
        </pc:spChg>
      </pc:sldChg>
      <pc:sldChg chg="modSp mod">
        <pc:chgData name="Helen A Griffiths" userId="970ac652-efaf-451a-9e9c-3191bf6940a9" providerId="ADAL" clId="{4CF1AF79-41B6-49ED-8387-A2EFD069B85B}" dt="2025-11-28T15:15:58.621" v="22" actId="207"/>
        <pc:sldMkLst>
          <pc:docMk/>
          <pc:sldMk cId="944918981" sldId="267"/>
        </pc:sldMkLst>
        <pc:spChg chg="mod">
          <ac:chgData name="Helen A Griffiths" userId="970ac652-efaf-451a-9e9c-3191bf6940a9" providerId="ADAL" clId="{4CF1AF79-41B6-49ED-8387-A2EFD069B85B}" dt="2025-11-28T15:15:42.406" v="18" actId="207"/>
          <ac:spMkLst>
            <pc:docMk/>
            <pc:sldMk cId="944918981" sldId="267"/>
            <ac:spMk id="2" creationId="{00000000-0000-0000-0000-000000000000}"/>
          </ac:spMkLst>
        </pc:spChg>
        <pc:spChg chg="mod">
          <ac:chgData name="Helen A Griffiths" userId="970ac652-efaf-451a-9e9c-3191bf6940a9" providerId="ADAL" clId="{4CF1AF79-41B6-49ED-8387-A2EFD069B85B}" dt="2025-11-28T15:15:58.621" v="22" actId="207"/>
          <ac:spMkLst>
            <pc:docMk/>
            <pc:sldMk cId="944918981" sldId="267"/>
            <ac:spMk id="3" creationId="{00000000-0000-0000-0000-000000000000}"/>
          </ac:spMkLst>
        </pc:spChg>
        <pc:spChg chg="mod">
          <ac:chgData name="Helen A Griffiths" userId="970ac652-efaf-451a-9e9c-3191bf6940a9" providerId="ADAL" clId="{4CF1AF79-41B6-49ED-8387-A2EFD069B85B}" dt="2025-11-28T15:15:53.714" v="21" actId="207"/>
          <ac:spMkLst>
            <pc:docMk/>
            <pc:sldMk cId="944918981" sldId="267"/>
            <ac:spMk id="4" creationId="{00000000-0000-0000-0000-000000000000}"/>
          </ac:spMkLst>
        </pc:spChg>
      </pc:sldChg>
      <pc:sldChg chg="modSp mod">
        <pc:chgData name="Helen A Griffiths" userId="970ac652-efaf-451a-9e9c-3191bf6940a9" providerId="ADAL" clId="{4CF1AF79-41B6-49ED-8387-A2EFD069B85B}" dt="2025-11-28T15:18:28.243" v="53" actId="207"/>
        <pc:sldMkLst>
          <pc:docMk/>
          <pc:sldMk cId="2087281263" sldId="268"/>
        </pc:sldMkLst>
        <pc:spChg chg="mod">
          <ac:chgData name="Helen A Griffiths" userId="970ac652-efaf-451a-9e9c-3191bf6940a9" providerId="ADAL" clId="{4CF1AF79-41B6-49ED-8387-A2EFD069B85B}" dt="2025-11-28T15:18:10.075" v="49" actId="207"/>
          <ac:spMkLst>
            <pc:docMk/>
            <pc:sldMk cId="2087281263" sldId="268"/>
            <ac:spMk id="2" creationId="{00000000-0000-0000-0000-000000000000}"/>
          </ac:spMkLst>
        </pc:spChg>
        <pc:spChg chg="mod">
          <ac:chgData name="Helen A Griffiths" userId="970ac652-efaf-451a-9e9c-3191bf6940a9" providerId="ADAL" clId="{4CF1AF79-41B6-49ED-8387-A2EFD069B85B}" dt="2025-11-28T15:18:24.713" v="52" actId="207"/>
          <ac:spMkLst>
            <pc:docMk/>
            <pc:sldMk cId="2087281263" sldId="268"/>
            <ac:spMk id="3" creationId="{00000000-0000-0000-0000-000000000000}"/>
          </ac:spMkLst>
        </pc:spChg>
        <pc:spChg chg="mod">
          <ac:chgData name="Helen A Griffiths" userId="970ac652-efaf-451a-9e9c-3191bf6940a9" providerId="ADAL" clId="{4CF1AF79-41B6-49ED-8387-A2EFD069B85B}" dt="2025-11-28T15:18:28.243" v="53" actId="207"/>
          <ac:spMkLst>
            <pc:docMk/>
            <pc:sldMk cId="2087281263" sldId="268"/>
            <ac:spMk id="4" creationId="{00000000-0000-0000-0000-000000000000}"/>
          </ac:spMkLst>
        </pc:spChg>
      </pc:sldChg>
      <pc:sldChg chg="modSp mod">
        <pc:chgData name="Helen A Griffiths" userId="970ac652-efaf-451a-9e9c-3191bf6940a9" providerId="ADAL" clId="{4CF1AF79-41B6-49ED-8387-A2EFD069B85B}" dt="2025-11-28T15:16:19.377" v="27" actId="207"/>
        <pc:sldMkLst>
          <pc:docMk/>
          <pc:sldMk cId="12522651" sldId="273"/>
        </pc:sldMkLst>
        <pc:spChg chg="mod">
          <ac:chgData name="Helen A Griffiths" userId="970ac652-efaf-451a-9e9c-3191bf6940a9" providerId="ADAL" clId="{4CF1AF79-41B6-49ED-8387-A2EFD069B85B}" dt="2025-11-28T15:16:03.438" v="23" actId="207"/>
          <ac:spMkLst>
            <pc:docMk/>
            <pc:sldMk cId="12522651" sldId="273"/>
            <ac:spMk id="2" creationId="{00000000-0000-0000-0000-000000000000}"/>
          </ac:spMkLst>
        </pc:spChg>
        <pc:spChg chg="mod">
          <ac:chgData name="Helen A Griffiths" userId="970ac652-efaf-451a-9e9c-3191bf6940a9" providerId="ADAL" clId="{4CF1AF79-41B6-49ED-8387-A2EFD069B85B}" dt="2025-11-28T15:16:15.460" v="26" actId="207"/>
          <ac:spMkLst>
            <pc:docMk/>
            <pc:sldMk cId="12522651" sldId="273"/>
            <ac:spMk id="3" creationId="{00000000-0000-0000-0000-000000000000}"/>
          </ac:spMkLst>
        </pc:spChg>
        <pc:spChg chg="mod">
          <ac:chgData name="Helen A Griffiths" userId="970ac652-efaf-451a-9e9c-3191bf6940a9" providerId="ADAL" clId="{4CF1AF79-41B6-49ED-8387-A2EFD069B85B}" dt="2025-11-28T15:16:19.377" v="27" actId="207"/>
          <ac:spMkLst>
            <pc:docMk/>
            <pc:sldMk cId="12522651" sldId="273"/>
            <ac:spMk id="4" creationId="{00000000-0000-0000-0000-000000000000}"/>
          </ac:spMkLst>
        </pc:spChg>
      </pc:sldChg>
      <pc:sldChg chg="modSp mod">
        <pc:chgData name="Helen A Griffiths" userId="970ac652-efaf-451a-9e9c-3191bf6940a9" providerId="ADAL" clId="{4CF1AF79-41B6-49ED-8387-A2EFD069B85B}" dt="2025-11-28T15:16:46.351" v="32" actId="207"/>
        <pc:sldMkLst>
          <pc:docMk/>
          <pc:sldMk cId="3399722026" sldId="274"/>
        </pc:sldMkLst>
        <pc:spChg chg="mod">
          <ac:chgData name="Helen A Griffiths" userId="970ac652-efaf-451a-9e9c-3191bf6940a9" providerId="ADAL" clId="{4CF1AF79-41B6-49ED-8387-A2EFD069B85B}" dt="2025-11-28T15:16:24.568" v="28" actId="207"/>
          <ac:spMkLst>
            <pc:docMk/>
            <pc:sldMk cId="3399722026" sldId="274"/>
            <ac:spMk id="2" creationId="{00000000-0000-0000-0000-000000000000}"/>
          </ac:spMkLst>
        </pc:spChg>
        <pc:spChg chg="mod">
          <ac:chgData name="Helen A Griffiths" userId="970ac652-efaf-451a-9e9c-3191bf6940a9" providerId="ADAL" clId="{4CF1AF79-41B6-49ED-8387-A2EFD069B85B}" dt="2025-11-28T15:16:42.806" v="31" actId="207"/>
          <ac:spMkLst>
            <pc:docMk/>
            <pc:sldMk cId="3399722026" sldId="274"/>
            <ac:spMk id="3" creationId="{00000000-0000-0000-0000-000000000000}"/>
          </ac:spMkLst>
        </pc:spChg>
        <pc:spChg chg="mod">
          <ac:chgData name="Helen A Griffiths" userId="970ac652-efaf-451a-9e9c-3191bf6940a9" providerId="ADAL" clId="{4CF1AF79-41B6-49ED-8387-A2EFD069B85B}" dt="2025-11-28T15:16:46.351" v="32" actId="207"/>
          <ac:spMkLst>
            <pc:docMk/>
            <pc:sldMk cId="3399722026" sldId="274"/>
            <ac:spMk id="4" creationId="{00000000-0000-0000-0000-000000000000}"/>
          </ac:spMkLst>
        </pc:spChg>
      </pc:sldChg>
      <pc:sldChg chg="modSp mod">
        <pc:chgData name="Helen A Griffiths" userId="970ac652-efaf-451a-9e9c-3191bf6940a9" providerId="ADAL" clId="{4CF1AF79-41B6-49ED-8387-A2EFD069B85B}" dt="2025-11-28T15:17:08.076" v="37" actId="207"/>
        <pc:sldMkLst>
          <pc:docMk/>
          <pc:sldMk cId="401819679" sldId="275"/>
        </pc:sldMkLst>
        <pc:spChg chg="mod">
          <ac:chgData name="Helen A Griffiths" userId="970ac652-efaf-451a-9e9c-3191bf6940a9" providerId="ADAL" clId="{4CF1AF79-41B6-49ED-8387-A2EFD069B85B}" dt="2025-11-28T15:16:51.727" v="33" actId="207"/>
          <ac:spMkLst>
            <pc:docMk/>
            <pc:sldMk cId="401819679" sldId="275"/>
            <ac:spMk id="2" creationId="{00000000-0000-0000-0000-000000000000}"/>
          </ac:spMkLst>
        </pc:spChg>
        <pc:spChg chg="mod">
          <ac:chgData name="Helen A Griffiths" userId="970ac652-efaf-451a-9e9c-3191bf6940a9" providerId="ADAL" clId="{4CF1AF79-41B6-49ED-8387-A2EFD069B85B}" dt="2025-11-28T15:17:08.076" v="37" actId="207"/>
          <ac:spMkLst>
            <pc:docMk/>
            <pc:sldMk cId="401819679" sldId="275"/>
            <ac:spMk id="4" creationId="{00000000-0000-0000-0000-000000000000}"/>
          </ac:spMkLst>
        </pc:spChg>
        <pc:spChg chg="mod">
          <ac:chgData name="Helen A Griffiths" userId="970ac652-efaf-451a-9e9c-3191bf6940a9" providerId="ADAL" clId="{4CF1AF79-41B6-49ED-8387-A2EFD069B85B}" dt="2025-11-28T15:17:04.010" v="36" actId="207"/>
          <ac:spMkLst>
            <pc:docMk/>
            <pc:sldMk cId="401819679" sldId="275"/>
            <ac:spMk id="35842" creationId="{00000000-0000-0000-0000-000000000000}"/>
          </ac:spMkLst>
        </pc:spChg>
      </pc:sldChg>
      <pc:sldChg chg="modSp mod">
        <pc:chgData name="Helen A Griffiths" userId="970ac652-efaf-451a-9e9c-3191bf6940a9" providerId="ADAL" clId="{4CF1AF79-41B6-49ED-8387-A2EFD069B85B}" dt="2025-11-28T15:17:23.271" v="40" actId="207"/>
        <pc:sldMkLst>
          <pc:docMk/>
          <pc:sldMk cId="1516546491" sldId="276"/>
        </pc:sldMkLst>
        <pc:spChg chg="mod">
          <ac:chgData name="Helen A Griffiths" userId="970ac652-efaf-451a-9e9c-3191bf6940a9" providerId="ADAL" clId="{4CF1AF79-41B6-49ED-8387-A2EFD069B85B}" dt="2025-11-28T15:17:18.886" v="39" actId="207"/>
          <ac:spMkLst>
            <pc:docMk/>
            <pc:sldMk cId="1516546491" sldId="276"/>
            <ac:spMk id="2" creationId="{00000000-0000-0000-0000-000000000000}"/>
          </ac:spMkLst>
        </pc:spChg>
        <pc:spChg chg="mod">
          <ac:chgData name="Helen A Griffiths" userId="970ac652-efaf-451a-9e9c-3191bf6940a9" providerId="ADAL" clId="{4CF1AF79-41B6-49ED-8387-A2EFD069B85B}" dt="2025-11-28T15:17:23.271" v="40" actId="207"/>
          <ac:spMkLst>
            <pc:docMk/>
            <pc:sldMk cId="1516546491" sldId="276"/>
            <ac:spMk id="4" creationId="{00000000-0000-0000-0000-000000000000}"/>
          </ac:spMkLst>
        </pc:spChg>
      </pc:sldChg>
      <pc:sldChg chg="modSp mod">
        <pc:chgData name="Helen A Griffiths" userId="970ac652-efaf-451a-9e9c-3191bf6940a9" providerId="ADAL" clId="{4CF1AF79-41B6-49ED-8387-A2EFD069B85B}" dt="2025-11-28T15:17:41.449" v="43" actId="207"/>
        <pc:sldMkLst>
          <pc:docMk/>
          <pc:sldMk cId="3400454971" sldId="277"/>
        </pc:sldMkLst>
        <pc:spChg chg="mod">
          <ac:chgData name="Helen A Griffiths" userId="970ac652-efaf-451a-9e9c-3191bf6940a9" providerId="ADAL" clId="{4CF1AF79-41B6-49ED-8387-A2EFD069B85B}" dt="2025-11-28T15:17:36.198" v="42" actId="207"/>
          <ac:spMkLst>
            <pc:docMk/>
            <pc:sldMk cId="3400454971" sldId="277"/>
            <ac:spMk id="2" creationId="{00000000-0000-0000-0000-000000000000}"/>
          </ac:spMkLst>
        </pc:spChg>
        <pc:spChg chg="mod">
          <ac:chgData name="Helen A Griffiths" userId="970ac652-efaf-451a-9e9c-3191bf6940a9" providerId="ADAL" clId="{4CF1AF79-41B6-49ED-8387-A2EFD069B85B}" dt="2025-11-28T15:17:33.282" v="41" actId="207"/>
          <ac:spMkLst>
            <pc:docMk/>
            <pc:sldMk cId="3400454971" sldId="277"/>
            <ac:spMk id="3" creationId="{00000000-0000-0000-0000-000000000000}"/>
          </ac:spMkLst>
        </pc:spChg>
        <pc:spChg chg="mod">
          <ac:chgData name="Helen A Griffiths" userId="970ac652-efaf-451a-9e9c-3191bf6940a9" providerId="ADAL" clId="{4CF1AF79-41B6-49ED-8387-A2EFD069B85B}" dt="2025-11-28T15:17:41.449" v="43" actId="207"/>
          <ac:spMkLst>
            <pc:docMk/>
            <pc:sldMk cId="3400454971" sldId="277"/>
            <ac:spMk id="5" creationId="{00000000-0000-0000-0000-000000000000}"/>
          </ac:spMkLst>
        </pc:spChg>
      </pc:sldChg>
      <pc:sldChg chg="modSp mod">
        <pc:chgData name="Helen A Griffiths" userId="970ac652-efaf-451a-9e9c-3191bf6940a9" providerId="ADAL" clId="{4CF1AF79-41B6-49ED-8387-A2EFD069B85B}" dt="2025-11-28T15:18:03.857" v="48" actId="207"/>
        <pc:sldMkLst>
          <pc:docMk/>
          <pc:sldMk cId="350101061" sldId="278"/>
        </pc:sldMkLst>
        <pc:spChg chg="mod">
          <ac:chgData name="Helen A Griffiths" userId="970ac652-efaf-451a-9e9c-3191bf6940a9" providerId="ADAL" clId="{4CF1AF79-41B6-49ED-8387-A2EFD069B85B}" dt="2025-11-28T15:17:47.273" v="44" actId="207"/>
          <ac:spMkLst>
            <pc:docMk/>
            <pc:sldMk cId="350101061" sldId="278"/>
            <ac:spMk id="2" creationId="{00000000-0000-0000-0000-000000000000}"/>
          </ac:spMkLst>
        </pc:spChg>
        <pc:spChg chg="mod">
          <ac:chgData name="Helen A Griffiths" userId="970ac652-efaf-451a-9e9c-3191bf6940a9" providerId="ADAL" clId="{4CF1AF79-41B6-49ED-8387-A2EFD069B85B}" dt="2025-11-28T15:17:59.756" v="47" actId="207"/>
          <ac:spMkLst>
            <pc:docMk/>
            <pc:sldMk cId="350101061" sldId="278"/>
            <ac:spMk id="3" creationId="{00000000-0000-0000-0000-000000000000}"/>
          </ac:spMkLst>
        </pc:spChg>
        <pc:spChg chg="mod">
          <ac:chgData name="Helen A Griffiths" userId="970ac652-efaf-451a-9e9c-3191bf6940a9" providerId="ADAL" clId="{4CF1AF79-41B6-49ED-8387-A2EFD069B85B}" dt="2025-11-28T15:18:03.857" v="48" actId="207"/>
          <ac:spMkLst>
            <pc:docMk/>
            <pc:sldMk cId="350101061" sldId="278"/>
            <ac:spMk id="4" creationId="{00000000-0000-0000-0000-000000000000}"/>
          </ac:spMkLst>
        </pc:spChg>
      </pc:sldChg>
      <pc:sldChg chg="modSp mod">
        <pc:chgData name="Helen A Griffiths" userId="970ac652-efaf-451a-9e9c-3191bf6940a9" providerId="ADAL" clId="{4CF1AF79-41B6-49ED-8387-A2EFD069B85B}" dt="2025-11-28T15:19:00.489" v="60" actId="207"/>
        <pc:sldMkLst>
          <pc:docMk/>
          <pc:sldMk cId="2042767405" sldId="279"/>
        </pc:sldMkLst>
        <pc:spChg chg="mod">
          <ac:chgData name="Helen A Griffiths" userId="970ac652-efaf-451a-9e9c-3191bf6940a9" providerId="ADAL" clId="{4CF1AF79-41B6-49ED-8387-A2EFD069B85B}" dt="2025-11-28T15:18:50.748" v="58" actId="207"/>
          <ac:spMkLst>
            <pc:docMk/>
            <pc:sldMk cId="2042767405" sldId="279"/>
            <ac:spMk id="2" creationId="{00000000-0000-0000-0000-000000000000}"/>
          </ac:spMkLst>
        </pc:spChg>
        <pc:spChg chg="mod">
          <ac:chgData name="Helen A Griffiths" userId="970ac652-efaf-451a-9e9c-3191bf6940a9" providerId="ADAL" clId="{4CF1AF79-41B6-49ED-8387-A2EFD069B85B}" dt="2025-11-28T15:18:56.293" v="59" actId="207"/>
          <ac:spMkLst>
            <pc:docMk/>
            <pc:sldMk cId="2042767405" sldId="279"/>
            <ac:spMk id="3" creationId="{00000000-0000-0000-0000-000000000000}"/>
          </ac:spMkLst>
        </pc:spChg>
        <pc:spChg chg="mod">
          <ac:chgData name="Helen A Griffiths" userId="970ac652-efaf-451a-9e9c-3191bf6940a9" providerId="ADAL" clId="{4CF1AF79-41B6-49ED-8387-A2EFD069B85B}" dt="2025-11-28T15:19:00.489" v="60" actId="207"/>
          <ac:spMkLst>
            <pc:docMk/>
            <pc:sldMk cId="2042767405" sldId="279"/>
            <ac:spMk id="4" creationId="{00000000-0000-0000-0000-000000000000}"/>
          </ac:spMkLst>
        </pc:spChg>
      </pc:sldChg>
      <pc:sldChg chg="modSp mod">
        <pc:chgData name="Helen A Griffiths" userId="970ac652-efaf-451a-9e9c-3191bf6940a9" providerId="ADAL" clId="{4CF1AF79-41B6-49ED-8387-A2EFD069B85B}" dt="2025-11-28T15:20:01.618" v="73" actId="207"/>
        <pc:sldMkLst>
          <pc:docMk/>
          <pc:sldMk cId="3337039224" sldId="280"/>
        </pc:sldMkLst>
        <pc:spChg chg="mod">
          <ac:chgData name="Helen A Griffiths" userId="970ac652-efaf-451a-9e9c-3191bf6940a9" providerId="ADAL" clId="{4CF1AF79-41B6-49ED-8387-A2EFD069B85B}" dt="2025-11-28T15:20:01.618" v="73" actId="207"/>
          <ac:spMkLst>
            <pc:docMk/>
            <pc:sldMk cId="3337039224" sldId="280"/>
            <ac:spMk id="5" creationId="{00000000-0000-0000-0000-000000000000}"/>
          </ac:spMkLst>
        </pc:spChg>
      </pc:sldChg>
      <pc:sldChg chg="modSp mod">
        <pc:chgData name="Helen A Griffiths" userId="970ac652-efaf-451a-9e9c-3191bf6940a9" providerId="ADAL" clId="{4CF1AF79-41B6-49ED-8387-A2EFD069B85B}" dt="2025-11-28T15:22:31.649" v="107" actId="207"/>
        <pc:sldMkLst>
          <pc:docMk/>
          <pc:sldMk cId="986471637" sldId="281"/>
        </pc:sldMkLst>
        <pc:spChg chg="mod">
          <ac:chgData name="Helen A Griffiths" userId="970ac652-efaf-451a-9e9c-3191bf6940a9" providerId="ADAL" clId="{4CF1AF79-41B6-49ED-8387-A2EFD069B85B}" dt="2025-11-28T15:22:04.461" v="101" actId="207"/>
          <ac:spMkLst>
            <pc:docMk/>
            <pc:sldMk cId="986471637" sldId="281"/>
            <ac:spMk id="2" creationId="{00000000-0000-0000-0000-000000000000}"/>
          </ac:spMkLst>
        </pc:spChg>
        <pc:spChg chg="mod">
          <ac:chgData name="Helen A Griffiths" userId="970ac652-efaf-451a-9e9c-3191bf6940a9" providerId="ADAL" clId="{4CF1AF79-41B6-49ED-8387-A2EFD069B85B}" dt="2025-11-28T15:22:27.744" v="106" actId="207"/>
          <ac:spMkLst>
            <pc:docMk/>
            <pc:sldMk cId="986471637" sldId="281"/>
            <ac:spMk id="3" creationId="{00000000-0000-0000-0000-000000000000}"/>
          </ac:spMkLst>
        </pc:spChg>
        <pc:spChg chg="mod">
          <ac:chgData name="Helen A Griffiths" userId="970ac652-efaf-451a-9e9c-3191bf6940a9" providerId="ADAL" clId="{4CF1AF79-41B6-49ED-8387-A2EFD069B85B}" dt="2025-11-28T15:22:21.564" v="105" actId="207"/>
          <ac:spMkLst>
            <pc:docMk/>
            <pc:sldMk cId="986471637" sldId="281"/>
            <ac:spMk id="4" creationId="{00000000-0000-0000-0000-000000000000}"/>
          </ac:spMkLst>
        </pc:spChg>
        <pc:spChg chg="mod">
          <ac:chgData name="Helen A Griffiths" userId="970ac652-efaf-451a-9e9c-3191bf6940a9" providerId="ADAL" clId="{4CF1AF79-41B6-49ED-8387-A2EFD069B85B}" dt="2025-11-28T15:22:31.649" v="107" actId="207"/>
          <ac:spMkLst>
            <pc:docMk/>
            <pc:sldMk cId="986471637" sldId="281"/>
            <ac:spMk id="5" creationId="{00000000-0000-0000-0000-000000000000}"/>
          </ac:spMkLst>
        </pc:spChg>
      </pc:sldChg>
      <pc:sldChg chg="modSp mod">
        <pc:chgData name="Helen A Griffiths" userId="970ac652-efaf-451a-9e9c-3191bf6940a9" providerId="ADAL" clId="{4CF1AF79-41B6-49ED-8387-A2EFD069B85B}" dt="2025-11-28T15:19:23.426" v="65" actId="207"/>
        <pc:sldMkLst>
          <pc:docMk/>
          <pc:sldMk cId="1552601706" sldId="282"/>
        </pc:sldMkLst>
        <pc:spChg chg="mod">
          <ac:chgData name="Helen A Griffiths" userId="970ac652-efaf-451a-9e9c-3191bf6940a9" providerId="ADAL" clId="{4CF1AF79-41B6-49ED-8387-A2EFD069B85B}" dt="2025-11-28T15:19:05.099" v="61" actId="207"/>
          <ac:spMkLst>
            <pc:docMk/>
            <pc:sldMk cId="1552601706" sldId="282"/>
            <ac:spMk id="2" creationId="{00000000-0000-0000-0000-000000000000}"/>
          </ac:spMkLst>
        </pc:spChg>
        <pc:spChg chg="mod">
          <ac:chgData name="Helen A Griffiths" userId="970ac652-efaf-451a-9e9c-3191bf6940a9" providerId="ADAL" clId="{4CF1AF79-41B6-49ED-8387-A2EFD069B85B}" dt="2025-11-28T15:19:23.426" v="65" actId="207"/>
          <ac:spMkLst>
            <pc:docMk/>
            <pc:sldMk cId="1552601706" sldId="282"/>
            <ac:spMk id="3" creationId="{00000000-0000-0000-0000-000000000000}"/>
          </ac:spMkLst>
        </pc:spChg>
        <pc:spChg chg="mod">
          <ac:chgData name="Helen A Griffiths" userId="970ac652-efaf-451a-9e9c-3191bf6940a9" providerId="ADAL" clId="{4CF1AF79-41B6-49ED-8387-A2EFD069B85B}" dt="2025-11-28T15:19:19.149" v="64" actId="207"/>
          <ac:spMkLst>
            <pc:docMk/>
            <pc:sldMk cId="1552601706" sldId="282"/>
            <ac:spMk id="4" creationId="{00000000-0000-0000-0000-000000000000}"/>
          </ac:spMkLst>
        </pc:spChg>
      </pc:sldChg>
      <pc:sldChg chg="modSp mod">
        <pc:chgData name="Helen A Griffiths" userId="970ac652-efaf-451a-9e9c-3191bf6940a9" providerId="ADAL" clId="{4CF1AF79-41B6-49ED-8387-A2EFD069B85B}" dt="2025-11-28T15:19:56.826" v="72" actId="207"/>
        <pc:sldMkLst>
          <pc:docMk/>
          <pc:sldMk cId="1586100311" sldId="283"/>
        </pc:sldMkLst>
        <pc:spChg chg="mod">
          <ac:chgData name="Helen A Griffiths" userId="970ac652-efaf-451a-9e9c-3191bf6940a9" providerId="ADAL" clId="{4CF1AF79-41B6-49ED-8387-A2EFD069B85B}" dt="2025-11-28T15:19:41.533" v="68" actId="207"/>
          <ac:spMkLst>
            <pc:docMk/>
            <pc:sldMk cId="1586100311" sldId="283"/>
            <ac:spMk id="2" creationId="{00000000-0000-0000-0000-000000000000}"/>
          </ac:spMkLst>
        </pc:spChg>
        <pc:spChg chg="mod">
          <ac:chgData name="Helen A Griffiths" userId="970ac652-efaf-451a-9e9c-3191bf6940a9" providerId="ADAL" clId="{4CF1AF79-41B6-49ED-8387-A2EFD069B85B}" dt="2025-11-28T15:19:56.826" v="72" actId="207"/>
          <ac:spMkLst>
            <pc:docMk/>
            <pc:sldMk cId="1586100311" sldId="283"/>
            <ac:spMk id="3" creationId="{00000000-0000-0000-0000-000000000000}"/>
          </ac:spMkLst>
        </pc:spChg>
        <pc:spChg chg="mod">
          <ac:chgData name="Helen A Griffiths" userId="970ac652-efaf-451a-9e9c-3191bf6940a9" providerId="ADAL" clId="{4CF1AF79-41B6-49ED-8387-A2EFD069B85B}" dt="2025-11-28T15:19:52.432" v="71" actId="207"/>
          <ac:spMkLst>
            <pc:docMk/>
            <pc:sldMk cId="1586100311" sldId="283"/>
            <ac:spMk id="4" creationId="{00000000-0000-0000-0000-000000000000}"/>
          </ac:spMkLst>
        </pc:spChg>
      </pc:sldChg>
      <pc:sldChg chg="modSp mod">
        <pc:chgData name="Helen A Griffiths" userId="970ac652-efaf-451a-9e9c-3191bf6940a9" providerId="ADAL" clId="{4CF1AF79-41B6-49ED-8387-A2EFD069B85B}" dt="2025-11-28T15:19:34.714" v="67" actId="207"/>
        <pc:sldMkLst>
          <pc:docMk/>
          <pc:sldMk cId="3120264544" sldId="285"/>
        </pc:sldMkLst>
        <pc:spChg chg="mod">
          <ac:chgData name="Helen A Griffiths" userId="970ac652-efaf-451a-9e9c-3191bf6940a9" providerId="ADAL" clId="{4CF1AF79-41B6-49ED-8387-A2EFD069B85B}" dt="2025-11-28T15:19:34.714" v="67" actId="207"/>
          <ac:spMkLst>
            <pc:docMk/>
            <pc:sldMk cId="3120264544" sldId="285"/>
            <ac:spMk id="3" creationId="{00000000-0000-0000-0000-000000000000}"/>
          </ac:spMkLst>
        </pc:spChg>
        <pc:spChg chg="mod">
          <ac:chgData name="Helen A Griffiths" userId="970ac652-efaf-451a-9e9c-3191bf6940a9" providerId="ADAL" clId="{4CF1AF79-41B6-49ED-8387-A2EFD069B85B}" dt="2025-11-28T15:19:30.425" v="66" actId="207"/>
          <ac:spMkLst>
            <pc:docMk/>
            <pc:sldMk cId="3120264544" sldId="285"/>
            <ac:spMk id="52231" creationId="{00000000-0000-0000-0000-000000000000}"/>
          </ac:spMkLst>
        </pc:spChg>
      </pc:sldChg>
      <pc:sldChg chg="modSp mod">
        <pc:chgData name="Helen A Griffiths" userId="970ac652-efaf-451a-9e9c-3191bf6940a9" providerId="ADAL" clId="{4CF1AF79-41B6-49ED-8387-A2EFD069B85B}" dt="2025-11-28T15:20:30.903" v="81" actId="20577"/>
        <pc:sldMkLst>
          <pc:docMk/>
          <pc:sldMk cId="486996929" sldId="286"/>
        </pc:sldMkLst>
        <pc:spChg chg="mod">
          <ac:chgData name="Helen A Griffiths" userId="970ac652-efaf-451a-9e9c-3191bf6940a9" providerId="ADAL" clId="{4CF1AF79-41B6-49ED-8387-A2EFD069B85B}" dt="2025-11-28T15:20:07.313" v="74" actId="207"/>
          <ac:spMkLst>
            <pc:docMk/>
            <pc:sldMk cId="486996929" sldId="286"/>
            <ac:spMk id="2" creationId="{00000000-0000-0000-0000-000000000000}"/>
          </ac:spMkLst>
        </pc:spChg>
        <pc:spChg chg="mod">
          <ac:chgData name="Helen A Griffiths" userId="970ac652-efaf-451a-9e9c-3191bf6940a9" providerId="ADAL" clId="{4CF1AF79-41B6-49ED-8387-A2EFD069B85B}" dt="2025-11-28T15:20:30.903" v="81" actId="20577"/>
          <ac:spMkLst>
            <pc:docMk/>
            <pc:sldMk cId="486996929" sldId="286"/>
            <ac:spMk id="3" creationId="{00000000-0000-0000-0000-000000000000}"/>
          </ac:spMkLst>
        </pc:spChg>
        <pc:spChg chg="mod">
          <ac:chgData name="Helen A Griffiths" userId="970ac652-efaf-451a-9e9c-3191bf6940a9" providerId="ADAL" clId="{4CF1AF79-41B6-49ED-8387-A2EFD069B85B}" dt="2025-11-28T15:20:21.914" v="77" actId="207"/>
          <ac:spMkLst>
            <pc:docMk/>
            <pc:sldMk cId="486996929" sldId="286"/>
            <ac:spMk id="4" creationId="{00000000-0000-0000-0000-000000000000}"/>
          </ac:spMkLst>
        </pc:spChg>
      </pc:sldChg>
      <pc:sldChg chg="modSp mod">
        <pc:chgData name="Helen A Griffiths" userId="970ac652-efaf-451a-9e9c-3191bf6940a9" providerId="ADAL" clId="{4CF1AF79-41B6-49ED-8387-A2EFD069B85B}" dt="2025-11-28T15:20:38.825" v="82" actId="207"/>
        <pc:sldMkLst>
          <pc:docMk/>
          <pc:sldMk cId="3755297572" sldId="287"/>
        </pc:sldMkLst>
        <pc:spChg chg="mod">
          <ac:chgData name="Helen A Griffiths" userId="970ac652-efaf-451a-9e9c-3191bf6940a9" providerId="ADAL" clId="{4CF1AF79-41B6-49ED-8387-A2EFD069B85B}" dt="2025-11-28T15:20:38.825" v="82" actId="207"/>
          <ac:spMkLst>
            <pc:docMk/>
            <pc:sldMk cId="3755297572" sldId="287"/>
            <ac:spMk id="2" creationId="{00000000-0000-0000-0000-000000000000}"/>
          </ac:spMkLst>
        </pc:spChg>
      </pc:sldChg>
      <pc:sldChg chg="modSp mod">
        <pc:chgData name="Helen A Griffiths" userId="970ac652-efaf-451a-9e9c-3191bf6940a9" providerId="ADAL" clId="{4CF1AF79-41B6-49ED-8387-A2EFD069B85B}" dt="2025-11-28T15:21:07.483" v="90" actId="207"/>
        <pc:sldMkLst>
          <pc:docMk/>
          <pc:sldMk cId="2645013955" sldId="288"/>
        </pc:sldMkLst>
        <pc:spChg chg="mod">
          <ac:chgData name="Helen A Griffiths" userId="970ac652-efaf-451a-9e9c-3191bf6940a9" providerId="ADAL" clId="{4CF1AF79-41B6-49ED-8387-A2EFD069B85B}" dt="2025-11-28T15:20:45.755" v="83" actId="207"/>
          <ac:spMkLst>
            <pc:docMk/>
            <pc:sldMk cId="2645013955" sldId="288"/>
            <ac:spMk id="2" creationId="{00000000-0000-0000-0000-000000000000}"/>
          </ac:spMkLst>
        </pc:spChg>
        <pc:spChg chg="mod">
          <ac:chgData name="Helen A Griffiths" userId="970ac652-efaf-451a-9e9c-3191bf6940a9" providerId="ADAL" clId="{4CF1AF79-41B6-49ED-8387-A2EFD069B85B}" dt="2025-11-28T15:20:49.484" v="84" actId="207"/>
          <ac:spMkLst>
            <pc:docMk/>
            <pc:sldMk cId="2645013955" sldId="288"/>
            <ac:spMk id="3" creationId="{F2C2264C-796E-43A6-972B-4404F737AB86}"/>
          </ac:spMkLst>
        </pc:spChg>
        <pc:spChg chg="mod">
          <ac:chgData name="Helen A Griffiths" userId="970ac652-efaf-451a-9e9c-3191bf6940a9" providerId="ADAL" clId="{4CF1AF79-41B6-49ED-8387-A2EFD069B85B}" dt="2025-11-28T15:20:52.506" v="85" actId="207"/>
          <ac:spMkLst>
            <pc:docMk/>
            <pc:sldMk cId="2645013955" sldId="288"/>
            <ac:spMk id="4" creationId="{BFD25014-2C8D-48EB-8740-847632F59E24}"/>
          </ac:spMkLst>
        </pc:spChg>
        <pc:spChg chg="mod">
          <ac:chgData name="Helen A Griffiths" userId="970ac652-efaf-451a-9e9c-3191bf6940a9" providerId="ADAL" clId="{4CF1AF79-41B6-49ED-8387-A2EFD069B85B}" dt="2025-11-28T15:20:55.354" v="86" actId="207"/>
          <ac:spMkLst>
            <pc:docMk/>
            <pc:sldMk cId="2645013955" sldId="288"/>
            <ac:spMk id="5" creationId="{B91F080F-9B02-43D2-995A-7E174EFC7CEB}"/>
          </ac:spMkLst>
        </pc:spChg>
        <pc:spChg chg="mod">
          <ac:chgData name="Helen A Griffiths" userId="970ac652-efaf-451a-9e9c-3191bf6940a9" providerId="ADAL" clId="{4CF1AF79-41B6-49ED-8387-A2EFD069B85B}" dt="2025-11-28T15:20:58.150" v="87" actId="207"/>
          <ac:spMkLst>
            <pc:docMk/>
            <pc:sldMk cId="2645013955" sldId="288"/>
            <ac:spMk id="6" creationId="{95781487-3EBA-4B4D-A85A-2F3BE7F95020}"/>
          </ac:spMkLst>
        </pc:spChg>
        <pc:spChg chg="mod">
          <ac:chgData name="Helen A Griffiths" userId="970ac652-efaf-451a-9e9c-3191bf6940a9" providerId="ADAL" clId="{4CF1AF79-41B6-49ED-8387-A2EFD069B85B}" dt="2025-11-28T15:21:07.483" v="90" actId="207"/>
          <ac:spMkLst>
            <pc:docMk/>
            <pc:sldMk cId="2645013955" sldId="288"/>
            <ac:spMk id="7" creationId="{AD9997A4-CAAE-4964-9143-A47E2B8BA6DD}"/>
          </ac:spMkLst>
        </pc:spChg>
        <pc:spChg chg="mod">
          <ac:chgData name="Helen A Griffiths" userId="970ac652-efaf-451a-9e9c-3191bf6940a9" providerId="ADAL" clId="{4CF1AF79-41B6-49ED-8387-A2EFD069B85B}" dt="2025-11-28T15:21:04.331" v="89" actId="207"/>
          <ac:spMkLst>
            <pc:docMk/>
            <pc:sldMk cId="2645013955" sldId="288"/>
            <ac:spMk id="8" creationId="{BD84DF27-E064-4229-A65D-6B853B067A62}"/>
          </ac:spMkLst>
        </pc:spChg>
        <pc:spChg chg="mod">
          <ac:chgData name="Helen A Griffiths" userId="970ac652-efaf-451a-9e9c-3191bf6940a9" providerId="ADAL" clId="{4CF1AF79-41B6-49ED-8387-A2EFD069B85B}" dt="2025-11-28T15:21:01.117" v="88" actId="207"/>
          <ac:spMkLst>
            <pc:docMk/>
            <pc:sldMk cId="2645013955" sldId="288"/>
            <ac:spMk id="9" creationId="{54ECB6ED-F228-4400-A04C-E343D48EFBD8}"/>
          </ac:spMkLst>
        </pc:spChg>
      </pc:sldChg>
      <pc:sldChg chg="modSp mod">
        <pc:chgData name="Helen A Griffiths" userId="970ac652-efaf-451a-9e9c-3191bf6940a9" providerId="ADAL" clId="{4CF1AF79-41B6-49ED-8387-A2EFD069B85B}" dt="2025-11-28T15:21:25.991" v="93" actId="207"/>
        <pc:sldMkLst>
          <pc:docMk/>
          <pc:sldMk cId="908218746" sldId="289"/>
        </pc:sldMkLst>
        <pc:spChg chg="mod">
          <ac:chgData name="Helen A Griffiths" userId="970ac652-efaf-451a-9e9c-3191bf6940a9" providerId="ADAL" clId="{4CF1AF79-41B6-49ED-8387-A2EFD069B85B}" dt="2025-11-28T15:21:25.991" v="93" actId="207"/>
          <ac:spMkLst>
            <pc:docMk/>
            <pc:sldMk cId="908218746" sldId="289"/>
            <ac:spMk id="2" creationId="{00000000-0000-0000-0000-000000000000}"/>
          </ac:spMkLst>
        </pc:spChg>
      </pc:sldChg>
      <pc:sldChg chg="modSp mod">
        <pc:chgData name="Helen A Griffiths" userId="970ac652-efaf-451a-9e9c-3191bf6940a9" providerId="ADAL" clId="{4CF1AF79-41B6-49ED-8387-A2EFD069B85B}" dt="2025-11-28T15:21:59.536" v="100" actId="207"/>
        <pc:sldMkLst>
          <pc:docMk/>
          <pc:sldMk cId="78135873" sldId="290"/>
        </pc:sldMkLst>
        <pc:spChg chg="mod">
          <ac:chgData name="Helen A Griffiths" userId="970ac652-efaf-451a-9e9c-3191bf6940a9" providerId="ADAL" clId="{4CF1AF79-41B6-49ED-8387-A2EFD069B85B}" dt="2025-11-28T15:21:40.757" v="96" actId="207"/>
          <ac:spMkLst>
            <pc:docMk/>
            <pc:sldMk cId="78135873" sldId="290"/>
            <ac:spMk id="2" creationId="{00000000-0000-0000-0000-000000000000}"/>
          </ac:spMkLst>
        </pc:spChg>
        <pc:spChg chg="mod">
          <ac:chgData name="Helen A Griffiths" userId="970ac652-efaf-451a-9e9c-3191bf6940a9" providerId="ADAL" clId="{4CF1AF79-41B6-49ED-8387-A2EFD069B85B}" dt="2025-11-28T15:21:59.536" v="100" actId="207"/>
          <ac:spMkLst>
            <pc:docMk/>
            <pc:sldMk cId="78135873" sldId="290"/>
            <ac:spMk id="3" creationId="{00000000-0000-0000-0000-000000000000}"/>
          </ac:spMkLst>
        </pc:spChg>
        <pc:spChg chg="mod">
          <ac:chgData name="Helen A Griffiths" userId="970ac652-efaf-451a-9e9c-3191bf6940a9" providerId="ADAL" clId="{4CF1AF79-41B6-49ED-8387-A2EFD069B85B}" dt="2025-11-28T15:21:55.073" v="99" actId="207"/>
          <ac:spMkLst>
            <pc:docMk/>
            <pc:sldMk cId="78135873" sldId="290"/>
            <ac:spMk id="4" creationId="{00000000-0000-0000-0000-000000000000}"/>
          </ac:spMkLst>
        </pc:spChg>
      </pc:sldChg>
      <pc:sldChg chg="modSp mod">
        <pc:chgData name="Helen A Griffiths" userId="970ac652-efaf-451a-9e9c-3191bf6940a9" providerId="ADAL" clId="{4CF1AF79-41B6-49ED-8387-A2EFD069B85B}" dt="2025-11-28T15:23:19.019" v="117" actId="207"/>
        <pc:sldMkLst>
          <pc:docMk/>
          <pc:sldMk cId="3900781899" sldId="291"/>
        </pc:sldMkLst>
        <pc:spChg chg="mod">
          <ac:chgData name="Helen A Griffiths" userId="970ac652-efaf-451a-9e9c-3191bf6940a9" providerId="ADAL" clId="{4CF1AF79-41B6-49ED-8387-A2EFD069B85B}" dt="2025-11-28T15:23:14.215" v="116" actId="207"/>
          <ac:spMkLst>
            <pc:docMk/>
            <pc:sldMk cId="3900781899" sldId="291"/>
            <ac:spMk id="5" creationId="{00000000-0000-0000-0000-000000000000}"/>
          </ac:spMkLst>
        </pc:spChg>
        <pc:spChg chg="mod">
          <ac:chgData name="Helen A Griffiths" userId="970ac652-efaf-451a-9e9c-3191bf6940a9" providerId="ADAL" clId="{4CF1AF79-41B6-49ED-8387-A2EFD069B85B}" dt="2025-11-28T15:23:19.019" v="117" actId="207"/>
          <ac:spMkLst>
            <pc:docMk/>
            <pc:sldMk cId="3900781899" sldId="291"/>
            <ac:spMk id="6" creationId="{00000000-0000-0000-0000-000000000000}"/>
          </ac:spMkLst>
        </pc:spChg>
      </pc:sldChg>
      <pc:sldChg chg="modSp mod">
        <pc:chgData name="Helen A Griffiths" userId="970ac652-efaf-451a-9e9c-3191bf6940a9" providerId="ADAL" clId="{4CF1AF79-41B6-49ED-8387-A2EFD069B85B}" dt="2025-11-28T15:22:54.191" v="112" actId="207"/>
        <pc:sldMkLst>
          <pc:docMk/>
          <pc:sldMk cId="2497472795" sldId="293"/>
        </pc:sldMkLst>
        <pc:spChg chg="mod">
          <ac:chgData name="Helen A Griffiths" userId="970ac652-efaf-451a-9e9c-3191bf6940a9" providerId="ADAL" clId="{4CF1AF79-41B6-49ED-8387-A2EFD069B85B}" dt="2025-11-28T15:22:37.407" v="108" actId="207"/>
          <ac:spMkLst>
            <pc:docMk/>
            <pc:sldMk cId="2497472795" sldId="293"/>
            <ac:spMk id="2" creationId="{00000000-0000-0000-0000-000000000000}"/>
          </ac:spMkLst>
        </pc:spChg>
        <pc:spChg chg="mod">
          <ac:chgData name="Helen A Griffiths" userId="970ac652-efaf-451a-9e9c-3191bf6940a9" providerId="ADAL" clId="{4CF1AF79-41B6-49ED-8387-A2EFD069B85B}" dt="2025-11-28T15:22:54.191" v="112" actId="207"/>
          <ac:spMkLst>
            <pc:docMk/>
            <pc:sldMk cId="2497472795" sldId="293"/>
            <ac:spMk id="3" creationId="{00000000-0000-0000-0000-000000000000}"/>
          </ac:spMkLst>
        </pc:spChg>
        <pc:spChg chg="mod">
          <ac:chgData name="Helen A Griffiths" userId="970ac652-efaf-451a-9e9c-3191bf6940a9" providerId="ADAL" clId="{4CF1AF79-41B6-49ED-8387-A2EFD069B85B}" dt="2025-11-28T15:22:49.661" v="111" actId="207"/>
          <ac:spMkLst>
            <pc:docMk/>
            <pc:sldMk cId="2497472795" sldId="293"/>
            <ac:spMk id="4" creationId="{00000000-0000-0000-0000-000000000000}"/>
          </ac:spMkLst>
        </pc:spChg>
      </pc:sldChg>
      <pc:sldChg chg="modSp mod">
        <pc:chgData name="Helen A Griffiths" userId="970ac652-efaf-451a-9e9c-3191bf6940a9" providerId="ADAL" clId="{4CF1AF79-41B6-49ED-8387-A2EFD069B85B}" dt="2025-11-28T15:23:08.823" v="115" actId="207"/>
        <pc:sldMkLst>
          <pc:docMk/>
          <pc:sldMk cId="502229421" sldId="295"/>
        </pc:sldMkLst>
        <pc:spChg chg="mod">
          <ac:chgData name="Helen A Griffiths" userId="970ac652-efaf-451a-9e9c-3191bf6940a9" providerId="ADAL" clId="{4CF1AF79-41B6-49ED-8387-A2EFD069B85B}" dt="2025-11-28T15:23:03.252" v="114" actId="207"/>
          <ac:spMkLst>
            <pc:docMk/>
            <pc:sldMk cId="502229421" sldId="295"/>
            <ac:spMk id="2" creationId="{00000000-0000-0000-0000-000000000000}"/>
          </ac:spMkLst>
        </pc:spChg>
        <pc:spChg chg="mod">
          <ac:chgData name="Helen A Griffiths" userId="970ac652-efaf-451a-9e9c-3191bf6940a9" providerId="ADAL" clId="{4CF1AF79-41B6-49ED-8387-A2EFD069B85B}" dt="2025-11-28T15:23:08.823" v="115" actId="207"/>
          <ac:spMkLst>
            <pc:docMk/>
            <pc:sldMk cId="502229421" sldId="295"/>
            <ac:spMk id="3" creationId="{00000000-0000-0000-0000-000000000000}"/>
          </ac:spMkLst>
        </pc:spChg>
      </pc:sldChg>
      <pc:sldChg chg="modSp mod">
        <pc:chgData name="Helen A Griffiths" userId="970ac652-efaf-451a-9e9c-3191bf6940a9" providerId="ADAL" clId="{4CF1AF79-41B6-49ED-8387-A2EFD069B85B}" dt="2025-11-28T15:14:34.521" v="9" actId="207"/>
        <pc:sldMkLst>
          <pc:docMk/>
          <pc:sldMk cId="4066344046" sldId="296"/>
        </pc:sldMkLst>
        <pc:spChg chg="mod">
          <ac:chgData name="Helen A Griffiths" userId="970ac652-efaf-451a-9e9c-3191bf6940a9" providerId="ADAL" clId="{4CF1AF79-41B6-49ED-8387-A2EFD069B85B}" dt="2025-11-28T15:14:34.521" v="9" actId="207"/>
          <ac:spMkLst>
            <pc:docMk/>
            <pc:sldMk cId="4066344046" sldId="296"/>
            <ac:spMk id="2" creationId="{00000000-0000-0000-0000-000000000000}"/>
          </ac:spMkLst>
        </pc:spChg>
      </pc:sldChg>
      <pc:sldChg chg="modSp mod">
        <pc:chgData name="Helen A Griffiths" userId="970ac652-efaf-451a-9e9c-3191bf6940a9" providerId="ADAL" clId="{4CF1AF79-41B6-49ED-8387-A2EFD069B85B}" dt="2025-11-28T15:14:49.500" v="11" actId="207"/>
        <pc:sldMkLst>
          <pc:docMk/>
          <pc:sldMk cId="676382247" sldId="297"/>
        </pc:sldMkLst>
        <pc:spChg chg="mod">
          <ac:chgData name="Helen A Griffiths" userId="970ac652-efaf-451a-9e9c-3191bf6940a9" providerId="ADAL" clId="{4CF1AF79-41B6-49ED-8387-A2EFD069B85B}" dt="2025-11-28T15:14:41.699" v="10" actId="207"/>
          <ac:spMkLst>
            <pc:docMk/>
            <pc:sldMk cId="676382247" sldId="297"/>
            <ac:spMk id="2" creationId="{00000000-0000-0000-0000-000000000000}"/>
          </ac:spMkLst>
        </pc:spChg>
        <pc:spChg chg="mod">
          <ac:chgData name="Helen A Griffiths" userId="970ac652-efaf-451a-9e9c-3191bf6940a9" providerId="ADAL" clId="{4CF1AF79-41B6-49ED-8387-A2EFD069B85B}" dt="2025-11-28T15:14:49.500" v="11" actId="207"/>
          <ac:spMkLst>
            <pc:docMk/>
            <pc:sldMk cId="676382247" sldId="297"/>
            <ac:spMk id="5" creationId="{00000000-0000-0000-0000-000000000000}"/>
          </ac:spMkLst>
        </pc:spChg>
      </pc:sldChg>
      <pc:sldChg chg="modSp mod">
        <pc:chgData name="Helen A Griffiths" userId="970ac652-efaf-451a-9e9c-3191bf6940a9" providerId="ADAL" clId="{4CF1AF79-41B6-49ED-8387-A2EFD069B85B}" dt="2025-11-28T15:15:07.912" v="12" actId="207"/>
        <pc:sldMkLst>
          <pc:docMk/>
          <pc:sldMk cId="2569599252" sldId="298"/>
        </pc:sldMkLst>
        <pc:spChg chg="mod">
          <ac:chgData name="Helen A Griffiths" userId="970ac652-efaf-451a-9e9c-3191bf6940a9" providerId="ADAL" clId="{4CF1AF79-41B6-49ED-8387-A2EFD069B85B}" dt="2025-11-28T15:15:07.912" v="12" actId="207"/>
          <ac:spMkLst>
            <pc:docMk/>
            <pc:sldMk cId="2569599252" sldId="298"/>
            <ac:spMk id="2" creationId="{00000000-0000-0000-0000-000000000000}"/>
          </ac:spMkLst>
        </pc:spChg>
      </pc:sldChg>
      <pc:sldChg chg="modSp mod">
        <pc:chgData name="Helen A Griffiths" userId="970ac652-efaf-451a-9e9c-3191bf6940a9" providerId="ADAL" clId="{4CF1AF79-41B6-49ED-8387-A2EFD069B85B}" dt="2025-11-28T15:21:33.560" v="95" actId="207"/>
        <pc:sldMkLst>
          <pc:docMk/>
          <pc:sldMk cId="4155905361" sldId="299"/>
        </pc:sldMkLst>
        <pc:spChg chg="mod">
          <ac:chgData name="Helen A Griffiths" userId="970ac652-efaf-451a-9e9c-3191bf6940a9" providerId="ADAL" clId="{4CF1AF79-41B6-49ED-8387-A2EFD069B85B}" dt="2025-11-28T15:21:30.969" v="94" actId="207"/>
          <ac:spMkLst>
            <pc:docMk/>
            <pc:sldMk cId="4155905361" sldId="299"/>
            <ac:spMk id="2" creationId="{9C230690-321C-433A-894E-33CA200C475E}"/>
          </ac:spMkLst>
        </pc:spChg>
        <pc:spChg chg="mod">
          <ac:chgData name="Helen A Griffiths" userId="970ac652-efaf-451a-9e9c-3191bf6940a9" providerId="ADAL" clId="{4CF1AF79-41B6-49ED-8387-A2EFD069B85B}" dt="2025-11-28T15:21:33.560" v="95" actId="207"/>
          <ac:spMkLst>
            <pc:docMk/>
            <pc:sldMk cId="4155905361" sldId="299"/>
            <ac:spMk id="3" creationId="{3E182DDC-AB09-4657-BD0C-8A456936CE4B}"/>
          </ac:spMkLst>
        </pc:spChg>
      </pc:sldChg>
      <pc:sldChg chg="modSp mod">
        <pc:chgData name="Helen A Griffiths" userId="970ac652-efaf-451a-9e9c-3191bf6940a9" providerId="ADAL" clId="{4CF1AF79-41B6-49ED-8387-A2EFD069B85B}" dt="2025-11-28T15:21:18.942" v="92" actId="207"/>
        <pc:sldMkLst>
          <pc:docMk/>
          <pc:sldMk cId="1020109686" sldId="300"/>
        </pc:sldMkLst>
        <pc:spChg chg="mod">
          <ac:chgData name="Helen A Griffiths" userId="970ac652-efaf-451a-9e9c-3191bf6940a9" providerId="ADAL" clId="{4CF1AF79-41B6-49ED-8387-A2EFD069B85B}" dt="2025-11-28T15:21:14.912" v="91" actId="207"/>
          <ac:spMkLst>
            <pc:docMk/>
            <pc:sldMk cId="1020109686" sldId="300"/>
            <ac:spMk id="2" creationId="{2A0E9D4E-AA54-416A-BF18-BCEA2F6CC5D8}"/>
          </ac:spMkLst>
        </pc:spChg>
        <pc:spChg chg="mod">
          <ac:chgData name="Helen A Griffiths" userId="970ac652-efaf-451a-9e9c-3191bf6940a9" providerId="ADAL" clId="{4CF1AF79-41B6-49ED-8387-A2EFD069B85B}" dt="2025-11-28T15:21:18.942" v="92" actId="207"/>
          <ac:spMkLst>
            <pc:docMk/>
            <pc:sldMk cId="1020109686" sldId="300"/>
            <ac:spMk id="3" creationId="{D0724789-9495-4865-8AE2-CA878AB55973}"/>
          </ac:spMkLst>
        </pc:spChg>
      </pc:sldChg>
      <pc:sldMasterChg chg="setBg modSldLayout">
        <pc:chgData name="Helen A Griffiths" userId="970ac652-efaf-451a-9e9c-3191bf6940a9" providerId="ADAL" clId="{4CF1AF79-41B6-49ED-8387-A2EFD069B85B}" dt="2025-11-28T15:13:51.370" v="1"/>
        <pc:sldMasterMkLst>
          <pc:docMk/>
          <pc:sldMasterMk cId="3101101513" sldId="2147483648"/>
        </pc:sldMasterMkLst>
        <pc:sldLayoutChg chg="setBg">
          <pc:chgData name="Helen A Griffiths" userId="970ac652-efaf-451a-9e9c-3191bf6940a9" providerId="ADAL" clId="{4CF1AF79-41B6-49ED-8387-A2EFD069B85B}" dt="2025-11-28T15:13:51.370" v="1"/>
          <pc:sldLayoutMkLst>
            <pc:docMk/>
            <pc:sldMasterMk cId="3101101513" sldId="2147483648"/>
            <pc:sldLayoutMk cId="1912890172" sldId="2147483649"/>
          </pc:sldLayoutMkLst>
        </pc:sldLayoutChg>
        <pc:sldLayoutChg chg="setBg">
          <pc:chgData name="Helen A Griffiths" userId="970ac652-efaf-451a-9e9c-3191bf6940a9" providerId="ADAL" clId="{4CF1AF79-41B6-49ED-8387-A2EFD069B85B}" dt="2025-11-28T15:13:51.370" v="1"/>
          <pc:sldLayoutMkLst>
            <pc:docMk/>
            <pc:sldMasterMk cId="3101101513" sldId="2147483648"/>
            <pc:sldLayoutMk cId="3872044144" sldId="2147483650"/>
          </pc:sldLayoutMkLst>
        </pc:sldLayoutChg>
        <pc:sldLayoutChg chg="setBg">
          <pc:chgData name="Helen A Griffiths" userId="970ac652-efaf-451a-9e9c-3191bf6940a9" providerId="ADAL" clId="{4CF1AF79-41B6-49ED-8387-A2EFD069B85B}" dt="2025-11-28T15:13:51.370" v="1"/>
          <pc:sldLayoutMkLst>
            <pc:docMk/>
            <pc:sldMasterMk cId="3101101513" sldId="2147483648"/>
            <pc:sldLayoutMk cId="3653478746" sldId="2147483651"/>
          </pc:sldLayoutMkLst>
        </pc:sldLayoutChg>
        <pc:sldLayoutChg chg="setBg">
          <pc:chgData name="Helen A Griffiths" userId="970ac652-efaf-451a-9e9c-3191bf6940a9" providerId="ADAL" clId="{4CF1AF79-41B6-49ED-8387-A2EFD069B85B}" dt="2025-11-28T15:13:51.370" v="1"/>
          <pc:sldLayoutMkLst>
            <pc:docMk/>
            <pc:sldMasterMk cId="3101101513" sldId="2147483648"/>
            <pc:sldLayoutMk cId="4011822272" sldId="2147483652"/>
          </pc:sldLayoutMkLst>
        </pc:sldLayoutChg>
        <pc:sldLayoutChg chg="setBg">
          <pc:chgData name="Helen A Griffiths" userId="970ac652-efaf-451a-9e9c-3191bf6940a9" providerId="ADAL" clId="{4CF1AF79-41B6-49ED-8387-A2EFD069B85B}" dt="2025-11-28T15:13:51.370" v="1"/>
          <pc:sldLayoutMkLst>
            <pc:docMk/>
            <pc:sldMasterMk cId="3101101513" sldId="2147483648"/>
            <pc:sldLayoutMk cId="1037141294" sldId="2147483653"/>
          </pc:sldLayoutMkLst>
        </pc:sldLayoutChg>
        <pc:sldLayoutChg chg="setBg">
          <pc:chgData name="Helen A Griffiths" userId="970ac652-efaf-451a-9e9c-3191bf6940a9" providerId="ADAL" clId="{4CF1AF79-41B6-49ED-8387-A2EFD069B85B}" dt="2025-11-28T15:13:51.370" v="1"/>
          <pc:sldLayoutMkLst>
            <pc:docMk/>
            <pc:sldMasterMk cId="3101101513" sldId="2147483648"/>
            <pc:sldLayoutMk cId="3378595300" sldId="2147483654"/>
          </pc:sldLayoutMkLst>
        </pc:sldLayoutChg>
        <pc:sldLayoutChg chg="setBg">
          <pc:chgData name="Helen A Griffiths" userId="970ac652-efaf-451a-9e9c-3191bf6940a9" providerId="ADAL" clId="{4CF1AF79-41B6-49ED-8387-A2EFD069B85B}" dt="2025-11-28T15:13:51.370" v="1"/>
          <pc:sldLayoutMkLst>
            <pc:docMk/>
            <pc:sldMasterMk cId="3101101513" sldId="2147483648"/>
            <pc:sldLayoutMk cId="766113642" sldId="2147483655"/>
          </pc:sldLayoutMkLst>
        </pc:sldLayoutChg>
        <pc:sldLayoutChg chg="setBg">
          <pc:chgData name="Helen A Griffiths" userId="970ac652-efaf-451a-9e9c-3191bf6940a9" providerId="ADAL" clId="{4CF1AF79-41B6-49ED-8387-A2EFD069B85B}" dt="2025-11-28T15:13:51.370" v="1"/>
          <pc:sldLayoutMkLst>
            <pc:docMk/>
            <pc:sldMasterMk cId="3101101513" sldId="2147483648"/>
            <pc:sldLayoutMk cId="3871674000" sldId="2147483656"/>
          </pc:sldLayoutMkLst>
        </pc:sldLayoutChg>
        <pc:sldLayoutChg chg="setBg">
          <pc:chgData name="Helen A Griffiths" userId="970ac652-efaf-451a-9e9c-3191bf6940a9" providerId="ADAL" clId="{4CF1AF79-41B6-49ED-8387-A2EFD069B85B}" dt="2025-11-28T15:13:51.370" v="1"/>
          <pc:sldLayoutMkLst>
            <pc:docMk/>
            <pc:sldMasterMk cId="3101101513" sldId="2147483648"/>
            <pc:sldLayoutMk cId="1354533479" sldId="2147483657"/>
          </pc:sldLayoutMkLst>
        </pc:sldLayoutChg>
        <pc:sldLayoutChg chg="setBg">
          <pc:chgData name="Helen A Griffiths" userId="970ac652-efaf-451a-9e9c-3191bf6940a9" providerId="ADAL" clId="{4CF1AF79-41B6-49ED-8387-A2EFD069B85B}" dt="2025-11-28T15:13:51.370" v="1"/>
          <pc:sldLayoutMkLst>
            <pc:docMk/>
            <pc:sldMasterMk cId="3101101513" sldId="2147483648"/>
            <pc:sldLayoutMk cId="2801811505" sldId="2147483658"/>
          </pc:sldLayoutMkLst>
        </pc:sldLayoutChg>
        <pc:sldLayoutChg chg="setBg">
          <pc:chgData name="Helen A Griffiths" userId="970ac652-efaf-451a-9e9c-3191bf6940a9" providerId="ADAL" clId="{4CF1AF79-41B6-49ED-8387-A2EFD069B85B}" dt="2025-11-28T15:13:51.370" v="1"/>
          <pc:sldLayoutMkLst>
            <pc:docMk/>
            <pc:sldMasterMk cId="3101101513" sldId="2147483648"/>
            <pc:sldLayoutMk cId="1684028340"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62DC515-8AA0-4AA0-AEB6-258DED17F7C7}" type="datetimeFigureOut">
              <a:rPr lang="en-GB" smtClean="0"/>
              <a:t>28/11/2025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EE83456-8638-41F3-9F5C-A7C022CE0E92}" type="slidenum">
              <a:rPr lang="en-GB" smtClean="0"/>
              <a:t>‹#›</a:t>
            </a:fld>
            <a:endParaRPr lang="en-GB"/>
          </a:p>
        </p:txBody>
      </p:sp>
    </p:spTree>
    <p:extLst>
      <p:ext uri="{BB962C8B-B14F-4D97-AF65-F5344CB8AC3E}">
        <p14:creationId xmlns:p14="http://schemas.microsoft.com/office/powerpoint/2010/main" val="238611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2</a:t>
            </a:fld>
            <a:endParaRPr lang="en-GB"/>
          </a:p>
        </p:txBody>
      </p:sp>
    </p:spTree>
    <p:extLst>
      <p:ext uri="{BB962C8B-B14F-4D97-AF65-F5344CB8AC3E}">
        <p14:creationId xmlns:p14="http://schemas.microsoft.com/office/powerpoint/2010/main" val="6408664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3</a:t>
            </a:fld>
            <a:endParaRPr lang="en-GB"/>
          </a:p>
        </p:txBody>
      </p:sp>
    </p:spTree>
    <p:extLst>
      <p:ext uri="{BB962C8B-B14F-4D97-AF65-F5344CB8AC3E}">
        <p14:creationId xmlns:p14="http://schemas.microsoft.com/office/powerpoint/2010/main" val="1348910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4</a:t>
            </a:fld>
            <a:endParaRPr lang="en-GB"/>
          </a:p>
        </p:txBody>
      </p:sp>
    </p:spTree>
    <p:extLst>
      <p:ext uri="{BB962C8B-B14F-4D97-AF65-F5344CB8AC3E}">
        <p14:creationId xmlns:p14="http://schemas.microsoft.com/office/powerpoint/2010/main" val="1451604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A3634E-93B8-4238-932A-F417B8A2BCA6}" type="slidenum">
              <a:rPr lang="en-US" smtClean="0"/>
              <a:t>5</a:t>
            </a:fld>
            <a:endParaRPr lang="en-US"/>
          </a:p>
        </p:txBody>
      </p:sp>
    </p:spTree>
    <p:extLst>
      <p:ext uri="{BB962C8B-B14F-4D97-AF65-F5344CB8AC3E}">
        <p14:creationId xmlns:p14="http://schemas.microsoft.com/office/powerpoint/2010/main" val="2948276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A3634E-93B8-4238-932A-F417B8A2BCA6}" type="slidenum">
              <a:rPr lang="en-US" smtClean="0"/>
              <a:t>6</a:t>
            </a:fld>
            <a:endParaRPr lang="en-US"/>
          </a:p>
        </p:txBody>
      </p:sp>
    </p:spTree>
    <p:extLst>
      <p:ext uri="{BB962C8B-B14F-4D97-AF65-F5344CB8AC3E}">
        <p14:creationId xmlns:p14="http://schemas.microsoft.com/office/powerpoint/2010/main" val="3219380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A3634E-93B8-4238-932A-F417B8A2BCA6}" type="slidenum">
              <a:rPr lang="en-US" smtClean="0"/>
              <a:t>7</a:t>
            </a:fld>
            <a:endParaRPr lang="en-US"/>
          </a:p>
        </p:txBody>
      </p:sp>
    </p:spTree>
    <p:extLst>
      <p:ext uri="{BB962C8B-B14F-4D97-AF65-F5344CB8AC3E}">
        <p14:creationId xmlns:p14="http://schemas.microsoft.com/office/powerpoint/2010/main" val="17993893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8</a:t>
            </a:fld>
            <a:endParaRPr lang="en-GB"/>
          </a:p>
        </p:txBody>
      </p:sp>
    </p:spTree>
    <p:extLst>
      <p:ext uri="{BB962C8B-B14F-4D97-AF65-F5344CB8AC3E}">
        <p14:creationId xmlns:p14="http://schemas.microsoft.com/office/powerpoint/2010/main" val="25468888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9</a:t>
            </a:fld>
            <a:endParaRPr lang="en-GB"/>
          </a:p>
        </p:txBody>
      </p:sp>
    </p:spTree>
    <p:extLst>
      <p:ext uri="{BB962C8B-B14F-4D97-AF65-F5344CB8AC3E}">
        <p14:creationId xmlns:p14="http://schemas.microsoft.com/office/powerpoint/2010/main" val="37455209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10</a:t>
            </a:fld>
            <a:endParaRPr lang="en-GB"/>
          </a:p>
        </p:txBody>
      </p:sp>
    </p:spTree>
    <p:extLst>
      <p:ext uri="{BB962C8B-B14F-4D97-AF65-F5344CB8AC3E}">
        <p14:creationId xmlns:p14="http://schemas.microsoft.com/office/powerpoint/2010/main" val="32249002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11</a:t>
            </a:fld>
            <a:endParaRPr lang="en-GB"/>
          </a:p>
        </p:txBody>
      </p:sp>
    </p:spTree>
    <p:extLst>
      <p:ext uri="{BB962C8B-B14F-4D97-AF65-F5344CB8AC3E}">
        <p14:creationId xmlns:p14="http://schemas.microsoft.com/office/powerpoint/2010/main" val="16830097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14</a:t>
            </a:fld>
            <a:endParaRPr lang="en-GB"/>
          </a:p>
        </p:txBody>
      </p:sp>
    </p:spTree>
    <p:extLst>
      <p:ext uri="{BB962C8B-B14F-4D97-AF65-F5344CB8AC3E}">
        <p14:creationId xmlns:p14="http://schemas.microsoft.com/office/powerpoint/2010/main" val="7256095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15</a:t>
            </a:fld>
            <a:endParaRPr lang="en-GB"/>
          </a:p>
        </p:txBody>
      </p:sp>
    </p:spTree>
    <p:extLst>
      <p:ext uri="{BB962C8B-B14F-4D97-AF65-F5344CB8AC3E}">
        <p14:creationId xmlns:p14="http://schemas.microsoft.com/office/powerpoint/2010/main" val="34239247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16</a:t>
            </a:fld>
            <a:endParaRPr lang="en-GB"/>
          </a:p>
        </p:txBody>
      </p:sp>
    </p:spTree>
    <p:extLst>
      <p:ext uri="{BB962C8B-B14F-4D97-AF65-F5344CB8AC3E}">
        <p14:creationId xmlns:p14="http://schemas.microsoft.com/office/powerpoint/2010/main" val="25679318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17</a:t>
            </a:fld>
            <a:endParaRPr lang="en-GB"/>
          </a:p>
        </p:txBody>
      </p:sp>
    </p:spTree>
    <p:extLst>
      <p:ext uri="{BB962C8B-B14F-4D97-AF65-F5344CB8AC3E}">
        <p14:creationId xmlns:p14="http://schemas.microsoft.com/office/powerpoint/2010/main" val="38572124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18</a:t>
            </a:fld>
            <a:endParaRPr lang="en-GB"/>
          </a:p>
        </p:txBody>
      </p:sp>
    </p:spTree>
    <p:extLst>
      <p:ext uri="{BB962C8B-B14F-4D97-AF65-F5344CB8AC3E}">
        <p14:creationId xmlns:p14="http://schemas.microsoft.com/office/powerpoint/2010/main" val="10156739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E83456-8638-41F3-9F5C-A7C022CE0E92}" type="slidenum">
              <a:rPr lang="en-GB" smtClean="0"/>
              <a:t>19</a:t>
            </a:fld>
            <a:endParaRPr lang="en-GB"/>
          </a:p>
        </p:txBody>
      </p:sp>
    </p:spTree>
    <p:extLst>
      <p:ext uri="{BB962C8B-B14F-4D97-AF65-F5344CB8AC3E}">
        <p14:creationId xmlns:p14="http://schemas.microsoft.com/office/powerpoint/2010/main" val="39007402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20</a:t>
            </a:fld>
            <a:endParaRPr lang="en-GB"/>
          </a:p>
        </p:txBody>
      </p:sp>
    </p:spTree>
    <p:extLst>
      <p:ext uri="{BB962C8B-B14F-4D97-AF65-F5344CB8AC3E}">
        <p14:creationId xmlns:p14="http://schemas.microsoft.com/office/powerpoint/2010/main" val="26193896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21</a:t>
            </a:fld>
            <a:endParaRPr lang="en-GB"/>
          </a:p>
        </p:txBody>
      </p:sp>
    </p:spTree>
    <p:extLst>
      <p:ext uri="{BB962C8B-B14F-4D97-AF65-F5344CB8AC3E}">
        <p14:creationId xmlns:p14="http://schemas.microsoft.com/office/powerpoint/2010/main" val="9904132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22</a:t>
            </a:fld>
            <a:endParaRPr lang="en-GB"/>
          </a:p>
        </p:txBody>
      </p:sp>
    </p:spTree>
    <p:extLst>
      <p:ext uri="{BB962C8B-B14F-4D97-AF65-F5344CB8AC3E}">
        <p14:creationId xmlns:p14="http://schemas.microsoft.com/office/powerpoint/2010/main" val="23418952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26</a:t>
            </a:fld>
            <a:endParaRPr lang="en-GB"/>
          </a:p>
        </p:txBody>
      </p:sp>
    </p:spTree>
    <p:extLst>
      <p:ext uri="{BB962C8B-B14F-4D97-AF65-F5344CB8AC3E}">
        <p14:creationId xmlns:p14="http://schemas.microsoft.com/office/powerpoint/2010/main" val="40401573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29</a:t>
            </a:fld>
            <a:endParaRPr lang="en-GB"/>
          </a:p>
        </p:txBody>
      </p:sp>
    </p:spTree>
    <p:extLst>
      <p:ext uri="{BB962C8B-B14F-4D97-AF65-F5344CB8AC3E}">
        <p14:creationId xmlns:p14="http://schemas.microsoft.com/office/powerpoint/2010/main" val="16643880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30</a:t>
            </a:fld>
            <a:endParaRPr lang="en-GB"/>
          </a:p>
        </p:txBody>
      </p:sp>
    </p:spTree>
    <p:extLst>
      <p:ext uri="{BB962C8B-B14F-4D97-AF65-F5344CB8AC3E}">
        <p14:creationId xmlns:p14="http://schemas.microsoft.com/office/powerpoint/2010/main" val="22075541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9637138-D57B-4D47-B057-F3DFA8023F32}"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1912890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637138-D57B-4D47-B057-F3DFA8023F32}"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3872044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637138-D57B-4D47-B057-F3DFA8023F32}"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3653478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9637138-D57B-4D47-B057-F3DFA8023F32}"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40118222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9637138-D57B-4D47-B057-F3DFA8023F32}" type="datetimeFigureOut">
              <a:rPr lang="en-GB" smtClean="0"/>
              <a:t>28/11/2025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1037141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9637138-D57B-4D47-B057-F3DFA8023F32}" type="datetimeFigureOut">
              <a:rPr lang="en-GB" smtClean="0"/>
              <a:t>28/11/2025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3378595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637138-D57B-4D47-B057-F3DFA8023F32}" type="datetimeFigureOut">
              <a:rPr lang="en-GB" smtClean="0"/>
              <a:t>28/11/2025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766113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637138-D57B-4D47-B057-F3DFA8023F32}"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3871674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637138-D57B-4D47-B057-F3DFA8023F32}"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1354533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637138-D57B-4D47-B057-F3DFA8023F32}"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2801811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637138-D57B-4D47-B057-F3DFA8023F32}"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1684028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637138-D57B-4D47-B057-F3DFA8023F32}" type="datetimeFigureOut">
              <a:rPr lang="en-GB" smtClean="0"/>
              <a:t>28/11/2025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6FF016-ACA1-4CB4-9FE0-374A61A694D5}" type="slidenum">
              <a:rPr lang="en-GB" smtClean="0"/>
              <a:t>‹#›</a:t>
            </a:fld>
            <a:endParaRPr lang="en-GB"/>
          </a:p>
        </p:txBody>
      </p:sp>
    </p:spTree>
    <p:extLst>
      <p:ext uri="{BB962C8B-B14F-4D97-AF65-F5344CB8AC3E}">
        <p14:creationId xmlns:p14="http://schemas.microsoft.com/office/powerpoint/2010/main" val="3101101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cgLYkV689s4"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hyperlink" Target="http://learningandtheadolescentmind.org/resources_02_learning.html"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https://www.youtube.com/watch?v=VvZ-9ofM7Go"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TUoJc0NPajQ"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ocw.tudelft.nl/courses/empirical-research-methods/" TargetMode="External"/><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ocw.tudelft.nl/courses/empirical-research-methods/" TargetMode="External"/><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sIv9rz2NTUk" TargetMode="External"/><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hyperlink" Target="https://d2tic4wvo1iusb.cloudfront.net/documents/guidance/EEF_Lit_Review_NeuroscienceAndEducation.pdf?v=1629122602" TargetMode="Externa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d2tic4wvo1iusb.cloudfront.net/documents/guidance/EEF_Lit_Review_NeuroscienceAndEducation.pdf?v=1629122602" TargetMode="External"/><Relationship Id="rId2" Type="http://schemas.openxmlformats.org/officeDocument/2006/relationships/hyperlink" Target="https://people.bath.ac.uk/edspd/Weblinks/MA_ULL/Resources/Brain-based%20Learning/Howard-Jones%202007%20TLRP.pdf" TargetMode="External"/><Relationship Id="rId1" Type="http://schemas.openxmlformats.org/officeDocument/2006/relationships/slideLayout" Target="../slideLayouts/slideLayout2.xml"/><Relationship Id="rId4" Type="http://schemas.openxmlformats.org/officeDocument/2006/relationships/hyperlink" Target="http://www.danielwillingham.com/1/post/2014/01/when-educational-neuroscience-works-the-case-of-reading-disability.html"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www.itslifejimbutnotasweknowit.org.uk/files/LSRC_LearningStyles.pdf" TargetMode="External"/><Relationship Id="rId2" Type="http://schemas.openxmlformats.org/officeDocument/2006/relationships/hyperlink" Target="http://www.ascd.org/publications/books/114005/chapters/Five-Core-Memory-and-Learning-Concepts.aspx" TargetMode="External"/><Relationship Id="rId1" Type="http://schemas.openxmlformats.org/officeDocument/2006/relationships/slideLayout" Target="../slideLayouts/slideLayout2.xml"/><Relationship Id="rId6" Type="http://schemas.openxmlformats.org/officeDocument/2006/relationships/hyperlink" Target="https://royalsociety.org/~/media/Royal_Society_Content/policy/publications/2011/4294975733-Printer-Friendly.pdf" TargetMode="External"/><Relationship Id="rId5" Type="http://schemas.openxmlformats.org/officeDocument/2006/relationships/hyperlink" Target="http://www.ncl.ac.uk/press/news/legacy/2013/12/brainconnectionsmayexplainwhygirlsmaturefaster.html" TargetMode="External"/><Relationship Id="rId4" Type="http://schemas.openxmlformats.org/officeDocument/2006/relationships/hyperlink" Target="https://www.demos.co.uk/files/About_learni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501008"/>
            <a:ext cx="7772400" cy="1470025"/>
          </a:xfrm>
        </p:spPr>
        <p:txBody>
          <a:bodyPr/>
          <a:lstStyle/>
          <a:p>
            <a:r>
              <a:rPr lang="en-GB" dirty="0">
                <a:solidFill>
                  <a:schemeClr val="bg1"/>
                </a:solidFill>
              </a:rPr>
              <a:t>ECES5015/C</a:t>
            </a:r>
          </a:p>
        </p:txBody>
      </p:sp>
      <p:sp>
        <p:nvSpPr>
          <p:cNvPr id="3" name="Subtitle 2"/>
          <p:cNvSpPr>
            <a:spLocks noGrp="1"/>
          </p:cNvSpPr>
          <p:nvPr>
            <p:ph type="subTitle" idx="1"/>
          </p:nvPr>
        </p:nvSpPr>
        <p:spPr>
          <a:xfrm>
            <a:off x="1403648" y="4941168"/>
            <a:ext cx="6400800" cy="1752600"/>
          </a:xfrm>
        </p:spPr>
        <p:txBody>
          <a:bodyPr/>
          <a:lstStyle/>
          <a:p>
            <a:r>
              <a:rPr lang="en-GB" dirty="0" err="1">
                <a:solidFill>
                  <a:schemeClr val="bg1"/>
                </a:solidFill>
              </a:rPr>
              <a:t>Dod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Addysgwr</a:t>
            </a:r>
            <a:r>
              <a:rPr lang="en-GB" dirty="0">
                <a:solidFill>
                  <a:schemeClr val="bg1"/>
                </a:solidFill>
              </a:rPr>
              <a:t> </a:t>
            </a:r>
            <a:r>
              <a:rPr lang="en-GB" dirty="0" err="1">
                <a:solidFill>
                  <a:schemeClr val="bg1"/>
                </a:solidFill>
              </a:rPr>
              <a:t>Cynradd</a:t>
            </a:r>
            <a:endParaRPr lang="en-GB" dirty="0">
              <a:solidFill>
                <a:schemeClr val="bg1"/>
              </a:solidFill>
            </a:endParaRPr>
          </a:p>
          <a:p>
            <a:r>
              <a:rPr lang="en-GB" dirty="0">
                <a:solidFill>
                  <a:schemeClr val="bg1"/>
                </a:solidFill>
              </a:rPr>
              <a:t>Becoming a Primary Educator</a:t>
            </a: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83768" y="548680"/>
            <a:ext cx="3936438" cy="2952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26499069"/>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629816"/>
            <a:ext cx="8229600" cy="1143000"/>
          </a:xfrm>
        </p:spPr>
        <p:txBody>
          <a:bodyPr>
            <a:normAutofit fontScale="90000"/>
          </a:bodyPr>
          <a:lstStyle/>
          <a:p>
            <a:r>
              <a:rPr lang="en-GB" i="1" dirty="0" err="1">
                <a:solidFill>
                  <a:schemeClr val="bg1"/>
                </a:solidFill>
              </a:rPr>
              <a:t>Gorwel</a:t>
            </a:r>
            <a:r>
              <a:rPr lang="en-GB" i="1" dirty="0">
                <a:solidFill>
                  <a:schemeClr val="bg1"/>
                </a:solidFill>
              </a:rPr>
              <a:t> Newydd </a:t>
            </a:r>
            <a:r>
              <a:rPr lang="en-GB" i="1" dirty="0" err="1">
                <a:solidFill>
                  <a:schemeClr val="bg1"/>
                </a:solidFill>
              </a:rPr>
              <a:t>Addysg</a:t>
            </a:r>
            <a:br>
              <a:rPr lang="en-GB" i="1" dirty="0">
                <a:solidFill>
                  <a:schemeClr val="bg1"/>
                </a:solidFill>
              </a:rPr>
            </a:br>
            <a:r>
              <a:rPr lang="en-GB" dirty="0">
                <a:solidFill>
                  <a:schemeClr val="bg1"/>
                </a:solidFill>
              </a:rPr>
              <a:t>Education’s New Frontier </a:t>
            </a:r>
            <a:br>
              <a:rPr lang="en-GB" dirty="0">
                <a:solidFill>
                  <a:schemeClr val="bg1"/>
                </a:solidFill>
              </a:rPr>
            </a:br>
            <a:endParaRPr lang="en-GB" i="1" dirty="0">
              <a:solidFill>
                <a:schemeClr val="bg1"/>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9632" y="1772816"/>
            <a:ext cx="6732240" cy="40744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54220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437" y="467477"/>
            <a:ext cx="8229600" cy="1143000"/>
          </a:xfrm>
        </p:spPr>
        <p:txBody>
          <a:bodyPr>
            <a:normAutofit fontScale="90000"/>
          </a:bodyPr>
          <a:lstStyle/>
          <a:p>
            <a:r>
              <a:rPr lang="en-GB" i="1" dirty="0" err="1">
                <a:solidFill>
                  <a:schemeClr val="bg1"/>
                </a:solidFill>
              </a:rPr>
              <a:t>Natur</a:t>
            </a:r>
            <a:r>
              <a:rPr lang="en-GB" i="1" dirty="0">
                <a:solidFill>
                  <a:schemeClr val="bg1"/>
                </a:solidFill>
              </a:rPr>
              <a:t> </a:t>
            </a:r>
            <a:r>
              <a:rPr lang="en-GB" dirty="0">
                <a:solidFill>
                  <a:schemeClr val="bg1"/>
                </a:solidFill>
              </a:rPr>
              <a:t>v </a:t>
            </a:r>
            <a:r>
              <a:rPr lang="en-GB" dirty="0" err="1">
                <a:solidFill>
                  <a:schemeClr val="bg1"/>
                </a:solidFill>
              </a:rPr>
              <a:t>Magwraeth</a:t>
            </a:r>
            <a:br>
              <a:rPr lang="en-GB" dirty="0">
                <a:solidFill>
                  <a:schemeClr val="bg1"/>
                </a:solidFill>
              </a:rPr>
            </a:br>
            <a:r>
              <a:rPr lang="en-GB" dirty="0">
                <a:solidFill>
                  <a:schemeClr val="bg1"/>
                </a:solidFill>
              </a:rPr>
              <a:t>Nurture v Nature</a:t>
            </a:r>
            <a:br>
              <a:rPr lang="en-GB" dirty="0">
                <a:solidFill>
                  <a:schemeClr val="bg1"/>
                </a:solidFill>
              </a:rPr>
            </a:br>
            <a:endParaRPr lang="en-GB" i="1" dirty="0">
              <a:solidFill>
                <a:schemeClr val="bg1"/>
              </a:solidFill>
            </a:endParaRP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a:t>Mae </a:t>
            </a:r>
            <a:r>
              <a:rPr lang="en-GB" dirty="0" err="1"/>
              <a:t>seicoleg</a:t>
            </a:r>
            <a:r>
              <a:rPr lang="en-GB" dirty="0"/>
              <a:t> </a:t>
            </a:r>
            <a:r>
              <a:rPr lang="en-GB" dirty="0" err="1"/>
              <a:t>wedi</a:t>
            </a:r>
            <a:r>
              <a:rPr lang="en-GB" dirty="0"/>
              <a:t> </a:t>
            </a:r>
            <a:r>
              <a:rPr lang="en-GB" dirty="0" err="1"/>
              <a:t>dadlau</a:t>
            </a:r>
            <a:r>
              <a:rPr lang="en-GB" dirty="0"/>
              <a:t> </a:t>
            </a:r>
            <a:r>
              <a:rPr lang="en-GB" dirty="0" err="1"/>
              <a:t>yn</a:t>
            </a:r>
            <a:r>
              <a:rPr lang="en-GB" dirty="0"/>
              <a:t> </a:t>
            </a:r>
            <a:r>
              <a:rPr lang="en-GB" dirty="0" err="1"/>
              <a:t>hir</a:t>
            </a:r>
            <a:r>
              <a:rPr lang="en-GB" dirty="0"/>
              <a:t> </a:t>
            </a:r>
            <a:r>
              <a:rPr lang="en-GB" dirty="0" err="1"/>
              <a:t>os</a:t>
            </a:r>
            <a:r>
              <a:rPr lang="en-GB" dirty="0"/>
              <a:t> </a:t>
            </a:r>
            <a:r>
              <a:rPr lang="en-GB" dirty="0" err="1"/>
              <a:t>ydym</a:t>
            </a:r>
            <a:r>
              <a:rPr lang="en-GB" dirty="0"/>
              <a:t> </a:t>
            </a:r>
            <a:r>
              <a:rPr lang="en-GB" dirty="0" err="1"/>
              <a:t>yn</a:t>
            </a:r>
            <a:r>
              <a:rPr lang="en-GB" dirty="0"/>
              <a:t> </a:t>
            </a:r>
            <a:r>
              <a:rPr lang="en-GB" dirty="0" err="1"/>
              <a:t>ganlyniad</a:t>
            </a:r>
            <a:r>
              <a:rPr lang="en-GB" dirty="0"/>
              <a:t> o:</a:t>
            </a:r>
          </a:p>
          <a:p>
            <a:pPr lvl="1"/>
            <a:r>
              <a:rPr lang="en-GB" dirty="0" err="1"/>
              <a:t>Ein</a:t>
            </a:r>
            <a:r>
              <a:rPr lang="en-GB" dirty="0"/>
              <a:t> </a:t>
            </a:r>
            <a:r>
              <a:rPr lang="en-GB" dirty="0" err="1"/>
              <a:t>genynnau</a:t>
            </a:r>
            <a:r>
              <a:rPr lang="en-GB" dirty="0"/>
              <a:t> </a:t>
            </a:r>
            <a:r>
              <a:rPr lang="en-GB" dirty="0" err="1"/>
              <a:t>etifeddol</a:t>
            </a:r>
            <a:endParaRPr lang="en-GB" dirty="0"/>
          </a:p>
          <a:p>
            <a:pPr lvl="1"/>
            <a:r>
              <a:rPr lang="en-GB" dirty="0" err="1"/>
              <a:t>Ein</a:t>
            </a:r>
            <a:r>
              <a:rPr lang="en-GB" dirty="0"/>
              <a:t> </a:t>
            </a:r>
            <a:r>
              <a:rPr lang="en-GB" dirty="0" err="1"/>
              <a:t>hamgylchedd</a:t>
            </a:r>
            <a:r>
              <a:rPr lang="en-GB" dirty="0"/>
              <a:t> </a:t>
            </a:r>
          </a:p>
          <a:p>
            <a:pPr lvl="1"/>
            <a:endParaRPr lang="en-GB" dirty="0"/>
          </a:p>
          <a:p>
            <a:r>
              <a:rPr lang="en-GB" dirty="0"/>
              <a:t>Felly, </a:t>
            </a:r>
            <a:r>
              <a:rPr lang="en-GB" dirty="0" err="1"/>
              <a:t>os</a:t>
            </a:r>
            <a:r>
              <a:rPr lang="en-GB" dirty="0"/>
              <a:t> </a:t>
            </a:r>
            <a:r>
              <a:rPr lang="en-GB" dirty="0" err="1"/>
              <a:t>rydym</a:t>
            </a:r>
            <a:r>
              <a:rPr lang="en-GB" dirty="0"/>
              <a:t> </a:t>
            </a:r>
            <a:r>
              <a:rPr lang="en-GB" dirty="0" err="1"/>
              <a:t>yn</a:t>
            </a:r>
            <a:r>
              <a:rPr lang="en-GB" dirty="0"/>
              <a:t> </a:t>
            </a:r>
            <a:r>
              <a:rPr lang="en-GB" dirty="0" err="1"/>
              <a:t>etifeddu</a:t>
            </a:r>
            <a:r>
              <a:rPr lang="en-GB" dirty="0"/>
              <a:t> </a:t>
            </a:r>
            <a:r>
              <a:rPr lang="en-GB" dirty="0" err="1"/>
              <a:t>llygaid</a:t>
            </a:r>
            <a:r>
              <a:rPr lang="en-GB" dirty="0"/>
              <a:t> </a:t>
            </a:r>
            <a:r>
              <a:rPr lang="en-GB" dirty="0" err="1"/>
              <a:t>glas</a:t>
            </a:r>
            <a:r>
              <a:rPr lang="en-GB" dirty="0"/>
              <a:t> </a:t>
            </a:r>
            <a:r>
              <a:rPr lang="en-GB" dirty="0" err="1"/>
              <a:t>ein</a:t>
            </a:r>
            <a:r>
              <a:rPr lang="en-GB" dirty="0"/>
              <a:t> mam, </a:t>
            </a:r>
            <a:r>
              <a:rPr lang="en-GB" dirty="0" err="1"/>
              <a:t>ydyn</a:t>
            </a:r>
            <a:r>
              <a:rPr lang="en-GB" dirty="0"/>
              <a:t> </a:t>
            </a:r>
            <a:r>
              <a:rPr lang="en-GB" dirty="0" err="1"/>
              <a:t>ni</a:t>
            </a:r>
            <a:r>
              <a:rPr lang="en-GB" dirty="0"/>
              <a:t> </a:t>
            </a:r>
            <a:r>
              <a:rPr lang="en-GB" dirty="0" err="1"/>
              <a:t>hefyd</a:t>
            </a:r>
            <a:r>
              <a:rPr lang="en-GB" dirty="0"/>
              <a:t> </a:t>
            </a:r>
            <a:r>
              <a:rPr lang="en-GB" dirty="0" err="1"/>
              <a:t>yn</a:t>
            </a:r>
            <a:r>
              <a:rPr lang="en-GB" dirty="0"/>
              <a:t> </a:t>
            </a:r>
            <a:r>
              <a:rPr lang="en-GB" dirty="0" err="1"/>
              <a:t>etifeddu</a:t>
            </a:r>
            <a:r>
              <a:rPr lang="en-GB" dirty="0"/>
              <a:t> </a:t>
            </a:r>
            <a:r>
              <a:rPr lang="en-GB" dirty="0" err="1"/>
              <a:t>ei</a:t>
            </a:r>
            <a:r>
              <a:rPr lang="en-GB" dirty="0"/>
              <a:t> </a:t>
            </a:r>
            <a:r>
              <a:rPr lang="en-GB" dirty="0" err="1"/>
              <a:t>gallu</a:t>
            </a:r>
            <a:r>
              <a:rPr lang="en-GB" dirty="0"/>
              <a:t> </a:t>
            </a:r>
            <a:r>
              <a:rPr lang="en-GB" dirty="0" err="1"/>
              <a:t>a’i</a:t>
            </a:r>
            <a:r>
              <a:rPr lang="en-GB" dirty="0"/>
              <a:t> </a:t>
            </a:r>
            <a:r>
              <a:rPr lang="en-GB" dirty="0" err="1"/>
              <a:t>doniau</a:t>
            </a:r>
            <a:r>
              <a:rPr lang="en-GB" dirty="0"/>
              <a:t> hi? </a:t>
            </a:r>
          </a:p>
          <a:p>
            <a:endParaRPr lang="en-GB"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a:t>Psychology has long debated the question of whether we are:</a:t>
            </a:r>
          </a:p>
          <a:p>
            <a:pPr lvl="1"/>
            <a:r>
              <a:rPr lang="en-GB" dirty="0"/>
              <a:t>A product of our inherited genes</a:t>
            </a:r>
          </a:p>
          <a:p>
            <a:pPr lvl="1"/>
            <a:r>
              <a:rPr lang="en-GB" dirty="0"/>
              <a:t>A product of acquired, learnt social influences</a:t>
            </a:r>
          </a:p>
          <a:p>
            <a:r>
              <a:rPr lang="en-GB" dirty="0"/>
              <a:t>So if we inherit our mother’s blue eyes… do we also inherit her talents and intelligence, too? </a:t>
            </a:r>
          </a:p>
        </p:txBody>
      </p:sp>
    </p:spTree>
    <p:extLst>
      <p:ext uri="{BB962C8B-B14F-4D97-AF65-F5344CB8AC3E}">
        <p14:creationId xmlns:p14="http://schemas.microsoft.com/office/powerpoint/2010/main" val="213346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1143000"/>
          </a:xfrm>
        </p:spPr>
        <p:txBody>
          <a:bodyPr>
            <a:normAutofit fontScale="90000"/>
          </a:bodyPr>
          <a:lstStyle/>
          <a:p>
            <a:r>
              <a:rPr lang="en-GB" sz="3600" dirty="0" err="1">
                <a:solidFill>
                  <a:schemeClr val="bg1"/>
                </a:solidFill>
              </a:rPr>
              <a:t>Ydy</a:t>
            </a:r>
            <a:r>
              <a:rPr lang="en-GB" sz="3600" dirty="0">
                <a:solidFill>
                  <a:schemeClr val="bg1"/>
                </a:solidFill>
              </a:rPr>
              <a:t> </a:t>
            </a:r>
            <a:r>
              <a:rPr lang="en-GB" sz="3600" dirty="0" err="1">
                <a:solidFill>
                  <a:schemeClr val="bg1"/>
                </a:solidFill>
              </a:rPr>
              <a:t>gwyddoniaeth</a:t>
            </a:r>
            <a:r>
              <a:rPr lang="en-GB" sz="3600" dirty="0">
                <a:solidFill>
                  <a:schemeClr val="bg1"/>
                </a:solidFill>
              </a:rPr>
              <a:t> </a:t>
            </a:r>
            <a:r>
              <a:rPr lang="en-GB" sz="3600" dirty="0" err="1">
                <a:solidFill>
                  <a:schemeClr val="bg1"/>
                </a:solidFill>
              </a:rPr>
              <a:t>niwro</a:t>
            </a:r>
            <a:r>
              <a:rPr lang="en-GB" sz="3600" dirty="0">
                <a:solidFill>
                  <a:schemeClr val="bg1"/>
                </a:solidFill>
              </a:rPr>
              <a:t> </a:t>
            </a:r>
            <a:r>
              <a:rPr lang="en-GB" sz="3600" dirty="0" err="1">
                <a:solidFill>
                  <a:schemeClr val="bg1"/>
                </a:solidFill>
              </a:rPr>
              <a:t>yn</a:t>
            </a:r>
            <a:r>
              <a:rPr lang="en-GB" sz="3600" dirty="0">
                <a:solidFill>
                  <a:schemeClr val="bg1"/>
                </a:solidFill>
              </a:rPr>
              <a:t> </a:t>
            </a:r>
            <a:r>
              <a:rPr lang="en-GB" sz="3600" dirty="0" err="1">
                <a:solidFill>
                  <a:schemeClr val="bg1"/>
                </a:solidFill>
              </a:rPr>
              <a:t>ateb</a:t>
            </a:r>
            <a:r>
              <a:rPr lang="en-GB" sz="3600" dirty="0">
                <a:solidFill>
                  <a:schemeClr val="bg1"/>
                </a:solidFill>
              </a:rPr>
              <a:t> y </a:t>
            </a:r>
            <a:r>
              <a:rPr lang="en-GB" sz="3600" dirty="0" err="1">
                <a:solidFill>
                  <a:schemeClr val="bg1"/>
                </a:solidFill>
              </a:rPr>
              <a:t>cwestiwn</a:t>
            </a:r>
            <a:r>
              <a:rPr lang="en-GB" sz="3600" dirty="0">
                <a:solidFill>
                  <a:schemeClr val="bg1"/>
                </a:solidFill>
              </a:rPr>
              <a:t>? Does neuroscience answer this question?</a:t>
            </a:r>
            <a:br>
              <a:rPr lang="en-GB" sz="3600" dirty="0">
                <a:solidFill>
                  <a:schemeClr val="bg1"/>
                </a:solidFill>
              </a:rPr>
            </a:br>
            <a:endParaRPr lang="en-GB" sz="3600" dirty="0">
              <a:solidFill>
                <a:schemeClr val="bg1"/>
              </a:solidFill>
            </a:endParaRPr>
          </a:p>
        </p:txBody>
      </p:sp>
      <p:sp>
        <p:nvSpPr>
          <p:cNvPr id="4" name="Content Placeholder 3"/>
          <p:cNvSpPr>
            <a:spLocks noGrp="1"/>
          </p:cNvSpPr>
          <p:nvPr>
            <p:ph idx="1"/>
          </p:nvPr>
        </p:nvSpPr>
        <p:spPr>
          <a:xfrm>
            <a:off x="467544" y="1916832"/>
            <a:ext cx="8229600" cy="4525963"/>
          </a:xfrm>
        </p:spPr>
        <p:txBody>
          <a:bodyPr>
            <a:normAutofit fontScale="70000" lnSpcReduction="20000"/>
          </a:bodyPr>
          <a:lstStyle/>
          <a:p>
            <a:r>
              <a:rPr lang="en-GB" sz="3200" dirty="0">
                <a:solidFill>
                  <a:schemeClr val="bg1"/>
                </a:solidFill>
              </a:rPr>
              <a:t>“Neuroscience research suggests that learning outcomes are not solely determined by the environment. </a:t>
            </a:r>
          </a:p>
          <a:p>
            <a:endParaRPr lang="en-GB" sz="3200" dirty="0">
              <a:solidFill>
                <a:schemeClr val="bg1"/>
              </a:solidFill>
            </a:endParaRPr>
          </a:p>
          <a:p>
            <a:r>
              <a:rPr lang="en-GB" sz="3200" dirty="0">
                <a:solidFill>
                  <a:schemeClr val="bg1"/>
                </a:solidFill>
              </a:rPr>
              <a:t>Biological factors play an important role in accounting for differences in learning ability between individuals.</a:t>
            </a:r>
          </a:p>
          <a:p>
            <a:endParaRPr lang="en-GB" sz="3200" dirty="0">
              <a:solidFill>
                <a:schemeClr val="bg1"/>
              </a:solidFill>
            </a:endParaRPr>
          </a:p>
          <a:p>
            <a:r>
              <a:rPr lang="en-GB" sz="3200" dirty="0">
                <a:solidFill>
                  <a:schemeClr val="bg1"/>
                </a:solidFill>
              </a:rPr>
              <a:t>By considering biological factors, research has advanced the understanding of speciﬁc learning difﬁculties, such as dyslexia and dyscalculia. </a:t>
            </a:r>
          </a:p>
          <a:p>
            <a:endParaRPr lang="en-GB" sz="3200" dirty="0">
              <a:solidFill>
                <a:schemeClr val="bg1"/>
              </a:solidFill>
            </a:endParaRPr>
          </a:p>
          <a:p>
            <a:r>
              <a:rPr lang="en-GB" sz="3200" dirty="0">
                <a:solidFill>
                  <a:schemeClr val="bg1"/>
                </a:solidFill>
              </a:rPr>
              <a:t>Likewise, neuroscience is uncovering why certain types of learning are more rewarding than others</a:t>
            </a:r>
            <a:r>
              <a:rPr lang="en-GB" dirty="0">
                <a:solidFill>
                  <a:schemeClr val="bg1"/>
                </a:solidFill>
              </a:rPr>
              <a:t>.”</a:t>
            </a:r>
          </a:p>
          <a:p>
            <a:pPr marL="0" indent="0" algn="r">
              <a:buNone/>
            </a:pPr>
            <a:r>
              <a:rPr lang="en-GB" dirty="0">
                <a:solidFill>
                  <a:schemeClr val="bg1"/>
                </a:solidFill>
              </a:rPr>
              <a:t>(The Royal Society, 2011)</a:t>
            </a:r>
          </a:p>
          <a:p>
            <a:endParaRPr lang="en-GB" dirty="0"/>
          </a:p>
        </p:txBody>
      </p:sp>
    </p:spTree>
    <p:extLst>
      <p:ext uri="{BB962C8B-B14F-4D97-AF65-F5344CB8AC3E}">
        <p14:creationId xmlns:p14="http://schemas.microsoft.com/office/powerpoint/2010/main" val="2830022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0" y="304800"/>
            <a:ext cx="3096344" cy="1143000"/>
          </a:xfrm>
        </p:spPr>
        <p:txBody>
          <a:bodyPr>
            <a:normAutofit fontScale="90000"/>
          </a:bodyPr>
          <a:lstStyle/>
          <a:p>
            <a:r>
              <a:rPr lang="en-GB" dirty="0" err="1">
                <a:solidFill>
                  <a:schemeClr val="bg1"/>
                </a:solidFill>
              </a:rPr>
              <a:t>Dyslecsia</a:t>
            </a:r>
            <a:br>
              <a:rPr lang="en-GB" dirty="0">
                <a:solidFill>
                  <a:schemeClr val="bg1"/>
                </a:solidFill>
              </a:rPr>
            </a:br>
            <a:r>
              <a:rPr lang="en-GB" dirty="0">
                <a:solidFill>
                  <a:schemeClr val="bg1"/>
                </a:solidFill>
              </a:rPr>
              <a:t>Dyslexia</a:t>
            </a:r>
            <a:endParaRPr lang="en-US" dirty="0">
              <a:solidFill>
                <a:schemeClr val="bg1"/>
              </a:solidFill>
            </a:endParaRP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15616" y="1556792"/>
            <a:ext cx="7384849" cy="3816424"/>
          </a:xfrm>
        </p:spPr>
      </p:pic>
    </p:spTree>
    <p:extLst>
      <p:ext uri="{BB962C8B-B14F-4D97-AF65-F5344CB8AC3E}">
        <p14:creationId xmlns:p14="http://schemas.microsoft.com/office/powerpoint/2010/main" val="4066344046"/>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6372" y="152400"/>
            <a:ext cx="3754760" cy="922114"/>
          </a:xfrm>
        </p:spPr>
        <p:txBody>
          <a:bodyPr/>
          <a:lstStyle/>
          <a:p>
            <a:r>
              <a:rPr lang="en-US" dirty="0">
                <a:solidFill>
                  <a:schemeClr val="bg1"/>
                </a:solidFill>
              </a:rPr>
              <a:t>Dyscalculia</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55576" y="1231258"/>
            <a:ext cx="5098280" cy="3619061"/>
          </a:xfrm>
        </p:spPr>
      </p:pic>
      <p:sp>
        <p:nvSpPr>
          <p:cNvPr id="5" name="TextBox 4"/>
          <p:cNvSpPr txBox="1"/>
          <p:nvPr/>
        </p:nvSpPr>
        <p:spPr>
          <a:xfrm>
            <a:off x="5796136" y="1412776"/>
            <a:ext cx="3240360" cy="3046988"/>
          </a:xfrm>
          <a:prstGeom prst="rect">
            <a:avLst/>
          </a:prstGeom>
          <a:noFill/>
        </p:spPr>
        <p:txBody>
          <a:bodyPr wrap="square" rtlCol="0">
            <a:spAutoFit/>
          </a:bodyPr>
          <a:lstStyle/>
          <a:p>
            <a:r>
              <a:rPr lang="en-GB" sz="2400" dirty="0">
                <a:solidFill>
                  <a:schemeClr val="bg1"/>
                </a:solidFill>
              </a:rPr>
              <a:t>Side view of left hemisphere :</a:t>
            </a:r>
          </a:p>
          <a:p>
            <a:r>
              <a:rPr lang="en-GB" sz="2400" dirty="0">
                <a:solidFill>
                  <a:schemeClr val="bg1"/>
                </a:solidFill>
              </a:rPr>
              <a:t>Blue: brain regions believed to be involved in precise calculations</a:t>
            </a:r>
          </a:p>
          <a:p>
            <a:r>
              <a:rPr lang="en-GB" sz="2400" dirty="0">
                <a:solidFill>
                  <a:schemeClr val="bg1"/>
                </a:solidFill>
              </a:rPr>
              <a:t>Yellow: brain regions believed to be involved in ‘estimation’ activity</a:t>
            </a:r>
          </a:p>
        </p:txBody>
      </p:sp>
    </p:spTree>
    <p:extLst>
      <p:ext uri="{BB962C8B-B14F-4D97-AF65-F5344CB8AC3E}">
        <p14:creationId xmlns:p14="http://schemas.microsoft.com/office/powerpoint/2010/main" val="676382247"/>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3728" y="260648"/>
            <a:ext cx="4464496" cy="1143000"/>
          </a:xfrm>
        </p:spPr>
        <p:txBody>
          <a:bodyPr>
            <a:normAutofit fontScale="90000"/>
          </a:bodyPr>
          <a:lstStyle/>
          <a:p>
            <a:r>
              <a:rPr lang="en-GB" dirty="0" err="1">
                <a:solidFill>
                  <a:schemeClr val="bg1"/>
                </a:solidFill>
              </a:rPr>
              <a:t>Awtistiaeth</a:t>
            </a:r>
            <a:r>
              <a:rPr lang="en-GB" dirty="0">
                <a:solidFill>
                  <a:schemeClr val="bg1"/>
                </a:solidFill>
              </a:rPr>
              <a:t> / Autism</a:t>
            </a:r>
            <a:endParaRPr lang="en-US" dirty="0">
              <a:solidFill>
                <a:schemeClr val="bg1"/>
              </a:solidFill>
            </a:endParaRP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195736" y="1772816"/>
            <a:ext cx="4464496" cy="3529196"/>
          </a:xfrm>
        </p:spPr>
      </p:pic>
    </p:spTree>
    <p:extLst>
      <p:ext uri="{BB962C8B-B14F-4D97-AF65-F5344CB8AC3E}">
        <p14:creationId xmlns:p14="http://schemas.microsoft.com/office/powerpoint/2010/main" val="256959925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4638"/>
            <a:ext cx="8229600" cy="1143000"/>
          </a:xfrm>
        </p:spPr>
        <p:txBody>
          <a:bodyPr>
            <a:normAutofit fontScale="90000"/>
          </a:bodyPr>
          <a:lstStyle/>
          <a:p>
            <a:r>
              <a:rPr lang="en-GB" i="1" dirty="0">
                <a:solidFill>
                  <a:schemeClr val="bg1"/>
                </a:solidFill>
              </a:rPr>
              <a:t>Model </a:t>
            </a:r>
            <a:r>
              <a:rPr lang="en-GB" i="1" dirty="0" err="1">
                <a:solidFill>
                  <a:schemeClr val="bg1"/>
                </a:solidFill>
              </a:rPr>
              <a:t>Beiolegol</a:t>
            </a:r>
            <a:r>
              <a:rPr lang="en-GB" i="1" dirty="0">
                <a:solidFill>
                  <a:schemeClr val="bg1"/>
                </a:solidFill>
              </a:rPr>
              <a:t> o </a:t>
            </a:r>
            <a:r>
              <a:rPr lang="en-GB" i="1" dirty="0" err="1">
                <a:solidFill>
                  <a:schemeClr val="bg1"/>
                </a:solidFill>
              </a:rPr>
              <a:t>Ddysgu</a:t>
            </a:r>
            <a:r>
              <a:rPr lang="en-GB" i="1" dirty="0">
                <a:solidFill>
                  <a:schemeClr val="bg1"/>
                </a:solidFill>
              </a:rPr>
              <a:t> </a:t>
            </a:r>
            <a:br>
              <a:rPr lang="en-GB" i="1" dirty="0">
                <a:solidFill>
                  <a:schemeClr val="bg1"/>
                </a:solidFill>
              </a:rPr>
            </a:br>
            <a:r>
              <a:rPr lang="en-GB" dirty="0">
                <a:solidFill>
                  <a:schemeClr val="bg1"/>
                </a:solidFill>
              </a:rPr>
              <a:t>Biological Model of Learning </a:t>
            </a:r>
            <a:br>
              <a:rPr lang="en-GB" dirty="0">
                <a:solidFill>
                  <a:schemeClr val="bg1"/>
                </a:solidFill>
              </a:rPr>
            </a:br>
            <a:endParaRPr lang="en-GB" i="1" dirty="0">
              <a:solidFill>
                <a:schemeClr val="bg1"/>
              </a:solidFill>
            </a:endParaRPr>
          </a:p>
        </p:txBody>
      </p:sp>
      <p:sp>
        <p:nvSpPr>
          <p:cNvPr id="3" name="Content Placeholder 2"/>
          <p:cNvSpPr>
            <a:spLocks noGrp="1"/>
          </p:cNvSpPr>
          <p:nvPr>
            <p:ph sz="half" idx="1"/>
          </p:nvPr>
        </p:nvSpPr>
        <p:spPr>
          <a:xfrm>
            <a:off x="427220" y="5013176"/>
            <a:ext cx="4038600" cy="1682614"/>
          </a:xfrm>
          <a:solidFill>
            <a:schemeClr val="tx1"/>
          </a:solidFill>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err="1">
                <a:solidFill>
                  <a:schemeClr val="bg1"/>
                </a:solidFill>
              </a:rPr>
              <a:t>Dysgu</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ymennydd</a:t>
            </a:r>
            <a:r>
              <a:rPr lang="en-GB" dirty="0">
                <a:solidFill>
                  <a:schemeClr val="bg1"/>
                </a:solidFill>
              </a:rPr>
              <a:t> </a:t>
            </a:r>
          </a:p>
          <a:p>
            <a:r>
              <a:rPr lang="en-GB" dirty="0">
                <a:solidFill>
                  <a:schemeClr val="bg1"/>
                </a:solidFill>
              </a:rPr>
              <a:t>Beth </a:t>
            </a:r>
            <a:r>
              <a:rPr lang="en-GB" dirty="0" err="1">
                <a:solidFill>
                  <a:schemeClr val="bg1"/>
                </a:solidFill>
              </a:rPr>
              <a:t>yw</a:t>
            </a:r>
            <a:r>
              <a:rPr lang="en-GB" dirty="0">
                <a:solidFill>
                  <a:schemeClr val="bg1"/>
                </a:solidFill>
              </a:rPr>
              <a:t> </a:t>
            </a:r>
            <a:r>
              <a:rPr lang="en-GB" dirty="0" err="1">
                <a:solidFill>
                  <a:schemeClr val="bg1"/>
                </a:solidFill>
              </a:rPr>
              <a:t>oblygiadau</a:t>
            </a:r>
            <a:r>
              <a:rPr lang="en-GB" dirty="0">
                <a:solidFill>
                  <a:schemeClr val="bg1"/>
                </a:solidFill>
              </a:rPr>
              <a:t> </a:t>
            </a:r>
            <a:r>
              <a:rPr lang="en-GB" dirty="0" err="1">
                <a:solidFill>
                  <a:schemeClr val="bg1"/>
                </a:solidFill>
              </a:rPr>
              <a:t>hyn</a:t>
            </a:r>
            <a:r>
              <a:rPr lang="en-GB" dirty="0">
                <a:solidFill>
                  <a:schemeClr val="bg1"/>
                </a:solidFill>
              </a:rPr>
              <a:t> </a:t>
            </a:r>
            <a:r>
              <a:rPr lang="en-GB" dirty="0" err="1">
                <a:solidFill>
                  <a:schemeClr val="bg1"/>
                </a:solidFill>
              </a:rPr>
              <a:t>wrth</a:t>
            </a:r>
            <a:r>
              <a:rPr lang="en-GB" dirty="0">
                <a:solidFill>
                  <a:schemeClr val="bg1"/>
                </a:solidFill>
              </a:rPr>
              <a:t> </a:t>
            </a:r>
            <a:r>
              <a:rPr lang="en-GB" dirty="0" err="1">
                <a:solidFill>
                  <a:schemeClr val="bg1"/>
                </a:solidFill>
              </a:rPr>
              <a:t>ystyried</a:t>
            </a:r>
            <a:r>
              <a:rPr lang="en-GB" dirty="0">
                <a:solidFill>
                  <a:schemeClr val="bg1"/>
                </a:solidFill>
              </a:rPr>
              <a:t> </a:t>
            </a:r>
            <a:r>
              <a:rPr lang="en-GB" dirty="0" err="1">
                <a:solidFill>
                  <a:schemeClr val="bg1"/>
                </a:solidFill>
              </a:rPr>
              <a:t>gwybodaeth</a:t>
            </a:r>
            <a:r>
              <a:rPr lang="en-GB" dirty="0">
                <a:solidFill>
                  <a:schemeClr val="bg1"/>
                </a:solidFill>
              </a:rPr>
              <a:t> </a:t>
            </a:r>
            <a:r>
              <a:rPr lang="en-GB" dirty="0" err="1">
                <a:solidFill>
                  <a:schemeClr val="bg1"/>
                </a:solidFill>
              </a:rPr>
              <a:t>newydd</a:t>
            </a:r>
            <a:r>
              <a:rPr lang="en-GB" dirty="0">
                <a:solidFill>
                  <a:schemeClr val="bg1"/>
                </a:solidFill>
              </a:rPr>
              <a:t>? </a:t>
            </a:r>
          </a:p>
        </p:txBody>
      </p:sp>
      <p:sp>
        <p:nvSpPr>
          <p:cNvPr id="4" name="Content Placeholder 3"/>
          <p:cNvSpPr>
            <a:spLocks noGrp="1"/>
          </p:cNvSpPr>
          <p:nvPr>
            <p:ph sz="half" idx="2"/>
          </p:nvPr>
        </p:nvSpPr>
        <p:spPr>
          <a:xfrm>
            <a:off x="4860032" y="5013176"/>
            <a:ext cx="4038600" cy="1689051"/>
          </a:xfrm>
          <a:solidFill>
            <a:schemeClr val="tx1"/>
          </a:solidFill>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a:solidFill>
                  <a:schemeClr val="bg1"/>
                </a:solidFill>
                <a:hlinkClick r:id="rId3">
                  <a:extLst>
                    <a:ext uri="{A12FA001-AC4F-418D-AE19-62706E023703}">
                      <ahyp:hlinkClr xmlns:ahyp="http://schemas.microsoft.com/office/drawing/2018/hyperlinkcolor" val="tx"/>
                    </a:ext>
                  </a:extLst>
                </a:hlinkClick>
              </a:rPr>
              <a:t>Learning and the Brain </a:t>
            </a:r>
            <a:endParaRPr lang="en-GB" dirty="0">
              <a:solidFill>
                <a:schemeClr val="bg1"/>
              </a:solidFill>
            </a:endParaRPr>
          </a:p>
          <a:p>
            <a:r>
              <a:rPr lang="en-GB" dirty="0">
                <a:solidFill>
                  <a:schemeClr val="bg1"/>
                </a:solidFill>
              </a:rPr>
              <a:t>Consider the implications of this for acquiring new knowledge. </a:t>
            </a:r>
          </a:p>
          <a:p>
            <a:endParaRPr lang="en-GB" dirty="0"/>
          </a:p>
          <a:p>
            <a:endParaRPr lang="en-GB" dirty="0"/>
          </a:p>
          <a:p>
            <a:endParaRPr lang="en-GB" dirty="0"/>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1680" y="1700808"/>
            <a:ext cx="5472608" cy="2952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93421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457200"/>
            <a:ext cx="8229600" cy="1143000"/>
          </a:xfrm>
        </p:spPr>
        <p:txBody>
          <a:bodyPr>
            <a:normAutofit fontScale="90000"/>
          </a:bodyPr>
          <a:lstStyle/>
          <a:p>
            <a:r>
              <a:rPr lang="en-GB" dirty="0" err="1">
                <a:solidFill>
                  <a:schemeClr val="bg1"/>
                </a:solidFill>
              </a:rPr>
              <a:t>Plastigrwydd</a:t>
            </a:r>
            <a:r>
              <a:rPr lang="en-GB" dirty="0">
                <a:solidFill>
                  <a:schemeClr val="bg1"/>
                </a:solidFill>
              </a:rPr>
              <a:t> </a:t>
            </a:r>
            <a:r>
              <a:rPr lang="en-GB" dirty="0" err="1">
                <a:solidFill>
                  <a:schemeClr val="bg1"/>
                </a:solidFill>
              </a:rPr>
              <a:t>yr</a:t>
            </a:r>
            <a:r>
              <a:rPr lang="en-GB" dirty="0">
                <a:solidFill>
                  <a:schemeClr val="bg1"/>
                </a:solidFill>
              </a:rPr>
              <a:t> </a:t>
            </a:r>
            <a:r>
              <a:rPr lang="en-GB" dirty="0" err="1">
                <a:solidFill>
                  <a:schemeClr val="bg1"/>
                </a:solidFill>
              </a:rPr>
              <a:t>Ymennydd</a:t>
            </a:r>
            <a:br>
              <a:rPr lang="en-GB" dirty="0">
                <a:solidFill>
                  <a:schemeClr val="bg1"/>
                </a:solidFill>
              </a:rPr>
            </a:br>
            <a:r>
              <a:rPr lang="en-GB" dirty="0">
                <a:solidFill>
                  <a:schemeClr val="bg1"/>
                </a:solidFill>
              </a:rPr>
              <a:t>Plasticity of the Brain </a:t>
            </a:r>
            <a:br>
              <a:rPr lang="en-GB" dirty="0">
                <a:solidFill>
                  <a:schemeClr val="bg1"/>
                </a:solidFill>
              </a:rPr>
            </a:br>
            <a:endParaRPr lang="en-GB" dirty="0">
              <a:solidFill>
                <a:schemeClr val="bg1"/>
              </a:solidFill>
            </a:endParaRPr>
          </a:p>
        </p:txBody>
      </p:sp>
      <p:sp>
        <p:nvSpPr>
          <p:cNvPr id="3" name="Content Placeholder 2"/>
          <p:cNvSpPr>
            <a:spLocks noGrp="1"/>
          </p:cNvSpPr>
          <p:nvPr>
            <p:ph sz="half" idx="1"/>
          </p:nvPr>
        </p:nvSpPr>
        <p:spPr>
          <a:xfrm>
            <a:off x="457200" y="1600200"/>
            <a:ext cx="4038600" cy="4997152"/>
          </a:xfrm>
          <a:solidFill>
            <a:schemeClr val="tx1"/>
          </a:solidFill>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a:solidFill>
                  <a:schemeClr val="bg1"/>
                </a:solidFill>
              </a:rPr>
              <a:t>Mae </a:t>
            </a:r>
            <a:r>
              <a:rPr lang="en-GB" dirty="0" err="1">
                <a:solidFill>
                  <a:schemeClr val="bg1"/>
                </a:solidFill>
              </a:rPr>
              <a:t>niwrons</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effeithio</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allu’r</a:t>
            </a:r>
            <a:r>
              <a:rPr lang="en-GB" dirty="0">
                <a:solidFill>
                  <a:schemeClr val="bg1"/>
                </a:solidFill>
              </a:rPr>
              <a:t> </a:t>
            </a:r>
            <a:r>
              <a:rPr lang="en-GB" dirty="0" err="1">
                <a:solidFill>
                  <a:schemeClr val="bg1"/>
                </a:solidFill>
              </a:rPr>
              <a:t>ymennydd</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ddysgu</a:t>
            </a:r>
            <a:r>
              <a:rPr lang="en-GB" dirty="0">
                <a:solidFill>
                  <a:schemeClr val="bg1"/>
                </a:solidFill>
              </a:rPr>
              <a:t> (Bailey a Prensky, 2004). </a:t>
            </a:r>
          </a:p>
          <a:p>
            <a:r>
              <a:rPr lang="en-GB" dirty="0" err="1">
                <a:solidFill>
                  <a:schemeClr val="bg1"/>
                </a:solidFill>
              </a:rPr>
              <a:t>Gwyliwch</a:t>
            </a:r>
            <a:r>
              <a:rPr lang="en-GB" dirty="0">
                <a:solidFill>
                  <a:schemeClr val="bg1"/>
                </a:solidFill>
              </a:rPr>
              <a:t> y 2 </a:t>
            </a:r>
            <a:r>
              <a:rPr lang="en-GB" dirty="0" err="1">
                <a:solidFill>
                  <a:schemeClr val="bg1"/>
                </a:solidFill>
              </a:rPr>
              <a:t>fideo</a:t>
            </a:r>
            <a:r>
              <a:rPr lang="en-GB" dirty="0">
                <a:solidFill>
                  <a:schemeClr val="bg1"/>
                </a:solidFill>
              </a:rPr>
              <a:t>. </a:t>
            </a:r>
          </a:p>
          <a:p>
            <a:endParaRPr lang="en-GB" dirty="0">
              <a:solidFill>
                <a:schemeClr val="bg1"/>
              </a:solidFill>
            </a:endParaRPr>
          </a:p>
          <a:p>
            <a:r>
              <a:rPr lang="en-GB" dirty="0">
                <a:solidFill>
                  <a:schemeClr val="bg1"/>
                </a:solidFill>
              </a:rPr>
              <a:t>Beth </a:t>
            </a:r>
            <a:r>
              <a:rPr lang="en-GB" dirty="0" err="1">
                <a:solidFill>
                  <a:schemeClr val="bg1"/>
                </a:solidFill>
              </a:rPr>
              <a:t>yw</a:t>
            </a:r>
            <a:r>
              <a:rPr lang="en-GB" dirty="0">
                <a:solidFill>
                  <a:schemeClr val="bg1"/>
                </a:solidFill>
              </a:rPr>
              <a:t> </a:t>
            </a:r>
            <a:r>
              <a:rPr lang="en-GB" dirty="0" err="1">
                <a:solidFill>
                  <a:schemeClr val="bg1"/>
                </a:solidFill>
              </a:rPr>
              <a:t>oblygiadau</a:t>
            </a:r>
            <a:r>
              <a:rPr lang="en-GB" dirty="0">
                <a:solidFill>
                  <a:schemeClr val="bg1"/>
                </a:solidFill>
              </a:rPr>
              <a:t> </a:t>
            </a:r>
            <a:r>
              <a:rPr lang="en-GB" dirty="0" err="1">
                <a:solidFill>
                  <a:schemeClr val="bg1"/>
                </a:solidFill>
              </a:rPr>
              <a:t>hyn</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gyfer</a:t>
            </a:r>
            <a:r>
              <a:rPr lang="en-GB" dirty="0">
                <a:solidFill>
                  <a:schemeClr val="bg1"/>
                </a:solidFill>
              </a:rPr>
              <a:t> </a:t>
            </a:r>
            <a:r>
              <a:rPr lang="en-GB" dirty="0" err="1">
                <a:solidFill>
                  <a:schemeClr val="bg1"/>
                </a:solidFill>
              </a:rPr>
              <a:t>dysgu</a:t>
            </a:r>
            <a:r>
              <a:rPr lang="en-GB" dirty="0">
                <a:solidFill>
                  <a:schemeClr val="bg1"/>
                </a:solidFill>
              </a:rPr>
              <a:t> ac </a:t>
            </a:r>
            <a:r>
              <a:rPr lang="en-GB" dirty="0" err="1">
                <a:solidFill>
                  <a:schemeClr val="bg1"/>
                </a:solidFill>
              </a:rPr>
              <a:t>addysgu</a:t>
            </a:r>
            <a:r>
              <a:rPr lang="en-GB" dirty="0">
                <a:solidFill>
                  <a:schemeClr val="bg1"/>
                </a:solidFill>
              </a:rPr>
              <a:t> </a:t>
            </a:r>
            <a:r>
              <a:rPr lang="en-GB" dirty="0" err="1">
                <a:solidFill>
                  <a:schemeClr val="bg1"/>
                </a:solidFill>
              </a:rPr>
              <a:t>efffeithiol</a:t>
            </a:r>
            <a:r>
              <a:rPr lang="en-GB" dirty="0">
                <a:solidFill>
                  <a:schemeClr val="bg1"/>
                </a:solidFill>
              </a:rPr>
              <a:t>?</a:t>
            </a:r>
          </a:p>
        </p:txBody>
      </p:sp>
      <p:sp>
        <p:nvSpPr>
          <p:cNvPr id="4" name="Content Placeholder 3"/>
          <p:cNvSpPr>
            <a:spLocks noGrp="1"/>
          </p:cNvSpPr>
          <p:nvPr>
            <p:ph sz="half" idx="2"/>
          </p:nvPr>
        </p:nvSpPr>
        <p:spPr>
          <a:xfrm>
            <a:off x="4648200" y="1600200"/>
            <a:ext cx="4038600" cy="4997152"/>
          </a:xfrm>
          <a:solidFill>
            <a:schemeClr val="tx1"/>
          </a:solidFill>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a:solidFill>
                  <a:schemeClr val="bg1"/>
                </a:solidFill>
              </a:rPr>
              <a:t>Neurons have a significant part to play in the brain’s ability to learn </a:t>
            </a:r>
            <a:r>
              <a:rPr lang="en-GB" sz="1900" dirty="0">
                <a:solidFill>
                  <a:schemeClr val="bg1"/>
                </a:solidFill>
              </a:rPr>
              <a:t>(Bailey and </a:t>
            </a:r>
            <a:r>
              <a:rPr lang="en-GB" sz="1900" dirty="0" err="1">
                <a:solidFill>
                  <a:schemeClr val="bg1"/>
                </a:solidFill>
              </a:rPr>
              <a:t>Prensky</a:t>
            </a:r>
            <a:r>
              <a:rPr lang="en-GB" sz="1900" dirty="0">
                <a:solidFill>
                  <a:schemeClr val="bg1"/>
                </a:solidFill>
              </a:rPr>
              <a:t>, 2014).  </a:t>
            </a:r>
            <a:endParaRPr lang="en-GB" dirty="0">
              <a:solidFill>
                <a:schemeClr val="bg1"/>
              </a:solidFill>
            </a:endParaRPr>
          </a:p>
          <a:p>
            <a:r>
              <a:rPr lang="en-GB" dirty="0">
                <a:solidFill>
                  <a:schemeClr val="bg1"/>
                </a:solidFill>
              </a:rPr>
              <a:t>Watch the following clips. </a:t>
            </a:r>
          </a:p>
          <a:p>
            <a:pPr lvl="1"/>
            <a:r>
              <a:rPr lang="en-GB" dirty="0">
                <a:solidFill>
                  <a:schemeClr val="bg1"/>
                </a:solidFill>
                <a:hlinkClick r:id="rId3">
                  <a:extLst>
                    <a:ext uri="{A12FA001-AC4F-418D-AE19-62706E023703}">
                      <ahyp:hlinkClr xmlns:ahyp="http://schemas.microsoft.com/office/drawing/2018/hyperlinkcolor" val="tx"/>
                    </a:ext>
                  </a:extLst>
                </a:hlinkClick>
              </a:rPr>
              <a:t>Clip 1</a:t>
            </a:r>
            <a:endParaRPr lang="en-GB" dirty="0">
              <a:solidFill>
                <a:schemeClr val="bg1"/>
              </a:solidFill>
            </a:endParaRPr>
          </a:p>
          <a:p>
            <a:pPr lvl="1"/>
            <a:r>
              <a:rPr lang="en-GB" dirty="0">
                <a:solidFill>
                  <a:schemeClr val="bg1"/>
                </a:solidFill>
                <a:hlinkClick r:id="rId4">
                  <a:extLst>
                    <a:ext uri="{A12FA001-AC4F-418D-AE19-62706E023703}">
                      <ahyp:hlinkClr xmlns:ahyp="http://schemas.microsoft.com/office/drawing/2018/hyperlinkcolor" val="tx"/>
                    </a:ext>
                  </a:extLst>
                </a:hlinkClick>
              </a:rPr>
              <a:t>Clip 2 </a:t>
            </a:r>
            <a:endParaRPr lang="en-GB" dirty="0">
              <a:solidFill>
                <a:schemeClr val="bg1"/>
              </a:solidFill>
            </a:endParaRPr>
          </a:p>
          <a:p>
            <a:r>
              <a:rPr lang="en-GB" dirty="0">
                <a:solidFill>
                  <a:schemeClr val="bg1"/>
                </a:solidFill>
              </a:rPr>
              <a:t>What are the implications of this for effective teaching and learning? </a:t>
            </a:r>
          </a:p>
        </p:txBody>
      </p:sp>
    </p:spTree>
    <p:extLst>
      <p:ext uri="{BB962C8B-B14F-4D97-AF65-F5344CB8AC3E}">
        <p14:creationId xmlns:p14="http://schemas.microsoft.com/office/powerpoint/2010/main" val="944918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33" y="548680"/>
            <a:ext cx="8229600" cy="1143000"/>
          </a:xfrm>
        </p:spPr>
        <p:txBody>
          <a:bodyPr>
            <a:normAutofit fontScale="90000"/>
          </a:bodyPr>
          <a:lstStyle/>
          <a:p>
            <a:r>
              <a:rPr lang="en-GB" dirty="0">
                <a:solidFill>
                  <a:schemeClr val="bg1"/>
                </a:solidFill>
              </a:rPr>
              <a:t>Ail-</a:t>
            </a:r>
            <a:r>
              <a:rPr lang="en-GB" dirty="0" err="1">
                <a:solidFill>
                  <a:schemeClr val="bg1"/>
                </a:solidFill>
              </a:rPr>
              <a:t>wifrio’r</a:t>
            </a:r>
            <a:r>
              <a:rPr lang="en-GB" dirty="0">
                <a:solidFill>
                  <a:schemeClr val="bg1"/>
                </a:solidFill>
              </a:rPr>
              <a:t> </a:t>
            </a:r>
            <a:r>
              <a:rPr lang="en-GB" dirty="0" err="1">
                <a:solidFill>
                  <a:schemeClr val="bg1"/>
                </a:solidFill>
              </a:rPr>
              <a:t>Ymennydd</a:t>
            </a:r>
            <a:br>
              <a:rPr lang="en-GB" dirty="0">
                <a:solidFill>
                  <a:schemeClr val="bg1"/>
                </a:solidFill>
              </a:rPr>
            </a:br>
            <a:r>
              <a:rPr lang="en-GB" dirty="0" err="1">
                <a:solidFill>
                  <a:schemeClr val="bg1"/>
                </a:solidFill>
              </a:rPr>
              <a:t>‘Re</a:t>
            </a:r>
            <a:r>
              <a:rPr lang="en-GB" dirty="0">
                <a:solidFill>
                  <a:schemeClr val="bg1"/>
                </a:solidFill>
              </a:rPr>
              <a:t>-wiring’ the Brain </a:t>
            </a:r>
            <a:br>
              <a:rPr lang="en-GB" dirty="0">
                <a:solidFill>
                  <a:schemeClr val="bg1"/>
                </a:solidFill>
              </a:rPr>
            </a:br>
            <a:endParaRPr lang="en-GB" dirty="0">
              <a:solidFill>
                <a:schemeClr val="bg1"/>
              </a:solidFill>
            </a:endParaRPr>
          </a:p>
        </p:txBody>
      </p:sp>
      <p:sp>
        <p:nvSpPr>
          <p:cNvPr id="3" name="Content Placeholder 2"/>
          <p:cNvSpPr>
            <a:spLocks noGrp="1"/>
          </p:cNvSpPr>
          <p:nvPr>
            <p:ph sz="half" idx="1"/>
          </p:nvPr>
        </p:nvSpPr>
        <p:spPr>
          <a:solidFill>
            <a:schemeClr val="tx1"/>
          </a:solidFill>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err="1">
                <a:solidFill>
                  <a:schemeClr val="bg1"/>
                </a:solidFill>
              </a:rPr>
              <a:t>Rhwng</a:t>
            </a:r>
            <a:r>
              <a:rPr lang="en-GB" dirty="0">
                <a:solidFill>
                  <a:schemeClr val="bg1"/>
                </a:solidFill>
              </a:rPr>
              <a:t> </a:t>
            </a:r>
            <a:r>
              <a:rPr lang="en-GB" dirty="0" err="1">
                <a:solidFill>
                  <a:schemeClr val="bg1"/>
                </a:solidFill>
              </a:rPr>
              <a:t>plentyndod</a:t>
            </a:r>
            <a:r>
              <a:rPr lang="en-GB" dirty="0">
                <a:solidFill>
                  <a:schemeClr val="bg1"/>
                </a:solidFill>
              </a:rPr>
              <a:t> a </a:t>
            </a:r>
            <a:r>
              <a:rPr lang="en-GB" dirty="0" err="1">
                <a:solidFill>
                  <a:schemeClr val="bg1"/>
                </a:solidFill>
              </a:rPr>
              <a:t>thyfu’n</a:t>
            </a:r>
            <a:r>
              <a:rPr lang="en-GB" dirty="0">
                <a:solidFill>
                  <a:schemeClr val="bg1"/>
                </a:solidFill>
              </a:rPr>
              <a:t> </a:t>
            </a:r>
            <a:r>
              <a:rPr lang="en-GB" dirty="0" err="1">
                <a:solidFill>
                  <a:schemeClr val="bg1"/>
                </a:solidFill>
              </a:rPr>
              <a:t>oedolyn</a:t>
            </a:r>
            <a:r>
              <a:rPr lang="en-GB" dirty="0">
                <a:solidFill>
                  <a:schemeClr val="bg1"/>
                </a:solidFill>
              </a:rPr>
              <a:t>, </a:t>
            </a:r>
            <a:r>
              <a:rPr lang="en-GB" dirty="0" err="1">
                <a:solidFill>
                  <a:schemeClr val="bg1"/>
                </a:solidFill>
              </a:rPr>
              <a:t>mae’r</a:t>
            </a:r>
            <a:r>
              <a:rPr lang="en-GB" dirty="0">
                <a:solidFill>
                  <a:schemeClr val="bg1"/>
                </a:solidFill>
              </a:rPr>
              <a:t> </a:t>
            </a:r>
            <a:r>
              <a:rPr lang="en-GB" dirty="0" err="1">
                <a:solidFill>
                  <a:schemeClr val="bg1"/>
                </a:solidFill>
              </a:rPr>
              <a:t>ymennydd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tyfu’n</a:t>
            </a:r>
            <a:r>
              <a:rPr lang="en-GB" dirty="0">
                <a:solidFill>
                  <a:schemeClr val="bg1"/>
                </a:solidFill>
              </a:rPr>
              <a:t>:</a:t>
            </a:r>
          </a:p>
          <a:p>
            <a:r>
              <a:rPr lang="en-GB" dirty="0" err="1">
                <a:solidFill>
                  <a:schemeClr val="bg1"/>
                </a:solidFill>
              </a:rPr>
              <a:t>fwy</a:t>
            </a:r>
            <a:r>
              <a:rPr lang="en-GB" dirty="0">
                <a:solidFill>
                  <a:schemeClr val="bg1"/>
                </a:solidFill>
              </a:rPr>
              <a:t> </a:t>
            </a:r>
            <a:r>
              <a:rPr lang="en-GB" dirty="0" err="1">
                <a:solidFill>
                  <a:schemeClr val="bg1"/>
                </a:solidFill>
              </a:rPr>
              <a:t>cymhleth</a:t>
            </a:r>
            <a:r>
              <a:rPr lang="en-GB" dirty="0">
                <a:solidFill>
                  <a:schemeClr val="bg1"/>
                </a:solidFill>
              </a:rPr>
              <a:t> </a:t>
            </a:r>
          </a:p>
          <a:p>
            <a:r>
              <a:rPr lang="en-GB" dirty="0" err="1">
                <a:solidFill>
                  <a:schemeClr val="bg1"/>
                </a:solidFill>
              </a:rPr>
              <a:t>fwy</a:t>
            </a:r>
            <a:r>
              <a:rPr lang="en-GB" dirty="0">
                <a:solidFill>
                  <a:schemeClr val="bg1"/>
                </a:solidFill>
              </a:rPr>
              <a:t> </a:t>
            </a:r>
            <a:r>
              <a:rPr lang="en-GB" dirty="0" err="1">
                <a:solidFill>
                  <a:schemeClr val="bg1"/>
                </a:solidFill>
              </a:rPr>
              <a:t>effeithiol</a:t>
            </a:r>
            <a:r>
              <a:rPr lang="en-GB" dirty="0">
                <a:solidFill>
                  <a:schemeClr val="bg1"/>
                </a:solidFill>
              </a:rPr>
              <a:t> </a:t>
            </a:r>
          </a:p>
          <a:p>
            <a:pPr marL="0" indent="0">
              <a:buNone/>
            </a:pPr>
            <a:endParaRPr lang="en-GB" dirty="0">
              <a:solidFill>
                <a:schemeClr val="bg1"/>
              </a:solidFill>
            </a:endParaRPr>
          </a:p>
          <a:p>
            <a:r>
              <a:rPr lang="en-GB" dirty="0">
                <a:solidFill>
                  <a:schemeClr val="bg1"/>
                </a:solidFill>
              </a:rPr>
              <a:t>Y </a:t>
            </a:r>
            <a:r>
              <a:rPr lang="en-GB" dirty="0" err="1">
                <a:solidFill>
                  <a:schemeClr val="bg1"/>
                </a:solidFill>
              </a:rPr>
              <a:t>cortecs</a:t>
            </a:r>
            <a:r>
              <a:rPr lang="en-GB" dirty="0">
                <a:solidFill>
                  <a:schemeClr val="bg1"/>
                </a:solidFill>
              </a:rPr>
              <a:t> </a:t>
            </a:r>
            <a:r>
              <a:rPr lang="en-GB" dirty="0" err="1">
                <a:solidFill>
                  <a:schemeClr val="bg1"/>
                </a:solidFill>
              </a:rPr>
              <a:t>blaen</a:t>
            </a:r>
            <a:r>
              <a:rPr lang="en-GB" dirty="0">
                <a:solidFill>
                  <a:schemeClr val="bg1"/>
                </a:solidFill>
              </a:rPr>
              <a:t> </a:t>
            </a:r>
            <a:r>
              <a:rPr lang="en-GB" dirty="0" err="1">
                <a:solidFill>
                  <a:schemeClr val="bg1"/>
                </a:solidFill>
              </a:rPr>
              <a:t>yw’r</a:t>
            </a:r>
            <a:r>
              <a:rPr lang="en-GB" dirty="0">
                <a:solidFill>
                  <a:schemeClr val="bg1"/>
                </a:solidFill>
              </a:rPr>
              <a:t> </a:t>
            </a:r>
            <a:r>
              <a:rPr lang="en-GB" dirty="0" err="1">
                <a:solidFill>
                  <a:schemeClr val="bg1"/>
                </a:solidFill>
              </a:rPr>
              <a:t>rhan</a:t>
            </a:r>
            <a:r>
              <a:rPr lang="en-GB" dirty="0">
                <a:solidFill>
                  <a:schemeClr val="bg1"/>
                </a:solidFill>
              </a:rPr>
              <a:t> </a:t>
            </a:r>
            <a:r>
              <a:rPr lang="en-GB" dirty="0" err="1">
                <a:solidFill>
                  <a:schemeClr val="bg1"/>
                </a:solidFill>
              </a:rPr>
              <a:t>olaf</a:t>
            </a:r>
            <a:r>
              <a:rPr lang="en-GB" dirty="0">
                <a:solidFill>
                  <a:schemeClr val="bg1"/>
                </a:solidFill>
              </a:rPr>
              <a:t> </a:t>
            </a:r>
            <a:r>
              <a:rPr lang="en-GB" dirty="0" err="1">
                <a:solidFill>
                  <a:schemeClr val="bg1"/>
                </a:solidFill>
              </a:rPr>
              <a:t>o’r</a:t>
            </a:r>
            <a:r>
              <a:rPr lang="en-GB" dirty="0">
                <a:solidFill>
                  <a:schemeClr val="bg1"/>
                </a:solidFill>
              </a:rPr>
              <a:t> </a:t>
            </a:r>
            <a:r>
              <a:rPr lang="en-GB" dirty="0" err="1">
                <a:solidFill>
                  <a:schemeClr val="bg1"/>
                </a:solidFill>
              </a:rPr>
              <a:t>ymenydd</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ddatblygu</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ystod</a:t>
            </a:r>
            <a:r>
              <a:rPr lang="en-GB" dirty="0">
                <a:solidFill>
                  <a:schemeClr val="bg1"/>
                </a:solidFill>
              </a:rPr>
              <a:t> </a:t>
            </a:r>
            <a:r>
              <a:rPr lang="en-GB" dirty="0" err="1">
                <a:solidFill>
                  <a:schemeClr val="bg1"/>
                </a:solidFill>
              </a:rPr>
              <a:t>plentyndod</a:t>
            </a:r>
            <a:r>
              <a:rPr lang="en-GB" dirty="0">
                <a:solidFill>
                  <a:schemeClr val="bg1"/>
                </a:solidFill>
              </a:rPr>
              <a:t> </a:t>
            </a:r>
            <a:r>
              <a:rPr lang="en-GB" dirty="0" err="1">
                <a:solidFill>
                  <a:schemeClr val="bg1"/>
                </a:solidFill>
              </a:rPr>
              <a:t>cynnar</a:t>
            </a:r>
            <a:endParaRPr lang="en-GB" dirty="0">
              <a:solidFill>
                <a:schemeClr val="bg1"/>
              </a:solidFill>
            </a:endParaRPr>
          </a:p>
          <a:p>
            <a:endParaRPr lang="en-GB" dirty="0"/>
          </a:p>
          <a:p>
            <a:endParaRPr lang="en-GB" dirty="0"/>
          </a:p>
        </p:txBody>
      </p:sp>
      <p:sp>
        <p:nvSpPr>
          <p:cNvPr id="4" name="Content Placeholder 3"/>
          <p:cNvSpPr>
            <a:spLocks noGrp="1"/>
          </p:cNvSpPr>
          <p:nvPr>
            <p:ph sz="half" idx="2"/>
          </p:nvPr>
        </p:nvSpPr>
        <p:spPr>
          <a:solidFill>
            <a:schemeClr val="tx1"/>
          </a:solidFill>
        </p:spPr>
        <p:style>
          <a:lnRef idx="2">
            <a:schemeClr val="accent5"/>
          </a:lnRef>
          <a:fillRef idx="1">
            <a:schemeClr val="lt1"/>
          </a:fillRef>
          <a:effectRef idx="0">
            <a:schemeClr val="accent5"/>
          </a:effectRef>
          <a:fontRef idx="minor">
            <a:schemeClr val="dk1"/>
          </a:fontRef>
        </p:style>
        <p:txBody>
          <a:bodyPr>
            <a:normAutofit lnSpcReduction="10000"/>
          </a:bodyPr>
          <a:lstStyle/>
          <a:p>
            <a:pPr>
              <a:lnSpc>
                <a:spcPct val="80000"/>
              </a:lnSpc>
            </a:pPr>
            <a:r>
              <a:rPr lang="en-GB" altLang="en-US" dirty="0">
                <a:solidFill>
                  <a:schemeClr val="bg1"/>
                </a:solidFill>
                <a:cs typeface="Arial" pitchFamily="34" charset="0"/>
              </a:rPr>
              <a:t>Between childhood and adulthood the brain is periodically re-wired and becomes:</a:t>
            </a:r>
          </a:p>
          <a:p>
            <a:pPr lvl="1">
              <a:lnSpc>
                <a:spcPct val="80000"/>
              </a:lnSpc>
            </a:pPr>
            <a:r>
              <a:rPr lang="en-GB" altLang="en-US" dirty="0">
                <a:solidFill>
                  <a:schemeClr val="bg1"/>
                </a:solidFill>
                <a:cs typeface="Arial" pitchFamily="34" charset="0"/>
              </a:rPr>
              <a:t>more complex</a:t>
            </a:r>
          </a:p>
          <a:p>
            <a:pPr lvl="1">
              <a:lnSpc>
                <a:spcPct val="80000"/>
              </a:lnSpc>
            </a:pPr>
            <a:r>
              <a:rPr lang="en-GB" altLang="en-US" dirty="0">
                <a:solidFill>
                  <a:schemeClr val="bg1"/>
                </a:solidFill>
                <a:cs typeface="Arial" pitchFamily="34" charset="0"/>
              </a:rPr>
              <a:t>more efficient (brain’s prefrontal cortex)</a:t>
            </a:r>
          </a:p>
          <a:p>
            <a:pPr marL="0" indent="0">
              <a:lnSpc>
                <a:spcPct val="80000"/>
              </a:lnSpc>
              <a:buNone/>
            </a:pPr>
            <a:endParaRPr lang="en-GB" altLang="en-US" dirty="0">
              <a:solidFill>
                <a:schemeClr val="bg1"/>
              </a:solidFill>
              <a:cs typeface="Arial" pitchFamily="34" charset="0"/>
            </a:endParaRPr>
          </a:p>
          <a:p>
            <a:pPr>
              <a:lnSpc>
                <a:spcPct val="90000"/>
              </a:lnSpc>
            </a:pPr>
            <a:r>
              <a:rPr lang="en-GB" altLang="en-US" dirty="0">
                <a:solidFill>
                  <a:schemeClr val="bg1"/>
                </a:solidFill>
                <a:cs typeface="Arial" pitchFamily="34" charset="0"/>
              </a:rPr>
              <a:t>Frontal cortex is the last area of the brain to develop in early childhood </a:t>
            </a:r>
          </a:p>
          <a:p>
            <a:pPr marL="0" indent="0" algn="r">
              <a:lnSpc>
                <a:spcPct val="90000"/>
              </a:lnSpc>
              <a:buNone/>
            </a:pPr>
            <a:endParaRPr lang="en-GB" altLang="en-US" sz="2000" dirty="0">
              <a:cs typeface="Arial" pitchFamily="34" charset="0"/>
            </a:endParaRPr>
          </a:p>
          <a:p>
            <a:pPr>
              <a:lnSpc>
                <a:spcPct val="90000"/>
              </a:lnSpc>
            </a:pPr>
            <a:endParaRPr lang="en-GB" altLang="en-US" sz="1600" dirty="0">
              <a:solidFill>
                <a:srgbClr val="000099"/>
              </a:solidFill>
              <a:cs typeface="Arial" pitchFamily="34" charset="0"/>
            </a:endParaRPr>
          </a:p>
          <a:p>
            <a:pPr marL="0" indent="0">
              <a:buNone/>
            </a:pPr>
            <a:endParaRPr lang="en-GB" dirty="0"/>
          </a:p>
        </p:txBody>
      </p:sp>
      <p:sp>
        <p:nvSpPr>
          <p:cNvPr id="5" name="Footer Placeholder 4"/>
          <p:cNvSpPr>
            <a:spLocks noGrp="1"/>
          </p:cNvSpPr>
          <p:nvPr>
            <p:ph type="ftr" sz="quarter" idx="11"/>
          </p:nvPr>
        </p:nvSpPr>
        <p:spPr>
          <a:xfrm>
            <a:off x="3131840" y="6309320"/>
            <a:ext cx="2895600" cy="365125"/>
          </a:xfrm>
        </p:spPr>
        <p:txBody>
          <a:bodyPr/>
          <a:lstStyle/>
          <a:p>
            <a:r>
              <a:rPr lang="en-GB" dirty="0"/>
              <a:t>Based on research brought together by Dr Karl Wall, Institute of Education from </a:t>
            </a:r>
            <a:r>
              <a:rPr lang="en-GB" dirty="0" err="1"/>
              <a:t>Misbah</a:t>
            </a:r>
            <a:r>
              <a:rPr lang="en-GB" dirty="0"/>
              <a:t>, A. (N.D)</a:t>
            </a:r>
          </a:p>
        </p:txBody>
      </p:sp>
    </p:spTree>
    <p:extLst>
      <p:ext uri="{BB962C8B-B14F-4D97-AF65-F5344CB8AC3E}">
        <p14:creationId xmlns:p14="http://schemas.microsoft.com/office/powerpoint/2010/main" val="12522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570653"/>
            <a:ext cx="8229600" cy="1143000"/>
          </a:xfrm>
        </p:spPr>
        <p:txBody>
          <a:bodyPr>
            <a:normAutofit fontScale="90000"/>
          </a:bodyPr>
          <a:lstStyle/>
          <a:p>
            <a:r>
              <a:rPr lang="en-GB" i="1" dirty="0" err="1">
                <a:solidFill>
                  <a:schemeClr val="bg1"/>
                </a:solidFill>
              </a:rPr>
              <a:t>Cortecs</a:t>
            </a:r>
            <a:r>
              <a:rPr lang="en-GB" i="1" dirty="0">
                <a:solidFill>
                  <a:schemeClr val="bg1"/>
                </a:solidFill>
              </a:rPr>
              <a:t> </a:t>
            </a:r>
            <a:r>
              <a:rPr lang="en-GB" i="1" dirty="0" err="1">
                <a:solidFill>
                  <a:schemeClr val="bg1"/>
                </a:solidFill>
              </a:rPr>
              <a:t>blaen</a:t>
            </a:r>
            <a:r>
              <a:rPr lang="en-GB" i="1" dirty="0">
                <a:solidFill>
                  <a:schemeClr val="bg1"/>
                </a:solidFill>
              </a:rPr>
              <a:t> </a:t>
            </a:r>
            <a:br>
              <a:rPr lang="en-GB" i="1" dirty="0">
                <a:solidFill>
                  <a:schemeClr val="bg1"/>
                </a:solidFill>
              </a:rPr>
            </a:br>
            <a:r>
              <a:rPr lang="en-GB" dirty="0">
                <a:solidFill>
                  <a:schemeClr val="bg1"/>
                </a:solidFill>
              </a:rPr>
              <a:t>Frontal Cortex</a:t>
            </a:r>
            <a:br>
              <a:rPr lang="en-GB" dirty="0">
                <a:solidFill>
                  <a:schemeClr val="bg1"/>
                </a:solidFill>
              </a:rPr>
            </a:br>
            <a:endParaRPr lang="en-GB" i="1" dirty="0">
              <a:solidFill>
                <a:schemeClr val="bg1"/>
              </a:solidFill>
            </a:endParaRPr>
          </a:p>
        </p:txBody>
      </p:sp>
      <p:sp>
        <p:nvSpPr>
          <p:cNvPr id="3" name="Content Placeholder 2"/>
          <p:cNvSpPr>
            <a:spLocks noGrp="1"/>
          </p:cNvSpPr>
          <p:nvPr>
            <p:ph sz="half" idx="1"/>
          </p:nvPr>
        </p:nvSpPr>
        <p:spPr>
          <a:solidFill>
            <a:schemeClr val="tx1"/>
          </a:solidFill>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r>
              <a:rPr lang="en-GB" dirty="0" err="1">
                <a:solidFill>
                  <a:schemeClr val="bg1"/>
                </a:solidFill>
              </a:rPr>
              <a:t>Mae’r</a:t>
            </a:r>
            <a:r>
              <a:rPr lang="en-GB" dirty="0">
                <a:solidFill>
                  <a:schemeClr val="bg1"/>
                </a:solidFill>
              </a:rPr>
              <a:t> </a:t>
            </a:r>
            <a:r>
              <a:rPr lang="en-GB" dirty="0" err="1">
                <a:solidFill>
                  <a:schemeClr val="bg1"/>
                </a:solidFill>
              </a:rPr>
              <a:t>ardal</a:t>
            </a:r>
            <a:r>
              <a:rPr lang="en-GB" dirty="0">
                <a:solidFill>
                  <a:schemeClr val="bg1"/>
                </a:solidFill>
              </a:rPr>
              <a:t> </a:t>
            </a:r>
            <a:r>
              <a:rPr lang="en-GB" dirty="0" err="1">
                <a:solidFill>
                  <a:schemeClr val="bg1"/>
                </a:solidFill>
              </a:rPr>
              <a:t>yma</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gyfrifol</a:t>
            </a:r>
            <a:r>
              <a:rPr lang="en-GB" dirty="0">
                <a:solidFill>
                  <a:schemeClr val="bg1"/>
                </a:solidFill>
              </a:rPr>
              <a:t> am </a:t>
            </a:r>
            <a:r>
              <a:rPr lang="en-GB" dirty="0" err="1">
                <a:solidFill>
                  <a:schemeClr val="bg1"/>
                </a:solidFill>
              </a:rPr>
              <a:t>elfennau</a:t>
            </a:r>
            <a:r>
              <a:rPr lang="en-GB" dirty="0">
                <a:solidFill>
                  <a:schemeClr val="bg1"/>
                </a:solidFill>
              </a:rPr>
              <a:t> </a:t>
            </a:r>
            <a:r>
              <a:rPr lang="en-GB" dirty="0" err="1">
                <a:solidFill>
                  <a:schemeClr val="bg1"/>
                </a:solidFill>
              </a:rPr>
              <a:t>gweithredol</a:t>
            </a:r>
            <a:r>
              <a:rPr lang="en-GB" dirty="0">
                <a:solidFill>
                  <a:schemeClr val="bg1"/>
                </a:solidFill>
              </a:rPr>
              <a:t> </a:t>
            </a:r>
            <a:r>
              <a:rPr lang="en-GB" dirty="0" err="1">
                <a:solidFill>
                  <a:schemeClr val="bg1"/>
                </a:solidFill>
              </a:rPr>
              <a:t>fel</a:t>
            </a:r>
            <a:r>
              <a:rPr lang="en-GB" dirty="0">
                <a:solidFill>
                  <a:schemeClr val="bg1"/>
                </a:solidFill>
              </a:rPr>
              <a:t>:</a:t>
            </a:r>
          </a:p>
          <a:p>
            <a:pPr lvl="1"/>
            <a:r>
              <a:rPr lang="en-GB" dirty="0" err="1">
                <a:solidFill>
                  <a:schemeClr val="bg1"/>
                </a:solidFill>
              </a:rPr>
              <a:t>Gwneud</a:t>
            </a:r>
            <a:r>
              <a:rPr lang="en-GB" dirty="0">
                <a:solidFill>
                  <a:schemeClr val="bg1"/>
                </a:solidFill>
              </a:rPr>
              <a:t> </a:t>
            </a:r>
            <a:r>
              <a:rPr lang="en-GB" dirty="0" err="1">
                <a:solidFill>
                  <a:schemeClr val="bg1"/>
                </a:solidFill>
              </a:rPr>
              <a:t>penderfyniadau</a:t>
            </a:r>
            <a:endParaRPr lang="en-GB" dirty="0">
              <a:solidFill>
                <a:schemeClr val="bg1"/>
              </a:solidFill>
            </a:endParaRPr>
          </a:p>
          <a:p>
            <a:pPr lvl="1"/>
            <a:r>
              <a:rPr lang="en-GB" dirty="0" err="1">
                <a:solidFill>
                  <a:schemeClr val="bg1"/>
                </a:solidFill>
              </a:rPr>
              <a:t>Deall</a:t>
            </a:r>
            <a:r>
              <a:rPr lang="en-GB" dirty="0">
                <a:solidFill>
                  <a:schemeClr val="bg1"/>
                </a:solidFill>
              </a:rPr>
              <a:t> </a:t>
            </a:r>
            <a:r>
              <a:rPr lang="en-GB" dirty="0" err="1">
                <a:solidFill>
                  <a:schemeClr val="bg1"/>
                </a:solidFill>
              </a:rPr>
              <a:t>ymddygiad</a:t>
            </a:r>
            <a:r>
              <a:rPr lang="en-GB" dirty="0">
                <a:solidFill>
                  <a:schemeClr val="bg1"/>
                </a:solidFill>
              </a:rPr>
              <a:t> </a:t>
            </a:r>
            <a:r>
              <a:rPr lang="en-GB" dirty="0" err="1">
                <a:solidFill>
                  <a:schemeClr val="bg1"/>
                </a:solidFill>
              </a:rPr>
              <a:t>anaddas</a:t>
            </a:r>
            <a:r>
              <a:rPr lang="en-GB" dirty="0">
                <a:solidFill>
                  <a:schemeClr val="bg1"/>
                </a:solidFill>
              </a:rPr>
              <a:t> a </a:t>
            </a:r>
            <a:r>
              <a:rPr lang="en-GB" dirty="0" err="1">
                <a:solidFill>
                  <a:schemeClr val="bg1"/>
                </a:solidFill>
              </a:rPr>
              <a:t>rheoli</a:t>
            </a:r>
            <a:r>
              <a:rPr lang="en-GB" dirty="0">
                <a:solidFill>
                  <a:schemeClr val="bg1"/>
                </a:solidFill>
              </a:rPr>
              <a:t> </a:t>
            </a:r>
            <a:r>
              <a:rPr lang="en-GB" dirty="0" err="1">
                <a:solidFill>
                  <a:schemeClr val="bg1"/>
                </a:solidFill>
              </a:rPr>
              <a:t>risg</a:t>
            </a:r>
            <a:endParaRPr lang="en-GB" dirty="0">
              <a:solidFill>
                <a:schemeClr val="bg1"/>
              </a:solidFill>
            </a:endParaRPr>
          </a:p>
          <a:p>
            <a:pPr lvl="1"/>
            <a:r>
              <a:rPr lang="en-GB" dirty="0" err="1">
                <a:solidFill>
                  <a:schemeClr val="bg1"/>
                </a:solidFill>
              </a:rPr>
              <a:t>Dewis</a:t>
            </a:r>
            <a:r>
              <a:rPr lang="en-GB" dirty="0">
                <a:solidFill>
                  <a:schemeClr val="bg1"/>
                </a:solidFill>
              </a:rPr>
              <a:t> </a:t>
            </a:r>
            <a:r>
              <a:rPr lang="en-GB" dirty="0" err="1">
                <a:solidFill>
                  <a:schemeClr val="bg1"/>
                </a:solidFill>
              </a:rPr>
              <a:t>gweithgareddau</a:t>
            </a:r>
            <a:r>
              <a:rPr lang="en-GB" dirty="0">
                <a:solidFill>
                  <a:schemeClr val="bg1"/>
                </a:solidFill>
              </a:rPr>
              <a:t> a </a:t>
            </a:r>
            <a:r>
              <a:rPr lang="en-GB" dirty="0" err="1">
                <a:solidFill>
                  <a:schemeClr val="bg1"/>
                </a:solidFill>
              </a:rPr>
              <a:t>chofio</a:t>
            </a:r>
            <a:r>
              <a:rPr lang="en-GB" dirty="0">
                <a:solidFill>
                  <a:schemeClr val="bg1"/>
                </a:solidFill>
              </a:rPr>
              <a:t> </a:t>
            </a:r>
            <a:r>
              <a:rPr lang="en-GB" dirty="0" err="1">
                <a:solidFill>
                  <a:schemeClr val="bg1"/>
                </a:solidFill>
              </a:rPr>
              <a:t>gwybodaeth</a:t>
            </a:r>
            <a:r>
              <a:rPr lang="en-GB" dirty="0">
                <a:solidFill>
                  <a:schemeClr val="bg1"/>
                </a:solidFill>
              </a:rPr>
              <a:t> </a:t>
            </a:r>
            <a:r>
              <a:rPr lang="en-GB" dirty="0" err="1">
                <a:solidFill>
                  <a:schemeClr val="bg1"/>
                </a:solidFill>
              </a:rPr>
              <a:t>tymor</a:t>
            </a:r>
            <a:r>
              <a:rPr lang="en-GB" dirty="0">
                <a:solidFill>
                  <a:schemeClr val="bg1"/>
                </a:solidFill>
              </a:rPr>
              <a:t> </a:t>
            </a:r>
            <a:r>
              <a:rPr lang="en-GB" dirty="0" err="1">
                <a:solidFill>
                  <a:schemeClr val="bg1"/>
                </a:solidFill>
              </a:rPr>
              <a:t>byr</a:t>
            </a:r>
            <a:endParaRPr lang="en-GB" dirty="0">
              <a:solidFill>
                <a:schemeClr val="bg1"/>
              </a:solidFill>
            </a:endParaRPr>
          </a:p>
          <a:p>
            <a:pPr lvl="1"/>
            <a:r>
              <a:rPr lang="en-GB" dirty="0" err="1">
                <a:solidFill>
                  <a:schemeClr val="bg1"/>
                </a:solidFill>
              </a:rPr>
              <a:t>Cyflawni</a:t>
            </a:r>
            <a:r>
              <a:rPr lang="en-GB" dirty="0">
                <a:solidFill>
                  <a:schemeClr val="bg1"/>
                </a:solidFill>
              </a:rPr>
              <a:t> </a:t>
            </a:r>
            <a:r>
              <a:rPr lang="en-GB" dirty="0" err="1">
                <a:solidFill>
                  <a:schemeClr val="bg1"/>
                </a:solidFill>
              </a:rPr>
              <a:t>amryw</a:t>
            </a:r>
            <a:r>
              <a:rPr lang="en-GB" dirty="0">
                <a:solidFill>
                  <a:schemeClr val="bg1"/>
                </a:solidFill>
              </a:rPr>
              <a:t> o </a:t>
            </a:r>
            <a:r>
              <a:rPr lang="en-GB" dirty="0" err="1">
                <a:solidFill>
                  <a:schemeClr val="bg1"/>
                </a:solidFill>
              </a:rPr>
              <a:t>dasgiau</a:t>
            </a:r>
            <a:endParaRPr lang="en-GB" dirty="0">
              <a:solidFill>
                <a:schemeClr val="bg1"/>
              </a:solidFill>
            </a:endParaRPr>
          </a:p>
          <a:p>
            <a:r>
              <a:rPr lang="en-GB" dirty="0">
                <a:solidFill>
                  <a:schemeClr val="bg1"/>
                </a:solidFill>
              </a:rPr>
              <a:t>Beth </a:t>
            </a:r>
            <a:r>
              <a:rPr lang="en-GB" dirty="0" err="1">
                <a:solidFill>
                  <a:schemeClr val="bg1"/>
                </a:solidFill>
              </a:rPr>
              <a:t>yw</a:t>
            </a:r>
            <a:r>
              <a:rPr lang="en-GB" dirty="0">
                <a:solidFill>
                  <a:schemeClr val="bg1"/>
                </a:solidFill>
              </a:rPr>
              <a:t> </a:t>
            </a:r>
            <a:r>
              <a:rPr lang="en-GB" dirty="0" err="1">
                <a:solidFill>
                  <a:schemeClr val="bg1"/>
                </a:solidFill>
              </a:rPr>
              <a:t>goblygiadau</a:t>
            </a:r>
            <a:r>
              <a:rPr lang="en-GB" dirty="0">
                <a:solidFill>
                  <a:schemeClr val="bg1"/>
                </a:solidFill>
              </a:rPr>
              <a:t> </a:t>
            </a:r>
            <a:r>
              <a:rPr lang="en-GB" dirty="0" err="1">
                <a:solidFill>
                  <a:schemeClr val="bg1"/>
                </a:solidFill>
              </a:rPr>
              <a:t>hyn</a:t>
            </a:r>
            <a:r>
              <a:rPr lang="en-GB" dirty="0">
                <a:solidFill>
                  <a:schemeClr val="bg1"/>
                </a:solidFill>
              </a:rPr>
              <a:t>  </a:t>
            </a:r>
            <a:r>
              <a:rPr lang="en-GB" dirty="0" err="1">
                <a:solidFill>
                  <a:schemeClr val="bg1"/>
                </a:solidFill>
              </a:rPr>
              <a:t>wrth</a:t>
            </a:r>
            <a:r>
              <a:rPr lang="en-GB" dirty="0">
                <a:solidFill>
                  <a:schemeClr val="bg1"/>
                </a:solidFill>
              </a:rPr>
              <a:t> </a:t>
            </a:r>
            <a:r>
              <a:rPr lang="en-GB" dirty="0" err="1">
                <a:solidFill>
                  <a:schemeClr val="bg1"/>
                </a:solidFill>
              </a:rPr>
              <a:t>gynllunio</a:t>
            </a:r>
            <a:r>
              <a:rPr lang="en-GB" dirty="0">
                <a:solidFill>
                  <a:schemeClr val="bg1"/>
                </a:solidFill>
              </a:rPr>
              <a:t> </a:t>
            </a:r>
            <a:r>
              <a:rPr lang="en-GB" dirty="0" err="1">
                <a:solidFill>
                  <a:schemeClr val="bg1"/>
                </a:solidFill>
              </a:rPr>
              <a:t>dysgu</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gyfer</a:t>
            </a:r>
            <a:r>
              <a:rPr lang="en-GB" dirty="0">
                <a:solidFill>
                  <a:schemeClr val="bg1"/>
                </a:solidFill>
              </a:rPr>
              <a:t> plant </a:t>
            </a:r>
            <a:r>
              <a:rPr lang="en-GB" dirty="0" err="1">
                <a:solidFill>
                  <a:schemeClr val="bg1"/>
                </a:solidFill>
              </a:rPr>
              <a:t>ifanc</a:t>
            </a:r>
            <a:r>
              <a:rPr lang="en-GB" dirty="0">
                <a:solidFill>
                  <a:schemeClr val="bg1"/>
                </a:solidFill>
              </a:rPr>
              <a:t>?</a:t>
            </a:r>
          </a:p>
        </p:txBody>
      </p:sp>
      <p:sp>
        <p:nvSpPr>
          <p:cNvPr id="4" name="Content Placeholder 3"/>
          <p:cNvSpPr>
            <a:spLocks noGrp="1"/>
          </p:cNvSpPr>
          <p:nvPr>
            <p:ph sz="half" idx="2"/>
          </p:nvPr>
        </p:nvSpPr>
        <p:spPr>
          <a:xfrm>
            <a:off x="4644008" y="1556792"/>
            <a:ext cx="4038600" cy="4608512"/>
          </a:xfrm>
          <a:solidFill>
            <a:schemeClr val="tx1"/>
          </a:solidFill>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marL="0" indent="0">
              <a:lnSpc>
                <a:spcPct val="90000"/>
              </a:lnSpc>
              <a:buNone/>
            </a:pPr>
            <a:r>
              <a:rPr lang="en-GB" altLang="en-US" dirty="0">
                <a:solidFill>
                  <a:schemeClr val="bg1"/>
                </a:solidFill>
                <a:cs typeface="Arial" pitchFamily="34" charset="0"/>
              </a:rPr>
              <a:t>This area is responsible for ’executive functions’:</a:t>
            </a:r>
            <a:endParaRPr lang="en-GB" altLang="en-US" sz="1600" dirty="0">
              <a:solidFill>
                <a:schemeClr val="bg1"/>
              </a:solidFill>
              <a:cs typeface="Arial" pitchFamily="34" charset="0"/>
            </a:endParaRPr>
          </a:p>
          <a:p>
            <a:pPr lvl="1">
              <a:lnSpc>
                <a:spcPct val="90000"/>
              </a:lnSpc>
            </a:pPr>
            <a:r>
              <a:rPr lang="en-GB" altLang="en-US" sz="2600" dirty="0">
                <a:solidFill>
                  <a:schemeClr val="bg1"/>
                </a:solidFill>
                <a:cs typeface="Arial" pitchFamily="34" charset="0"/>
              </a:rPr>
              <a:t>Making decisions </a:t>
            </a:r>
          </a:p>
          <a:p>
            <a:pPr lvl="1">
              <a:lnSpc>
                <a:spcPct val="90000"/>
              </a:lnSpc>
            </a:pPr>
            <a:r>
              <a:rPr lang="en-GB" altLang="en-US" sz="2600" dirty="0">
                <a:solidFill>
                  <a:schemeClr val="bg1"/>
                </a:solidFill>
                <a:cs typeface="Arial" pitchFamily="34" charset="0"/>
              </a:rPr>
              <a:t>Understanding inappropriate behaviour and managing risk</a:t>
            </a:r>
          </a:p>
          <a:p>
            <a:pPr lvl="1">
              <a:lnSpc>
                <a:spcPct val="90000"/>
              </a:lnSpc>
            </a:pPr>
            <a:r>
              <a:rPr lang="en-GB" altLang="en-US" sz="2600" dirty="0">
                <a:solidFill>
                  <a:schemeClr val="bg1"/>
                </a:solidFill>
                <a:cs typeface="Arial" pitchFamily="34" charset="0"/>
              </a:rPr>
              <a:t>Choosing actions – hold information in your mind whilst it’s being worked on</a:t>
            </a:r>
          </a:p>
          <a:p>
            <a:pPr lvl="1">
              <a:lnSpc>
                <a:spcPct val="90000"/>
              </a:lnSpc>
            </a:pPr>
            <a:r>
              <a:rPr lang="en-GB" altLang="en-US" sz="2600" dirty="0">
                <a:solidFill>
                  <a:schemeClr val="bg1"/>
                </a:solidFill>
                <a:cs typeface="Arial" pitchFamily="34" charset="0"/>
              </a:rPr>
              <a:t>Multitasking </a:t>
            </a:r>
          </a:p>
          <a:p>
            <a:r>
              <a:rPr lang="en-GB" dirty="0">
                <a:solidFill>
                  <a:schemeClr val="bg1"/>
                </a:solidFill>
              </a:rPr>
              <a:t>What are the implications of this when planning learning for young children?</a:t>
            </a:r>
          </a:p>
        </p:txBody>
      </p:sp>
      <p:sp>
        <p:nvSpPr>
          <p:cNvPr id="5" name="Footer Placeholder 4"/>
          <p:cNvSpPr>
            <a:spLocks noGrp="1"/>
          </p:cNvSpPr>
          <p:nvPr>
            <p:ph type="ftr" sz="quarter" idx="11"/>
          </p:nvPr>
        </p:nvSpPr>
        <p:spPr>
          <a:xfrm>
            <a:off x="991377" y="5805264"/>
            <a:ext cx="7128792" cy="1346179"/>
          </a:xfrm>
        </p:spPr>
        <p:txBody>
          <a:bodyPr/>
          <a:lstStyle/>
          <a:p>
            <a:pPr algn="l"/>
            <a:r>
              <a:rPr lang="en-GB" dirty="0"/>
              <a:t>Based on research brought together by Dr Karl Wall, Institute of Education from </a:t>
            </a:r>
            <a:r>
              <a:rPr lang="en-GB" dirty="0" err="1"/>
              <a:t>Misbah</a:t>
            </a:r>
            <a:r>
              <a:rPr lang="en-GB" dirty="0"/>
              <a:t>, A. (N.D)</a:t>
            </a:r>
          </a:p>
        </p:txBody>
      </p:sp>
    </p:spTree>
    <p:extLst>
      <p:ext uri="{BB962C8B-B14F-4D97-AF65-F5344CB8AC3E}">
        <p14:creationId xmlns:p14="http://schemas.microsoft.com/office/powerpoint/2010/main" val="3399722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143000"/>
          </a:xfrm>
        </p:spPr>
        <p:txBody>
          <a:bodyPr>
            <a:normAutofit fontScale="90000"/>
          </a:bodyPr>
          <a:lstStyle/>
          <a:p>
            <a:r>
              <a:rPr lang="en-GB" i="1" dirty="0" err="1">
                <a:solidFill>
                  <a:schemeClr val="bg1"/>
                </a:solidFill>
              </a:rPr>
              <a:t>Synapsau</a:t>
            </a:r>
            <a:r>
              <a:rPr lang="en-GB" i="1" dirty="0">
                <a:solidFill>
                  <a:schemeClr val="bg1"/>
                </a:solidFill>
              </a:rPr>
              <a:t> </a:t>
            </a:r>
            <a:br>
              <a:rPr lang="en-GB" i="1" dirty="0">
                <a:solidFill>
                  <a:schemeClr val="bg1"/>
                </a:solidFill>
              </a:rPr>
            </a:br>
            <a:r>
              <a:rPr lang="en-GB" dirty="0">
                <a:solidFill>
                  <a:schemeClr val="bg1"/>
                </a:solidFill>
              </a:rPr>
              <a:t>Synapses</a:t>
            </a:r>
            <a:br>
              <a:rPr lang="en-GB" dirty="0">
                <a:solidFill>
                  <a:schemeClr val="bg1"/>
                </a:solidFill>
              </a:rPr>
            </a:br>
            <a:r>
              <a:rPr lang="en-GB" i="1" dirty="0">
                <a:solidFill>
                  <a:schemeClr val="bg1"/>
                </a:solidFill>
              </a:rPr>
              <a:t> </a:t>
            </a:r>
          </a:p>
        </p:txBody>
      </p:sp>
      <p:sp>
        <p:nvSpPr>
          <p:cNvPr id="35842" name="Content Placeholder 2"/>
          <p:cNvSpPr>
            <a:spLocks noGrp="1"/>
          </p:cNvSpPr>
          <p:nvPr>
            <p:ph sz="half" idx="1"/>
          </p:nvPr>
        </p:nvSpPr>
        <p:spPr>
          <a:xfrm>
            <a:off x="457200" y="1600200"/>
            <a:ext cx="4038600" cy="4604414"/>
          </a:xfrm>
          <a:solidFill>
            <a:schemeClr val="tx1"/>
          </a:solidFill>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pPr>
              <a:lnSpc>
                <a:spcPct val="80000"/>
              </a:lnSpc>
            </a:pPr>
            <a:r>
              <a:rPr lang="en-GB" altLang="en-US" sz="2600" dirty="0" err="1">
                <a:solidFill>
                  <a:schemeClr val="bg1"/>
                </a:solidFill>
              </a:rPr>
              <a:t>Synapsau</a:t>
            </a:r>
            <a:r>
              <a:rPr lang="en-GB" altLang="en-US" sz="2600" dirty="0">
                <a:solidFill>
                  <a:schemeClr val="bg1"/>
                </a:solidFill>
              </a:rPr>
              <a:t> </a:t>
            </a:r>
            <a:r>
              <a:rPr lang="en-GB" altLang="en-US" sz="2600" dirty="0" err="1">
                <a:solidFill>
                  <a:schemeClr val="bg1"/>
                </a:solidFill>
              </a:rPr>
              <a:t>yw’r</a:t>
            </a:r>
            <a:r>
              <a:rPr lang="en-GB" altLang="en-US" sz="2600" dirty="0">
                <a:solidFill>
                  <a:schemeClr val="bg1"/>
                </a:solidFill>
              </a:rPr>
              <a:t> </a:t>
            </a:r>
            <a:r>
              <a:rPr lang="en-GB" altLang="en-US" sz="2600" dirty="0" err="1">
                <a:solidFill>
                  <a:schemeClr val="bg1"/>
                </a:solidFill>
              </a:rPr>
              <a:t>cysylltiadau</a:t>
            </a:r>
            <a:r>
              <a:rPr lang="en-GB" altLang="en-US" sz="2600" dirty="0">
                <a:solidFill>
                  <a:schemeClr val="bg1"/>
                </a:solidFill>
              </a:rPr>
              <a:t> </a:t>
            </a:r>
            <a:r>
              <a:rPr lang="en-GB" altLang="en-US" sz="2600" dirty="0" err="1">
                <a:solidFill>
                  <a:schemeClr val="bg1"/>
                </a:solidFill>
              </a:rPr>
              <a:t>rhwng</a:t>
            </a:r>
            <a:r>
              <a:rPr lang="en-GB" altLang="en-US" sz="2600" dirty="0">
                <a:solidFill>
                  <a:schemeClr val="bg1"/>
                </a:solidFill>
              </a:rPr>
              <a:t>  </a:t>
            </a:r>
            <a:r>
              <a:rPr lang="en-GB" altLang="en-US" sz="2600" dirty="0" err="1">
                <a:solidFill>
                  <a:schemeClr val="bg1"/>
                </a:solidFill>
              </a:rPr>
              <a:t>celloedd</a:t>
            </a:r>
            <a:r>
              <a:rPr lang="en-GB" altLang="en-US" sz="2600" dirty="0">
                <a:solidFill>
                  <a:schemeClr val="bg1"/>
                </a:solidFill>
              </a:rPr>
              <a:t> </a:t>
            </a:r>
            <a:r>
              <a:rPr lang="en-GB" altLang="en-US" sz="2600" dirty="0" err="1">
                <a:solidFill>
                  <a:schemeClr val="bg1"/>
                </a:solidFill>
              </a:rPr>
              <a:t>yr</a:t>
            </a:r>
            <a:r>
              <a:rPr lang="en-GB" altLang="en-US" sz="2600" dirty="0">
                <a:solidFill>
                  <a:schemeClr val="bg1"/>
                </a:solidFill>
              </a:rPr>
              <a:t> </a:t>
            </a:r>
            <a:r>
              <a:rPr lang="en-GB" altLang="en-US" sz="2600" dirty="0" err="1">
                <a:solidFill>
                  <a:schemeClr val="bg1"/>
                </a:solidFill>
              </a:rPr>
              <a:t>ymennydd</a:t>
            </a:r>
            <a:r>
              <a:rPr lang="en-GB" altLang="en-US" sz="2600" dirty="0">
                <a:solidFill>
                  <a:schemeClr val="bg1"/>
                </a:solidFill>
              </a:rPr>
              <a:t> ac </a:t>
            </a:r>
            <a:r>
              <a:rPr lang="en-GB" altLang="en-US" sz="2600" dirty="0" err="1">
                <a:solidFill>
                  <a:schemeClr val="bg1"/>
                </a:solidFill>
              </a:rPr>
              <a:t>maent</a:t>
            </a:r>
            <a:r>
              <a:rPr lang="en-GB" altLang="en-US" sz="2600" dirty="0">
                <a:solidFill>
                  <a:schemeClr val="bg1"/>
                </a:solidFill>
              </a:rPr>
              <a:t> </a:t>
            </a:r>
            <a:r>
              <a:rPr lang="en-GB" altLang="en-US" sz="2600" dirty="0" err="1">
                <a:solidFill>
                  <a:schemeClr val="bg1"/>
                </a:solidFill>
              </a:rPr>
              <a:t>yn</a:t>
            </a:r>
            <a:r>
              <a:rPr lang="en-GB" altLang="en-US" sz="2600" dirty="0">
                <a:solidFill>
                  <a:schemeClr val="bg1"/>
                </a:solidFill>
              </a:rPr>
              <a:t> </a:t>
            </a:r>
            <a:r>
              <a:rPr lang="en-GB" altLang="en-US" sz="2600" dirty="0" err="1">
                <a:solidFill>
                  <a:schemeClr val="bg1"/>
                </a:solidFill>
              </a:rPr>
              <a:t>ffurfio</a:t>
            </a:r>
            <a:r>
              <a:rPr lang="en-GB" altLang="en-US" sz="2600" dirty="0">
                <a:solidFill>
                  <a:schemeClr val="bg1"/>
                </a:solidFill>
              </a:rPr>
              <a:t> </a:t>
            </a:r>
            <a:r>
              <a:rPr lang="en-GB" altLang="en-US" sz="2600" dirty="0" err="1">
                <a:solidFill>
                  <a:schemeClr val="bg1"/>
                </a:solidFill>
              </a:rPr>
              <a:t>rhwydwaith</a:t>
            </a:r>
            <a:r>
              <a:rPr lang="en-GB" altLang="en-US" sz="2600" dirty="0">
                <a:solidFill>
                  <a:schemeClr val="bg1"/>
                </a:solidFill>
              </a:rPr>
              <a:t>. Mae </a:t>
            </a:r>
            <a:r>
              <a:rPr lang="en-GB" altLang="en-US" sz="2600" dirty="0" err="1">
                <a:solidFill>
                  <a:schemeClr val="bg1"/>
                </a:solidFill>
              </a:rPr>
              <a:t>nhw</a:t>
            </a:r>
            <a:r>
              <a:rPr lang="en-GB" altLang="en-US" sz="2600" dirty="0">
                <a:solidFill>
                  <a:schemeClr val="bg1"/>
                </a:solidFill>
              </a:rPr>
              <a:t>:</a:t>
            </a:r>
          </a:p>
          <a:p>
            <a:pPr lvl="1">
              <a:lnSpc>
                <a:spcPct val="80000"/>
              </a:lnSpc>
            </a:pPr>
            <a:r>
              <a:rPr lang="en-GB" altLang="en-US" sz="2600" dirty="0" err="1">
                <a:solidFill>
                  <a:schemeClr val="bg1"/>
                </a:solidFill>
              </a:rPr>
              <a:t>Yn</a:t>
            </a:r>
            <a:r>
              <a:rPr lang="en-GB" altLang="en-US" sz="2600" dirty="0">
                <a:solidFill>
                  <a:schemeClr val="bg1"/>
                </a:solidFill>
              </a:rPr>
              <a:t> </a:t>
            </a:r>
            <a:r>
              <a:rPr lang="en-GB" altLang="en-US" sz="2600" dirty="0" err="1">
                <a:solidFill>
                  <a:schemeClr val="bg1"/>
                </a:solidFill>
              </a:rPr>
              <a:t>angenrheidiol</a:t>
            </a:r>
            <a:r>
              <a:rPr lang="en-GB" altLang="en-US" sz="2600" dirty="0">
                <a:solidFill>
                  <a:schemeClr val="bg1"/>
                </a:solidFill>
              </a:rPr>
              <a:t> </a:t>
            </a:r>
            <a:r>
              <a:rPr lang="en-GB" altLang="en-US" sz="2600" dirty="0" err="1">
                <a:solidFill>
                  <a:schemeClr val="bg1"/>
                </a:solidFill>
              </a:rPr>
              <a:t>ar</a:t>
            </a:r>
            <a:r>
              <a:rPr lang="en-GB" altLang="en-US" sz="2600" dirty="0">
                <a:solidFill>
                  <a:schemeClr val="bg1"/>
                </a:solidFill>
              </a:rPr>
              <a:t> </a:t>
            </a:r>
            <a:r>
              <a:rPr lang="en-GB" altLang="en-US" sz="2600" dirty="0" err="1">
                <a:solidFill>
                  <a:schemeClr val="bg1"/>
                </a:solidFill>
              </a:rPr>
              <a:t>gyfer</a:t>
            </a:r>
            <a:r>
              <a:rPr lang="en-GB" altLang="en-US" sz="2600" dirty="0">
                <a:solidFill>
                  <a:schemeClr val="bg1"/>
                </a:solidFill>
              </a:rPr>
              <a:t> </a:t>
            </a:r>
            <a:r>
              <a:rPr lang="en-GB" altLang="en-US" sz="2600" dirty="0" err="1">
                <a:solidFill>
                  <a:schemeClr val="bg1"/>
                </a:solidFill>
              </a:rPr>
              <a:t>cysylltu</a:t>
            </a:r>
            <a:r>
              <a:rPr lang="en-GB" altLang="en-US" sz="2600" dirty="0">
                <a:solidFill>
                  <a:schemeClr val="bg1"/>
                </a:solidFill>
              </a:rPr>
              <a:t> </a:t>
            </a:r>
            <a:r>
              <a:rPr lang="en-GB" altLang="en-US" sz="2600" dirty="0" err="1">
                <a:solidFill>
                  <a:schemeClr val="bg1"/>
                </a:solidFill>
              </a:rPr>
              <a:t>gwahanol</a:t>
            </a:r>
            <a:r>
              <a:rPr lang="en-GB" altLang="en-US" sz="2600" dirty="0">
                <a:solidFill>
                  <a:schemeClr val="bg1"/>
                </a:solidFill>
              </a:rPr>
              <a:t> </a:t>
            </a:r>
            <a:r>
              <a:rPr lang="en-GB" altLang="en-US" sz="2600" dirty="0" err="1">
                <a:solidFill>
                  <a:schemeClr val="bg1"/>
                </a:solidFill>
              </a:rPr>
              <a:t>ddarnau</a:t>
            </a:r>
            <a:r>
              <a:rPr lang="en-GB" altLang="en-US" sz="2600" dirty="0">
                <a:solidFill>
                  <a:schemeClr val="bg1"/>
                </a:solidFill>
              </a:rPr>
              <a:t> </a:t>
            </a:r>
            <a:r>
              <a:rPr lang="en-GB" altLang="en-US" sz="2600" dirty="0" err="1">
                <a:solidFill>
                  <a:schemeClr val="bg1"/>
                </a:solidFill>
              </a:rPr>
              <a:t>o’r</a:t>
            </a:r>
            <a:r>
              <a:rPr lang="en-GB" altLang="en-US" sz="2600" dirty="0">
                <a:solidFill>
                  <a:schemeClr val="bg1"/>
                </a:solidFill>
              </a:rPr>
              <a:t> </a:t>
            </a:r>
            <a:r>
              <a:rPr lang="en-GB" altLang="en-US" sz="2600" dirty="0" err="1">
                <a:solidFill>
                  <a:schemeClr val="bg1"/>
                </a:solidFill>
              </a:rPr>
              <a:t>ymennydd</a:t>
            </a:r>
            <a:endParaRPr lang="en-GB" altLang="en-US" sz="2600" dirty="0">
              <a:solidFill>
                <a:schemeClr val="bg1"/>
              </a:solidFill>
            </a:endParaRPr>
          </a:p>
          <a:p>
            <a:pPr lvl="1">
              <a:lnSpc>
                <a:spcPct val="80000"/>
              </a:lnSpc>
            </a:pPr>
            <a:r>
              <a:rPr lang="en-GB" altLang="en-US" sz="2600" dirty="0" err="1">
                <a:solidFill>
                  <a:schemeClr val="bg1"/>
                </a:solidFill>
              </a:rPr>
              <a:t>Yn</a:t>
            </a:r>
            <a:r>
              <a:rPr lang="en-GB" altLang="en-US" sz="2600" dirty="0">
                <a:solidFill>
                  <a:schemeClr val="bg1"/>
                </a:solidFill>
              </a:rPr>
              <a:t> </a:t>
            </a:r>
            <a:r>
              <a:rPr lang="en-GB" altLang="en-US" sz="2600" dirty="0" err="1">
                <a:solidFill>
                  <a:schemeClr val="bg1"/>
                </a:solidFill>
              </a:rPr>
              <a:t>gyfrifol</a:t>
            </a:r>
            <a:r>
              <a:rPr lang="en-GB" altLang="en-US" sz="2600" dirty="0">
                <a:solidFill>
                  <a:schemeClr val="bg1"/>
                </a:solidFill>
              </a:rPr>
              <a:t> am </a:t>
            </a:r>
            <a:r>
              <a:rPr lang="en-GB" altLang="en-US" sz="2600" dirty="0" err="1">
                <a:solidFill>
                  <a:schemeClr val="bg1"/>
                </a:solidFill>
              </a:rPr>
              <a:t>sut</a:t>
            </a:r>
            <a:r>
              <a:rPr lang="en-GB" altLang="en-US" sz="2600" dirty="0">
                <a:solidFill>
                  <a:schemeClr val="bg1"/>
                </a:solidFill>
              </a:rPr>
              <a:t> </a:t>
            </a:r>
            <a:r>
              <a:rPr lang="en-GB" altLang="en-US" sz="2600" dirty="0" err="1">
                <a:solidFill>
                  <a:schemeClr val="bg1"/>
                </a:solidFill>
              </a:rPr>
              <a:t>rydym</a:t>
            </a:r>
            <a:r>
              <a:rPr lang="en-GB" altLang="en-US" sz="2600" dirty="0">
                <a:solidFill>
                  <a:schemeClr val="bg1"/>
                </a:solidFill>
              </a:rPr>
              <a:t> </a:t>
            </a:r>
            <a:r>
              <a:rPr lang="en-GB" altLang="en-US" sz="2600" dirty="0" err="1">
                <a:solidFill>
                  <a:schemeClr val="bg1"/>
                </a:solidFill>
              </a:rPr>
              <a:t>yn</a:t>
            </a:r>
            <a:r>
              <a:rPr lang="en-GB" altLang="en-US" sz="2600" dirty="0">
                <a:solidFill>
                  <a:schemeClr val="bg1"/>
                </a:solidFill>
              </a:rPr>
              <a:t> </a:t>
            </a:r>
            <a:r>
              <a:rPr lang="en-GB" altLang="en-US" sz="2600" dirty="0" err="1">
                <a:solidFill>
                  <a:schemeClr val="bg1"/>
                </a:solidFill>
              </a:rPr>
              <a:t>deall</a:t>
            </a:r>
            <a:r>
              <a:rPr lang="en-GB" altLang="en-US" sz="2600" dirty="0">
                <a:solidFill>
                  <a:schemeClr val="bg1"/>
                </a:solidFill>
              </a:rPr>
              <a:t> y </a:t>
            </a:r>
            <a:r>
              <a:rPr lang="en-GB" altLang="en-US" sz="2600" dirty="0" err="1">
                <a:solidFill>
                  <a:schemeClr val="bg1"/>
                </a:solidFill>
              </a:rPr>
              <a:t>byd</a:t>
            </a:r>
            <a:endParaRPr lang="en-GB" altLang="en-US" sz="2600" dirty="0">
              <a:solidFill>
                <a:schemeClr val="bg1"/>
              </a:solidFill>
            </a:endParaRPr>
          </a:p>
          <a:p>
            <a:pPr lvl="1">
              <a:lnSpc>
                <a:spcPct val="80000"/>
              </a:lnSpc>
            </a:pPr>
            <a:r>
              <a:rPr lang="en-GB" altLang="en-US" sz="2600" dirty="0" err="1">
                <a:solidFill>
                  <a:schemeClr val="bg1"/>
                </a:solidFill>
              </a:rPr>
              <a:t>Yn</a:t>
            </a:r>
            <a:r>
              <a:rPr lang="en-GB" altLang="en-US" sz="2600" dirty="0">
                <a:solidFill>
                  <a:schemeClr val="bg1"/>
                </a:solidFill>
              </a:rPr>
              <a:t> </a:t>
            </a:r>
            <a:r>
              <a:rPr lang="en-GB" altLang="en-US" sz="2600" dirty="0" err="1">
                <a:solidFill>
                  <a:schemeClr val="bg1"/>
                </a:solidFill>
              </a:rPr>
              <a:t>fwyaf</a:t>
            </a:r>
            <a:r>
              <a:rPr lang="en-GB" altLang="en-US" sz="2600" dirty="0">
                <a:solidFill>
                  <a:schemeClr val="bg1"/>
                </a:solidFill>
              </a:rPr>
              <a:t> </a:t>
            </a:r>
            <a:r>
              <a:rPr lang="en-GB" altLang="en-US" sz="2600" dirty="0" err="1">
                <a:solidFill>
                  <a:schemeClr val="bg1"/>
                </a:solidFill>
              </a:rPr>
              <a:t>dwys</a:t>
            </a:r>
            <a:r>
              <a:rPr lang="en-GB" altLang="en-US" sz="2600" dirty="0">
                <a:solidFill>
                  <a:schemeClr val="bg1"/>
                </a:solidFill>
              </a:rPr>
              <a:t> </a:t>
            </a:r>
            <a:r>
              <a:rPr lang="en-GB" altLang="en-US" sz="2600" dirty="0" err="1">
                <a:solidFill>
                  <a:schemeClr val="bg1"/>
                </a:solidFill>
              </a:rPr>
              <a:t>tuag</a:t>
            </a:r>
            <a:r>
              <a:rPr lang="en-GB" altLang="en-US" sz="2600" dirty="0">
                <a:solidFill>
                  <a:schemeClr val="bg1"/>
                </a:solidFill>
              </a:rPr>
              <a:t> 1 </a:t>
            </a:r>
            <a:r>
              <a:rPr lang="en-GB" altLang="en-US" sz="2600" dirty="0" err="1">
                <a:solidFill>
                  <a:schemeClr val="bg1"/>
                </a:solidFill>
              </a:rPr>
              <a:t>mlwydd</a:t>
            </a:r>
            <a:r>
              <a:rPr lang="en-GB" altLang="en-US" sz="2600" dirty="0">
                <a:solidFill>
                  <a:schemeClr val="bg1"/>
                </a:solidFill>
              </a:rPr>
              <a:t> </a:t>
            </a:r>
            <a:r>
              <a:rPr lang="en-GB" altLang="en-US" sz="2600" dirty="0" err="1">
                <a:solidFill>
                  <a:schemeClr val="bg1"/>
                </a:solidFill>
              </a:rPr>
              <a:t>oed</a:t>
            </a:r>
            <a:endParaRPr lang="en-GB" altLang="en-US" sz="2600" dirty="0">
              <a:solidFill>
                <a:schemeClr val="bg1"/>
              </a:solidFill>
            </a:endParaRPr>
          </a:p>
          <a:p>
            <a:pPr lvl="1">
              <a:lnSpc>
                <a:spcPct val="80000"/>
              </a:lnSpc>
            </a:pPr>
            <a:r>
              <a:rPr lang="en-GB" altLang="en-US" sz="2600" dirty="0" err="1">
                <a:solidFill>
                  <a:schemeClr val="bg1"/>
                </a:solidFill>
              </a:rPr>
              <a:t>Yn</a:t>
            </a:r>
            <a:r>
              <a:rPr lang="en-GB" altLang="en-US" sz="2600" dirty="0">
                <a:solidFill>
                  <a:schemeClr val="bg1"/>
                </a:solidFill>
              </a:rPr>
              <a:t> </a:t>
            </a:r>
            <a:r>
              <a:rPr lang="en-GB" altLang="en-US" sz="2600" dirty="0" err="1">
                <a:solidFill>
                  <a:schemeClr val="bg1"/>
                </a:solidFill>
              </a:rPr>
              <a:t>cael</a:t>
            </a:r>
            <a:r>
              <a:rPr lang="en-GB" altLang="en-US" sz="2600" dirty="0">
                <a:solidFill>
                  <a:schemeClr val="bg1"/>
                </a:solidFill>
              </a:rPr>
              <a:t> </a:t>
            </a:r>
            <a:r>
              <a:rPr lang="en-GB" altLang="en-US" sz="2600" dirty="0" err="1">
                <a:solidFill>
                  <a:schemeClr val="bg1"/>
                </a:solidFill>
              </a:rPr>
              <a:t>eu</a:t>
            </a:r>
            <a:r>
              <a:rPr lang="en-GB" altLang="en-US" sz="2600" dirty="0">
                <a:solidFill>
                  <a:schemeClr val="bg1"/>
                </a:solidFill>
              </a:rPr>
              <a:t> </a:t>
            </a:r>
            <a:r>
              <a:rPr lang="en-GB" altLang="en-US" sz="2600" dirty="0" err="1">
                <a:solidFill>
                  <a:schemeClr val="bg1"/>
                </a:solidFill>
              </a:rPr>
              <a:t>torri</a:t>
            </a:r>
            <a:r>
              <a:rPr lang="en-GB" altLang="en-US" sz="2600" dirty="0">
                <a:solidFill>
                  <a:schemeClr val="bg1"/>
                </a:solidFill>
              </a:rPr>
              <a:t> </a:t>
            </a:r>
            <a:r>
              <a:rPr lang="en-GB" altLang="en-US" sz="2600" dirty="0" err="1">
                <a:solidFill>
                  <a:schemeClr val="bg1"/>
                </a:solidFill>
              </a:rPr>
              <a:t>nol</a:t>
            </a:r>
            <a:r>
              <a:rPr lang="en-GB" altLang="en-US" sz="2600" dirty="0">
                <a:solidFill>
                  <a:schemeClr val="bg1"/>
                </a:solidFill>
              </a:rPr>
              <a:t> </a:t>
            </a:r>
            <a:r>
              <a:rPr lang="en-GB" altLang="en-US" sz="2600" dirty="0" err="1">
                <a:solidFill>
                  <a:schemeClr val="bg1"/>
                </a:solidFill>
              </a:rPr>
              <a:t>tua</a:t>
            </a:r>
            <a:r>
              <a:rPr lang="en-GB" altLang="en-US" sz="2600" dirty="0">
                <a:solidFill>
                  <a:schemeClr val="bg1"/>
                </a:solidFill>
              </a:rPr>
              <a:t> 3 </a:t>
            </a:r>
            <a:r>
              <a:rPr lang="en-GB" altLang="en-US" sz="2600" dirty="0" err="1">
                <a:solidFill>
                  <a:schemeClr val="bg1"/>
                </a:solidFill>
              </a:rPr>
              <a:t>mwlydd</a:t>
            </a:r>
            <a:r>
              <a:rPr lang="en-GB" altLang="en-US" sz="2600" dirty="0">
                <a:solidFill>
                  <a:schemeClr val="bg1"/>
                </a:solidFill>
              </a:rPr>
              <a:t> </a:t>
            </a:r>
            <a:r>
              <a:rPr lang="en-GB" altLang="en-US" sz="2600" dirty="0" err="1">
                <a:solidFill>
                  <a:schemeClr val="bg1"/>
                </a:solidFill>
              </a:rPr>
              <a:t>oed</a:t>
            </a:r>
            <a:r>
              <a:rPr lang="en-GB" altLang="en-US" sz="2600" dirty="0">
                <a:solidFill>
                  <a:schemeClr val="bg1"/>
                </a:solidFill>
              </a:rPr>
              <a:t> (</a:t>
            </a:r>
            <a:r>
              <a:rPr lang="en-GB" altLang="en-US" sz="2600" dirty="0" err="1">
                <a:solidFill>
                  <a:schemeClr val="bg1"/>
                </a:solidFill>
              </a:rPr>
              <a:t>mwy</a:t>
            </a:r>
            <a:r>
              <a:rPr lang="en-GB" altLang="en-US" sz="2600" dirty="0">
                <a:solidFill>
                  <a:schemeClr val="bg1"/>
                </a:solidFill>
              </a:rPr>
              <a:t> </a:t>
            </a:r>
            <a:r>
              <a:rPr lang="en-GB" altLang="en-US" sz="2600" dirty="0" err="1">
                <a:solidFill>
                  <a:schemeClr val="bg1"/>
                </a:solidFill>
              </a:rPr>
              <a:t>effeithlon</a:t>
            </a:r>
            <a:r>
              <a:rPr lang="en-GB" altLang="en-US" sz="2600" dirty="0">
                <a:solidFill>
                  <a:schemeClr val="bg1"/>
                </a:solidFill>
              </a:rPr>
              <a:t>)</a:t>
            </a:r>
          </a:p>
          <a:p>
            <a:pPr lvl="1">
              <a:lnSpc>
                <a:spcPct val="80000"/>
              </a:lnSpc>
            </a:pPr>
            <a:r>
              <a:rPr lang="en-GB" altLang="en-US" sz="2600" dirty="0" err="1">
                <a:solidFill>
                  <a:schemeClr val="bg1"/>
                </a:solidFill>
              </a:rPr>
              <a:t>Yn</a:t>
            </a:r>
            <a:r>
              <a:rPr lang="en-GB" altLang="en-US" sz="2600" dirty="0">
                <a:solidFill>
                  <a:schemeClr val="bg1"/>
                </a:solidFill>
              </a:rPr>
              <a:t> </a:t>
            </a:r>
            <a:r>
              <a:rPr lang="en-GB" altLang="en-US" sz="2600" dirty="0" err="1">
                <a:solidFill>
                  <a:schemeClr val="bg1"/>
                </a:solidFill>
              </a:rPr>
              <a:t>tyfu</a:t>
            </a:r>
            <a:r>
              <a:rPr lang="en-GB" altLang="en-US" sz="2600" dirty="0">
                <a:solidFill>
                  <a:schemeClr val="bg1"/>
                </a:solidFill>
              </a:rPr>
              <a:t> </a:t>
            </a:r>
            <a:r>
              <a:rPr lang="en-GB" altLang="en-US" sz="2600" dirty="0" err="1">
                <a:solidFill>
                  <a:schemeClr val="bg1"/>
                </a:solidFill>
              </a:rPr>
              <a:t>trwy</a:t>
            </a:r>
            <a:r>
              <a:rPr lang="en-GB" altLang="en-US" sz="2600" dirty="0">
                <a:solidFill>
                  <a:schemeClr val="bg1"/>
                </a:solidFill>
              </a:rPr>
              <a:t> </a:t>
            </a:r>
            <a:r>
              <a:rPr lang="en-GB" altLang="en-US" sz="2600" dirty="0" err="1">
                <a:solidFill>
                  <a:schemeClr val="bg1"/>
                </a:solidFill>
              </a:rPr>
              <a:t>gydol</a:t>
            </a:r>
            <a:r>
              <a:rPr lang="en-GB" altLang="en-US" sz="2600" dirty="0">
                <a:solidFill>
                  <a:schemeClr val="bg1"/>
                </a:solidFill>
              </a:rPr>
              <a:t> </a:t>
            </a:r>
            <a:r>
              <a:rPr lang="en-GB" altLang="en-US" sz="2600" dirty="0" err="1">
                <a:solidFill>
                  <a:schemeClr val="bg1"/>
                </a:solidFill>
              </a:rPr>
              <a:t>plentyndod</a:t>
            </a:r>
            <a:endParaRPr lang="en-GB" altLang="en-US" sz="2600" dirty="0">
              <a:solidFill>
                <a:schemeClr val="bg1"/>
              </a:solidFill>
            </a:endParaRPr>
          </a:p>
          <a:p>
            <a:pPr>
              <a:lnSpc>
                <a:spcPct val="80000"/>
              </a:lnSpc>
            </a:pPr>
            <a:endParaRPr lang="en-GB" altLang="en-US" sz="2200" dirty="0"/>
          </a:p>
        </p:txBody>
      </p:sp>
      <p:sp>
        <p:nvSpPr>
          <p:cNvPr id="4" name="Content Placeholder 3"/>
          <p:cNvSpPr>
            <a:spLocks noGrp="1"/>
          </p:cNvSpPr>
          <p:nvPr>
            <p:ph sz="half" idx="2"/>
          </p:nvPr>
        </p:nvSpPr>
        <p:spPr>
          <a:solidFill>
            <a:schemeClr val="tx1"/>
          </a:solidFill>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a:lnSpc>
                <a:spcPct val="80000"/>
              </a:lnSpc>
            </a:pPr>
            <a:r>
              <a:rPr lang="en-GB" altLang="en-US" dirty="0">
                <a:solidFill>
                  <a:schemeClr val="bg1"/>
                </a:solidFill>
              </a:rPr>
              <a:t>Synapses are the connections between the brain cells and form a network. They are : </a:t>
            </a:r>
          </a:p>
          <a:p>
            <a:pPr lvl="1">
              <a:lnSpc>
                <a:spcPct val="80000"/>
              </a:lnSpc>
            </a:pPr>
            <a:r>
              <a:rPr lang="en-GB" altLang="en-US" dirty="0">
                <a:solidFill>
                  <a:schemeClr val="bg1"/>
                </a:solidFill>
              </a:rPr>
              <a:t>Required for connecting different parts of the brain </a:t>
            </a:r>
          </a:p>
          <a:p>
            <a:pPr lvl="1">
              <a:lnSpc>
                <a:spcPct val="80000"/>
              </a:lnSpc>
            </a:pPr>
            <a:r>
              <a:rPr lang="en-GB" altLang="en-US" dirty="0">
                <a:solidFill>
                  <a:schemeClr val="bg1"/>
                </a:solidFill>
              </a:rPr>
              <a:t>Responsible for processing how we perceive the world</a:t>
            </a:r>
          </a:p>
          <a:p>
            <a:pPr lvl="1">
              <a:lnSpc>
                <a:spcPct val="80000"/>
              </a:lnSpc>
            </a:pPr>
            <a:r>
              <a:rPr lang="en-GB" altLang="en-US" dirty="0">
                <a:solidFill>
                  <a:schemeClr val="bg1"/>
                </a:solidFill>
              </a:rPr>
              <a:t>At their most dense around 1 years of age</a:t>
            </a:r>
          </a:p>
          <a:p>
            <a:pPr lvl="1">
              <a:lnSpc>
                <a:spcPct val="80000"/>
              </a:lnSpc>
            </a:pPr>
            <a:r>
              <a:rPr lang="en-GB" altLang="en-US" dirty="0">
                <a:solidFill>
                  <a:schemeClr val="bg1"/>
                </a:solidFill>
              </a:rPr>
              <a:t>‘Pruned’ around the age of 3 (more efficient) </a:t>
            </a:r>
          </a:p>
          <a:p>
            <a:pPr lvl="1">
              <a:lnSpc>
                <a:spcPct val="80000"/>
              </a:lnSpc>
            </a:pPr>
            <a:r>
              <a:rPr lang="en-GB" altLang="en-US" dirty="0">
                <a:solidFill>
                  <a:schemeClr val="bg1"/>
                </a:solidFill>
              </a:rPr>
              <a:t>Growing throughout childhood. </a:t>
            </a:r>
          </a:p>
          <a:p>
            <a:endParaRPr lang="en-GB" dirty="0"/>
          </a:p>
        </p:txBody>
      </p:sp>
      <p:sp>
        <p:nvSpPr>
          <p:cNvPr id="3" name="Rectangle 3"/>
          <p:cNvSpPr txBox="1">
            <a:spLocks noChangeArrowheads="1"/>
          </p:cNvSpPr>
          <p:nvPr/>
        </p:nvSpPr>
        <p:spPr bwMode="auto">
          <a:xfrm>
            <a:off x="3246438" y="6204614"/>
            <a:ext cx="5897562" cy="14728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altLang="en-US" sz="1400" dirty="0"/>
              <a:t>Based on research brought together by Dr Karl Wall, Institute of Education</a:t>
            </a:r>
          </a:p>
        </p:txBody>
      </p:sp>
    </p:spTree>
    <p:extLst>
      <p:ext uri="{BB962C8B-B14F-4D97-AF65-F5344CB8AC3E}">
        <p14:creationId xmlns:p14="http://schemas.microsoft.com/office/powerpoint/2010/main" val="4018196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517"/>
            <a:ext cx="8229600" cy="1143000"/>
          </a:xfrm>
        </p:spPr>
        <p:txBody>
          <a:bodyPr>
            <a:normAutofit fontScale="90000"/>
          </a:bodyPr>
          <a:lstStyle/>
          <a:p>
            <a:r>
              <a:rPr lang="en-GB" sz="4000" b="1" dirty="0" err="1">
                <a:solidFill>
                  <a:schemeClr val="bg1"/>
                </a:solidFill>
              </a:rPr>
              <a:t>Mae’r</a:t>
            </a:r>
            <a:r>
              <a:rPr lang="en-GB" sz="4000" b="1" dirty="0">
                <a:solidFill>
                  <a:schemeClr val="bg1"/>
                </a:solidFill>
              </a:rPr>
              <a:t> </a:t>
            </a:r>
            <a:r>
              <a:rPr lang="en-GB" sz="4000" b="1" dirty="0" err="1">
                <a:solidFill>
                  <a:schemeClr val="bg1"/>
                </a:solidFill>
              </a:rPr>
              <a:t>ymennydd</a:t>
            </a:r>
            <a:r>
              <a:rPr lang="en-GB" sz="4000" b="1" dirty="0">
                <a:solidFill>
                  <a:schemeClr val="bg1"/>
                </a:solidFill>
              </a:rPr>
              <a:t> </a:t>
            </a:r>
            <a:r>
              <a:rPr lang="en-GB" sz="4000" b="1" dirty="0" err="1">
                <a:solidFill>
                  <a:schemeClr val="bg1"/>
                </a:solidFill>
              </a:rPr>
              <a:t>yn</a:t>
            </a:r>
            <a:r>
              <a:rPr lang="en-GB" sz="4000" b="1" dirty="0">
                <a:solidFill>
                  <a:schemeClr val="bg1"/>
                </a:solidFill>
              </a:rPr>
              <a:t> </a:t>
            </a:r>
            <a:r>
              <a:rPr lang="en-GB" sz="4000" b="1" dirty="0" err="1">
                <a:solidFill>
                  <a:schemeClr val="bg1"/>
                </a:solidFill>
              </a:rPr>
              <a:t>datblygu</a:t>
            </a:r>
            <a:r>
              <a:rPr lang="en-GB" sz="4000" b="1" dirty="0">
                <a:solidFill>
                  <a:schemeClr val="bg1"/>
                </a:solidFill>
              </a:rPr>
              <a:t> </a:t>
            </a:r>
            <a:r>
              <a:rPr lang="en-GB" sz="4000" b="1" dirty="0" err="1">
                <a:solidFill>
                  <a:schemeClr val="bg1"/>
                </a:solidFill>
              </a:rPr>
              <a:t>yn</a:t>
            </a:r>
            <a:r>
              <a:rPr lang="en-GB" sz="4000" b="1" dirty="0">
                <a:solidFill>
                  <a:schemeClr val="bg1"/>
                </a:solidFill>
              </a:rPr>
              <a:t> </a:t>
            </a:r>
            <a:r>
              <a:rPr lang="en-GB" sz="4000" b="1" dirty="0" err="1">
                <a:solidFill>
                  <a:schemeClr val="bg1"/>
                </a:solidFill>
              </a:rPr>
              <a:t>barhaol</a:t>
            </a:r>
            <a:br>
              <a:rPr lang="en-GB" sz="4000" b="1" dirty="0">
                <a:solidFill>
                  <a:schemeClr val="bg1"/>
                </a:solidFill>
              </a:rPr>
            </a:br>
            <a:r>
              <a:rPr lang="en-GB" sz="4000" b="1" dirty="0">
                <a:solidFill>
                  <a:schemeClr val="bg1"/>
                </a:solidFill>
              </a:rPr>
              <a:t> The brain is constantly developing</a:t>
            </a:r>
            <a:br>
              <a:rPr lang="en-GB" dirty="0">
                <a:solidFill>
                  <a:schemeClr val="bg1"/>
                </a:solidFill>
              </a:rPr>
            </a:br>
            <a:endParaRPr lang="en-GB" dirty="0">
              <a:solidFill>
                <a:schemeClr val="bg1"/>
              </a:solidFill>
            </a:endParaRPr>
          </a:p>
        </p:txBody>
      </p:sp>
      <p:sp>
        <p:nvSpPr>
          <p:cNvPr id="4" name="Content Placeholder 3"/>
          <p:cNvSpPr>
            <a:spLocks noGrp="1"/>
          </p:cNvSpPr>
          <p:nvPr>
            <p:ph idx="1"/>
          </p:nvPr>
        </p:nvSpPr>
        <p:spPr/>
        <p:txBody>
          <a:bodyPr>
            <a:normAutofit fontScale="85000" lnSpcReduction="10000"/>
          </a:bodyPr>
          <a:lstStyle/>
          <a:p>
            <a:pPr marL="457200" indent="-457200">
              <a:defRPr/>
            </a:pPr>
            <a:r>
              <a:rPr lang="en-GB" dirty="0">
                <a:cs typeface="Arial" pitchFamily="34" charset="0"/>
              </a:rPr>
              <a:t>“</a:t>
            </a:r>
            <a:r>
              <a:rPr lang="en-GB" dirty="0">
                <a:solidFill>
                  <a:schemeClr val="bg1"/>
                </a:solidFill>
                <a:cs typeface="Arial" pitchFamily="34" charset="0"/>
              </a:rPr>
              <a:t>After puberty: density of synapses in the frontal lobe </a:t>
            </a:r>
            <a:r>
              <a:rPr lang="en-GB" i="1" dirty="0">
                <a:solidFill>
                  <a:schemeClr val="bg1"/>
                </a:solidFill>
                <a:cs typeface="Arial" pitchFamily="34" charset="0"/>
              </a:rPr>
              <a:t>goes down</a:t>
            </a:r>
          </a:p>
          <a:p>
            <a:pPr marL="457200" indent="-457200">
              <a:defRPr/>
            </a:pPr>
            <a:endParaRPr lang="en-GB" dirty="0">
              <a:solidFill>
                <a:schemeClr val="bg1"/>
              </a:solidFill>
              <a:cs typeface="Arial" pitchFamily="34" charset="0"/>
            </a:endParaRPr>
          </a:p>
          <a:p>
            <a:pPr marL="457200" indent="-457200">
              <a:defRPr/>
            </a:pPr>
            <a:r>
              <a:rPr lang="en-GB" dirty="0">
                <a:solidFill>
                  <a:schemeClr val="bg1"/>
                </a:solidFill>
                <a:cs typeface="Arial" pitchFamily="34" charset="0"/>
              </a:rPr>
              <a:t>But ...current view: </a:t>
            </a:r>
            <a:r>
              <a:rPr lang="en-GB" i="1" dirty="0">
                <a:solidFill>
                  <a:schemeClr val="bg1"/>
                </a:solidFill>
                <a:cs typeface="Arial" pitchFamily="34" charset="0"/>
              </a:rPr>
              <a:t>just before</a:t>
            </a:r>
            <a:r>
              <a:rPr lang="en-GB" dirty="0">
                <a:solidFill>
                  <a:schemeClr val="bg1"/>
                </a:solidFill>
                <a:cs typeface="Arial" pitchFamily="34" charset="0"/>
              </a:rPr>
              <a:t> puberty (~12 years) there is an increase in synaptic formation (grey matter increases briefly) </a:t>
            </a:r>
          </a:p>
          <a:p>
            <a:pPr>
              <a:defRPr/>
            </a:pPr>
            <a:endParaRPr lang="en-GB" sz="1600" dirty="0">
              <a:solidFill>
                <a:schemeClr val="bg1"/>
              </a:solidFill>
              <a:cs typeface="Arial" pitchFamily="34" charset="0"/>
            </a:endParaRPr>
          </a:p>
          <a:p>
            <a:pPr marL="457200" indent="-457200">
              <a:defRPr/>
            </a:pPr>
            <a:r>
              <a:rPr lang="en-GB" b="1" dirty="0">
                <a:solidFill>
                  <a:schemeClr val="bg1"/>
                </a:solidFill>
                <a:cs typeface="Arial" pitchFamily="34" charset="0"/>
              </a:rPr>
              <a:t>But now known that </a:t>
            </a:r>
            <a:r>
              <a:rPr lang="en-GB" i="1" dirty="0">
                <a:solidFill>
                  <a:schemeClr val="bg1"/>
                </a:solidFill>
                <a:cs typeface="Arial" pitchFamily="34" charset="0"/>
              </a:rPr>
              <a:t>during puberty </a:t>
            </a:r>
            <a:r>
              <a:rPr lang="en-GB" dirty="0">
                <a:solidFill>
                  <a:schemeClr val="bg1"/>
                </a:solidFill>
                <a:cs typeface="Arial" pitchFamily="34" charset="0"/>
              </a:rPr>
              <a:t>a second round of pruning reduces the density of synapses in the frontal lobe &gt; gradual decrease in synaptic density: this continues through adolescence.” (</a:t>
            </a:r>
            <a:r>
              <a:rPr lang="en-GB" dirty="0" err="1">
                <a:solidFill>
                  <a:schemeClr val="bg1"/>
                </a:solidFill>
                <a:cs typeface="Arial" pitchFamily="34" charset="0"/>
              </a:rPr>
              <a:t>Misbah</a:t>
            </a:r>
            <a:r>
              <a:rPr lang="en-GB" dirty="0">
                <a:solidFill>
                  <a:schemeClr val="bg1"/>
                </a:solidFill>
                <a:cs typeface="Arial" pitchFamily="34" charset="0"/>
              </a:rPr>
              <a:t>, N.D). </a:t>
            </a:r>
          </a:p>
          <a:p>
            <a:endParaRPr lang="en-GB" dirty="0"/>
          </a:p>
        </p:txBody>
      </p:sp>
      <p:sp>
        <p:nvSpPr>
          <p:cNvPr id="5" name="Footer Placeholder 4"/>
          <p:cNvSpPr>
            <a:spLocks noGrp="1"/>
          </p:cNvSpPr>
          <p:nvPr>
            <p:ph type="ftr" sz="quarter" idx="11"/>
          </p:nvPr>
        </p:nvSpPr>
        <p:spPr>
          <a:xfrm>
            <a:off x="1151112" y="5750922"/>
            <a:ext cx="7992888" cy="1321122"/>
          </a:xfrm>
        </p:spPr>
        <p:txBody>
          <a:bodyPr/>
          <a:lstStyle/>
          <a:p>
            <a:r>
              <a:rPr lang="en-GB" dirty="0"/>
              <a:t>Based on research brought together by Dr Karl Wall, Institute of Education from Misbah, A. (N.D)</a:t>
            </a:r>
          </a:p>
        </p:txBody>
      </p:sp>
    </p:spTree>
    <p:extLst>
      <p:ext uri="{BB962C8B-B14F-4D97-AF65-F5344CB8AC3E}">
        <p14:creationId xmlns:p14="http://schemas.microsoft.com/office/powerpoint/2010/main" val="15165464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620688"/>
            <a:ext cx="8229600" cy="1143000"/>
          </a:xfrm>
        </p:spPr>
        <p:txBody>
          <a:bodyPr>
            <a:normAutofit fontScale="90000"/>
          </a:bodyPr>
          <a:lstStyle/>
          <a:p>
            <a:r>
              <a:rPr lang="en-GB" b="1" dirty="0" err="1">
                <a:solidFill>
                  <a:schemeClr val="bg1"/>
                </a:solidFill>
              </a:rPr>
              <a:t>Ydy</a:t>
            </a:r>
            <a:r>
              <a:rPr lang="en-GB" b="1" dirty="0">
                <a:solidFill>
                  <a:schemeClr val="bg1"/>
                </a:solidFill>
              </a:rPr>
              <a:t> </a:t>
            </a:r>
            <a:r>
              <a:rPr lang="en-GB" b="1" dirty="0" err="1">
                <a:solidFill>
                  <a:schemeClr val="bg1"/>
                </a:solidFill>
              </a:rPr>
              <a:t>hyn</a:t>
            </a:r>
            <a:r>
              <a:rPr lang="en-GB" b="1" dirty="0">
                <a:solidFill>
                  <a:schemeClr val="bg1"/>
                </a:solidFill>
              </a:rPr>
              <a:t> </a:t>
            </a:r>
            <a:r>
              <a:rPr lang="en-GB" b="1" dirty="0" err="1">
                <a:solidFill>
                  <a:schemeClr val="bg1"/>
                </a:solidFill>
              </a:rPr>
              <a:t>yr</a:t>
            </a:r>
            <a:r>
              <a:rPr lang="en-GB" b="1" dirty="0">
                <a:solidFill>
                  <a:schemeClr val="bg1"/>
                </a:solidFill>
              </a:rPr>
              <a:t> un </a:t>
            </a:r>
            <a:r>
              <a:rPr lang="en-GB" b="1" dirty="0" err="1">
                <a:solidFill>
                  <a:schemeClr val="bg1"/>
                </a:solidFill>
              </a:rPr>
              <a:t>peth</a:t>
            </a:r>
            <a:r>
              <a:rPr lang="en-GB" b="1" dirty="0">
                <a:solidFill>
                  <a:schemeClr val="bg1"/>
                </a:solidFill>
              </a:rPr>
              <a:t> </a:t>
            </a:r>
            <a:r>
              <a:rPr lang="en-GB" b="1" dirty="0" err="1">
                <a:solidFill>
                  <a:schemeClr val="bg1"/>
                </a:solidFill>
              </a:rPr>
              <a:t>i</a:t>
            </a:r>
            <a:r>
              <a:rPr lang="en-GB" b="1" dirty="0">
                <a:solidFill>
                  <a:schemeClr val="bg1"/>
                </a:solidFill>
              </a:rPr>
              <a:t> </a:t>
            </a:r>
            <a:r>
              <a:rPr lang="en-GB" b="1" dirty="0" err="1">
                <a:solidFill>
                  <a:schemeClr val="bg1"/>
                </a:solidFill>
              </a:rPr>
              <a:t>bawb</a:t>
            </a:r>
            <a:r>
              <a:rPr lang="en-GB" b="1" dirty="0">
                <a:solidFill>
                  <a:schemeClr val="bg1"/>
                </a:solidFill>
              </a:rPr>
              <a:t>?</a:t>
            </a:r>
            <a:br>
              <a:rPr lang="en-GB" b="1" dirty="0">
                <a:solidFill>
                  <a:schemeClr val="bg1"/>
                </a:solidFill>
              </a:rPr>
            </a:br>
            <a:r>
              <a:rPr lang="en-GB" b="1" dirty="0">
                <a:solidFill>
                  <a:schemeClr val="bg1"/>
                </a:solidFill>
              </a:rPr>
              <a:t>Is this the same for all?</a:t>
            </a:r>
            <a:br>
              <a:rPr lang="en-GB" dirty="0">
                <a:solidFill>
                  <a:schemeClr val="bg1"/>
                </a:solidFill>
              </a:rPr>
            </a:br>
            <a:endParaRPr lang="en-GB" dirty="0">
              <a:solidFill>
                <a:schemeClr val="bg1"/>
              </a:solidFill>
            </a:endParaRPr>
          </a:p>
        </p:txBody>
      </p:sp>
      <p:sp>
        <p:nvSpPr>
          <p:cNvPr id="3" name="Content Placeholder 2"/>
          <p:cNvSpPr>
            <a:spLocks noGrp="1"/>
          </p:cNvSpPr>
          <p:nvPr>
            <p:ph sz="half" idx="1"/>
          </p:nvPr>
        </p:nvSpPr>
        <p:spPr/>
        <p:txBody>
          <a:bodyPr>
            <a:normAutofit fontScale="55000" lnSpcReduction="20000"/>
          </a:bodyPr>
          <a:lstStyle/>
          <a:p>
            <a:pPr>
              <a:defRPr/>
            </a:pPr>
            <a:r>
              <a:rPr lang="en-GB" sz="3800" dirty="0">
                <a:solidFill>
                  <a:schemeClr val="bg1"/>
                </a:solidFill>
                <a:ea typeface="ＭＳ Ｐゴシック" charset="0"/>
                <a:cs typeface="Arial" pitchFamily="34" charset="0"/>
              </a:rPr>
              <a:t>Na - </a:t>
            </a:r>
            <a:r>
              <a:rPr lang="en-GB" sz="3800" dirty="0" err="1">
                <a:solidFill>
                  <a:schemeClr val="bg1"/>
                </a:solidFill>
                <a:ea typeface="ＭＳ Ｐゴシック" charset="0"/>
                <a:cs typeface="Arial" pitchFamily="34" charset="0"/>
              </a:rPr>
              <a:t>mae</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gwahaniaethau</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rhwng</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bechgyn</a:t>
            </a:r>
            <a:r>
              <a:rPr lang="en-GB" sz="3800" dirty="0">
                <a:solidFill>
                  <a:schemeClr val="bg1"/>
                </a:solidFill>
                <a:ea typeface="ＭＳ Ｐゴシック" charset="0"/>
                <a:cs typeface="Arial" pitchFamily="34" charset="0"/>
              </a:rPr>
              <a:t> a </a:t>
            </a:r>
            <a:r>
              <a:rPr lang="en-GB" sz="3800" dirty="0" err="1">
                <a:solidFill>
                  <a:schemeClr val="bg1"/>
                </a:solidFill>
                <a:ea typeface="ＭＳ Ｐゴシック" charset="0"/>
                <a:cs typeface="Arial" pitchFamily="34" charset="0"/>
              </a:rPr>
              <a:t>merched</a:t>
            </a:r>
            <a:r>
              <a:rPr lang="en-GB" sz="3800" dirty="0">
                <a:solidFill>
                  <a:schemeClr val="bg1"/>
                </a:solidFill>
                <a:ea typeface="ＭＳ Ｐゴシック" charset="0"/>
                <a:cs typeface="Arial" pitchFamily="34" charset="0"/>
              </a:rPr>
              <a:t>!</a:t>
            </a:r>
          </a:p>
          <a:p>
            <a:pPr>
              <a:defRPr/>
            </a:pPr>
            <a:endParaRPr lang="en-GB" sz="3800" dirty="0">
              <a:solidFill>
                <a:schemeClr val="bg1"/>
              </a:solidFill>
              <a:ea typeface="ＭＳ Ｐゴシック" charset="0"/>
              <a:cs typeface="Arial" pitchFamily="34" charset="0"/>
            </a:endParaRPr>
          </a:p>
          <a:p>
            <a:pPr>
              <a:defRPr/>
            </a:pPr>
            <a:r>
              <a:rPr lang="en-GB" sz="3800" dirty="0">
                <a:solidFill>
                  <a:schemeClr val="bg1"/>
                </a:solidFill>
                <a:ea typeface="ＭＳ Ｐゴシック" charset="0"/>
                <a:cs typeface="Arial" pitchFamily="34" charset="0"/>
              </a:rPr>
              <a:t>Mae mater </a:t>
            </a:r>
            <a:r>
              <a:rPr lang="en-GB" sz="3800" dirty="0" err="1">
                <a:solidFill>
                  <a:schemeClr val="bg1"/>
                </a:solidFill>
                <a:ea typeface="ＭＳ Ｐゴシック" charset="0"/>
                <a:cs typeface="Arial" pitchFamily="34" charset="0"/>
              </a:rPr>
              <a:t>gwyn</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bechgyn</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yn</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aeddfedu</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yn</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hwyrach</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na</a:t>
            </a:r>
            <a:r>
              <a:rPr lang="en-GB" sz="3800" dirty="0">
                <a:solidFill>
                  <a:schemeClr val="bg1"/>
                </a:solidFill>
                <a:ea typeface="ＭＳ Ｐゴシック" charset="0"/>
                <a:cs typeface="Arial" pitchFamily="34" charset="0"/>
              </a:rPr>
              <a:t> mater </a:t>
            </a:r>
            <a:r>
              <a:rPr lang="en-GB" sz="3800" dirty="0" err="1">
                <a:solidFill>
                  <a:schemeClr val="bg1"/>
                </a:solidFill>
                <a:ea typeface="ＭＳ Ｐゴシック" charset="0"/>
                <a:cs typeface="Arial" pitchFamily="34" charset="0"/>
              </a:rPr>
              <a:t>gwyn</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merched</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h.y</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mae</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ymenydd</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merched</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yn</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aeddfedu</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cyn</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ymenydd</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bechgyn</a:t>
            </a:r>
            <a:r>
              <a:rPr lang="en-GB" sz="3800" dirty="0">
                <a:solidFill>
                  <a:schemeClr val="bg1"/>
                </a:solidFill>
                <a:ea typeface="ＭＳ Ｐゴシック" charset="0"/>
                <a:cs typeface="Arial" pitchFamily="34" charset="0"/>
              </a:rPr>
              <a:t>. </a:t>
            </a:r>
          </a:p>
          <a:p>
            <a:pPr>
              <a:defRPr/>
            </a:pPr>
            <a:endParaRPr lang="en-GB" sz="3800" dirty="0">
              <a:solidFill>
                <a:schemeClr val="bg1"/>
              </a:solidFill>
              <a:ea typeface="ＭＳ Ｐゴシック" charset="0"/>
              <a:cs typeface="Arial" pitchFamily="34" charset="0"/>
            </a:endParaRPr>
          </a:p>
          <a:p>
            <a:pPr>
              <a:defRPr/>
            </a:pPr>
            <a:r>
              <a:rPr lang="en-GB" sz="3800" dirty="0">
                <a:solidFill>
                  <a:schemeClr val="bg1"/>
                </a:solidFill>
                <a:ea typeface="ＭＳ Ｐゴシック" charset="0"/>
                <a:cs typeface="Arial" pitchFamily="34" charset="0"/>
              </a:rPr>
              <a:t>Mae </a:t>
            </a:r>
            <a:r>
              <a:rPr lang="en-GB" sz="3800" dirty="0" err="1">
                <a:solidFill>
                  <a:schemeClr val="bg1"/>
                </a:solidFill>
                <a:ea typeface="ＭＳ Ｐゴシック" charset="0"/>
                <a:cs typeface="Arial" pitchFamily="34" charset="0"/>
              </a:rPr>
              <a:t>maint</a:t>
            </a:r>
            <a:r>
              <a:rPr lang="en-GB" sz="3800" dirty="0">
                <a:solidFill>
                  <a:schemeClr val="bg1"/>
                </a:solidFill>
                <a:ea typeface="ＭＳ Ｐゴシック" charset="0"/>
                <a:cs typeface="Arial" pitchFamily="34" charset="0"/>
              </a:rPr>
              <a:t> mater </a:t>
            </a:r>
            <a:r>
              <a:rPr lang="en-GB" sz="3800" dirty="0" err="1">
                <a:solidFill>
                  <a:schemeClr val="bg1"/>
                </a:solidFill>
                <a:ea typeface="ＭＳ Ｐゴシック" charset="0"/>
                <a:cs typeface="Arial" pitchFamily="34" charset="0"/>
              </a:rPr>
              <a:t>gwyn</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yn</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parhau</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i</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dyfu</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i</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fewn</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i’n</a:t>
            </a:r>
            <a:r>
              <a:rPr lang="en-GB" sz="3800" dirty="0">
                <a:solidFill>
                  <a:schemeClr val="bg1"/>
                </a:solidFill>
                <a:ea typeface="ＭＳ Ｐゴシック" charset="0"/>
                <a:cs typeface="Arial" pitchFamily="34" charset="0"/>
              </a:rPr>
              <a:t> 20au ac </a:t>
            </a:r>
            <a:r>
              <a:rPr lang="en-GB" sz="3800" dirty="0" err="1">
                <a:solidFill>
                  <a:schemeClr val="bg1"/>
                </a:solidFill>
                <a:ea typeface="ＭＳ Ｐゴシック" charset="0"/>
                <a:cs typeface="Arial" pitchFamily="34" charset="0"/>
              </a:rPr>
              <a:t>i’n</a:t>
            </a:r>
            <a:r>
              <a:rPr lang="en-GB" sz="3800" dirty="0">
                <a:solidFill>
                  <a:schemeClr val="bg1"/>
                </a:solidFill>
                <a:ea typeface="ＭＳ Ｐゴシック" charset="0"/>
                <a:cs typeface="Arial" pitchFamily="34" charset="0"/>
              </a:rPr>
              <a:t> 30au </a:t>
            </a:r>
            <a:r>
              <a:rPr lang="en-GB" sz="3800" dirty="0" err="1">
                <a:solidFill>
                  <a:schemeClr val="bg1"/>
                </a:solidFill>
                <a:ea typeface="ＭＳ Ｐゴシック" charset="0"/>
                <a:cs typeface="Arial" pitchFamily="34" charset="0"/>
              </a:rPr>
              <a:t>cynnar</a:t>
            </a:r>
            <a:r>
              <a:rPr lang="en-GB" sz="3800" dirty="0">
                <a:solidFill>
                  <a:schemeClr val="bg1"/>
                </a:solidFill>
                <a:ea typeface="ＭＳ Ｐゴシック" charset="0"/>
                <a:cs typeface="Arial" pitchFamily="34" charset="0"/>
              </a:rPr>
              <a:t> ac </a:t>
            </a:r>
            <a:r>
              <a:rPr lang="en-GB" sz="3800" dirty="0" err="1">
                <a:solidFill>
                  <a:schemeClr val="bg1"/>
                </a:solidFill>
                <a:ea typeface="ＭＳ Ｐゴシック" charset="0"/>
                <a:cs typeface="Arial" pitchFamily="34" charset="0"/>
              </a:rPr>
              <a:t>effallai</a:t>
            </a:r>
            <a:r>
              <a:rPr lang="en-GB" sz="3800" dirty="0">
                <a:solidFill>
                  <a:schemeClr val="bg1"/>
                </a:solidFill>
                <a:ea typeface="ＭＳ Ｐゴシック" charset="0"/>
                <a:cs typeface="Arial" pitchFamily="34" charset="0"/>
              </a:rPr>
              <a:t> </a:t>
            </a:r>
            <a:r>
              <a:rPr lang="en-GB" sz="3800" dirty="0" err="1">
                <a:solidFill>
                  <a:schemeClr val="bg1"/>
                </a:solidFill>
                <a:ea typeface="ＭＳ Ｐゴシック" charset="0"/>
                <a:cs typeface="Arial" pitchFamily="34" charset="0"/>
              </a:rPr>
              <a:t>i’n</a:t>
            </a:r>
            <a:r>
              <a:rPr lang="en-GB" sz="3800" dirty="0">
                <a:solidFill>
                  <a:schemeClr val="bg1"/>
                </a:solidFill>
                <a:ea typeface="ＭＳ Ｐゴシック" charset="0"/>
                <a:cs typeface="Arial" pitchFamily="34" charset="0"/>
              </a:rPr>
              <a:t> 60au. </a:t>
            </a:r>
          </a:p>
          <a:p>
            <a:pPr marL="0" indent="0" algn="r">
              <a:buNone/>
              <a:defRPr/>
            </a:pPr>
            <a:r>
              <a:rPr lang="en-GB" sz="3800" dirty="0">
                <a:solidFill>
                  <a:schemeClr val="bg1"/>
                </a:solidFill>
                <a:ea typeface="ＭＳ Ｐゴシック" charset="0"/>
                <a:cs typeface="Arial" pitchFamily="34" charset="0"/>
              </a:rPr>
              <a:t>(Kaiser et al, 2013</a:t>
            </a:r>
            <a:r>
              <a:rPr lang="en-GB" sz="3800" dirty="0">
                <a:ea typeface="ＭＳ Ｐゴシック" charset="0"/>
                <a:cs typeface="Arial" pitchFamily="34" charset="0"/>
              </a:rPr>
              <a:t>)</a:t>
            </a:r>
          </a:p>
          <a:p>
            <a:pPr>
              <a:buFont typeface="Arial" charset="0"/>
              <a:buNone/>
              <a:defRPr/>
            </a:pPr>
            <a:endParaRPr lang="en-GB" sz="3800" dirty="0">
              <a:ea typeface="ＭＳ Ｐゴシック" charset="0"/>
              <a:cs typeface="Arial" pitchFamily="34" charset="0"/>
            </a:endParaRPr>
          </a:p>
        </p:txBody>
      </p:sp>
      <p:sp>
        <p:nvSpPr>
          <p:cNvPr id="5" name="Content Placeholder 4"/>
          <p:cNvSpPr>
            <a:spLocks noGrp="1"/>
          </p:cNvSpPr>
          <p:nvPr>
            <p:ph sz="half" idx="2"/>
          </p:nvPr>
        </p:nvSpPr>
        <p:spPr>
          <a:xfrm>
            <a:off x="4648200" y="1600200"/>
            <a:ext cx="4038600" cy="4781128"/>
          </a:xfrm>
        </p:spPr>
        <p:txBody>
          <a:bodyPr>
            <a:normAutofit fontScale="55000" lnSpcReduction="20000"/>
          </a:bodyPr>
          <a:lstStyle/>
          <a:p>
            <a:pPr>
              <a:buFont typeface="Arial" charset="0"/>
              <a:buChar char="•"/>
              <a:defRPr/>
            </a:pPr>
            <a:r>
              <a:rPr lang="en-GB" sz="3800" dirty="0">
                <a:solidFill>
                  <a:schemeClr val="bg1"/>
                </a:solidFill>
                <a:ea typeface="ＭＳ Ｐゴシック" charset="0"/>
                <a:cs typeface="Arial" pitchFamily="34" charset="0"/>
              </a:rPr>
              <a:t>No – there are differences between the sexes! </a:t>
            </a:r>
          </a:p>
          <a:p>
            <a:pPr marL="0" indent="0">
              <a:buNone/>
              <a:defRPr/>
            </a:pPr>
            <a:endParaRPr lang="en-GB" sz="3800" dirty="0">
              <a:solidFill>
                <a:schemeClr val="bg1"/>
              </a:solidFill>
              <a:ea typeface="ＭＳ Ｐゴシック" charset="0"/>
              <a:cs typeface="Arial" pitchFamily="34" charset="0"/>
            </a:endParaRPr>
          </a:p>
          <a:p>
            <a:pPr>
              <a:buFont typeface="Arial" charset="0"/>
              <a:buChar char="•"/>
              <a:defRPr/>
            </a:pPr>
            <a:r>
              <a:rPr lang="en-GB" sz="3800" dirty="0">
                <a:solidFill>
                  <a:schemeClr val="bg1"/>
                </a:solidFill>
                <a:ea typeface="ＭＳ Ｐゴシック" charset="0"/>
                <a:cs typeface="Arial" pitchFamily="34" charset="0"/>
              </a:rPr>
              <a:t>Boys white matter formation peaks later than in girls i.e. girls’ brains mature more quickly than boys’ brains. </a:t>
            </a:r>
          </a:p>
          <a:p>
            <a:pPr marL="0" indent="0">
              <a:buNone/>
              <a:defRPr/>
            </a:pPr>
            <a:endParaRPr lang="en-GB" sz="3800" dirty="0">
              <a:solidFill>
                <a:schemeClr val="bg1"/>
              </a:solidFill>
              <a:ea typeface="ＭＳ Ｐゴシック" charset="0"/>
              <a:cs typeface="Arial" pitchFamily="34" charset="0"/>
            </a:endParaRPr>
          </a:p>
          <a:p>
            <a:pPr>
              <a:buFont typeface="Arial" charset="0"/>
              <a:buChar char="•"/>
              <a:defRPr/>
            </a:pPr>
            <a:r>
              <a:rPr lang="en-GB" sz="3800" dirty="0">
                <a:solidFill>
                  <a:schemeClr val="bg1"/>
                </a:solidFill>
                <a:ea typeface="ＭＳ Ｐゴシック" charset="0"/>
                <a:cs typeface="Arial" pitchFamily="34" charset="0"/>
              </a:rPr>
              <a:t>Amount of white matter continues to grow into the 20s and into the early 30s and possibly into the 60s.</a:t>
            </a:r>
          </a:p>
          <a:p>
            <a:pPr algn="r">
              <a:buFont typeface="Arial" charset="0"/>
              <a:buNone/>
              <a:defRPr/>
            </a:pPr>
            <a:r>
              <a:rPr lang="en-GB" sz="3800" dirty="0">
                <a:solidFill>
                  <a:schemeClr val="bg1"/>
                </a:solidFill>
                <a:ea typeface="ＭＳ Ｐゴシック" charset="0"/>
                <a:cs typeface="Arial" pitchFamily="34" charset="0"/>
              </a:rPr>
              <a:t>(Kaiser et al, 2013) </a:t>
            </a:r>
          </a:p>
          <a:p>
            <a:pPr>
              <a:buFont typeface="Arial" charset="0"/>
              <a:buChar char="•"/>
              <a:defRPr/>
            </a:pPr>
            <a:endParaRPr lang="en-GB" sz="3800" b="1" dirty="0">
              <a:solidFill>
                <a:schemeClr val="bg1"/>
              </a:solidFill>
              <a:ea typeface="ＭＳ Ｐゴシック" charset="0"/>
              <a:cs typeface="Arial" pitchFamily="34" charset="0"/>
            </a:endParaRPr>
          </a:p>
          <a:p>
            <a:endParaRPr lang="en-GB" dirty="0"/>
          </a:p>
        </p:txBody>
      </p:sp>
      <p:sp>
        <p:nvSpPr>
          <p:cNvPr id="6" name="Footer Placeholder 5"/>
          <p:cNvSpPr>
            <a:spLocks noGrp="1"/>
          </p:cNvSpPr>
          <p:nvPr>
            <p:ph type="ftr" sz="quarter" idx="11"/>
          </p:nvPr>
        </p:nvSpPr>
        <p:spPr/>
        <p:txBody>
          <a:bodyPr/>
          <a:lstStyle/>
          <a:p>
            <a:r>
              <a:rPr lang="en-GB"/>
              <a:t>Based on research brought together by Dr Karl Wall, Institute of Education from Misbah, A. (N.D)</a:t>
            </a:r>
          </a:p>
        </p:txBody>
      </p:sp>
    </p:spTree>
    <p:extLst>
      <p:ext uri="{BB962C8B-B14F-4D97-AF65-F5344CB8AC3E}">
        <p14:creationId xmlns:p14="http://schemas.microsoft.com/office/powerpoint/2010/main" val="34004549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35280" cy="1143000"/>
          </a:xfrm>
        </p:spPr>
        <p:txBody>
          <a:bodyPr>
            <a:normAutofit fontScale="90000"/>
          </a:bodyPr>
          <a:lstStyle/>
          <a:p>
            <a:r>
              <a:rPr lang="en-GB" sz="4000" b="1" dirty="0">
                <a:solidFill>
                  <a:schemeClr val="bg1"/>
                </a:solidFill>
              </a:rPr>
              <a:t>Beth </a:t>
            </a:r>
            <a:r>
              <a:rPr lang="en-GB" sz="4000" b="1" dirty="0" err="1">
                <a:solidFill>
                  <a:schemeClr val="bg1"/>
                </a:solidFill>
              </a:rPr>
              <a:t>mae</a:t>
            </a:r>
            <a:r>
              <a:rPr lang="en-GB" sz="4000" b="1" dirty="0">
                <a:solidFill>
                  <a:schemeClr val="bg1"/>
                </a:solidFill>
              </a:rPr>
              <a:t> </a:t>
            </a:r>
            <a:r>
              <a:rPr lang="en-GB" sz="4000" b="1" dirty="0" err="1">
                <a:solidFill>
                  <a:schemeClr val="bg1"/>
                </a:solidFill>
              </a:rPr>
              <a:t>hyn</a:t>
            </a:r>
            <a:r>
              <a:rPr lang="en-GB" sz="4000" b="1" dirty="0">
                <a:solidFill>
                  <a:schemeClr val="bg1"/>
                </a:solidFill>
              </a:rPr>
              <a:t> </a:t>
            </a:r>
            <a:r>
              <a:rPr lang="en-GB" sz="4000" b="1" dirty="0" err="1">
                <a:solidFill>
                  <a:schemeClr val="bg1"/>
                </a:solidFill>
              </a:rPr>
              <a:t>yn</a:t>
            </a:r>
            <a:r>
              <a:rPr lang="en-GB" sz="4000" b="1" dirty="0">
                <a:solidFill>
                  <a:schemeClr val="bg1"/>
                </a:solidFill>
              </a:rPr>
              <a:t> </a:t>
            </a:r>
            <a:r>
              <a:rPr lang="en-GB" sz="4000" b="1" dirty="0" err="1">
                <a:solidFill>
                  <a:schemeClr val="bg1"/>
                </a:solidFill>
              </a:rPr>
              <a:t>golygu</a:t>
            </a:r>
            <a:r>
              <a:rPr lang="en-GB" sz="4000" b="1" dirty="0">
                <a:solidFill>
                  <a:schemeClr val="bg1"/>
                </a:solidFill>
              </a:rPr>
              <a:t> </a:t>
            </a:r>
            <a:r>
              <a:rPr lang="en-GB" sz="4000" b="1" dirty="0" err="1">
                <a:solidFill>
                  <a:schemeClr val="bg1"/>
                </a:solidFill>
              </a:rPr>
              <a:t>ar</a:t>
            </a:r>
            <a:r>
              <a:rPr lang="en-GB" sz="4000" b="1" dirty="0">
                <a:solidFill>
                  <a:schemeClr val="bg1"/>
                </a:solidFill>
              </a:rPr>
              <a:t> </a:t>
            </a:r>
            <a:r>
              <a:rPr lang="en-GB" sz="4000" b="1" dirty="0" err="1">
                <a:solidFill>
                  <a:schemeClr val="bg1"/>
                </a:solidFill>
              </a:rPr>
              <a:t>gyfer</a:t>
            </a:r>
            <a:r>
              <a:rPr lang="en-GB" sz="4000" b="1" dirty="0">
                <a:solidFill>
                  <a:schemeClr val="bg1"/>
                </a:solidFill>
              </a:rPr>
              <a:t> </a:t>
            </a:r>
            <a:r>
              <a:rPr lang="en-GB" sz="4000" b="1" dirty="0" err="1">
                <a:solidFill>
                  <a:schemeClr val="bg1"/>
                </a:solidFill>
              </a:rPr>
              <a:t>dysgu</a:t>
            </a:r>
            <a:r>
              <a:rPr lang="en-GB" sz="4000" b="1" dirty="0">
                <a:solidFill>
                  <a:schemeClr val="bg1"/>
                </a:solidFill>
              </a:rPr>
              <a:t>?</a:t>
            </a:r>
            <a:br>
              <a:rPr lang="en-GB" b="1" dirty="0">
                <a:solidFill>
                  <a:schemeClr val="bg1"/>
                </a:solidFill>
              </a:rPr>
            </a:br>
            <a:r>
              <a:rPr lang="en-GB" b="1" dirty="0">
                <a:solidFill>
                  <a:schemeClr val="bg1"/>
                </a:solidFill>
              </a:rPr>
              <a:t>What does this mean for learning?</a:t>
            </a:r>
          </a:p>
        </p:txBody>
      </p:sp>
      <p:sp>
        <p:nvSpPr>
          <p:cNvPr id="3" name="Content Placeholder 2"/>
          <p:cNvSpPr>
            <a:spLocks noGrp="1"/>
          </p:cNvSpPr>
          <p:nvPr>
            <p:ph sz="half" idx="1"/>
          </p:nvPr>
        </p:nvSpPr>
        <p:spPr>
          <a:xfrm>
            <a:off x="457200" y="1600200"/>
            <a:ext cx="4038600" cy="4626571"/>
          </a:xfrm>
          <a:solidFill>
            <a:schemeClr val="tx1"/>
          </a:solidFill>
        </p:spPr>
        <p:style>
          <a:lnRef idx="2">
            <a:schemeClr val="accent4"/>
          </a:lnRef>
          <a:fillRef idx="1">
            <a:schemeClr val="lt1"/>
          </a:fillRef>
          <a:effectRef idx="0">
            <a:schemeClr val="accent4"/>
          </a:effectRef>
          <a:fontRef idx="minor">
            <a:schemeClr val="dk1"/>
          </a:fontRef>
        </p:style>
        <p:txBody>
          <a:bodyPr>
            <a:normAutofit fontScale="85000" lnSpcReduction="20000"/>
          </a:bodyPr>
          <a:lstStyle/>
          <a:p>
            <a:r>
              <a:rPr lang="en-GB" dirty="0">
                <a:solidFill>
                  <a:schemeClr val="bg1"/>
                </a:solidFill>
              </a:rPr>
              <a:t>Mae </a:t>
            </a:r>
            <a:r>
              <a:rPr lang="en-GB" dirty="0" err="1">
                <a:solidFill>
                  <a:schemeClr val="bg1"/>
                </a:solidFill>
              </a:rPr>
              <a:t>cyflymder</a:t>
            </a:r>
            <a:r>
              <a:rPr lang="en-GB" dirty="0">
                <a:solidFill>
                  <a:schemeClr val="bg1"/>
                </a:solidFill>
              </a:rPr>
              <a:t> </a:t>
            </a:r>
            <a:r>
              <a:rPr lang="en-GB" dirty="0" err="1">
                <a:solidFill>
                  <a:schemeClr val="bg1"/>
                </a:solidFill>
              </a:rPr>
              <a:t>prosesu</a:t>
            </a:r>
            <a:r>
              <a:rPr lang="en-GB" dirty="0">
                <a:solidFill>
                  <a:schemeClr val="bg1"/>
                </a:solidFill>
              </a:rPr>
              <a:t> a </a:t>
            </a:r>
            <a:r>
              <a:rPr lang="en-GB" dirty="0" err="1">
                <a:solidFill>
                  <a:schemeClr val="bg1"/>
                </a:solidFill>
              </a:rPr>
              <a:t>pherfformiad</a:t>
            </a:r>
            <a:r>
              <a:rPr lang="en-GB" dirty="0">
                <a:solidFill>
                  <a:schemeClr val="bg1"/>
                </a:solidFill>
              </a:rPr>
              <a:t> </a:t>
            </a:r>
            <a:r>
              <a:rPr lang="en-GB" dirty="0" err="1">
                <a:solidFill>
                  <a:schemeClr val="bg1"/>
                </a:solidFill>
              </a:rPr>
              <a:t>gwneud</a:t>
            </a:r>
            <a:r>
              <a:rPr lang="en-GB" dirty="0">
                <a:solidFill>
                  <a:schemeClr val="bg1"/>
                </a:solidFill>
              </a:rPr>
              <a:t> </a:t>
            </a:r>
            <a:r>
              <a:rPr lang="en-GB" dirty="0" err="1">
                <a:solidFill>
                  <a:schemeClr val="bg1"/>
                </a:solidFill>
              </a:rPr>
              <a:t>penderfyniadau</a:t>
            </a:r>
            <a:r>
              <a:rPr lang="en-GB" dirty="0">
                <a:solidFill>
                  <a:schemeClr val="bg1"/>
                </a:solidFill>
              </a:rPr>
              <a:t> </a:t>
            </a:r>
            <a:r>
              <a:rPr lang="en-GB" i="1" dirty="0" err="1">
                <a:solidFill>
                  <a:schemeClr val="bg1"/>
                </a:solidFill>
              </a:rPr>
              <a:t>yn</a:t>
            </a:r>
            <a:r>
              <a:rPr lang="en-GB" i="1" dirty="0">
                <a:solidFill>
                  <a:schemeClr val="bg1"/>
                </a:solidFill>
              </a:rPr>
              <a:t> </a:t>
            </a:r>
            <a:r>
              <a:rPr lang="en-GB" i="1" dirty="0" err="1">
                <a:solidFill>
                  <a:schemeClr val="bg1"/>
                </a:solidFill>
              </a:rPr>
              <a:t>gostwng</a:t>
            </a:r>
            <a:r>
              <a:rPr lang="en-GB" dirty="0">
                <a:solidFill>
                  <a:schemeClr val="bg1"/>
                </a:solidFill>
              </a:rPr>
              <a:t> </a:t>
            </a:r>
            <a:r>
              <a:rPr lang="en-GB" dirty="0" err="1">
                <a:solidFill>
                  <a:schemeClr val="bg1"/>
                </a:solidFill>
              </a:rPr>
              <a:t>rhwng</a:t>
            </a:r>
            <a:r>
              <a:rPr lang="en-GB" dirty="0">
                <a:solidFill>
                  <a:schemeClr val="bg1"/>
                </a:solidFill>
              </a:rPr>
              <a:t> 10-12 </a:t>
            </a:r>
            <a:r>
              <a:rPr lang="en-GB" dirty="0" err="1">
                <a:solidFill>
                  <a:schemeClr val="bg1"/>
                </a:solidFill>
              </a:rPr>
              <a:t>mlwydd</a:t>
            </a:r>
            <a:r>
              <a:rPr lang="en-GB" dirty="0">
                <a:solidFill>
                  <a:schemeClr val="bg1"/>
                </a:solidFill>
              </a:rPr>
              <a:t> </a:t>
            </a:r>
            <a:r>
              <a:rPr lang="en-GB" dirty="0" err="1">
                <a:solidFill>
                  <a:schemeClr val="bg1"/>
                </a:solidFill>
              </a:rPr>
              <a:t>oed</a:t>
            </a:r>
            <a:r>
              <a:rPr lang="en-GB" dirty="0">
                <a:solidFill>
                  <a:schemeClr val="bg1"/>
                </a:solidFill>
              </a:rPr>
              <a:t> </a:t>
            </a:r>
          </a:p>
          <a:p>
            <a:pPr marL="0" indent="0">
              <a:buNone/>
            </a:pPr>
            <a:r>
              <a:rPr lang="en-GB" dirty="0">
                <a:solidFill>
                  <a:schemeClr val="bg1"/>
                </a:solidFill>
              </a:rPr>
              <a:t>-  </a:t>
            </a:r>
            <a:r>
              <a:rPr lang="en-GB" dirty="0" err="1">
                <a:solidFill>
                  <a:schemeClr val="bg1"/>
                </a:solidFill>
              </a:rPr>
              <a:t>efallai</a:t>
            </a:r>
            <a:r>
              <a:rPr lang="en-GB" dirty="0">
                <a:solidFill>
                  <a:schemeClr val="bg1"/>
                </a:solidFill>
              </a:rPr>
              <a:t> </a:t>
            </a:r>
            <a:r>
              <a:rPr lang="en-GB" dirty="0" err="1">
                <a:solidFill>
                  <a:schemeClr val="bg1"/>
                </a:solidFill>
              </a:rPr>
              <a:t>oherwydd</a:t>
            </a:r>
            <a:r>
              <a:rPr lang="en-GB" dirty="0">
                <a:solidFill>
                  <a:schemeClr val="bg1"/>
                </a:solidFill>
              </a:rPr>
              <a:t> bod </a:t>
            </a:r>
            <a:r>
              <a:rPr lang="en-GB" dirty="0" err="1">
                <a:solidFill>
                  <a:schemeClr val="bg1"/>
                </a:solidFill>
              </a:rPr>
              <a:t>yr</a:t>
            </a:r>
            <a:r>
              <a:rPr lang="en-GB" dirty="0">
                <a:solidFill>
                  <a:schemeClr val="bg1"/>
                </a:solidFill>
              </a:rPr>
              <a:t> </a:t>
            </a:r>
            <a:r>
              <a:rPr lang="en-GB" dirty="0" err="1">
                <a:solidFill>
                  <a:schemeClr val="bg1"/>
                </a:solidFill>
              </a:rPr>
              <a:t>ymenydd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defnyddio</a:t>
            </a:r>
            <a:r>
              <a:rPr lang="en-GB" dirty="0">
                <a:solidFill>
                  <a:schemeClr val="bg1"/>
                </a:solidFill>
              </a:rPr>
              <a:t> </a:t>
            </a:r>
            <a:r>
              <a:rPr lang="en-GB" dirty="0" err="1">
                <a:solidFill>
                  <a:schemeClr val="bg1"/>
                </a:solidFill>
              </a:rPr>
              <a:t>rhwydweithiau</a:t>
            </a:r>
            <a:r>
              <a:rPr lang="en-GB" dirty="0">
                <a:solidFill>
                  <a:schemeClr val="bg1"/>
                </a:solidFill>
              </a:rPr>
              <a:t> </a:t>
            </a:r>
            <a:r>
              <a:rPr lang="en-GB" dirty="0" err="1">
                <a:solidFill>
                  <a:schemeClr val="bg1"/>
                </a:solidFill>
              </a:rPr>
              <a:t>mwy</a:t>
            </a:r>
            <a:r>
              <a:rPr lang="en-GB" dirty="0">
                <a:solidFill>
                  <a:schemeClr val="bg1"/>
                </a:solidFill>
              </a:rPr>
              <a:t> </a:t>
            </a:r>
            <a:r>
              <a:rPr lang="en-GB" dirty="0" err="1">
                <a:solidFill>
                  <a:schemeClr val="bg1"/>
                </a:solidFill>
              </a:rPr>
              <a:t>cymhleth</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wneud</a:t>
            </a:r>
            <a:r>
              <a:rPr lang="en-GB" dirty="0">
                <a:solidFill>
                  <a:schemeClr val="bg1"/>
                </a:solidFill>
              </a:rPr>
              <a:t> </a:t>
            </a:r>
            <a:r>
              <a:rPr lang="en-GB" dirty="0" err="1">
                <a:solidFill>
                  <a:schemeClr val="bg1"/>
                </a:solidFill>
              </a:rPr>
              <a:t>penderfyniadau</a:t>
            </a:r>
            <a:endParaRPr lang="en-GB" dirty="0">
              <a:solidFill>
                <a:schemeClr val="bg1"/>
              </a:solidFill>
            </a:endParaRPr>
          </a:p>
          <a:p>
            <a:pPr marL="0" indent="0">
              <a:buNone/>
            </a:pPr>
            <a:r>
              <a:rPr lang="en-GB" dirty="0">
                <a:solidFill>
                  <a:schemeClr val="bg1"/>
                </a:solidFill>
              </a:rPr>
              <a:t>-  </a:t>
            </a:r>
            <a:r>
              <a:rPr lang="en-GB" dirty="0" err="1">
                <a:solidFill>
                  <a:schemeClr val="bg1"/>
                </a:solidFill>
              </a:rPr>
              <a:t>prosesu</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cymryd</a:t>
            </a:r>
            <a:r>
              <a:rPr lang="en-GB" dirty="0">
                <a:solidFill>
                  <a:schemeClr val="bg1"/>
                </a:solidFill>
              </a:rPr>
              <a:t> </a:t>
            </a:r>
            <a:r>
              <a:rPr lang="en-GB" dirty="0" err="1">
                <a:solidFill>
                  <a:schemeClr val="bg1"/>
                </a:solidFill>
              </a:rPr>
              <a:t>hirach</a:t>
            </a:r>
            <a:r>
              <a:rPr lang="en-GB" dirty="0">
                <a:solidFill>
                  <a:schemeClr val="bg1"/>
                </a:solidFill>
              </a:rPr>
              <a:t> ac </a:t>
            </a:r>
            <a:r>
              <a:rPr lang="en-GB" dirty="0" err="1">
                <a:solidFill>
                  <a:schemeClr val="bg1"/>
                </a:solidFill>
              </a:rPr>
              <a:t>efallai</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fwy</a:t>
            </a:r>
            <a:r>
              <a:rPr lang="en-GB" dirty="0">
                <a:solidFill>
                  <a:schemeClr val="bg1"/>
                </a:solidFill>
              </a:rPr>
              <a:t> </a:t>
            </a:r>
            <a:r>
              <a:rPr lang="en-GB" dirty="0" err="1">
                <a:solidFill>
                  <a:schemeClr val="bg1"/>
                </a:solidFill>
              </a:rPr>
              <a:t>tebygol</a:t>
            </a:r>
            <a:r>
              <a:rPr lang="en-GB" dirty="0">
                <a:solidFill>
                  <a:schemeClr val="bg1"/>
                </a:solidFill>
              </a:rPr>
              <a:t> o </a:t>
            </a:r>
            <a:r>
              <a:rPr lang="en-GB" dirty="0" err="1">
                <a:solidFill>
                  <a:schemeClr val="bg1"/>
                </a:solidFill>
              </a:rPr>
              <a:t>wneud</a:t>
            </a:r>
            <a:r>
              <a:rPr lang="en-GB" dirty="0">
                <a:solidFill>
                  <a:schemeClr val="bg1"/>
                </a:solidFill>
              </a:rPr>
              <a:t> </a:t>
            </a:r>
            <a:r>
              <a:rPr lang="en-GB" dirty="0" err="1">
                <a:solidFill>
                  <a:schemeClr val="bg1"/>
                </a:solidFill>
              </a:rPr>
              <a:t>camgymeriadau</a:t>
            </a:r>
            <a:endParaRPr lang="en-GB" dirty="0">
              <a:solidFill>
                <a:schemeClr val="bg1"/>
              </a:solidFill>
            </a:endParaRPr>
          </a:p>
          <a:p>
            <a:pPr marL="0" indent="0">
              <a:buNone/>
            </a:pPr>
            <a:r>
              <a:rPr lang="en-GB" dirty="0">
                <a:solidFill>
                  <a:schemeClr val="bg1"/>
                </a:solidFill>
              </a:rPr>
              <a:t>-  </a:t>
            </a:r>
            <a:r>
              <a:rPr lang="en-GB" dirty="0" err="1">
                <a:solidFill>
                  <a:schemeClr val="bg1"/>
                </a:solidFill>
              </a:rPr>
              <a:t>effaith</a:t>
            </a:r>
            <a:r>
              <a:rPr lang="en-GB" dirty="0">
                <a:solidFill>
                  <a:schemeClr val="bg1"/>
                </a:solidFill>
              </a:rPr>
              <a:t> </a:t>
            </a:r>
            <a:r>
              <a:rPr lang="en-GB" dirty="0" err="1">
                <a:solidFill>
                  <a:schemeClr val="bg1"/>
                </a:solidFill>
              </a:rPr>
              <a:t>cynyddol</a:t>
            </a:r>
            <a:r>
              <a:rPr lang="en-GB" dirty="0">
                <a:solidFill>
                  <a:schemeClr val="bg1"/>
                </a:solidFill>
              </a:rPr>
              <a:t> </a:t>
            </a:r>
            <a:r>
              <a:rPr lang="en-GB" dirty="0" err="1">
                <a:solidFill>
                  <a:schemeClr val="bg1"/>
                </a:solidFill>
              </a:rPr>
              <a:t>o‘r</a:t>
            </a:r>
            <a:r>
              <a:rPr lang="en-GB" dirty="0">
                <a:solidFill>
                  <a:schemeClr val="bg1"/>
                </a:solidFill>
              </a:rPr>
              <a:t> </a:t>
            </a:r>
            <a:r>
              <a:rPr lang="en-GB" dirty="0" err="1">
                <a:solidFill>
                  <a:schemeClr val="bg1"/>
                </a:solidFill>
              </a:rPr>
              <a:t>cysylltiadau</a:t>
            </a:r>
            <a:r>
              <a:rPr lang="en-GB" dirty="0">
                <a:solidFill>
                  <a:schemeClr val="bg1"/>
                </a:solidFill>
              </a:rPr>
              <a:t> </a:t>
            </a:r>
            <a:r>
              <a:rPr lang="en-GB" dirty="0" err="1">
                <a:solidFill>
                  <a:schemeClr val="bg1"/>
                </a:solidFill>
              </a:rPr>
              <a:t>gyda’r</a:t>
            </a:r>
            <a:r>
              <a:rPr lang="en-GB" dirty="0">
                <a:solidFill>
                  <a:schemeClr val="bg1"/>
                </a:solidFill>
              </a:rPr>
              <a:t> amygdala  (</a:t>
            </a:r>
            <a:r>
              <a:rPr lang="en-GB" dirty="0" err="1">
                <a:solidFill>
                  <a:schemeClr val="bg1"/>
                </a:solidFill>
              </a:rPr>
              <a:t>emosiynau</a:t>
            </a:r>
            <a:r>
              <a:rPr lang="en-GB" dirty="0">
                <a:solidFill>
                  <a:schemeClr val="bg1"/>
                </a:solidFill>
              </a:rPr>
              <a:t>!)</a:t>
            </a:r>
          </a:p>
          <a:p>
            <a:endParaRPr lang="en-GB" dirty="0"/>
          </a:p>
        </p:txBody>
      </p:sp>
      <p:sp>
        <p:nvSpPr>
          <p:cNvPr id="4" name="Content Placeholder 3"/>
          <p:cNvSpPr>
            <a:spLocks noGrp="1"/>
          </p:cNvSpPr>
          <p:nvPr>
            <p:ph sz="half" idx="2"/>
          </p:nvPr>
        </p:nvSpPr>
        <p:spPr>
          <a:xfrm>
            <a:off x="4648200" y="1600200"/>
            <a:ext cx="4038600" cy="4626571"/>
          </a:xfrm>
          <a:solidFill>
            <a:schemeClr val="tx1"/>
          </a:solidFill>
        </p:spPr>
        <p:style>
          <a:lnRef idx="2">
            <a:schemeClr val="accent5"/>
          </a:lnRef>
          <a:fillRef idx="1">
            <a:schemeClr val="lt1"/>
          </a:fillRef>
          <a:effectRef idx="0">
            <a:schemeClr val="accent5"/>
          </a:effectRef>
          <a:fontRef idx="minor">
            <a:schemeClr val="dk1"/>
          </a:fontRef>
        </p:style>
        <p:txBody>
          <a:bodyPr>
            <a:normAutofit fontScale="85000" lnSpcReduction="20000"/>
          </a:bodyPr>
          <a:lstStyle/>
          <a:p>
            <a:pPr>
              <a:defRPr/>
            </a:pPr>
            <a:r>
              <a:rPr lang="en-GB" dirty="0">
                <a:solidFill>
                  <a:schemeClr val="bg1"/>
                </a:solidFill>
                <a:ea typeface="ＭＳ Ｐゴシック" charset="0"/>
                <a:cs typeface="Arial" pitchFamily="34" charset="0"/>
              </a:rPr>
              <a:t>Processing speed and decision making performance </a:t>
            </a:r>
            <a:r>
              <a:rPr lang="en-GB" i="1" dirty="0">
                <a:solidFill>
                  <a:schemeClr val="bg1"/>
                </a:solidFill>
                <a:ea typeface="ＭＳ Ｐゴシック" charset="0"/>
                <a:cs typeface="Arial" pitchFamily="34" charset="0"/>
              </a:rPr>
              <a:t>dips</a:t>
            </a:r>
            <a:r>
              <a:rPr lang="en-GB" dirty="0">
                <a:solidFill>
                  <a:schemeClr val="bg1"/>
                </a:solidFill>
                <a:ea typeface="ＭＳ Ｐゴシック" charset="0"/>
                <a:cs typeface="Arial" pitchFamily="34" charset="0"/>
              </a:rPr>
              <a:t> between 10 and 12 years: </a:t>
            </a:r>
          </a:p>
          <a:p>
            <a:pPr lvl="1">
              <a:defRPr/>
            </a:pPr>
            <a:r>
              <a:rPr lang="en-GB" sz="2800" dirty="0">
                <a:solidFill>
                  <a:schemeClr val="bg1"/>
                </a:solidFill>
                <a:ea typeface="ＭＳ Ｐゴシック" charset="0"/>
                <a:cs typeface="Arial" pitchFamily="34" charset="0"/>
              </a:rPr>
              <a:t>possibly because the frontal lobes are using more complex networks to make decisions:  </a:t>
            </a:r>
          </a:p>
          <a:p>
            <a:pPr lvl="1">
              <a:defRPr/>
            </a:pPr>
            <a:r>
              <a:rPr lang="en-GB" sz="2800" dirty="0">
                <a:solidFill>
                  <a:schemeClr val="bg1"/>
                </a:solidFill>
                <a:ea typeface="ＭＳ Ｐゴシック" charset="0"/>
                <a:cs typeface="Arial" pitchFamily="34" charset="0"/>
              </a:rPr>
              <a:t>processing takes longer and may be more prone to errors</a:t>
            </a:r>
          </a:p>
          <a:p>
            <a:pPr lvl="1">
              <a:defRPr/>
            </a:pPr>
            <a:r>
              <a:rPr lang="en-GB" sz="2800" dirty="0">
                <a:solidFill>
                  <a:schemeClr val="bg1"/>
                </a:solidFill>
                <a:ea typeface="ＭＳ Ｐゴシック" charset="0"/>
                <a:cs typeface="Arial" pitchFamily="34" charset="0"/>
              </a:rPr>
              <a:t>increasing impact of connections with amygdala (emotions!)</a:t>
            </a:r>
          </a:p>
          <a:p>
            <a:endParaRPr lang="en-GB" dirty="0"/>
          </a:p>
        </p:txBody>
      </p:sp>
      <p:sp>
        <p:nvSpPr>
          <p:cNvPr id="6" name="Footer Placeholder 5"/>
          <p:cNvSpPr>
            <a:spLocks noGrp="1"/>
          </p:cNvSpPr>
          <p:nvPr>
            <p:ph type="ftr" sz="quarter" idx="11"/>
          </p:nvPr>
        </p:nvSpPr>
        <p:spPr>
          <a:xfrm>
            <a:off x="738943" y="5949280"/>
            <a:ext cx="7956376" cy="1033090"/>
          </a:xfrm>
        </p:spPr>
        <p:txBody>
          <a:bodyPr/>
          <a:lstStyle/>
          <a:p>
            <a:r>
              <a:rPr lang="en-GB" dirty="0"/>
              <a:t>Based on research brought together by Dr Karl Wall, Institute of Education from </a:t>
            </a:r>
            <a:r>
              <a:rPr lang="en-GB" dirty="0" err="1"/>
              <a:t>Misbah</a:t>
            </a:r>
            <a:r>
              <a:rPr lang="en-GB" dirty="0"/>
              <a:t>, A. (N.D)</a:t>
            </a:r>
          </a:p>
        </p:txBody>
      </p:sp>
    </p:spTree>
    <p:extLst>
      <p:ext uri="{BB962C8B-B14F-4D97-AF65-F5344CB8AC3E}">
        <p14:creationId xmlns:p14="http://schemas.microsoft.com/office/powerpoint/2010/main" val="3501010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Felly… / So…</a:t>
            </a:r>
            <a:br>
              <a:rPr lang="en-GB" dirty="0">
                <a:solidFill>
                  <a:schemeClr val="bg1"/>
                </a:solidFill>
              </a:rPr>
            </a:br>
            <a:endParaRPr lang="en-GB" dirty="0">
              <a:solidFill>
                <a:schemeClr val="bg1"/>
              </a:solidFill>
            </a:endParaRPr>
          </a:p>
        </p:txBody>
      </p:sp>
      <p:sp>
        <p:nvSpPr>
          <p:cNvPr id="3" name="Content Placeholder 2"/>
          <p:cNvSpPr>
            <a:spLocks noGrp="1"/>
          </p:cNvSpPr>
          <p:nvPr>
            <p:ph sz="half" idx="1"/>
          </p:nvPr>
        </p:nvSpPr>
        <p:spPr>
          <a:solidFill>
            <a:schemeClr val="tx1"/>
          </a:solidFill>
        </p:spPr>
        <p:style>
          <a:lnRef idx="2">
            <a:schemeClr val="accent4"/>
          </a:lnRef>
          <a:fillRef idx="1">
            <a:schemeClr val="lt1"/>
          </a:fillRef>
          <a:effectRef idx="0">
            <a:schemeClr val="accent4"/>
          </a:effectRef>
          <a:fontRef idx="minor">
            <a:schemeClr val="dk1"/>
          </a:fontRef>
        </p:style>
        <p:txBody>
          <a:bodyPr>
            <a:normAutofit fontScale="70000" lnSpcReduction="20000"/>
          </a:bodyPr>
          <a:lstStyle/>
          <a:p>
            <a:r>
              <a:rPr lang="en-GB" dirty="0" err="1">
                <a:solidFill>
                  <a:schemeClr val="bg1"/>
                </a:solidFill>
              </a:rPr>
              <a:t>Mae’r</a:t>
            </a:r>
            <a:r>
              <a:rPr lang="en-GB" dirty="0">
                <a:solidFill>
                  <a:schemeClr val="bg1"/>
                </a:solidFill>
              </a:rPr>
              <a:t> </a:t>
            </a:r>
            <a:r>
              <a:rPr lang="en-GB" dirty="0" err="1">
                <a:solidFill>
                  <a:schemeClr val="bg1"/>
                </a:solidFill>
              </a:rPr>
              <a:t>ymennydd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newid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barhaol</a:t>
            </a:r>
            <a:r>
              <a:rPr lang="en-GB" dirty="0">
                <a:solidFill>
                  <a:schemeClr val="bg1"/>
                </a:solidFill>
              </a:rPr>
              <a:t> o </a:t>
            </a:r>
            <a:r>
              <a:rPr lang="en-GB" dirty="0" err="1">
                <a:solidFill>
                  <a:schemeClr val="bg1"/>
                </a:solidFill>
              </a:rPr>
              <a:t>ganlyniad</a:t>
            </a:r>
            <a:r>
              <a:rPr lang="en-GB" dirty="0">
                <a:solidFill>
                  <a:schemeClr val="bg1"/>
                </a:solidFill>
              </a:rPr>
              <a:t> I </a:t>
            </a:r>
            <a:r>
              <a:rPr lang="en-GB" dirty="0" err="1">
                <a:solidFill>
                  <a:schemeClr val="bg1"/>
                </a:solidFill>
              </a:rPr>
              <a:t>ddysgu</a:t>
            </a:r>
            <a:r>
              <a:rPr lang="en-GB" dirty="0">
                <a:solidFill>
                  <a:schemeClr val="bg1"/>
                </a:solidFill>
              </a:rPr>
              <a:t>, ac </a:t>
            </a:r>
            <a:r>
              <a:rPr lang="en-GB" dirty="0" err="1">
                <a:solidFill>
                  <a:schemeClr val="bg1"/>
                </a:solidFill>
              </a:rPr>
              <a:t>yn</a:t>
            </a:r>
            <a:r>
              <a:rPr lang="en-GB" dirty="0">
                <a:solidFill>
                  <a:schemeClr val="bg1"/>
                </a:solidFill>
              </a:rPr>
              <a:t> </a:t>
            </a:r>
            <a:r>
              <a:rPr lang="en-GB" dirty="0" err="1">
                <a:solidFill>
                  <a:schemeClr val="bg1"/>
                </a:solidFill>
              </a:rPr>
              <a:t>parhau</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hyblyg</a:t>
            </a:r>
            <a:r>
              <a:rPr lang="en-GB" dirty="0">
                <a:solidFill>
                  <a:schemeClr val="bg1"/>
                </a:solidFill>
              </a:rPr>
              <a:t> </a:t>
            </a:r>
            <a:r>
              <a:rPr lang="en-GB" dirty="0" err="1">
                <a:solidFill>
                  <a:schemeClr val="bg1"/>
                </a:solidFill>
              </a:rPr>
              <a:t>trwy</a:t>
            </a:r>
            <a:r>
              <a:rPr lang="en-GB" dirty="0">
                <a:solidFill>
                  <a:schemeClr val="bg1"/>
                </a:solidFill>
              </a:rPr>
              <a:t> </a:t>
            </a:r>
            <a:r>
              <a:rPr lang="en-GB" dirty="0" err="1">
                <a:solidFill>
                  <a:schemeClr val="bg1"/>
                </a:solidFill>
              </a:rPr>
              <a:t>bywyd</a:t>
            </a:r>
            <a:r>
              <a:rPr lang="en-GB" dirty="0">
                <a:solidFill>
                  <a:schemeClr val="bg1"/>
                </a:solidFill>
              </a:rPr>
              <a:t>.</a:t>
            </a:r>
          </a:p>
          <a:p>
            <a:endParaRPr lang="en-GB" dirty="0">
              <a:solidFill>
                <a:schemeClr val="bg1"/>
              </a:solidFill>
            </a:endParaRPr>
          </a:p>
          <a:p>
            <a:r>
              <a:rPr lang="en-GB" dirty="0">
                <a:solidFill>
                  <a:schemeClr val="bg1"/>
                </a:solidFill>
              </a:rPr>
              <a:t>Mae </a:t>
            </a:r>
            <a:r>
              <a:rPr lang="en-GB" dirty="0" err="1">
                <a:solidFill>
                  <a:schemeClr val="bg1"/>
                </a:solidFill>
              </a:rPr>
              <a:t>niwrowyddoniaeth</a:t>
            </a:r>
            <a:r>
              <a:rPr lang="en-GB" dirty="0">
                <a:solidFill>
                  <a:schemeClr val="bg1"/>
                </a:solidFill>
              </a:rPr>
              <a:t> </a:t>
            </a:r>
            <a:r>
              <a:rPr lang="en-GB" dirty="0" err="1">
                <a:solidFill>
                  <a:schemeClr val="bg1"/>
                </a:solidFill>
              </a:rPr>
              <a:t>wedi</a:t>
            </a:r>
            <a:r>
              <a:rPr lang="en-GB" dirty="0">
                <a:solidFill>
                  <a:schemeClr val="bg1"/>
                </a:solidFill>
              </a:rPr>
              <a:t> </a:t>
            </a:r>
            <a:r>
              <a:rPr lang="en-GB" dirty="0" err="1">
                <a:solidFill>
                  <a:schemeClr val="bg1"/>
                </a:solidFill>
              </a:rPr>
              <a:t>dangos</a:t>
            </a:r>
            <a:r>
              <a:rPr lang="en-GB" dirty="0">
                <a:solidFill>
                  <a:schemeClr val="bg1"/>
                </a:solidFill>
              </a:rPr>
              <a:t> bod </a:t>
            </a:r>
            <a:r>
              <a:rPr lang="en-GB" dirty="0" err="1">
                <a:solidFill>
                  <a:schemeClr val="bg1"/>
                </a:solidFill>
              </a:rPr>
              <a:t>dysgu</a:t>
            </a:r>
            <a:r>
              <a:rPr lang="en-GB" dirty="0">
                <a:solidFill>
                  <a:schemeClr val="bg1"/>
                </a:solidFill>
              </a:rPr>
              <a:t> </a:t>
            </a:r>
            <a:r>
              <a:rPr lang="en-GB" dirty="0" err="1">
                <a:solidFill>
                  <a:schemeClr val="bg1"/>
                </a:solidFill>
              </a:rPr>
              <a:t>sgil</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newid</a:t>
            </a:r>
            <a:r>
              <a:rPr lang="en-GB" dirty="0">
                <a:solidFill>
                  <a:schemeClr val="bg1"/>
                </a:solidFill>
              </a:rPr>
              <a:t> </a:t>
            </a:r>
            <a:r>
              <a:rPr lang="en-GB" dirty="0" err="1">
                <a:solidFill>
                  <a:schemeClr val="bg1"/>
                </a:solidFill>
              </a:rPr>
              <a:t>yr</a:t>
            </a:r>
            <a:r>
              <a:rPr lang="en-GB" dirty="0">
                <a:solidFill>
                  <a:schemeClr val="bg1"/>
                </a:solidFill>
              </a:rPr>
              <a:t> </a:t>
            </a:r>
            <a:r>
              <a:rPr lang="en-GB" dirty="0" err="1">
                <a:solidFill>
                  <a:schemeClr val="bg1"/>
                </a:solidFill>
              </a:rPr>
              <a:t>ymennydd</a:t>
            </a:r>
            <a:r>
              <a:rPr lang="en-GB" dirty="0">
                <a:solidFill>
                  <a:schemeClr val="bg1"/>
                </a:solidFill>
              </a:rPr>
              <a:t> a bod y </a:t>
            </a:r>
            <a:r>
              <a:rPr lang="en-GB" dirty="0" err="1">
                <a:solidFill>
                  <a:schemeClr val="bg1"/>
                </a:solidFill>
              </a:rPr>
              <a:t>newidiadau</a:t>
            </a:r>
            <a:r>
              <a:rPr lang="en-GB" dirty="0">
                <a:solidFill>
                  <a:schemeClr val="bg1"/>
                </a:solidFill>
              </a:rPr>
              <a:t> </a:t>
            </a:r>
            <a:r>
              <a:rPr lang="en-GB" dirty="0" err="1">
                <a:solidFill>
                  <a:schemeClr val="bg1"/>
                </a:solidFill>
              </a:rPr>
              <a:t>hyn</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newid</a:t>
            </a:r>
            <a:r>
              <a:rPr lang="en-GB" dirty="0">
                <a:solidFill>
                  <a:schemeClr val="bg1"/>
                </a:solidFill>
              </a:rPr>
              <a:t> </a:t>
            </a:r>
            <a:r>
              <a:rPr lang="en-GB" dirty="0" err="1">
                <a:solidFill>
                  <a:schemeClr val="bg1"/>
                </a:solidFill>
              </a:rPr>
              <a:t>nôl</a:t>
            </a:r>
            <a:r>
              <a:rPr lang="en-GB" dirty="0">
                <a:solidFill>
                  <a:schemeClr val="bg1"/>
                </a:solidFill>
              </a:rPr>
              <a:t> pan </a:t>
            </a:r>
            <a:r>
              <a:rPr lang="en-GB" dirty="0" err="1">
                <a:solidFill>
                  <a:schemeClr val="bg1"/>
                </a:solidFill>
              </a:rPr>
              <a:t>mae</a:t>
            </a:r>
            <a:r>
              <a:rPr lang="en-GB" dirty="0">
                <a:solidFill>
                  <a:schemeClr val="bg1"/>
                </a:solidFill>
              </a:rPr>
              <a:t> </a:t>
            </a:r>
            <a:r>
              <a:rPr lang="en-GB" dirty="0" err="1">
                <a:solidFill>
                  <a:schemeClr val="bg1"/>
                </a:solidFill>
              </a:rPr>
              <a:t>ymarfer</a:t>
            </a:r>
            <a:r>
              <a:rPr lang="en-GB" dirty="0">
                <a:solidFill>
                  <a:schemeClr val="bg1"/>
                </a:solidFill>
              </a:rPr>
              <a:t> </a:t>
            </a:r>
            <a:r>
              <a:rPr lang="en-GB" dirty="0" err="1">
                <a:solidFill>
                  <a:schemeClr val="bg1"/>
                </a:solidFill>
              </a:rPr>
              <a:t>o’r</a:t>
            </a:r>
            <a:r>
              <a:rPr lang="en-GB" dirty="0">
                <a:solidFill>
                  <a:schemeClr val="bg1"/>
                </a:solidFill>
              </a:rPr>
              <a:t> </a:t>
            </a:r>
            <a:r>
              <a:rPr lang="en-GB" dirty="0" err="1">
                <a:solidFill>
                  <a:schemeClr val="bg1"/>
                </a:solidFill>
              </a:rPr>
              <a:t>sgil</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gorffen</a:t>
            </a:r>
            <a:r>
              <a:rPr lang="en-GB" dirty="0">
                <a:solidFill>
                  <a:schemeClr val="bg1"/>
                </a:solidFill>
              </a:rPr>
              <a:t> – ‘use it or lose it’. </a:t>
            </a:r>
          </a:p>
          <a:p>
            <a:pPr marL="0" indent="0" algn="r">
              <a:buNone/>
            </a:pPr>
            <a:r>
              <a:rPr lang="en-GB" dirty="0">
                <a:solidFill>
                  <a:schemeClr val="bg1"/>
                </a:solidFill>
              </a:rPr>
              <a:t>(Bailey a </a:t>
            </a:r>
            <a:r>
              <a:rPr lang="en-GB" dirty="0" err="1">
                <a:solidFill>
                  <a:schemeClr val="bg1"/>
                </a:solidFill>
              </a:rPr>
              <a:t>Pransky</a:t>
            </a:r>
            <a:r>
              <a:rPr lang="en-GB" dirty="0">
                <a:solidFill>
                  <a:schemeClr val="bg1"/>
                </a:solidFill>
              </a:rPr>
              <a:t>, 2014)</a:t>
            </a:r>
          </a:p>
          <a:p>
            <a:endParaRPr lang="en-GB" dirty="0">
              <a:solidFill>
                <a:schemeClr val="bg1"/>
              </a:solidFill>
            </a:endParaRPr>
          </a:p>
          <a:p>
            <a:r>
              <a:rPr lang="en-GB" b="1" dirty="0" err="1">
                <a:solidFill>
                  <a:schemeClr val="bg1"/>
                </a:solidFill>
              </a:rPr>
              <a:t>Ydy</a:t>
            </a:r>
            <a:r>
              <a:rPr lang="en-GB" b="1" dirty="0">
                <a:solidFill>
                  <a:schemeClr val="bg1"/>
                </a:solidFill>
              </a:rPr>
              <a:t> </a:t>
            </a:r>
            <a:r>
              <a:rPr lang="en-GB" b="1" dirty="0" err="1">
                <a:solidFill>
                  <a:schemeClr val="bg1"/>
                </a:solidFill>
              </a:rPr>
              <a:t>hyn</a:t>
            </a:r>
            <a:r>
              <a:rPr lang="en-GB" b="1" dirty="0">
                <a:solidFill>
                  <a:schemeClr val="bg1"/>
                </a:solidFill>
              </a:rPr>
              <a:t> </a:t>
            </a:r>
            <a:r>
              <a:rPr lang="en-GB" b="1" dirty="0" err="1">
                <a:solidFill>
                  <a:schemeClr val="bg1"/>
                </a:solidFill>
              </a:rPr>
              <a:t>yn</a:t>
            </a:r>
            <a:r>
              <a:rPr lang="en-GB" b="1" dirty="0">
                <a:solidFill>
                  <a:schemeClr val="bg1"/>
                </a:solidFill>
              </a:rPr>
              <a:t> </a:t>
            </a:r>
            <a:r>
              <a:rPr lang="en-GB" b="1" dirty="0" err="1">
                <a:solidFill>
                  <a:schemeClr val="bg1"/>
                </a:solidFill>
              </a:rPr>
              <a:t>cefnogi</a:t>
            </a:r>
            <a:r>
              <a:rPr lang="en-GB" b="1" dirty="0">
                <a:solidFill>
                  <a:schemeClr val="bg1"/>
                </a:solidFill>
              </a:rPr>
              <a:t>/</a:t>
            </a:r>
            <a:r>
              <a:rPr lang="en-GB" b="1" dirty="0" err="1">
                <a:solidFill>
                  <a:schemeClr val="bg1"/>
                </a:solidFill>
              </a:rPr>
              <a:t>herio</a:t>
            </a:r>
            <a:r>
              <a:rPr lang="en-GB" b="1" dirty="0">
                <a:solidFill>
                  <a:schemeClr val="bg1"/>
                </a:solidFill>
              </a:rPr>
              <a:t> </a:t>
            </a:r>
            <a:r>
              <a:rPr lang="en-GB" b="1" dirty="0" err="1">
                <a:solidFill>
                  <a:schemeClr val="bg1"/>
                </a:solidFill>
              </a:rPr>
              <a:t>unrhyw</a:t>
            </a:r>
            <a:r>
              <a:rPr lang="en-GB" b="1" dirty="0">
                <a:solidFill>
                  <a:schemeClr val="bg1"/>
                </a:solidFill>
              </a:rPr>
              <a:t> </a:t>
            </a:r>
            <a:r>
              <a:rPr lang="en-GB" b="1" dirty="0" err="1">
                <a:solidFill>
                  <a:schemeClr val="bg1"/>
                </a:solidFill>
              </a:rPr>
              <a:t>ddamcaniaethau</a:t>
            </a:r>
            <a:r>
              <a:rPr lang="en-GB" b="1" dirty="0">
                <a:solidFill>
                  <a:schemeClr val="bg1"/>
                </a:solidFill>
              </a:rPr>
              <a:t> </a:t>
            </a:r>
            <a:r>
              <a:rPr lang="en-GB" b="1" dirty="0" err="1">
                <a:solidFill>
                  <a:schemeClr val="bg1"/>
                </a:solidFill>
              </a:rPr>
              <a:t>dysgu</a:t>
            </a:r>
            <a:r>
              <a:rPr lang="en-GB" b="1" dirty="0">
                <a:solidFill>
                  <a:schemeClr val="bg1"/>
                </a:solidFill>
              </a:rPr>
              <a:t> </a:t>
            </a:r>
            <a:r>
              <a:rPr lang="en-GB" b="1" dirty="0" err="1">
                <a:solidFill>
                  <a:schemeClr val="bg1"/>
                </a:solidFill>
              </a:rPr>
              <a:t>i</a:t>
            </a:r>
            <a:r>
              <a:rPr lang="en-GB" b="1" dirty="0">
                <a:solidFill>
                  <a:schemeClr val="bg1"/>
                </a:solidFill>
              </a:rPr>
              <a:t> chi </a:t>
            </a:r>
            <a:r>
              <a:rPr lang="en-GB" b="1" dirty="0" err="1">
                <a:solidFill>
                  <a:schemeClr val="bg1"/>
                </a:solidFill>
              </a:rPr>
              <a:t>wedi</a:t>
            </a:r>
            <a:r>
              <a:rPr lang="en-GB" b="1" dirty="0">
                <a:solidFill>
                  <a:schemeClr val="bg1"/>
                </a:solidFill>
              </a:rPr>
              <a:t> </a:t>
            </a:r>
            <a:r>
              <a:rPr lang="en-GB" b="1" dirty="0" err="1">
                <a:solidFill>
                  <a:schemeClr val="bg1"/>
                </a:solidFill>
              </a:rPr>
              <a:t>dod</a:t>
            </a:r>
            <a:r>
              <a:rPr lang="en-GB" b="1" dirty="0">
                <a:solidFill>
                  <a:schemeClr val="bg1"/>
                </a:solidFill>
              </a:rPr>
              <a:t> </a:t>
            </a:r>
            <a:r>
              <a:rPr lang="en-GB" b="1" dirty="0" err="1">
                <a:solidFill>
                  <a:schemeClr val="bg1"/>
                </a:solidFill>
              </a:rPr>
              <a:t>ar</a:t>
            </a:r>
            <a:r>
              <a:rPr lang="en-GB" b="1" dirty="0">
                <a:solidFill>
                  <a:schemeClr val="bg1"/>
                </a:solidFill>
              </a:rPr>
              <a:t> </a:t>
            </a:r>
            <a:r>
              <a:rPr lang="en-GB" b="1" dirty="0" err="1">
                <a:solidFill>
                  <a:schemeClr val="bg1"/>
                </a:solidFill>
              </a:rPr>
              <a:t>eu</a:t>
            </a:r>
            <a:r>
              <a:rPr lang="en-GB" b="1" dirty="0">
                <a:solidFill>
                  <a:schemeClr val="bg1"/>
                </a:solidFill>
              </a:rPr>
              <a:t> </a:t>
            </a:r>
            <a:r>
              <a:rPr lang="en-GB" b="1" dirty="0" err="1">
                <a:solidFill>
                  <a:schemeClr val="bg1"/>
                </a:solidFill>
              </a:rPr>
              <a:t>traws</a:t>
            </a:r>
            <a:r>
              <a:rPr lang="en-GB" b="1" dirty="0">
                <a:solidFill>
                  <a:schemeClr val="bg1"/>
                </a:solidFill>
              </a:rPr>
              <a:t>?</a:t>
            </a:r>
          </a:p>
          <a:p>
            <a:endParaRPr lang="en-GB" dirty="0"/>
          </a:p>
        </p:txBody>
      </p:sp>
      <p:sp>
        <p:nvSpPr>
          <p:cNvPr id="4" name="Content Placeholder 3"/>
          <p:cNvSpPr>
            <a:spLocks noGrp="1"/>
          </p:cNvSpPr>
          <p:nvPr>
            <p:ph sz="half" idx="2"/>
          </p:nvPr>
        </p:nvSpPr>
        <p:spPr>
          <a:solidFill>
            <a:schemeClr val="tx1"/>
          </a:solidFill>
        </p:spPr>
        <p:style>
          <a:lnRef idx="2">
            <a:schemeClr val="accent5"/>
          </a:lnRef>
          <a:fillRef idx="1">
            <a:schemeClr val="lt1"/>
          </a:fillRef>
          <a:effectRef idx="0">
            <a:schemeClr val="accent5"/>
          </a:effectRef>
          <a:fontRef idx="minor">
            <a:schemeClr val="dk1"/>
          </a:fontRef>
        </p:style>
        <p:txBody>
          <a:bodyPr>
            <a:normAutofit fontScale="70000" lnSpcReduction="20000"/>
          </a:bodyPr>
          <a:lstStyle/>
          <a:p>
            <a:r>
              <a:rPr lang="en-GB" dirty="0">
                <a:solidFill>
                  <a:schemeClr val="bg1"/>
                </a:solidFill>
              </a:rPr>
              <a:t>The brain changes constantly as a result of learning, and remains elastic throughout life. </a:t>
            </a:r>
          </a:p>
          <a:p>
            <a:endParaRPr lang="en-GB" dirty="0">
              <a:solidFill>
                <a:schemeClr val="bg1"/>
              </a:solidFill>
            </a:endParaRPr>
          </a:p>
          <a:p>
            <a:r>
              <a:rPr lang="en-GB" dirty="0">
                <a:solidFill>
                  <a:schemeClr val="bg1"/>
                </a:solidFill>
              </a:rPr>
              <a:t>Neuroscience has shown that learning a skill changes the brain and that these changes revert when practice of the skill ceases – use it or lose it? </a:t>
            </a:r>
          </a:p>
          <a:p>
            <a:pPr marL="0" indent="0" algn="r">
              <a:buNone/>
            </a:pPr>
            <a:r>
              <a:rPr lang="en-GB" dirty="0">
                <a:solidFill>
                  <a:schemeClr val="bg1"/>
                </a:solidFill>
              </a:rPr>
              <a:t>(Bailey and </a:t>
            </a:r>
            <a:r>
              <a:rPr lang="en-GB" dirty="0" err="1">
                <a:solidFill>
                  <a:schemeClr val="bg1"/>
                </a:solidFill>
              </a:rPr>
              <a:t>Pransky</a:t>
            </a:r>
            <a:r>
              <a:rPr lang="en-GB" dirty="0">
                <a:solidFill>
                  <a:schemeClr val="bg1"/>
                </a:solidFill>
              </a:rPr>
              <a:t>, 2014)</a:t>
            </a:r>
          </a:p>
          <a:p>
            <a:endParaRPr lang="en-GB" dirty="0">
              <a:solidFill>
                <a:schemeClr val="bg1"/>
              </a:solidFill>
            </a:endParaRPr>
          </a:p>
          <a:p>
            <a:r>
              <a:rPr lang="en-GB" b="1" dirty="0">
                <a:solidFill>
                  <a:schemeClr val="bg1"/>
                </a:solidFill>
              </a:rPr>
              <a:t>Does this support/challenge any previous learning theories you have encountered? </a:t>
            </a: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20872812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bg1"/>
                </a:solidFill>
                <a:hlinkClick r:id="rId3">
                  <a:extLst>
                    <a:ext uri="{A12FA001-AC4F-418D-AE19-62706E023703}">
                      <ahyp:hlinkClr xmlns:ahyp="http://schemas.microsoft.com/office/drawing/2018/hyperlinkcolor" val="tx"/>
                    </a:ext>
                  </a:extLst>
                </a:hlinkClick>
              </a:rPr>
              <a:t>Cof</a:t>
            </a:r>
            <a:r>
              <a:rPr lang="en-GB" i="1" dirty="0">
                <a:solidFill>
                  <a:schemeClr val="bg1"/>
                </a:solidFill>
                <a:hlinkClick r:id="rId3">
                  <a:extLst>
                    <a:ext uri="{A12FA001-AC4F-418D-AE19-62706E023703}">
                      <ahyp:hlinkClr xmlns:ahyp="http://schemas.microsoft.com/office/drawing/2018/hyperlinkcolor" val="tx"/>
                    </a:ext>
                  </a:extLst>
                </a:hlinkClick>
              </a:rPr>
              <a:t> </a:t>
            </a:r>
            <a:r>
              <a:rPr lang="en-GB" i="1" dirty="0">
                <a:solidFill>
                  <a:schemeClr val="bg1"/>
                </a:solidFill>
              </a:rPr>
              <a:t>/</a:t>
            </a:r>
            <a:r>
              <a:rPr lang="en-GB" dirty="0">
                <a:solidFill>
                  <a:schemeClr val="bg1"/>
                </a:solidFill>
                <a:hlinkClick r:id="rId3">
                  <a:extLst>
                    <a:ext uri="{A12FA001-AC4F-418D-AE19-62706E023703}">
                      <ahyp:hlinkClr xmlns:ahyp="http://schemas.microsoft.com/office/drawing/2018/hyperlinkcolor" val="tx"/>
                    </a:ext>
                  </a:extLst>
                </a:hlinkClick>
              </a:rPr>
              <a:t>Memory</a:t>
            </a:r>
            <a:br>
              <a:rPr lang="en-GB" dirty="0">
                <a:solidFill>
                  <a:schemeClr val="bg1"/>
                </a:solidFill>
                <a:hlinkClick r:id="rId3">
                  <a:extLst>
                    <a:ext uri="{A12FA001-AC4F-418D-AE19-62706E023703}">
                      <ahyp:hlinkClr xmlns:ahyp="http://schemas.microsoft.com/office/drawing/2018/hyperlinkcolor" val="tx"/>
                    </a:ext>
                  </a:extLst>
                </a:hlinkClick>
              </a:rPr>
            </a:br>
            <a:endParaRPr lang="en-GB" dirty="0">
              <a:solidFill>
                <a:schemeClr val="bg1"/>
              </a:solidFill>
            </a:endParaRPr>
          </a:p>
        </p:txBody>
      </p:sp>
      <p:sp>
        <p:nvSpPr>
          <p:cNvPr id="3" name="Content Placeholder 2"/>
          <p:cNvSpPr>
            <a:spLocks noGrp="1"/>
          </p:cNvSpPr>
          <p:nvPr>
            <p:ph sz="half" idx="1"/>
          </p:nvPr>
        </p:nvSpPr>
        <p:spPr>
          <a:xfrm>
            <a:off x="457200" y="1124744"/>
            <a:ext cx="4038600" cy="4997152"/>
          </a:xfrm>
          <a:solidFill>
            <a:schemeClr val="tx1"/>
          </a:solidFill>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r>
              <a:rPr lang="en-GB" dirty="0">
                <a:solidFill>
                  <a:schemeClr val="bg1"/>
                </a:solidFill>
              </a:rPr>
              <a:t>Mae </a:t>
            </a:r>
            <a:r>
              <a:rPr lang="en-GB" dirty="0" err="1">
                <a:solidFill>
                  <a:schemeClr val="bg1"/>
                </a:solidFill>
              </a:rPr>
              <a:t>cofio</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rhan</a:t>
            </a:r>
            <a:r>
              <a:rPr lang="en-GB" dirty="0">
                <a:solidFill>
                  <a:schemeClr val="bg1"/>
                </a:solidFill>
              </a:rPr>
              <a:t> </a:t>
            </a:r>
            <a:r>
              <a:rPr lang="en-GB" dirty="0" err="1">
                <a:solidFill>
                  <a:schemeClr val="bg1"/>
                </a:solidFill>
              </a:rPr>
              <a:t>ganolog</a:t>
            </a:r>
            <a:r>
              <a:rPr lang="en-GB" dirty="0">
                <a:solidFill>
                  <a:schemeClr val="bg1"/>
                </a:solidFill>
              </a:rPr>
              <a:t> o </a:t>
            </a:r>
            <a:r>
              <a:rPr lang="en-GB" dirty="0" err="1">
                <a:solidFill>
                  <a:schemeClr val="bg1"/>
                </a:solidFill>
              </a:rPr>
              <a:t>ddysgu</a:t>
            </a:r>
            <a:r>
              <a:rPr lang="en-GB" dirty="0">
                <a:solidFill>
                  <a:schemeClr val="bg1"/>
                </a:solidFill>
              </a:rPr>
              <a:t>. </a:t>
            </a:r>
          </a:p>
          <a:p>
            <a:r>
              <a:rPr lang="en-GB" dirty="0" err="1">
                <a:solidFill>
                  <a:schemeClr val="bg1"/>
                </a:solidFill>
              </a:rPr>
              <a:t>Mae’n</a:t>
            </a:r>
            <a:r>
              <a:rPr lang="en-GB" dirty="0">
                <a:solidFill>
                  <a:schemeClr val="bg1"/>
                </a:solidFill>
              </a:rPr>
              <a:t> broses </a:t>
            </a:r>
            <a:r>
              <a:rPr lang="en-GB" dirty="0" err="1">
                <a:solidFill>
                  <a:schemeClr val="bg1"/>
                </a:solidFill>
              </a:rPr>
              <a:t>corfforol</a:t>
            </a:r>
            <a:r>
              <a:rPr lang="en-GB" dirty="0">
                <a:solidFill>
                  <a:schemeClr val="bg1"/>
                </a:solidFill>
              </a:rPr>
              <a:t> </a:t>
            </a:r>
            <a:r>
              <a:rPr lang="en-GB" dirty="0" err="1">
                <a:solidFill>
                  <a:schemeClr val="bg1"/>
                </a:solidFill>
              </a:rPr>
              <a:t>sydd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llythrennol</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newid</a:t>
            </a:r>
            <a:r>
              <a:rPr lang="en-GB" dirty="0">
                <a:solidFill>
                  <a:schemeClr val="bg1"/>
                </a:solidFill>
              </a:rPr>
              <a:t> </a:t>
            </a:r>
            <a:r>
              <a:rPr lang="en-GB" dirty="0" err="1">
                <a:solidFill>
                  <a:schemeClr val="bg1"/>
                </a:solidFill>
              </a:rPr>
              <a:t>ein</a:t>
            </a:r>
            <a:r>
              <a:rPr lang="en-GB" dirty="0">
                <a:solidFill>
                  <a:schemeClr val="bg1"/>
                </a:solidFill>
              </a:rPr>
              <a:t> </a:t>
            </a:r>
            <a:r>
              <a:rPr lang="en-GB" dirty="0" err="1">
                <a:solidFill>
                  <a:schemeClr val="bg1"/>
                </a:solidFill>
              </a:rPr>
              <a:t>ymenydd</a:t>
            </a:r>
            <a:r>
              <a:rPr lang="en-GB" dirty="0">
                <a:solidFill>
                  <a:schemeClr val="bg1"/>
                </a:solidFill>
              </a:rPr>
              <a:t>.</a:t>
            </a:r>
          </a:p>
          <a:p>
            <a:r>
              <a:rPr lang="en-GB" dirty="0">
                <a:solidFill>
                  <a:schemeClr val="bg1"/>
                </a:solidFill>
              </a:rPr>
              <a:t>Mae </a:t>
            </a:r>
            <a:r>
              <a:rPr lang="en-GB" dirty="0" err="1">
                <a:solidFill>
                  <a:schemeClr val="bg1"/>
                </a:solidFill>
              </a:rPr>
              <a:t>angen</a:t>
            </a:r>
            <a:r>
              <a:rPr lang="en-GB" dirty="0">
                <a:solidFill>
                  <a:schemeClr val="bg1"/>
                </a:solidFill>
              </a:rPr>
              <a:t> </a:t>
            </a:r>
            <a:r>
              <a:rPr lang="en-GB" dirty="0" err="1">
                <a:solidFill>
                  <a:schemeClr val="bg1"/>
                </a:solidFill>
              </a:rPr>
              <a:t>digon</a:t>
            </a:r>
            <a:r>
              <a:rPr lang="en-GB" dirty="0">
                <a:solidFill>
                  <a:schemeClr val="bg1"/>
                </a:solidFill>
              </a:rPr>
              <a:t> o </a:t>
            </a:r>
            <a:r>
              <a:rPr lang="en-GB" dirty="0" err="1">
                <a:solidFill>
                  <a:schemeClr val="bg1"/>
                </a:solidFill>
              </a:rPr>
              <a:t>ddwr</a:t>
            </a:r>
            <a:r>
              <a:rPr lang="en-GB" dirty="0">
                <a:solidFill>
                  <a:schemeClr val="bg1"/>
                </a:solidFill>
              </a:rPr>
              <a:t>, </a:t>
            </a:r>
            <a:r>
              <a:rPr lang="en-GB" dirty="0" err="1">
                <a:solidFill>
                  <a:schemeClr val="bg1"/>
                </a:solidFill>
              </a:rPr>
              <a:t>glwcos</a:t>
            </a:r>
            <a:r>
              <a:rPr lang="en-GB" dirty="0">
                <a:solidFill>
                  <a:schemeClr val="bg1"/>
                </a:solidFill>
              </a:rPr>
              <a:t> a </a:t>
            </a:r>
            <a:r>
              <a:rPr lang="en-GB" dirty="0" err="1">
                <a:solidFill>
                  <a:schemeClr val="bg1"/>
                </a:solidFill>
              </a:rPr>
              <a:t>chwsg</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yr</a:t>
            </a:r>
            <a:r>
              <a:rPr lang="en-GB" dirty="0">
                <a:solidFill>
                  <a:schemeClr val="bg1"/>
                </a:solidFill>
              </a:rPr>
              <a:t> </a:t>
            </a:r>
            <a:r>
              <a:rPr lang="en-GB" dirty="0" err="1">
                <a:solidFill>
                  <a:schemeClr val="bg1"/>
                </a:solidFill>
              </a:rPr>
              <a:t>ymennydd</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weithio’n</a:t>
            </a:r>
            <a:r>
              <a:rPr lang="en-GB" dirty="0">
                <a:solidFill>
                  <a:schemeClr val="bg1"/>
                </a:solidFill>
              </a:rPr>
              <a:t> </a:t>
            </a:r>
            <a:r>
              <a:rPr lang="en-GB" dirty="0" err="1">
                <a:solidFill>
                  <a:schemeClr val="bg1"/>
                </a:solidFill>
              </a:rPr>
              <a:t>effeithiol</a:t>
            </a:r>
            <a:r>
              <a:rPr lang="en-GB" dirty="0">
                <a:solidFill>
                  <a:schemeClr val="bg1"/>
                </a:solidFill>
              </a:rPr>
              <a:t>. </a:t>
            </a:r>
          </a:p>
          <a:p>
            <a:r>
              <a:rPr lang="en-GB" dirty="0" err="1">
                <a:solidFill>
                  <a:schemeClr val="bg1"/>
                </a:solidFill>
              </a:rPr>
              <a:t>Rydym</a:t>
            </a:r>
            <a:r>
              <a:rPr lang="en-GB" dirty="0">
                <a:solidFill>
                  <a:schemeClr val="bg1"/>
                </a:solidFill>
              </a:rPr>
              <a:t> </a:t>
            </a:r>
            <a:r>
              <a:rPr lang="en-GB" dirty="0" err="1">
                <a:solidFill>
                  <a:schemeClr val="bg1"/>
                </a:solidFill>
              </a:rPr>
              <a:t>wedi</a:t>
            </a:r>
            <a:r>
              <a:rPr lang="en-GB" dirty="0">
                <a:solidFill>
                  <a:schemeClr val="bg1"/>
                </a:solidFill>
              </a:rPr>
              <a:t> ‘</a:t>
            </a:r>
            <a:r>
              <a:rPr lang="en-GB" dirty="0" err="1">
                <a:solidFill>
                  <a:schemeClr val="bg1"/>
                </a:solidFill>
              </a:rPr>
              <a:t>dysgu</a:t>
            </a:r>
            <a:r>
              <a:rPr lang="en-GB" dirty="0">
                <a:solidFill>
                  <a:schemeClr val="bg1"/>
                </a:solidFill>
              </a:rPr>
              <a:t>’ </a:t>
            </a:r>
            <a:r>
              <a:rPr lang="en-GB" dirty="0" err="1">
                <a:solidFill>
                  <a:schemeClr val="bg1"/>
                </a:solidFill>
              </a:rPr>
              <a:t>rhywbeth</a:t>
            </a:r>
            <a:r>
              <a:rPr lang="en-GB" dirty="0">
                <a:solidFill>
                  <a:schemeClr val="bg1"/>
                </a:solidFill>
              </a:rPr>
              <a:t> pan </a:t>
            </a:r>
            <a:r>
              <a:rPr lang="en-GB" dirty="0" err="1">
                <a:solidFill>
                  <a:schemeClr val="bg1"/>
                </a:solidFill>
              </a:rPr>
              <a:t>mae</a:t>
            </a:r>
            <a:r>
              <a:rPr lang="en-GB" dirty="0">
                <a:solidFill>
                  <a:schemeClr val="bg1"/>
                </a:solidFill>
              </a:rPr>
              <a:t> </a:t>
            </a:r>
            <a:r>
              <a:rPr lang="en-GB" dirty="0" err="1">
                <a:solidFill>
                  <a:schemeClr val="bg1"/>
                </a:solidFill>
              </a:rPr>
              <a:t>gennym</a:t>
            </a:r>
            <a:r>
              <a:rPr lang="en-GB" dirty="0">
                <a:solidFill>
                  <a:schemeClr val="bg1"/>
                </a:solidFill>
              </a:rPr>
              <a:t> </a:t>
            </a:r>
            <a:r>
              <a:rPr lang="en-GB" dirty="0" err="1">
                <a:solidFill>
                  <a:schemeClr val="bg1"/>
                </a:solidFill>
              </a:rPr>
              <a:t>rhwydwaith</a:t>
            </a:r>
            <a:r>
              <a:rPr lang="en-GB" dirty="0">
                <a:solidFill>
                  <a:schemeClr val="bg1"/>
                </a:solidFill>
              </a:rPr>
              <a:t> o </a:t>
            </a:r>
            <a:r>
              <a:rPr lang="en-GB" dirty="0" err="1">
                <a:solidFill>
                  <a:schemeClr val="bg1"/>
                </a:solidFill>
              </a:rPr>
              <a:t>niwrons</a:t>
            </a:r>
            <a:r>
              <a:rPr lang="en-GB" dirty="0">
                <a:solidFill>
                  <a:schemeClr val="bg1"/>
                </a:solidFill>
              </a:rPr>
              <a:t> </a:t>
            </a:r>
            <a:r>
              <a:rPr lang="en-GB" dirty="0" err="1">
                <a:solidFill>
                  <a:schemeClr val="bg1"/>
                </a:solidFill>
              </a:rPr>
              <a:t>amdano</a:t>
            </a:r>
            <a:r>
              <a:rPr lang="en-GB" dirty="0">
                <a:solidFill>
                  <a:schemeClr val="bg1"/>
                </a:solidFill>
              </a:rPr>
              <a:t> – </a:t>
            </a:r>
            <a:r>
              <a:rPr lang="en-GB" dirty="0" err="1">
                <a:solidFill>
                  <a:schemeClr val="bg1"/>
                </a:solidFill>
              </a:rPr>
              <a:t>gellir</a:t>
            </a:r>
            <a:r>
              <a:rPr lang="en-GB" dirty="0">
                <a:solidFill>
                  <a:schemeClr val="bg1"/>
                </a:solidFill>
              </a:rPr>
              <a:t> </a:t>
            </a:r>
            <a:r>
              <a:rPr lang="en-GB" dirty="0" err="1">
                <a:solidFill>
                  <a:schemeClr val="bg1"/>
                </a:solidFill>
              </a:rPr>
              <a:t>ystyried</a:t>
            </a:r>
            <a:r>
              <a:rPr lang="en-GB" dirty="0">
                <a:solidFill>
                  <a:schemeClr val="bg1"/>
                </a:solidFill>
              </a:rPr>
              <a:t> y </a:t>
            </a:r>
            <a:r>
              <a:rPr lang="en-GB" dirty="0" err="1">
                <a:solidFill>
                  <a:schemeClr val="bg1"/>
                </a:solidFill>
              </a:rPr>
              <a:t>cynrychiolaeth</a:t>
            </a:r>
            <a:r>
              <a:rPr lang="en-GB" dirty="0">
                <a:solidFill>
                  <a:schemeClr val="bg1"/>
                </a:solidFill>
              </a:rPr>
              <a:t> </a:t>
            </a:r>
            <a:r>
              <a:rPr lang="en-GB" dirty="0" err="1">
                <a:solidFill>
                  <a:schemeClr val="bg1"/>
                </a:solidFill>
              </a:rPr>
              <a:t>hwn</a:t>
            </a:r>
            <a:r>
              <a:rPr lang="en-GB" dirty="0">
                <a:solidFill>
                  <a:schemeClr val="bg1"/>
                </a:solidFill>
              </a:rPr>
              <a:t> o </a:t>
            </a:r>
            <a:r>
              <a:rPr lang="en-GB" dirty="0" err="1">
                <a:solidFill>
                  <a:schemeClr val="bg1"/>
                </a:solidFill>
              </a:rPr>
              <a:t>wybodaeth</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debyg</a:t>
            </a:r>
            <a:r>
              <a:rPr lang="en-GB" dirty="0">
                <a:solidFill>
                  <a:schemeClr val="bg1"/>
                </a:solidFill>
              </a:rPr>
              <a:t> i ‘</a:t>
            </a:r>
            <a:r>
              <a:rPr lang="en-GB" dirty="0" err="1">
                <a:solidFill>
                  <a:schemeClr val="bg1"/>
                </a:solidFill>
              </a:rPr>
              <a:t>sgema</a:t>
            </a:r>
            <a:r>
              <a:rPr lang="en-GB" dirty="0">
                <a:solidFill>
                  <a:schemeClr val="bg1"/>
                </a:solidFill>
              </a:rPr>
              <a:t>’ (pa </a:t>
            </a:r>
            <a:r>
              <a:rPr lang="en-GB" dirty="0" err="1">
                <a:solidFill>
                  <a:schemeClr val="bg1"/>
                </a:solidFill>
              </a:rPr>
              <a:t>ddamcaniaethydd</a:t>
            </a:r>
            <a:r>
              <a:rPr lang="en-GB" dirty="0">
                <a:solidFill>
                  <a:schemeClr val="bg1"/>
                </a:solidFill>
              </a:rPr>
              <a:t>?)</a:t>
            </a:r>
          </a:p>
          <a:p>
            <a:pPr marL="0" indent="0" algn="r">
              <a:buNone/>
            </a:pPr>
            <a:r>
              <a:rPr lang="en-GB" dirty="0">
                <a:solidFill>
                  <a:schemeClr val="bg1"/>
                </a:solidFill>
              </a:rPr>
              <a:t>(Bailey a </a:t>
            </a:r>
            <a:r>
              <a:rPr lang="en-GB" dirty="0" err="1">
                <a:solidFill>
                  <a:schemeClr val="bg1"/>
                </a:solidFill>
              </a:rPr>
              <a:t>Pransky</a:t>
            </a:r>
            <a:r>
              <a:rPr lang="en-GB" dirty="0">
                <a:solidFill>
                  <a:schemeClr val="bg1"/>
                </a:solidFill>
              </a:rPr>
              <a:t>, 2014)</a:t>
            </a:r>
          </a:p>
          <a:p>
            <a:pPr marL="0" indent="0">
              <a:buNone/>
            </a:pPr>
            <a:endParaRPr lang="en-GB" dirty="0"/>
          </a:p>
          <a:p>
            <a:pPr marL="0" indent="0">
              <a:buNone/>
            </a:pPr>
            <a:endParaRPr lang="en-GB" dirty="0"/>
          </a:p>
        </p:txBody>
      </p:sp>
      <p:sp>
        <p:nvSpPr>
          <p:cNvPr id="4" name="Content Placeholder 3"/>
          <p:cNvSpPr>
            <a:spLocks noGrp="1"/>
          </p:cNvSpPr>
          <p:nvPr>
            <p:ph sz="half" idx="2"/>
          </p:nvPr>
        </p:nvSpPr>
        <p:spPr>
          <a:xfrm>
            <a:off x="4648202" y="1153344"/>
            <a:ext cx="4038600" cy="4997152"/>
          </a:xfrm>
          <a:solidFill>
            <a:schemeClr val="tx1"/>
          </a:solidFill>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r>
              <a:rPr lang="en-GB" dirty="0">
                <a:solidFill>
                  <a:schemeClr val="bg1"/>
                </a:solidFill>
              </a:rPr>
              <a:t>Memory is a central part of learning. </a:t>
            </a:r>
          </a:p>
          <a:p>
            <a:r>
              <a:rPr lang="en-GB" dirty="0">
                <a:solidFill>
                  <a:schemeClr val="bg1"/>
                </a:solidFill>
              </a:rPr>
              <a:t>It is a physical process which literally changes our brains.  </a:t>
            </a:r>
          </a:p>
          <a:p>
            <a:r>
              <a:rPr lang="en-GB" dirty="0">
                <a:solidFill>
                  <a:schemeClr val="bg1"/>
                </a:solidFill>
              </a:rPr>
              <a:t>Brains need sufficient water, glucose and sleep to function effectively.</a:t>
            </a:r>
          </a:p>
          <a:p>
            <a:r>
              <a:rPr lang="en-GB" dirty="0">
                <a:solidFill>
                  <a:schemeClr val="bg1"/>
                </a:solidFill>
              </a:rPr>
              <a:t>We have ‘learnt’ something when we have a network of neurons about it – this representation of knowledge could be thought of as ‘schema’ (which theorist?)</a:t>
            </a:r>
          </a:p>
          <a:p>
            <a:pPr marL="0" indent="0">
              <a:buNone/>
            </a:pPr>
            <a:endParaRPr lang="en-GB" dirty="0">
              <a:solidFill>
                <a:schemeClr val="bg1"/>
              </a:solidFill>
            </a:endParaRPr>
          </a:p>
          <a:p>
            <a:pPr marL="0" indent="0" algn="r">
              <a:buNone/>
            </a:pPr>
            <a:r>
              <a:rPr lang="en-GB" dirty="0">
                <a:solidFill>
                  <a:schemeClr val="bg1"/>
                </a:solidFill>
              </a:rPr>
              <a:t>(Bailey and </a:t>
            </a:r>
            <a:r>
              <a:rPr lang="en-GB" dirty="0" err="1">
                <a:solidFill>
                  <a:schemeClr val="bg1"/>
                </a:solidFill>
              </a:rPr>
              <a:t>Pransky</a:t>
            </a:r>
            <a:r>
              <a:rPr lang="en-GB" dirty="0">
                <a:solidFill>
                  <a:schemeClr val="bg1"/>
                </a:solidFill>
              </a:rPr>
              <a:t>, 2014)</a:t>
            </a:r>
          </a:p>
        </p:txBody>
      </p:sp>
    </p:spTree>
    <p:extLst>
      <p:ext uri="{BB962C8B-B14F-4D97-AF65-F5344CB8AC3E}">
        <p14:creationId xmlns:p14="http://schemas.microsoft.com/office/powerpoint/2010/main" val="20427674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390" y="548680"/>
            <a:ext cx="8229600" cy="1143000"/>
          </a:xfrm>
        </p:spPr>
        <p:txBody>
          <a:bodyPr>
            <a:normAutofit fontScale="90000"/>
          </a:bodyPr>
          <a:lstStyle/>
          <a:p>
            <a:r>
              <a:rPr lang="en-GB" i="1" dirty="0" err="1">
                <a:solidFill>
                  <a:schemeClr val="bg1"/>
                </a:solidFill>
              </a:rPr>
              <a:t>Goblygiadau</a:t>
            </a:r>
            <a:r>
              <a:rPr lang="en-GB" i="1" dirty="0">
                <a:solidFill>
                  <a:schemeClr val="bg1"/>
                </a:solidFill>
              </a:rPr>
              <a:t> </a:t>
            </a:r>
            <a:r>
              <a:rPr lang="en-GB" i="1" dirty="0" err="1">
                <a:solidFill>
                  <a:schemeClr val="bg1"/>
                </a:solidFill>
              </a:rPr>
              <a:t>ar</a:t>
            </a:r>
            <a:r>
              <a:rPr lang="en-GB" i="1" dirty="0">
                <a:solidFill>
                  <a:schemeClr val="bg1"/>
                </a:solidFill>
              </a:rPr>
              <a:t> </a:t>
            </a:r>
            <a:r>
              <a:rPr lang="en-GB" i="1" dirty="0" err="1">
                <a:solidFill>
                  <a:schemeClr val="bg1"/>
                </a:solidFill>
              </a:rPr>
              <a:t>gyfer</a:t>
            </a:r>
            <a:r>
              <a:rPr lang="en-GB" i="1" dirty="0">
                <a:solidFill>
                  <a:schemeClr val="bg1"/>
                </a:solidFill>
              </a:rPr>
              <a:t> </a:t>
            </a:r>
            <a:r>
              <a:rPr lang="en-GB" i="1" dirty="0" err="1">
                <a:solidFill>
                  <a:schemeClr val="bg1"/>
                </a:solidFill>
              </a:rPr>
              <a:t>Dysgu</a:t>
            </a:r>
            <a:r>
              <a:rPr lang="en-GB" i="1" dirty="0">
                <a:solidFill>
                  <a:schemeClr val="bg1"/>
                </a:solidFill>
              </a:rPr>
              <a:t> </a:t>
            </a:r>
            <a:r>
              <a:rPr lang="en-GB" dirty="0">
                <a:solidFill>
                  <a:schemeClr val="bg1"/>
                </a:solidFill>
              </a:rPr>
              <a:t>Implications for Learning</a:t>
            </a:r>
            <a:br>
              <a:rPr lang="en-GB" dirty="0">
                <a:solidFill>
                  <a:schemeClr val="bg1"/>
                </a:solidFill>
              </a:rPr>
            </a:br>
            <a:endParaRPr lang="en-GB" i="1" dirty="0">
              <a:solidFill>
                <a:schemeClr val="bg1"/>
              </a:solidFill>
            </a:endParaRPr>
          </a:p>
        </p:txBody>
      </p:sp>
      <p:sp>
        <p:nvSpPr>
          <p:cNvPr id="3" name="Content Placeholder 2"/>
          <p:cNvSpPr>
            <a:spLocks noGrp="1"/>
          </p:cNvSpPr>
          <p:nvPr>
            <p:ph sz="half" idx="1"/>
          </p:nvPr>
        </p:nvSpPr>
        <p:spPr>
          <a:solidFill>
            <a:schemeClr val="tx1"/>
          </a:solidFill>
        </p:spPr>
        <p:style>
          <a:lnRef idx="2">
            <a:schemeClr val="accent4"/>
          </a:lnRef>
          <a:fillRef idx="1">
            <a:schemeClr val="lt1"/>
          </a:fillRef>
          <a:effectRef idx="0">
            <a:schemeClr val="accent4"/>
          </a:effectRef>
          <a:fontRef idx="minor">
            <a:schemeClr val="dk1"/>
          </a:fontRef>
        </p:style>
        <p:txBody>
          <a:bodyPr>
            <a:normAutofit fontScale="70000" lnSpcReduction="20000"/>
          </a:bodyPr>
          <a:lstStyle/>
          <a:p>
            <a:r>
              <a:rPr lang="en-GB" sz="4300" b="1" dirty="0" err="1">
                <a:solidFill>
                  <a:schemeClr val="bg1"/>
                </a:solidFill>
              </a:rPr>
              <a:t>Mewn</a:t>
            </a:r>
            <a:r>
              <a:rPr lang="en-GB" sz="4300" b="1" dirty="0">
                <a:solidFill>
                  <a:schemeClr val="bg1"/>
                </a:solidFill>
              </a:rPr>
              <a:t> </a:t>
            </a:r>
            <a:r>
              <a:rPr lang="en-GB" sz="4300" b="1" dirty="0" err="1">
                <a:solidFill>
                  <a:schemeClr val="bg1"/>
                </a:solidFill>
              </a:rPr>
              <a:t>cyfnod</a:t>
            </a:r>
            <a:r>
              <a:rPr lang="en-GB" sz="4300" b="1" dirty="0">
                <a:solidFill>
                  <a:schemeClr val="bg1"/>
                </a:solidFill>
              </a:rPr>
              <a:t> o </a:t>
            </a:r>
            <a:r>
              <a:rPr lang="en-GB" sz="4300" b="1" dirty="0" err="1">
                <a:solidFill>
                  <a:schemeClr val="bg1"/>
                </a:solidFill>
              </a:rPr>
              <a:t>ddysgu</a:t>
            </a:r>
            <a:r>
              <a:rPr lang="en-GB" sz="4300" b="1" dirty="0">
                <a:solidFill>
                  <a:schemeClr val="bg1"/>
                </a:solidFill>
              </a:rPr>
              <a:t>, </a:t>
            </a:r>
            <a:r>
              <a:rPr lang="en-GB" sz="4300" b="1" dirty="0" err="1">
                <a:solidFill>
                  <a:schemeClr val="bg1"/>
                </a:solidFill>
              </a:rPr>
              <a:t>mae</a:t>
            </a:r>
            <a:r>
              <a:rPr lang="en-GB" sz="4300" b="1" dirty="0">
                <a:solidFill>
                  <a:schemeClr val="bg1"/>
                </a:solidFill>
              </a:rPr>
              <a:t> </a:t>
            </a:r>
            <a:r>
              <a:rPr lang="en-GB" sz="4300" b="1" dirty="0" err="1">
                <a:solidFill>
                  <a:schemeClr val="bg1"/>
                </a:solidFill>
              </a:rPr>
              <a:t>dysgwyr</a:t>
            </a:r>
            <a:r>
              <a:rPr lang="en-GB" sz="4300" b="1" dirty="0">
                <a:solidFill>
                  <a:schemeClr val="bg1"/>
                </a:solidFill>
              </a:rPr>
              <a:t> </a:t>
            </a:r>
            <a:r>
              <a:rPr lang="en-GB" sz="4300" b="1" dirty="0" err="1">
                <a:solidFill>
                  <a:schemeClr val="bg1"/>
                </a:solidFill>
              </a:rPr>
              <a:t>yn</a:t>
            </a:r>
            <a:r>
              <a:rPr lang="en-GB" sz="4300" b="1" dirty="0">
                <a:solidFill>
                  <a:schemeClr val="bg1"/>
                </a:solidFill>
              </a:rPr>
              <a:t> </a:t>
            </a:r>
            <a:r>
              <a:rPr lang="en-GB" sz="4300" b="1" dirty="0" err="1">
                <a:solidFill>
                  <a:schemeClr val="bg1"/>
                </a:solidFill>
              </a:rPr>
              <a:t>fwyaf</a:t>
            </a:r>
            <a:r>
              <a:rPr lang="en-GB" sz="4300" b="1" dirty="0">
                <a:solidFill>
                  <a:schemeClr val="bg1"/>
                </a:solidFill>
              </a:rPr>
              <a:t> </a:t>
            </a:r>
            <a:r>
              <a:rPr lang="en-GB" sz="4300" b="1" dirty="0" err="1">
                <a:solidFill>
                  <a:schemeClr val="bg1"/>
                </a:solidFill>
              </a:rPr>
              <a:t>tebygol</a:t>
            </a:r>
            <a:r>
              <a:rPr lang="en-GB" sz="4300" b="1" dirty="0">
                <a:solidFill>
                  <a:schemeClr val="bg1"/>
                </a:solidFill>
              </a:rPr>
              <a:t> o gofio </a:t>
            </a:r>
            <a:r>
              <a:rPr lang="en-GB" sz="4300" b="1" dirty="0" err="1">
                <a:solidFill>
                  <a:schemeClr val="bg1"/>
                </a:solidFill>
              </a:rPr>
              <a:t>orau</a:t>
            </a:r>
            <a:r>
              <a:rPr lang="en-GB" sz="4300" b="1" dirty="0">
                <a:solidFill>
                  <a:schemeClr val="bg1"/>
                </a:solidFill>
              </a:rPr>
              <a:t>:</a:t>
            </a:r>
          </a:p>
          <a:p>
            <a:pPr lvl="1"/>
            <a:r>
              <a:rPr lang="en-GB" sz="3900" dirty="0">
                <a:solidFill>
                  <a:schemeClr val="bg1"/>
                </a:solidFill>
              </a:rPr>
              <a:t>Beth </a:t>
            </a:r>
            <a:r>
              <a:rPr lang="en-GB" sz="3900" dirty="0" err="1">
                <a:solidFill>
                  <a:schemeClr val="bg1"/>
                </a:solidFill>
              </a:rPr>
              <a:t>ddaeth</a:t>
            </a:r>
            <a:r>
              <a:rPr lang="en-GB" sz="3900" dirty="0">
                <a:solidFill>
                  <a:schemeClr val="bg1"/>
                </a:solidFill>
              </a:rPr>
              <a:t> </a:t>
            </a:r>
            <a:r>
              <a:rPr lang="en-GB" sz="3900" dirty="0" err="1">
                <a:solidFill>
                  <a:schemeClr val="bg1"/>
                </a:solidFill>
              </a:rPr>
              <a:t>yn</a:t>
            </a:r>
            <a:r>
              <a:rPr lang="en-GB" sz="3900" dirty="0">
                <a:solidFill>
                  <a:schemeClr val="bg1"/>
                </a:solidFill>
              </a:rPr>
              <a:t> </a:t>
            </a:r>
            <a:r>
              <a:rPr lang="en-GB" sz="3900" dirty="0" err="1">
                <a:solidFill>
                  <a:schemeClr val="bg1"/>
                </a:solidFill>
              </a:rPr>
              <a:t>gyntaf</a:t>
            </a:r>
            <a:r>
              <a:rPr lang="en-GB" sz="3900" dirty="0">
                <a:solidFill>
                  <a:schemeClr val="bg1"/>
                </a:solidFill>
              </a:rPr>
              <a:t> </a:t>
            </a:r>
            <a:r>
              <a:rPr lang="en-GB" sz="3900" dirty="0" err="1">
                <a:solidFill>
                  <a:schemeClr val="bg1"/>
                </a:solidFill>
              </a:rPr>
              <a:t>mewn</a:t>
            </a:r>
            <a:r>
              <a:rPr lang="en-GB" sz="3900" dirty="0">
                <a:solidFill>
                  <a:schemeClr val="bg1"/>
                </a:solidFill>
              </a:rPr>
              <a:t> </a:t>
            </a:r>
            <a:r>
              <a:rPr lang="en-GB" sz="3900" dirty="0" err="1">
                <a:solidFill>
                  <a:schemeClr val="bg1"/>
                </a:solidFill>
              </a:rPr>
              <a:t>dilyniant</a:t>
            </a:r>
            <a:endParaRPr lang="en-GB" sz="3900" dirty="0">
              <a:solidFill>
                <a:schemeClr val="bg1"/>
              </a:solidFill>
            </a:endParaRPr>
          </a:p>
          <a:p>
            <a:pPr lvl="1"/>
            <a:r>
              <a:rPr lang="en-GB" sz="3900" dirty="0" err="1">
                <a:solidFill>
                  <a:schemeClr val="bg1"/>
                </a:solidFill>
              </a:rPr>
              <a:t>Bydd</a:t>
            </a:r>
            <a:r>
              <a:rPr lang="en-GB" sz="3900" dirty="0">
                <a:solidFill>
                  <a:schemeClr val="bg1"/>
                </a:solidFill>
              </a:rPr>
              <a:t> </a:t>
            </a:r>
            <a:r>
              <a:rPr lang="en-GB" sz="3900" dirty="0" err="1">
                <a:solidFill>
                  <a:schemeClr val="bg1"/>
                </a:solidFill>
              </a:rPr>
              <a:t>beth</a:t>
            </a:r>
            <a:r>
              <a:rPr lang="en-GB" sz="3900" dirty="0">
                <a:solidFill>
                  <a:schemeClr val="bg1"/>
                </a:solidFill>
              </a:rPr>
              <a:t> </a:t>
            </a:r>
            <a:r>
              <a:rPr lang="en-GB" sz="3900" dirty="0" err="1">
                <a:solidFill>
                  <a:schemeClr val="bg1"/>
                </a:solidFill>
              </a:rPr>
              <a:t>ddaeth</a:t>
            </a:r>
            <a:r>
              <a:rPr lang="en-GB" sz="3900" dirty="0">
                <a:solidFill>
                  <a:schemeClr val="bg1"/>
                </a:solidFill>
              </a:rPr>
              <a:t> </a:t>
            </a:r>
            <a:r>
              <a:rPr lang="en-GB" sz="3900" dirty="0" err="1">
                <a:solidFill>
                  <a:schemeClr val="bg1"/>
                </a:solidFill>
              </a:rPr>
              <a:t>yn</a:t>
            </a:r>
            <a:r>
              <a:rPr lang="en-GB" sz="3900" dirty="0">
                <a:solidFill>
                  <a:schemeClr val="bg1"/>
                </a:solidFill>
              </a:rPr>
              <a:t> </a:t>
            </a:r>
            <a:r>
              <a:rPr lang="en-GB" sz="3900" dirty="0" err="1">
                <a:solidFill>
                  <a:schemeClr val="bg1"/>
                </a:solidFill>
              </a:rPr>
              <a:t>olaf</a:t>
            </a:r>
            <a:r>
              <a:rPr lang="en-GB" sz="3900" dirty="0">
                <a:solidFill>
                  <a:schemeClr val="bg1"/>
                </a:solidFill>
              </a:rPr>
              <a:t> </a:t>
            </a:r>
            <a:r>
              <a:rPr lang="en-GB" sz="3900" dirty="0" err="1">
                <a:solidFill>
                  <a:schemeClr val="bg1"/>
                </a:solidFill>
              </a:rPr>
              <a:t>yn</a:t>
            </a:r>
            <a:r>
              <a:rPr lang="en-GB" sz="3900" dirty="0">
                <a:solidFill>
                  <a:schemeClr val="bg1"/>
                </a:solidFill>
              </a:rPr>
              <a:t> </a:t>
            </a:r>
            <a:r>
              <a:rPr lang="en-GB" sz="3900" dirty="0" err="1">
                <a:solidFill>
                  <a:schemeClr val="bg1"/>
                </a:solidFill>
              </a:rPr>
              <a:t>dod</a:t>
            </a:r>
            <a:r>
              <a:rPr lang="en-GB" sz="3900" dirty="0">
                <a:solidFill>
                  <a:schemeClr val="bg1"/>
                </a:solidFill>
              </a:rPr>
              <a:t> </a:t>
            </a:r>
            <a:r>
              <a:rPr lang="en-GB" sz="3900" dirty="0" err="1">
                <a:solidFill>
                  <a:schemeClr val="bg1"/>
                </a:solidFill>
              </a:rPr>
              <a:t>yn</a:t>
            </a:r>
            <a:r>
              <a:rPr lang="en-GB" sz="3900" dirty="0">
                <a:solidFill>
                  <a:schemeClr val="bg1"/>
                </a:solidFill>
              </a:rPr>
              <a:t> ail</a:t>
            </a:r>
          </a:p>
          <a:p>
            <a:pPr lvl="1"/>
            <a:r>
              <a:rPr lang="en-GB" sz="3900" dirty="0" err="1">
                <a:solidFill>
                  <a:schemeClr val="bg1"/>
                </a:solidFill>
              </a:rPr>
              <a:t>Bydd</a:t>
            </a:r>
            <a:r>
              <a:rPr lang="en-GB" sz="3900" dirty="0">
                <a:solidFill>
                  <a:schemeClr val="bg1"/>
                </a:solidFill>
              </a:rPr>
              <a:t> </a:t>
            </a:r>
            <a:r>
              <a:rPr lang="en-GB" sz="3900" dirty="0" err="1">
                <a:solidFill>
                  <a:schemeClr val="bg1"/>
                </a:solidFill>
              </a:rPr>
              <a:t>yr</a:t>
            </a:r>
            <a:r>
              <a:rPr lang="en-GB" sz="3900" dirty="0">
                <a:solidFill>
                  <a:schemeClr val="bg1"/>
                </a:solidFill>
              </a:rPr>
              <a:t> </a:t>
            </a:r>
            <a:r>
              <a:rPr lang="en-GB" sz="3900" dirty="0" err="1">
                <a:solidFill>
                  <a:schemeClr val="bg1"/>
                </a:solidFill>
              </a:rPr>
              <a:t>hyn</a:t>
            </a:r>
            <a:r>
              <a:rPr lang="en-GB" sz="3900" dirty="0">
                <a:solidFill>
                  <a:schemeClr val="bg1"/>
                </a:solidFill>
              </a:rPr>
              <a:t> </a:t>
            </a:r>
            <a:r>
              <a:rPr lang="en-GB" sz="3900" dirty="0" err="1">
                <a:solidFill>
                  <a:schemeClr val="bg1"/>
                </a:solidFill>
              </a:rPr>
              <a:t>ddaeth</a:t>
            </a:r>
            <a:r>
              <a:rPr lang="en-GB" sz="3900" dirty="0">
                <a:solidFill>
                  <a:schemeClr val="bg1"/>
                </a:solidFill>
              </a:rPr>
              <a:t> </a:t>
            </a:r>
            <a:r>
              <a:rPr lang="en-GB" sz="3900" dirty="0" err="1">
                <a:solidFill>
                  <a:schemeClr val="bg1"/>
                </a:solidFill>
              </a:rPr>
              <a:t>yn</a:t>
            </a:r>
            <a:r>
              <a:rPr lang="en-GB" sz="3900" dirty="0">
                <a:solidFill>
                  <a:schemeClr val="bg1"/>
                </a:solidFill>
              </a:rPr>
              <a:t> y </a:t>
            </a:r>
            <a:r>
              <a:rPr lang="en-GB" sz="3900" dirty="0" err="1">
                <a:solidFill>
                  <a:schemeClr val="bg1"/>
                </a:solidFill>
              </a:rPr>
              <a:t>canol</a:t>
            </a:r>
            <a:r>
              <a:rPr lang="en-GB" sz="3900" dirty="0">
                <a:solidFill>
                  <a:schemeClr val="bg1"/>
                </a:solidFill>
              </a:rPr>
              <a:t> </a:t>
            </a:r>
            <a:r>
              <a:rPr lang="en-GB" sz="3900" dirty="0" err="1">
                <a:solidFill>
                  <a:schemeClr val="bg1"/>
                </a:solidFill>
              </a:rPr>
              <a:t>yn</a:t>
            </a:r>
            <a:r>
              <a:rPr lang="en-GB" sz="3900" dirty="0">
                <a:solidFill>
                  <a:schemeClr val="bg1"/>
                </a:solidFill>
              </a:rPr>
              <a:t> </a:t>
            </a:r>
            <a:r>
              <a:rPr lang="en-GB" sz="3900" dirty="0" err="1">
                <a:solidFill>
                  <a:schemeClr val="bg1"/>
                </a:solidFill>
              </a:rPr>
              <a:t>cael</a:t>
            </a:r>
            <a:r>
              <a:rPr lang="en-GB" sz="3900" dirty="0">
                <a:solidFill>
                  <a:schemeClr val="bg1"/>
                </a:solidFill>
              </a:rPr>
              <a:t> </a:t>
            </a:r>
            <a:r>
              <a:rPr lang="en-GB" sz="3900" dirty="0" err="1">
                <a:solidFill>
                  <a:schemeClr val="bg1"/>
                </a:solidFill>
              </a:rPr>
              <a:t>ei</a:t>
            </a:r>
            <a:r>
              <a:rPr lang="en-GB" sz="3900" dirty="0">
                <a:solidFill>
                  <a:schemeClr val="bg1"/>
                </a:solidFill>
              </a:rPr>
              <a:t> </a:t>
            </a:r>
            <a:r>
              <a:rPr lang="en-GB" sz="3900" dirty="0" err="1">
                <a:solidFill>
                  <a:schemeClr val="bg1"/>
                </a:solidFill>
              </a:rPr>
              <a:t>ddysgu</a:t>
            </a:r>
            <a:r>
              <a:rPr lang="en-GB" sz="3900" dirty="0">
                <a:solidFill>
                  <a:schemeClr val="bg1"/>
                </a:solidFill>
              </a:rPr>
              <a:t> </a:t>
            </a:r>
            <a:r>
              <a:rPr lang="en-GB" sz="3900" b="1" dirty="0" err="1">
                <a:solidFill>
                  <a:schemeClr val="bg1"/>
                </a:solidFill>
              </a:rPr>
              <a:t>waethaf</a:t>
            </a:r>
            <a:r>
              <a:rPr lang="en-GB" sz="3900" b="1" dirty="0">
                <a:solidFill>
                  <a:schemeClr val="bg1"/>
                </a:solidFill>
              </a:rPr>
              <a:t> </a:t>
            </a:r>
          </a:p>
          <a:p>
            <a:endParaRPr lang="en-GB" dirty="0"/>
          </a:p>
        </p:txBody>
      </p:sp>
      <p:sp>
        <p:nvSpPr>
          <p:cNvPr id="4" name="Content Placeholder 3"/>
          <p:cNvSpPr>
            <a:spLocks noGrp="1"/>
          </p:cNvSpPr>
          <p:nvPr>
            <p:ph sz="half" idx="2"/>
          </p:nvPr>
        </p:nvSpPr>
        <p:spPr>
          <a:solidFill>
            <a:schemeClr val="tx1"/>
          </a:solidFill>
        </p:spPr>
        <p:style>
          <a:lnRef idx="2">
            <a:schemeClr val="accent5"/>
          </a:lnRef>
          <a:fillRef idx="1">
            <a:schemeClr val="lt1"/>
          </a:fillRef>
          <a:effectRef idx="0">
            <a:schemeClr val="accent5"/>
          </a:effectRef>
          <a:fontRef idx="minor">
            <a:schemeClr val="dk1"/>
          </a:fontRef>
        </p:style>
        <p:txBody>
          <a:bodyPr>
            <a:normAutofit fontScale="70000" lnSpcReduction="20000"/>
          </a:bodyPr>
          <a:lstStyle/>
          <a:p>
            <a:r>
              <a:rPr lang="en-GB" altLang="en-US" sz="4000" b="1" dirty="0">
                <a:solidFill>
                  <a:schemeClr val="bg1"/>
                </a:solidFill>
                <a:cs typeface="Arial" pitchFamily="34" charset="0"/>
              </a:rPr>
              <a:t>In a sequence of learning, learners are most likely to remember best:</a:t>
            </a:r>
            <a:endParaRPr lang="en-GB" altLang="en-US" sz="2900" dirty="0">
              <a:solidFill>
                <a:schemeClr val="bg1"/>
              </a:solidFill>
              <a:cs typeface="Arial" pitchFamily="34" charset="0"/>
            </a:endParaRPr>
          </a:p>
          <a:p>
            <a:pPr lvl="1">
              <a:lnSpc>
                <a:spcPct val="150000"/>
              </a:lnSpc>
            </a:pPr>
            <a:r>
              <a:rPr lang="en-GB" altLang="en-US" sz="2900" dirty="0">
                <a:solidFill>
                  <a:schemeClr val="bg1"/>
                </a:solidFill>
                <a:cs typeface="Arial" pitchFamily="34" charset="0"/>
              </a:rPr>
              <a:t>What came first in the sequence</a:t>
            </a:r>
          </a:p>
          <a:p>
            <a:pPr lvl="1">
              <a:lnSpc>
                <a:spcPct val="150000"/>
              </a:lnSpc>
            </a:pPr>
            <a:r>
              <a:rPr lang="en-GB" altLang="en-US" sz="2900" dirty="0">
                <a:solidFill>
                  <a:schemeClr val="bg1"/>
                </a:solidFill>
                <a:cs typeface="Arial" pitchFamily="34" charset="0"/>
              </a:rPr>
              <a:t>What came last will be learnt second best</a:t>
            </a:r>
          </a:p>
          <a:p>
            <a:pPr lvl="1">
              <a:lnSpc>
                <a:spcPct val="150000"/>
              </a:lnSpc>
            </a:pPr>
            <a:r>
              <a:rPr lang="en-GB" altLang="en-US" sz="2900" dirty="0">
                <a:solidFill>
                  <a:schemeClr val="bg1"/>
                </a:solidFill>
                <a:cs typeface="Arial" pitchFamily="34" charset="0"/>
              </a:rPr>
              <a:t>What came in the middle will be learnt </a:t>
            </a:r>
            <a:r>
              <a:rPr lang="en-GB" altLang="en-US" sz="2900" b="1" dirty="0">
                <a:solidFill>
                  <a:schemeClr val="bg1"/>
                </a:solidFill>
                <a:cs typeface="Arial" pitchFamily="34" charset="0"/>
              </a:rPr>
              <a:t>worst</a:t>
            </a:r>
          </a:p>
          <a:p>
            <a:endParaRPr lang="en-GB" dirty="0"/>
          </a:p>
        </p:txBody>
      </p:sp>
      <p:sp>
        <p:nvSpPr>
          <p:cNvPr id="6" name="Footer Placeholder 5"/>
          <p:cNvSpPr>
            <a:spLocks noGrp="1"/>
          </p:cNvSpPr>
          <p:nvPr>
            <p:ph type="ftr" sz="quarter" idx="11"/>
          </p:nvPr>
        </p:nvSpPr>
        <p:spPr>
          <a:xfrm>
            <a:off x="515566" y="5877272"/>
            <a:ext cx="8147248" cy="1143000"/>
          </a:xfrm>
        </p:spPr>
        <p:txBody>
          <a:bodyPr/>
          <a:lstStyle/>
          <a:p>
            <a:r>
              <a:rPr lang="en-GB" dirty="0"/>
              <a:t>Based on research brought together by Dr Karl Wall, Institute of Education from </a:t>
            </a:r>
            <a:r>
              <a:rPr lang="en-GB" dirty="0" err="1"/>
              <a:t>Misbah</a:t>
            </a:r>
            <a:r>
              <a:rPr lang="en-GB" dirty="0"/>
              <a:t>, A. (N.D)</a:t>
            </a:r>
          </a:p>
        </p:txBody>
      </p:sp>
    </p:spTree>
    <p:extLst>
      <p:ext uri="{BB962C8B-B14F-4D97-AF65-F5344CB8AC3E}">
        <p14:creationId xmlns:p14="http://schemas.microsoft.com/office/powerpoint/2010/main" val="15526017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31640" y="1263650"/>
            <a:ext cx="7740228" cy="4829646"/>
          </a:xfrm>
        </p:spPr>
        <p:txBody>
          <a:bodyPr>
            <a:normAutofit lnSpcReduction="10000"/>
          </a:bodyPr>
          <a:lstStyle/>
          <a:p>
            <a:r>
              <a:rPr lang="en-GB" altLang="en-US" sz="2400" b="1" dirty="0" err="1">
                <a:solidFill>
                  <a:schemeClr val="bg1"/>
                </a:solidFill>
                <a:cs typeface="Arial" pitchFamily="34" charset="0"/>
              </a:rPr>
              <a:t>Dysgu</a:t>
            </a:r>
            <a:r>
              <a:rPr lang="en-GB" altLang="en-US" sz="2400" b="1" dirty="0">
                <a:solidFill>
                  <a:schemeClr val="bg1"/>
                </a:solidFill>
                <a:cs typeface="Arial" pitchFamily="34" charset="0"/>
              </a:rPr>
              <a:t> </a:t>
            </a:r>
            <a:r>
              <a:rPr lang="en-GB" altLang="en-US" sz="2400" b="1" dirty="0" err="1">
                <a:solidFill>
                  <a:schemeClr val="bg1"/>
                </a:solidFill>
                <a:cs typeface="Arial" pitchFamily="34" charset="0"/>
              </a:rPr>
              <a:t>blaenorol</a:t>
            </a:r>
            <a:r>
              <a:rPr lang="en-GB" altLang="en-US" sz="2400" dirty="0">
                <a:solidFill>
                  <a:schemeClr val="bg1"/>
                </a:solidFill>
                <a:cs typeface="Arial" pitchFamily="34" charset="0"/>
              </a:rPr>
              <a:t>/Past learning</a:t>
            </a:r>
          </a:p>
          <a:p>
            <a:r>
              <a:rPr lang="en-GB" altLang="en-US" sz="2400" b="1" dirty="0">
                <a:solidFill>
                  <a:schemeClr val="bg1"/>
                </a:solidFill>
                <a:cs typeface="Arial" pitchFamily="34" charset="0"/>
              </a:rPr>
              <a:t>Ail-</a:t>
            </a:r>
            <a:r>
              <a:rPr lang="en-GB" altLang="en-US" sz="2400" b="1" dirty="0" err="1">
                <a:solidFill>
                  <a:schemeClr val="bg1"/>
                </a:solidFill>
                <a:cs typeface="Arial" pitchFamily="34" charset="0"/>
              </a:rPr>
              <a:t>gyrchu’r</a:t>
            </a:r>
            <a:r>
              <a:rPr lang="en-GB" altLang="en-US" sz="2400" b="1" dirty="0">
                <a:solidFill>
                  <a:schemeClr val="bg1"/>
                </a:solidFill>
                <a:cs typeface="Arial" pitchFamily="34" charset="0"/>
              </a:rPr>
              <a:t> </a:t>
            </a:r>
            <a:r>
              <a:rPr lang="en-GB" altLang="en-US" sz="2400" b="1" dirty="0" err="1">
                <a:solidFill>
                  <a:schemeClr val="bg1"/>
                </a:solidFill>
                <a:cs typeface="Arial" pitchFamily="34" charset="0"/>
              </a:rPr>
              <a:t>dysgu</a:t>
            </a:r>
            <a:r>
              <a:rPr lang="en-GB" altLang="en-US" sz="2400" dirty="0">
                <a:solidFill>
                  <a:schemeClr val="bg1"/>
                </a:solidFill>
                <a:cs typeface="Arial" pitchFamily="34" charset="0"/>
              </a:rPr>
              <a:t>/Re-accessed learning</a:t>
            </a:r>
          </a:p>
          <a:p>
            <a:r>
              <a:rPr lang="en-GB" altLang="en-US" sz="2400" b="1" dirty="0" err="1">
                <a:solidFill>
                  <a:schemeClr val="bg1"/>
                </a:solidFill>
                <a:cs typeface="Arial" pitchFamily="34" charset="0"/>
              </a:rPr>
              <a:t>Dysgu</a:t>
            </a:r>
            <a:r>
              <a:rPr lang="en-GB" altLang="en-US" sz="2400" b="1" dirty="0">
                <a:solidFill>
                  <a:schemeClr val="bg1"/>
                </a:solidFill>
                <a:cs typeface="Arial" pitchFamily="34" charset="0"/>
              </a:rPr>
              <a:t> </a:t>
            </a:r>
            <a:r>
              <a:rPr lang="en-GB" altLang="en-US" sz="2400" b="1" dirty="0" err="1">
                <a:solidFill>
                  <a:schemeClr val="bg1"/>
                </a:solidFill>
                <a:cs typeface="Arial" pitchFamily="34" charset="0"/>
              </a:rPr>
              <a:t>presennol</a:t>
            </a:r>
            <a:r>
              <a:rPr lang="en-GB" altLang="en-US" sz="2400" dirty="0">
                <a:solidFill>
                  <a:schemeClr val="bg1"/>
                </a:solidFill>
                <a:cs typeface="Arial" pitchFamily="34" charset="0"/>
              </a:rPr>
              <a:t>/Present learning </a:t>
            </a:r>
          </a:p>
          <a:p>
            <a:r>
              <a:rPr lang="en-GB" altLang="en-US" sz="2400" dirty="0" err="1">
                <a:solidFill>
                  <a:schemeClr val="bg1"/>
                </a:solidFill>
                <a:cs typeface="Arial" pitchFamily="34" charset="0"/>
              </a:rPr>
              <a:t>A</a:t>
            </a:r>
            <a:r>
              <a:rPr lang="en-GB" altLang="en-US" sz="2400" b="1" dirty="0" err="1">
                <a:solidFill>
                  <a:schemeClr val="bg1"/>
                </a:solidFill>
                <a:cs typeface="Arial" pitchFamily="34" charset="0"/>
              </a:rPr>
              <a:t>tgynhyrchu’r</a:t>
            </a:r>
            <a:r>
              <a:rPr lang="en-GB" altLang="en-US" sz="2400" b="1" dirty="0">
                <a:solidFill>
                  <a:schemeClr val="bg1"/>
                </a:solidFill>
                <a:cs typeface="Arial" pitchFamily="34" charset="0"/>
              </a:rPr>
              <a:t> ‘</a:t>
            </a:r>
            <a:r>
              <a:rPr lang="en-GB" altLang="en-US" sz="2400" b="1" dirty="0" err="1">
                <a:solidFill>
                  <a:schemeClr val="bg1"/>
                </a:solidFill>
                <a:cs typeface="Arial" pitchFamily="34" charset="0"/>
              </a:rPr>
              <a:t>dysgu</a:t>
            </a:r>
            <a:r>
              <a:rPr lang="en-GB" altLang="en-US" sz="2400" dirty="0">
                <a:solidFill>
                  <a:schemeClr val="bg1"/>
                </a:solidFill>
                <a:cs typeface="Arial" pitchFamily="34" charset="0"/>
              </a:rPr>
              <a:t>’/Reproduction of the ‘learnt’</a:t>
            </a:r>
          </a:p>
          <a:p>
            <a:r>
              <a:rPr lang="en-GB" altLang="en-US" sz="2400" b="1" dirty="0" err="1">
                <a:solidFill>
                  <a:schemeClr val="bg1"/>
                </a:solidFill>
                <a:cs typeface="Arial" pitchFamily="34" charset="0"/>
              </a:rPr>
              <a:t>Adrodd</a:t>
            </a:r>
            <a:r>
              <a:rPr lang="en-GB" altLang="en-US" sz="2400" b="1" dirty="0">
                <a:solidFill>
                  <a:schemeClr val="bg1"/>
                </a:solidFill>
                <a:cs typeface="Arial" pitchFamily="34" charset="0"/>
              </a:rPr>
              <a:t> </a:t>
            </a:r>
            <a:r>
              <a:rPr lang="en-GB" altLang="en-US" sz="2400" b="1" dirty="0" err="1">
                <a:solidFill>
                  <a:schemeClr val="bg1"/>
                </a:solidFill>
                <a:cs typeface="Arial" pitchFamily="34" charset="0"/>
              </a:rPr>
              <a:t>ar</a:t>
            </a:r>
            <a:r>
              <a:rPr lang="en-GB" altLang="en-US" sz="2400" b="1" dirty="0">
                <a:solidFill>
                  <a:schemeClr val="bg1"/>
                </a:solidFill>
                <a:cs typeface="Arial" pitchFamily="34" charset="0"/>
              </a:rPr>
              <a:t> </a:t>
            </a:r>
            <a:r>
              <a:rPr lang="en-GB" altLang="en-US" sz="2400" b="1" dirty="0" err="1">
                <a:solidFill>
                  <a:schemeClr val="bg1"/>
                </a:solidFill>
                <a:cs typeface="Arial" pitchFamily="34" charset="0"/>
              </a:rPr>
              <a:t>ddysgu</a:t>
            </a:r>
            <a:r>
              <a:rPr lang="en-GB" altLang="en-US" sz="2400" dirty="0">
                <a:solidFill>
                  <a:schemeClr val="bg1"/>
                </a:solidFill>
                <a:cs typeface="Arial" pitchFamily="34" charset="0"/>
              </a:rPr>
              <a:t>/Reporting learning</a:t>
            </a:r>
          </a:p>
          <a:p>
            <a:r>
              <a:rPr lang="en-GB" altLang="en-US" sz="2400" b="1" dirty="0" err="1">
                <a:solidFill>
                  <a:schemeClr val="bg1"/>
                </a:solidFill>
                <a:cs typeface="Arial" pitchFamily="34" charset="0"/>
              </a:rPr>
              <a:t>Cyfnewid</a:t>
            </a:r>
            <a:r>
              <a:rPr lang="en-GB" altLang="en-US" sz="2400" b="1" dirty="0">
                <a:solidFill>
                  <a:schemeClr val="bg1"/>
                </a:solidFill>
                <a:cs typeface="Arial" pitchFamily="34" charset="0"/>
              </a:rPr>
              <a:t> </a:t>
            </a:r>
            <a:r>
              <a:rPr lang="en-GB" altLang="en-US" sz="2400" b="1" dirty="0" err="1">
                <a:solidFill>
                  <a:schemeClr val="bg1"/>
                </a:solidFill>
                <a:cs typeface="Arial" pitchFamily="34" charset="0"/>
              </a:rPr>
              <a:t>dysgu</a:t>
            </a:r>
            <a:r>
              <a:rPr lang="en-GB" altLang="en-US" sz="2400" b="1" dirty="0">
                <a:solidFill>
                  <a:schemeClr val="bg1"/>
                </a:solidFill>
                <a:cs typeface="Arial" pitchFamily="34" charset="0"/>
              </a:rPr>
              <a:t> ag </a:t>
            </a:r>
            <a:r>
              <a:rPr lang="en-GB" altLang="en-US" sz="2400" b="1" dirty="0" err="1">
                <a:solidFill>
                  <a:schemeClr val="bg1"/>
                </a:solidFill>
                <a:cs typeface="Arial" pitchFamily="34" charset="0"/>
              </a:rPr>
              <a:t>eraill</a:t>
            </a:r>
            <a:r>
              <a:rPr lang="en-GB" altLang="en-US" sz="2400" dirty="0">
                <a:solidFill>
                  <a:schemeClr val="bg1"/>
                </a:solidFill>
                <a:cs typeface="Arial" pitchFamily="34" charset="0"/>
              </a:rPr>
              <a:t>/Exchanging learning with others</a:t>
            </a:r>
          </a:p>
          <a:p>
            <a:r>
              <a:rPr lang="en-GB" altLang="en-US" sz="2400" b="1" dirty="0" err="1">
                <a:solidFill>
                  <a:schemeClr val="bg1"/>
                </a:solidFill>
                <a:cs typeface="Arial" pitchFamily="34" charset="0"/>
              </a:rPr>
              <a:t>Rhannu</a:t>
            </a:r>
            <a:r>
              <a:rPr lang="en-GB" altLang="en-US" sz="2400" b="1" dirty="0">
                <a:solidFill>
                  <a:schemeClr val="bg1"/>
                </a:solidFill>
                <a:cs typeface="Arial" pitchFamily="34" charset="0"/>
              </a:rPr>
              <a:t> </a:t>
            </a:r>
            <a:r>
              <a:rPr lang="en-GB" altLang="en-US" sz="2400" b="1" dirty="0" err="1">
                <a:solidFill>
                  <a:schemeClr val="bg1"/>
                </a:solidFill>
                <a:cs typeface="Arial" pitchFamily="34" charset="0"/>
              </a:rPr>
              <a:t>dysgu</a:t>
            </a:r>
            <a:r>
              <a:rPr lang="en-GB" altLang="en-US" sz="2400" dirty="0">
                <a:solidFill>
                  <a:schemeClr val="bg1"/>
                </a:solidFill>
                <a:cs typeface="Arial" pitchFamily="34" charset="0"/>
              </a:rPr>
              <a:t>/Sharing learning</a:t>
            </a:r>
          </a:p>
          <a:p>
            <a:r>
              <a:rPr lang="en-GB" altLang="en-US" sz="2400" b="1" dirty="0">
                <a:solidFill>
                  <a:schemeClr val="bg1"/>
                </a:solidFill>
                <a:cs typeface="Arial" pitchFamily="34" charset="0"/>
              </a:rPr>
              <a:t>Ail-weld </a:t>
            </a:r>
            <a:r>
              <a:rPr lang="en-GB" altLang="en-US" sz="2400" b="1" dirty="0" err="1">
                <a:solidFill>
                  <a:schemeClr val="bg1"/>
                </a:solidFill>
                <a:cs typeface="Arial" pitchFamily="34" charset="0"/>
              </a:rPr>
              <a:t>dysgu</a:t>
            </a:r>
            <a:r>
              <a:rPr lang="en-GB" altLang="en-US" sz="2400" dirty="0">
                <a:solidFill>
                  <a:schemeClr val="bg1"/>
                </a:solidFill>
                <a:cs typeface="Arial" pitchFamily="34" charset="0"/>
              </a:rPr>
              <a:t>/Re-viewing learning</a:t>
            </a:r>
          </a:p>
          <a:p>
            <a:r>
              <a:rPr lang="en-GB" altLang="en-US" sz="2400" b="1" dirty="0">
                <a:solidFill>
                  <a:schemeClr val="bg1"/>
                </a:solidFill>
                <a:cs typeface="Arial" pitchFamily="34" charset="0"/>
              </a:rPr>
              <a:t>Ail-</a:t>
            </a:r>
            <a:r>
              <a:rPr lang="en-GB" altLang="en-US" sz="2400" b="1" dirty="0" err="1">
                <a:solidFill>
                  <a:schemeClr val="bg1"/>
                </a:solidFill>
                <a:cs typeface="Arial" pitchFamily="34" charset="0"/>
              </a:rPr>
              <a:t>ddehongli</a:t>
            </a:r>
            <a:r>
              <a:rPr lang="en-GB" altLang="en-US" sz="2400" b="1" dirty="0">
                <a:solidFill>
                  <a:schemeClr val="bg1"/>
                </a:solidFill>
                <a:cs typeface="Arial" pitchFamily="34" charset="0"/>
              </a:rPr>
              <a:t> </a:t>
            </a:r>
            <a:r>
              <a:rPr lang="en-GB" altLang="en-US" sz="2400" b="1" dirty="0" err="1">
                <a:solidFill>
                  <a:schemeClr val="bg1"/>
                </a:solidFill>
                <a:cs typeface="Arial" pitchFamily="34" charset="0"/>
              </a:rPr>
              <a:t>dysgu</a:t>
            </a:r>
            <a:r>
              <a:rPr lang="en-GB" altLang="en-US" sz="2400" dirty="0">
                <a:solidFill>
                  <a:schemeClr val="bg1"/>
                </a:solidFill>
                <a:cs typeface="Arial" pitchFamily="34" charset="0"/>
              </a:rPr>
              <a:t>/Re-interpreting learning</a:t>
            </a:r>
          </a:p>
          <a:p>
            <a:r>
              <a:rPr lang="en-GB" altLang="en-US" sz="2400" b="1" dirty="0">
                <a:solidFill>
                  <a:schemeClr val="bg1"/>
                </a:solidFill>
                <a:cs typeface="Arial" pitchFamily="34" charset="0"/>
              </a:rPr>
              <a:t>Ail-</a:t>
            </a:r>
            <a:r>
              <a:rPr lang="en-GB" altLang="en-US" sz="2400" b="1" dirty="0" err="1">
                <a:solidFill>
                  <a:schemeClr val="bg1"/>
                </a:solidFill>
                <a:cs typeface="Arial" pitchFamily="34" charset="0"/>
              </a:rPr>
              <a:t>asesu’r</a:t>
            </a:r>
            <a:r>
              <a:rPr lang="en-GB" altLang="en-US" sz="2400" b="1" dirty="0">
                <a:solidFill>
                  <a:schemeClr val="bg1"/>
                </a:solidFill>
                <a:cs typeface="Arial" pitchFamily="34" charset="0"/>
              </a:rPr>
              <a:t> ‘</a:t>
            </a:r>
            <a:r>
              <a:rPr lang="en-GB" altLang="en-US" sz="2400" b="1" dirty="0" err="1">
                <a:solidFill>
                  <a:schemeClr val="bg1"/>
                </a:solidFill>
                <a:cs typeface="Arial" pitchFamily="34" charset="0"/>
              </a:rPr>
              <a:t>dysgu</a:t>
            </a:r>
            <a:r>
              <a:rPr lang="en-GB" altLang="en-US" sz="2400" b="1" dirty="0">
                <a:solidFill>
                  <a:schemeClr val="bg1"/>
                </a:solidFill>
                <a:cs typeface="Arial" pitchFamily="34" charset="0"/>
              </a:rPr>
              <a:t>’/</a:t>
            </a:r>
            <a:r>
              <a:rPr lang="en-GB" altLang="en-US" sz="2400" dirty="0">
                <a:cs typeface="Arial" pitchFamily="34" charset="0"/>
              </a:rPr>
              <a:t>Re-assessing the ‘learnt’</a:t>
            </a:r>
          </a:p>
          <a:p>
            <a:r>
              <a:rPr lang="en-GB" altLang="en-US" sz="2400" b="1" dirty="0" err="1">
                <a:cs typeface="Arial" pitchFamily="34" charset="0"/>
              </a:rPr>
              <a:t>Dysgu</a:t>
            </a:r>
            <a:r>
              <a:rPr lang="en-GB" altLang="en-US" sz="2400" b="1" dirty="0">
                <a:cs typeface="Arial" pitchFamily="34" charset="0"/>
              </a:rPr>
              <a:t> </a:t>
            </a:r>
            <a:r>
              <a:rPr lang="en-GB" altLang="en-US" sz="2400" b="1" dirty="0" err="1">
                <a:cs typeface="Arial" pitchFamily="34" charset="0"/>
              </a:rPr>
              <a:t>nesaf</a:t>
            </a:r>
            <a:r>
              <a:rPr lang="en-GB" altLang="en-US" sz="2400" dirty="0">
                <a:cs typeface="Arial" pitchFamily="34" charset="0"/>
              </a:rPr>
              <a:t>/Next learning</a:t>
            </a:r>
          </a:p>
        </p:txBody>
      </p:sp>
      <p:sp>
        <p:nvSpPr>
          <p:cNvPr id="4" name="Curved Right Arrow 3"/>
          <p:cNvSpPr>
            <a:spLocks noChangeArrowheads="1"/>
          </p:cNvSpPr>
          <p:nvPr/>
        </p:nvSpPr>
        <p:spPr bwMode="auto">
          <a:xfrm>
            <a:off x="271624" y="1203671"/>
            <a:ext cx="696913" cy="646113"/>
          </a:xfrm>
          <a:prstGeom prst="curvedRightArrow">
            <a:avLst>
              <a:gd name="adj1" fmla="val 25000"/>
              <a:gd name="adj2" fmla="val 50000"/>
              <a:gd name="adj3" fmla="val 24998"/>
            </a:avLst>
          </a:prstGeom>
          <a:gradFill rotWithShape="1">
            <a:gsLst>
              <a:gs pos="0">
                <a:srgbClr val="9BC1FF"/>
              </a:gs>
              <a:gs pos="100000">
                <a:srgbClr val="3F80CD"/>
              </a:gs>
            </a:gsLst>
            <a:lin ang="5400000"/>
          </a:gradFill>
          <a:ln w="9525">
            <a:solidFill>
              <a:srgbClr val="4A7EBB"/>
            </a:solidFill>
            <a:miter lim="800000"/>
            <a:headEnd/>
            <a:tailEnd/>
          </a:ln>
          <a:effectLst>
            <a:outerShdw dist="23000" dir="5400000" rotWithShape="0">
              <a:srgbClr val="808080">
                <a:alpha val="34998"/>
              </a:srgbClr>
            </a:outerShdw>
          </a:effectLst>
        </p:spPr>
        <p:txBody>
          <a:bodyPr anchor="ctr"/>
          <a:lstStyle/>
          <a:p>
            <a:pPr algn="ctr">
              <a:defRPr/>
            </a:pPr>
            <a:endParaRPr lang="en-US">
              <a:latin typeface="+mn-lt"/>
            </a:endParaRPr>
          </a:p>
        </p:txBody>
      </p:sp>
      <p:sp>
        <p:nvSpPr>
          <p:cNvPr id="5" name="Curved Right Arrow 4"/>
          <p:cNvSpPr>
            <a:spLocks noChangeArrowheads="1"/>
          </p:cNvSpPr>
          <p:nvPr/>
        </p:nvSpPr>
        <p:spPr bwMode="auto">
          <a:xfrm>
            <a:off x="415826" y="1872356"/>
            <a:ext cx="677863" cy="720725"/>
          </a:xfrm>
          <a:prstGeom prst="curvedRightArrow">
            <a:avLst>
              <a:gd name="adj1" fmla="val 24996"/>
              <a:gd name="adj2" fmla="val 50001"/>
              <a:gd name="adj3" fmla="val 25000"/>
            </a:avLst>
          </a:prstGeom>
          <a:gradFill rotWithShape="1">
            <a:gsLst>
              <a:gs pos="0">
                <a:srgbClr val="9BC1FF"/>
              </a:gs>
              <a:gs pos="100000">
                <a:srgbClr val="3F80CD"/>
              </a:gs>
            </a:gsLst>
            <a:lin ang="5400000"/>
          </a:gradFill>
          <a:ln w="9525">
            <a:solidFill>
              <a:srgbClr val="4A7EBB"/>
            </a:solidFill>
            <a:miter lim="800000"/>
            <a:headEnd/>
            <a:tailEnd/>
          </a:ln>
          <a:effectLst>
            <a:outerShdw dist="23000" dir="5400000" rotWithShape="0">
              <a:srgbClr val="808080">
                <a:alpha val="34998"/>
              </a:srgbClr>
            </a:outerShdw>
          </a:effectLst>
        </p:spPr>
        <p:txBody>
          <a:bodyPr anchor="ctr"/>
          <a:lstStyle/>
          <a:p>
            <a:pPr algn="ctr">
              <a:defRPr/>
            </a:pPr>
            <a:endParaRPr lang="en-US">
              <a:latin typeface="+mn-lt"/>
            </a:endParaRPr>
          </a:p>
        </p:txBody>
      </p:sp>
      <p:sp>
        <p:nvSpPr>
          <p:cNvPr id="6" name="Curved Right Arrow 5"/>
          <p:cNvSpPr>
            <a:spLocks noChangeArrowheads="1"/>
          </p:cNvSpPr>
          <p:nvPr/>
        </p:nvSpPr>
        <p:spPr bwMode="auto">
          <a:xfrm>
            <a:off x="72132" y="2708920"/>
            <a:ext cx="1365250" cy="3624262"/>
          </a:xfrm>
          <a:prstGeom prst="curvedRightArrow">
            <a:avLst>
              <a:gd name="adj1" fmla="val 24998"/>
              <a:gd name="adj2" fmla="val 49996"/>
              <a:gd name="adj3" fmla="val 25000"/>
            </a:avLst>
          </a:prstGeom>
          <a:gradFill rotWithShape="1">
            <a:gsLst>
              <a:gs pos="0">
                <a:srgbClr val="9BC1FF"/>
              </a:gs>
              <a:gs pos="100000">
                <a:srgbClr val="3F80CD"/>
              </a:gs>
            </a:gsLst>
            <a:lin ang="5400000"/>
          </a:gradFill>
          <a:ln w="9525">
            <a:solidFill>
              <a:srgbClr val="4A7EBB"/>
            </a:solidFill>
            <a:miter lim="800000"/>
            <a:headEnd/>
            <a:tailEnd/>
          </a:ln>
          <a:effectLst>
            <a:outerShdw dist="23000" dir="5400000" rotWithShape="0">
              <a:srgbClr val="808080">
                <a:alpha val="34998"/>
              </a:srgbClr>
            </a:outerShdw>
          </a:effectLst>
        </p:spPr>
        <p:txBody>
          <a:bodyPr anchor="ctr"/>
          <a:lstStyle/>
          <a:p>
            <a:pPr algn="ctr">
              <a:defRPr/>
            </a:pPr>
            <a:endParaRPr lang="en-US">
              <a:latin typeface="+mn-lt"/>
            </a:endParaRPr>
          </a:p>
        </p:txBody>
      </p:sp>
      <p:sp>
        <p:nvSpPr>
          <p:cNvPr id="7" name="Curved Right Arrow 6"/>
          <p:cNvSpPr>
            <a:spLocks noChangeArrowheads="1"/>
          </p:cNvSpPr>
          <p:nvPr/>
        </p:nvSpPr>
        <p:spPr bwMode="auto">
          <a:xfrm flipH="1" flipV="1">
            <a:off x="8007189" y="1326530"/>
            <a:ext cx="865187" cy="4403725"/>
          </a:xfrm>
          <a:prstGeom prst="curvedRightArrow">
            <a:avLst>
              <a:gd name="adj1" fmla="val 24978"/>
              <a:gd name="adj2" fmla="val 50004"/>
              <a:gd name="adj3" fmla="val 25000"/>
            </a:avLst>
          </a:prstGeom>
          <a:gradFill rotWithShape="1">
            <a:gsLst>
              <a:gs pos="0">
                <a:srgbClr val="9BC1FF"/>
              </a:gs>
              <a:gs pos="100000">
                <a:srgbClr val="3F80CD"/>
              </a:gs>
            </a:gsLst>
            <a:lin ang="5400000"/>
          </a:gradFill>
          <a:ln w="9525">
            <a:solidFill>
              <a:srgbClr val="4A7EBB"/>
            </a:solidFill>
            <a:miter lim="800000"/>
            <a:headEnd/>
            <a:tailEnd/>
          </a:ln>
          <a:effectLst>
            <a:outerShdw dist="23000" dir="5400000" rotWithShape="0">
              <a:srgbClr val="808080">
                <a:alpha val="34998"/>
              </a:srgbClr>
            </a:outerShdw>
          </a:effectLst>
        </p:spPr>
        <p:txBody>
          <a:bodyPr anchor="ctr"/>
          <a:lstStyle/>
          <a:p>
            <a:pPr algn="ctr">
              <a:defRPr/>
            </a:pPr>
            <a:endParaRPr lang="en-US">
              <a:latin typeface="+mn-lt"/>
            </a:endParaRPr>
          </a:p>
        </p:txBody>
      </p:sp>
      <p:sp>
        <p:nvSpPr>
          <p:cNvPr id="52231" name="Title 7"/>
          <p:cNvSpPr>
            <a:spLocks noGrp="1"/>
          </p:cNvSpPr>
          <p:nvPr>
            <p:ph type="title"/>
          </p:nvPr>
        </p:nvSpPr>
        <p:spPr>
          <a:xfrm>
            <a:off x="755650" y="260350"/>
            <a:ext cx="8116726" cy="920750"/>
          </a:xfrm>
        </p:spPr>
        <p:txBody>
          <a:bodyPr>
            <a:normAutofit/>
          </a:bodyPr>
          <a:lstStyle/>
          <a:p>
            <a:r>
              <a:rPr lang="en-GB" altLang="en-US" dirty="0">
                <a:solidFill>
                  <a:schemeClr val="bg1"/>
                </a:solidFill>
              </a:rPr>
              <a:t>Model </a:t>
            </a:r>
            <a:r>
              <a:rPr lang="en-GB" altLang="en-US" dirty="0" err="1">
                <a:solidFill>
                  <a:schemeClr val="bg1"/>
                </a:solidFill>
              </a:rPr>
              <a:t>Dysgu</a:t>
            </a:r>
            <a:r>
              <a:rPr lang="en-GB" altLang="en-US" dirty="0">
                <a:solidFill>
                  <a:schemeClr val="bg1"/>
                </a:solidFill>
              </a:rPr>
              <a:t>/A Model of Learning</a:t>
            </a:r>
          </a:p>
        </p:txBody>
      </p:sp>
      <p:sp>
        <p:nvSpPr>
          <p:cNvPr id="8" name="Rectangle 3"/>
          <p:cNvSpPr txBox="1">
            <a:spLocks noChangeArrowheads="1"/>
          </p:cNvSpPr>
          <p:nvPr/>
        </p:nvSpPr>
        <p:spPr bwMode="auto">
          <a:xfrm>
            <a:off x="3246438" y="6204614"/>
            <a:ext cx="3024336" cy="649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altLang="en-US" sz="1400" dirty="0"/>
              <a:t>Based on research brought together by Dr Karl Wall, Institute of Education</a:t>
            </a:r>
          </a:p>
        </p:txBody>
      </p:sp>
      <p:sp>
        <p:nvSpPr>
          <p:cNvPr id="2" name="Cloud 1"/>
          <p:cNvSpPr/>
          <p:nvPr/>
        </p:nvSpPr>
        <p:spPr>
          <a:xfrm>
            <a:off x="5615484" y="4333762"/>
            <a:ext cx="3456384" cy="252423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Consider: Is it possible to link aspects of this model to the principles of </a:t>
            </a:r>
            <a:r>
              <a:rPr lang="en-GB" dirty="0" err="1"/>
              <a:t>AfL</a:t>
            </a:r>
            <a:r>
              <a:rPr lang="en-GB" dirty="0"/>
              <a:t>? </a:t>
            </a:r>
          </a:p>
        </p:txBody>
      </p:sp>
      <p:sp>
        <p:nvSpPr>
          <p:cNvPr id="10" name="Cloud 9">
            <a:extLst>
              <a:ext uri="{FF2B5EF4-FFF2-40B4-BE49-F238E27FC236}">
                <a16:creationId xmlns:a16="http://schemas.microsoft.com/office/drawing/2014/main" id="{F4501BEF-874D-41AF-B3E9-52D6C954185B}"/>
              </a:ext>
            </a:extLst>
          </p:cNvPr>
          <p:cNvSpPr/>
          <p:nvPr/>
        </p:nvSpPr>
        <p:spPr>
          <a:xfrm>
            <a:off x="0" y="4260314"/>
            <a:ext cx="3456384" cy="252423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Ystyriwch</a:t>
            </a:r>
            <a:r>
              <a:rPr lang="en-GB" dirty="0"/>
              <a:t>: A </a:t>
            </a:r>
            <a:r>
              <a:rPr lang="en-GB" dirty="0" err="1"/>
              <a:t>yw’n</a:t>
            </a:r>
            <a:r>
              <a:rPr lang="en-GB" dirty="0"/>
              <a:t> </a:t>
            </a:r>
            <a:r>
              <a:rPr lang="en-GB" dirty="0" err="1"/>
              <a:t>bosibl</a:t>
            </a:r>
            <a:r>
              <a:rPr lang="en-GB" dirty="0"/>
              <a:t> </a:t>
            </a:r>
            <a:r>
              <a:rPr lang="en-GB" dirty="0" err="1"/>
              <a:t>cysylltu</a:t>
            </a:r>
            <a:r>
              <a:rPr lang="en-GB" dirty="0"/>
              <a:t> </a:t>
            </a:r>
            <a:r>
              <a:rPr lang="en-GB" dirty="0" err="1"/>
              <a:t>agweddau</a:t>
            </a:r>
            <a:r>
              <a:rPr lang="en-GB" dirty="0"/>
              <a:t> </a:t>
            </a:r>
            <a:r>
              <a:rPr lang="en-GB" dirty="0" err="1"/>
              <a:t>o’r</a:t>
            </a:r>
            <a:r>
              <a:rPr lang="en-GB" dirty="0"/>
              <a:t> </a:t>
            </a:r>
            <a:r>
              <a:rPr lang="en-GB" dirty="0" err="1"/>
              <a:t>modiwl</a:t>
            </a:r>
            <a:r>
              <a:rPr lang="en-GB" dirty="0"/>
              <a:t> </a:t>
            </a:r>
            <a:r>
              <a:rPr lang="en-GB" dirty="0" err="1"/>
              <a:t>yma</a:t>
            </a:r>
            <a:r>
              <a:rPr lang="en-GB" dirty="0"/>
              <a:t> </a:t>
            </a:r>
            <a:r>
              <a:rPr lang="en-GB" dirty="0" err="1"/>
              <a:t>i</a:t>
            </a:r>
            <a:r>
              <a:rPr lang="en-GB" dirty="0"/>
              <a:t> </a:t>
            </a:r>
            <a:r>
              <a:rPr lang="en-GB" dirty="0" err="1"/>
              <a:t>egwyddorion</a:t>
            </a:r>
            <a:r>
              <a:rPr lang="en-GB" dirty="0"/>
              <a:t> </a:t>
            </a:r>
            <a:r>
              <a:rPr lang="en-GB" dirty="0" err="1"/>
              <a:t>AaGD</a:t>
            </a:r>
            <a:r>
              <a:rPr lang="en-GB" dirty="0"/>
              <a:t>? </a:t>
            </a:r>
          </a:p>
        </p:txBody>
      </p:sp>
    </p:spTree>
    <p:extLst>
      <p:ext uri="{BB962C8B-B14F-4D97-AF65-F5344CB8AC3E}">
        <p14:creationId xmlns:p14="http://schemas.microsoft.com/office/powerpoint/2010/main" val="31202645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6"/>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bg1"/>
                </a:solidFill>
              </a:rPr>
              <a:t>Tasg</a:t>
            </a:r>
            <a:r>
              <a:rPr lang="en-GB" i="1" dirty="0">
                <a:solidFill>
                  <a:schemeClr val="bg1"/>
                </a:solidFill>
              </a:rPr>
              <a:t>/</a:t>
            </a:r>
            <a:r>
              <a:rPr lang="en-GB" dirty="0">
                <a:solidFill>
                  <a:schemeClr val="bg1"/>
                </a:solidFill>
              </a:rPr>
              <a:t>Task</a:t>
            </a:r>
            <a:br>
              <a:rPr lang="en-GB" dirty="0">
                <a:solidFill>
                  <a:schemeClr val="bg1"/>
                </a:solidFill>
              </a:rPr>
            </a:br>
            <a:r>
              <a:rPr lang="en-GB" i="1" dirty="0">
                <a:solidFill>
                  <a:schemeClr val="bg1"/>
                </a:solidFill>
              </a:rPr>
              <a:t> </a:t>
            </a:r>
          </a:p>
        </p:txBody>
      </p:sp>
      <p:sp>
        <p:nvSpPr>
          <p:cNvPr id="3" name="Content Placeholder 2"/>
          <p:cNvSpPr>
            <a:spLocks noGrp="1"/>
          </p:cNvSpPr>
          <p:nvPr>
            <p:ph sz="half" idx="1"/>
          </p:nvPr>
        </p:nvSpPr>
        <p:spPr>
          <a:xfrm>
            <a:off x="457200" y="1600201"/>
            <a:ext cx="4038600" cy="2620888"/>
          </a:xfrm>
          <a:solidFill>
            <a:schemeClr val="tx1"/>
          </a:solidFill>
        </p:spPr>
        <p:style>
          <a:lnRef idx="2">
            <a:schemeClr val="accent4"/>
          </a:lnRef>
          <a:fillRef idx="1">
            <a:schemeClr val="lt1"/>
          </a:fillRef>
          <a:effectRef idx="0">
            <a:schemeClr val="accent4"/>
          </a:effectRef>
          <a:fontRef idx="minor">
            <a:schemeClr val="dk1"/>
          </a:fontRef>
        </p:style>
        <p:txBody>
          <a:bodyPr>
            <a:normAutofit lnSpcReduction="10000"/>
          </a:bodyPr>
          <a:lstStyle/>
          <a:p>
            <a:r>
              <a:rPr lang="cy-GB" dirty="0">
                <a:solidFill>
                  <a:schemeClr val="bg1"/>
                </a:solidFill>
              </a:rPr>
              <a:t>Mewn parau, ystyriwch sut all ymarferydd ddefnyddio gwybodaeth ynglŷn â chof i gynllunio dysgu ac addysgu effeithiol. </a:t>
            </a:r>
            <a:endParaRPr lang="en-GB" dirty="0">
              <a:solidFill>
                <a:schemeClr val="bg1"/>
              </a:solidFill>
            </a:endParaRPr>
          </a:p>
        </p:txBody>
      </p:sp>
      <p:sp>
        <p:nvSpPr>
          <p:cNvPr id="4" name="Content Placeholder 3"/>
          <p:cNvSpPr>
            <a:spLocks noGrp="1"/>
          </p:cNvSpPr>
          <p:nvPr>
            <p:ph sz="half" idx="2"/>
          </p:nvPr>
        </p:nvSpPr>
        <p:spPr>
          <a:xfrm>
            <a:off x="4648200" y="1600200"/>
            <a:ext cx="4038600" cy="2620887"/>
          </a:xfrm>
          <a:solidFill>
            <a:schemeClr val="tx1"/>
          </a:solidFill>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a:solidFill>
                  <a:schemeClr val="bg1"/>
                </a:solidFill>
              </a:rPr>
              <a:t>In pairs, consider how a practitioner could apply understanding about the memory to plan for effective teaching and learning. </a:t>
            </a:r>
          </a:p>
          <a:p>
            <a:pPr marL="0" indent="0">
              <a:buNone/>
            </a:pPr>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7824" y="4514881"/>
            <a:ext cx="2957314" cy="20937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861003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476672"/>
            <a:ext cx="8229600" cy="1143000"/>
          </a:xfrm>
        </p:spPr>
        <p:txBody>
          <a:bodyPr>
            <a:normAutofit fontScale="90000"/>
          </a:bodyPr>
          <a:lstStyle/>
          <a:p>
            <a:r>
              <a:rPr lang="en-GB" i="1" dirty="0" err="1">
                <a:solidFill>
                  <a:schemeClr val="bg1"/>
                </a:solidFill>
              </a:rPr>
              <a:t>Dysgu’n</a:t>
            </a:r>
            <a:r>
              <a:rPr lang="en-GB" i="1" dirty="0">
                <a:solidFill>
                  <a:schemeClr val="bg1"/>
                </a:solidFill>
              </a:rPr>
              <a:t> </a:t>
            </a:r>
            <a:r>
              <a:rPr lang="en-GB" i="1" dirty="0" err="1">
                <a:solidFill>
                  <a:schemeClr val="bg1"/>
                </a:solidFill>
              </a:rPr>
              <a:t>seiliedig</a:t>
            </a:r>
            <a:r>
              <a:rPr lang="en-GB" i="1" dirty="0">
                <a:solidFill>
                  <a:schemeClr val="bg1"/>
                </a:solidFill>
              </a:rPr>
              <a:t> </a:t>
            </a:r>
            <a:r>
              <a:rPr lang="en-GB" i="1" dirty="0" err="1">
                <a:solidFill>
                  <a:schemeClr val="bg1"/>
                </a:solidFill>
              </a:rPr>
              <a:t>ar</a:t>
            </a:r>
            <a:r>
              <a:rPr lang="en-GB" i="1" dirty="0">
                <a:solidFill>
                  <a:schemeClr val="bg1"/>
                </a:solidFill>
              </a:rPr>
              <a:t> </a:t>
            </a:r>
            <a:r>
              <a:rPr lang="en-GB" i="1" dirty="0" err="1">
                <a:solidFill>
                  <a:schemeClr val="bg1"/>
                </a:solidFill>
              </a:rPr>
              <a:t>yr</a:t>
            </a:r>
            <a:r>
              <a:rPr lang="en-GB" i="1" dirty="0">
                <a:solidFill>
                  <a:schemeClr val="bg1"/>
                </a:solidFill>
              </a:rPr>
              <a:t> </a:t>
            </a:r>
            <a:r>
              <a:rPr lang="en-GB" i="1" dirty="0" err="1">
                <a:solidFill>
                  <a:schemeClr val="bg1"/>
                </a:solidFill>
              </a:rPr>
              <a:t>Ymennydd</a:t>
            </a:r>
            <a:br>
              <a:rPr lang="en-GB" i="1" dirty="0">
                <a:solidFill>
                  <a:schemeClr val="bg1"/>
                </a:solidFill>
              </a:rPr>
            </a:br>
            <a:r>
              <a:rPr lang="en-GB" dirty="0">
                <a:solidFill>
                  <a:schemeClr val="bg1"/>
                </a:solidFill>
              </a:rPr>
              <a:t>Brain Based Learning </a:t>
            </a:r>
            <a:br>
              <a:rPr lang="en-GB" dirty="0">
                <a:solidFill>
                  <a:schemeClr val="bg1"/>
                </a:solidFill>
              </a:rPr>
            </a:br>
            <a:endParaRPr lang="en-GB" i="1" dirty="0">
              <a:solidFill>
                <a:schemeClr val="bg1"/>
              </a:solidFill>
            </a:endParaRPr>
          </a:p>
        </p:txBody>
      </p:sp>
      <p:pic>
        <p:nvPicPr>
          <p:cNvPr id="6" name="Picture 2" descr="colour grid"/>
          <p:cNvPicPr>
            <a:picLocks noChangeAspect="1" noChangeArrowheads="1"/>
          </p:cNvPicPr>
          <p:nvPr/>
        </p:nvPicPr>
        <p:blipFill>
          <a:blip r:embed="rId3"/>
          <a:srcRect l="-10139" r="-10139"/>
          <a:stretch>
            <a:fillRect/>
          </a:stretch>
        </p:blipFill>
        <p:spPr>
          <a:xfrm>
            <a:off x="1907704" y="1844823"/>
            <a:ext cx="5543847" cy="4824413"/>
          </a:xfrm>
          <a:prstGeom prst="rect">
            <a:avLst/>
          </a:prstGeom>
        </p:spPr>
      </p:pic>
    </p:spTree>
    <p:extLst>
      <p:ext uri="{BB962C8B-B14F-4D97-AF65-F5344CB8AC3E}">
        <p14:creationId xmlns:p14="http://schemas.microsoft.com/office/powerpoint/2010/main" val="33370392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US" sz="4800" dirty="0" err="1">
                <a:solidFill>
                  <a:schemeClr val="bg1"/>
                </a:solidFill>
              </a:rPr>
              <a:t>Deallusrwydd</a:t>
            </a:r>
            <a:r>
              <a:rPr lang="en-US" sz="4800" dirty="0">
                <a:solidFill>
                  <a:schemeClr val="bg1"/>
                </a:solidFill>
              </a:rPr>
              <a:t> </a:t>
            </a:r>
            <a:r>
              <a:rPr lang="en-US" sz="4800" dirty="0" err="1">
                <a:solidFill>
                  <a:schemeClr val="bg1"/>
                </a:solidFill>
              </a:rPr>
              <a:t>Lluosog</a:t>
            </a:r>
            <a:br>
              <a:rPr lang="en-US" sz="4800" dirty="0">
                <a:solidFill>
                  <a:schemeClr val="bg1"/>
                </a:solidFill>
              </a:rPr>
            </a:br>
            <a:r>
              <a:rPr lang="en-US" sz="4800" dirty="0">
                <a:solidFill>
                  <a:schemeClr val="bg1"/>
                </a:solidFill>
              </a:rPr>
              <a:t>Multiple Intelligences</a:t>
            </a:r>
          </a:p>
        </p:txBody>
      </p:sp>
      <p:sp>
        <p:nvSpPr>
          <p:cNvPr id="3" name="Content Placeholder 2"/>
          <p:cNvSpPr>
            <a:spLocks noGrp="1"/>
          </p:cNvSpPr>
          <p:nvPr>
            <p:ph sz="half" idx="1"/>
          </p:nvPr>
        </p:nvSpPr>
        <p:spPr>
          <a:solidFill>
            <a:schemeClr val="tx1"/>
          </a:solidFill>
        </p:spPr>
        <p:style>
          <a:lnRef idx="2">
            <a:schemeClr val="accent4"/>
          </a:lnRef>
          <a:fillRef idx="1">
            <a:schemeClr val="lt1"/>
          </a:fillRef>
          <a:effectRef idx="0">
            <a:schemeClr val="accent4"/>
          </a:effectRef>
          <a:fontRef idx="minor">
            <a:schemeClr val="dk1"/>
          </a:fontRef>
        </p:style>
        <p:txBody>
          <a:bodyPr>
            <a:normAutofit lnSpcReduction="10000"/>
          </a:bodyPr>
          <a:lstStyle/>
          <a:p>
            <a:pPr>
              <a:defRPr/>
            </a:pPr>
            <a:r>
              <a:rPr lang="en-US" dirty="0" err="1">
                <a:solidFill>
                  <a:schemeClr val="bg1"/>
                </a:solidFill>
              </a:rPr>
              <a:t>Datblygodd</a:t>
            </a:r>
            <a:r>
              <a:rPr lang="en-US" dirty="0">
                <a:solidFill>
                  <a:schemeClr val="bg1"/>
                </a:solidFill>
              </a:rPr>
              <a:t> Howard Gardner </a:t>
            </a:r>
            <a:r>
              <a:rPr lang="en-US" dirty="0" err="1">
                <a:solidFill>
                  <a:schemeClr val="bg1"/>
                </a:solidFill>
              </a:rPr>
              <a:t>ddamcaniaeth</a:t>
            </a:r>
            <a:r>
              <a:rPr lang="en-US" dirty="0">
                <a:solidFill>
                  <a:schemeClr val="bg1"/>
                </a:solidFill>
              </a:rPr>
              <a:t> o 7 </a:t>
            </a:r>
            <a:r>
              <a:rPr lang="en-US" dirty="0" err="1">
                <a:solidFill>
                  <a:schemeClr val="bg1"/>
                </a:solidFill>
              </a:rPr>
              <a:t>deallusrwydd</a:t>
            </a:r>
            <a:r>
              <a:rPr lang="en-US" dirty="0">
                <a:solidFill>
                  <a:schemeClr val="bg1"/>
                </a:solidFill>
              </a:rPr>
              <a:t>. </a:t>
            </a:r>
          </a:p>
          <a:p>
            <a:pPr>
              <a:defRPr/>
            </a:pPr>
            <a:endParaRPr lang="en-US" dirty="0">
              <a:solidFill>
                <a:schemeClr val="bg1"/>
              </a:solidFill>
            </a:endParaRPr>
          </a:p>
          <a:p>
            <a:pPr>
              <a:defRPr/>
            </a:pPr>
            <a:r>
              <a:rPr lang="en-US" dirty="0">
                <a:solidFill>
                  <a:schemeClr val="bg1"/>
                </a:solidFill>
              </a:rPr>
              <a:t>Tip top! -</a:t>
            </a:r>
            <a:r>
              <a:rPr lang="en-US" dirty="0" err="1">
                <a:solidFill>
                  <a:schemeClr val="bg1"/>
                </a:solidFill>
              </a:rPr>
              <a:t>rhesymegol</a:t>
            </a:r>
            <a:r>
              <a:rPr lang="en-US" dirty="0">
                <a:solidFill>
                  <a:schemeClr val="bg1"/>
                </a:solidFill>
              </a:rPr>
              <a:t>/ </a:t>
            </a:r>
            <a:r>
              <a:rPr lang="en-US" dirty="0" err="1">
                <a:solidFill>
                  <a:schemeClr val="bg1"/>
                </a:solidFill>
              </a:rPr>
              <a:t>mathamategol</a:t>
            </a:r>
            <a:r>
              <a:rPr lang="en-US" dirty="0">
                <a:solidFill>
                  <a:schemeClr val="bg1"/>
                </a:solidFill>
              </a:rPr>
              <a:t> </a:t>
            </a:r>
            <a:r>
              <a:rPr lang="en-US" dirty="0" err="1">
                <a:solidFill>
                  <a:schemeClr val="bg1"/>
                </a:solidFill>
              </a:rPr>
              <a:t>yw</a:t>
            </a:r>
            <a:r>
              <a:rPr lang="en-US" dirty="0">
                <a:solidFill>
                  <a:schemeClr val="bg1"/>
                </a:solidFill>
              </a:rPr>
              <a:t> un.</a:t>
            </a:r>
          </a:p>
          <a:p>
            <a:pPr>
              <a:defRPr/>
            </a:pPr>
            <a:endParaRPr lang="en-US" dirty="0">
              <a:solidFill>
                <a:schemeClr val="bg1"/>
              </a:solidFill>
            </a:endParaRPr>
          </a:p>
          <a:p>
            <a:pPr>
              <a:defRPr/>
            </a:pPr>
            <a:r>
              <a:rPr lang="en-US" dirty="0">
                <a:solidFill>
                  <a:schemeClr val="bg1"/>
                </a:solidFill>
              </a:rPr>
              <a:t>Beth i </a:t>
            </a:r>
            <a:r>
              <a:rPr lang="en-US" dirty="0" err="1">
                <a:solidFill>
                  <a:schemeClr val="bg1"/>
                </a:solidFill>
              </a:rPr>
              <a:t>chi’n</a:t>
            </a:r>
            <a:r>
              <a:rPr lang="en-US" dirty="0">
                <a:solidFill>
                  <a:schemeClr val="bg1"/>
                </a:solidFill>
              </a:rPr>
              <a:t> </a:t>
            </a:r>
            <a:r>
              <a:rPr lang="en-US" dirty="0" err="1">
                <a:solidFill>
                  <a:schemeClr val="bg1"/>
                </a:solidFill>
              </a:rPr>
              <a:t>tybio</a:t>
            </a:r>
            <a:r>
              <a:rPr lang="en-US" dirty="0">
                <a:solidFill>
                  <a:schemeClr val="bg1"/>
                </a:solidFill>
              </a:rPr>
              <a:t> </a:t>
            </a:r>
            <a:r>
              <a:rPr lang="en-US" dirty="0" err="1">
                <a:solidFill>
                  <a:schemeClr val="bg1"/>
                </a:solidFill>
              </a:rPr>
              <a:t>yw’r</a:t>
            </a:r>
            <a:r>
              <a:rPr lang="en-US" dirty="0">
                <a:solidFill>
                  <a:schemeClr val="bg1"/>
                </a:solidFill>
              </a:rPr>
              <a:t> 6 </a:t>
            </a:r>
            <a:r>
              <a:rPr lang="en-US" dirty="0" err="1">
                <a:solidFill>
                  <a:schemeClr val="bg1"/>
                </a:solidFill>
              </a:rPr>
              <a:t>deallusrwydd</a:t>
            </a:r>
            <a:r>
              <a:rPr lang="en-US" dirty="0">
                <a:solidFill>
                  <a:schemeClr val="bg1"/>
                </a:solidFill>
              </a:rPr>
              <a:t> </a:t>
            </a:r>
            <a:r>
              <a:rPr lang="en-US" dirty="0" err="1">
                <a:solidFill>
                  <a:schemeClr val="bg1"/>
                </a:solidFill>
              </a:rPr>
              <a:t>arall</a:t>
            </a:r>
            <a:r>
              <a:rPr lang="en-US" dirty="0">
                <a:solidFill>
                  <a:schemeClr val="bg1"/>
                </a:solidFill>
              </a:rPr>
              <a:t> </a:t>
            </a:r>
            <a:r>
              <a:rPr lang="en-US" dirty="0" err="1">
                <a:solidFill>
                  <a:schemeClr val="bg1"/>
                </a:solidFill>
              </a:rPr>
              <a:t>nododd</a:t>
            </a:r>
            <a:r>
              <a:rPr lang="en-US" dirty="0">
                <a:solidFill>
                  <a:schemeClr val="bg1"/>
                </a:solidFill>
              </a:rPr>
              <a:t> Gardner? </a:t>
            </a:r>
          </a:p>
        </p:txBody>
      </p:sp>
      <p:sp>
        <p:nvSpPr>
          <p:cNvPr id="4" name="Content Placeholder 3"/>
          <p:cNvSpPr>
            <a:spLocks noGrp="1"/>
          </p:cNvSpPr>
          <p:nvPr>
            <p:ph sz="half" idx="2"/>
          </p:nvPr>
        </p:nvSpPr>
        <p:spPr>
          <a:solidFill>
            <a:schemeClr val="tx1"/>
          </a:solidFill>
        </p:spPr>
        <p:style>
          <a:lnRef idx="2">
            <a:schemeClr val="accent5"/>
          </a:lnRef>
          <a:fillRef idx="1">
            <a:schemeClr val="lt1"/>
          </a:fillRef>
          <a:effectRef idx="0">
            <a:schemeClr val="accent5"/>
          </a:effectRef>
          <a:fontRef idx="minor">
            <a:schemeClr val="dk1"/>
          </a:fontRef>
        </p:style>
        <p:txBody>
          <a:bodyPr>
            <a:normAutofit lnSpcReduction="10000"/>
          </a:bodyPr>
          <a:lstStyle/>
          <a:p>
            <a:pPr>
              <a:defRPr/>
            </a:pPr>
            <a:r>
              <a:rPr lang="en-GB" dirty="0">
                <a:solidFill>
                  <a:schemeClr val="bg1"/>
                </a:solidFill>
              </a:rPr>
              <a:t>Howard Gardner developed the theory of 7 intelligences.</a:t>
            </a:r>
          </a:p>
          <a:p>
            <a:pPr>
              <a:defRPr/>
            </a:pPr>
            <a:endParaRPr lang="en-GB" dirty="0">
              <a:solidFill>
                <a:schemeClr val="bg1"/>
              </a:solidFill>
            </a:endParaRPr>
          </a:p>
          <a:p>
            <a:pPr>
              <a:defRPr/>
            </a:pPr>
            <a:r>
              <a:rPr lang="en-GB" dirty="0">
                <a:solidFill>
                  <a:schemeClr val="bg1"/>
                </a:solidFill>
              </a:rPr>
              <a:t>Top tip! – One is logical/mathematical </a:t>
            </a:r>
          </a:p>
          <a:p>
            <a:pPr>
              <a:defRPr/>
            </a:pPr>
            <a:endParaRPr lang="en-GB" dirty="0">
              <a:solidFill>
                <a:schemeClr val="bg1"/>
              </a:solidFill>
            </a:endParaRPr>
          </a:p>
          <a:p>
            <a:pPr>
              <a:defRPr/>
            </a:pPr>
            <a:r>
              <a:rPr lang="en-GB" dirty="0">
                <a:solidFill>
                  <a:schemeClr val="bg1"/>
                </a:solidFill>
              </a:rPr>
              <a:t>What do you think are the other 6 intelligences  that Gardner identified?</a:t>
            </a:r>
          </a:p>
          <a:p>
            <a:endParaRPr lang="en-GB" dirty="0"/>
          </a:p>
        </p:txBody>
      </p:sp>
    </p:spTree>
    <p:extLst>
      <p:ext uri="{BB962C8B-B14F-4D97-AF65-F5344CB8AC3E}">
        <p14:creationId xmlns:p14="http://schemas.microsoft.com/office/powerpoint/2010/main" val="486996929"/>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US" sz="6600" dirty="0" err="1">
                <a:solidFill>
                  <a:schemeClr val="bg1"/>
                </a:solidFill>
              </a:rPr>
              <a:t>Deallusrwydd</a:t>
            </a:r>
            <a:r>
              <a:rPr lang="en-US" sz="6600" dirty="0">
                <a:solidFill>
                  <a:schemeClr val="bg1"/>
                </a:solidFill>
              </a:rPr>
              <a:t> </a:t>
            </a:r>
            <a:r>
              <a:rPr lang="en-US" sz="6600" dirty="0" err="1">
                <a:solidFill>
                  <a:schemeClr val="bg1"/>
                </a:solidFill>
              </a:rPr>
              <a:t>Lluosog</a:t>
            </a:r>
            <a:br>
              <a:rPr lang="en-US" sz="6600" dirty="0">
                <a:solidFill>
                  <a:schemeClr val="bg1"/>
                </a:solidFill>
              </a:rPr>
            </a:br>
            <a:r>
              <a:rPr lang="en-US" sz="6600" dirty="0">
                <a:solidFill>
                  <a:schemeClr val="bg1"/>
                </a:solidFill>
              </a:rPr>
              <a:t>Multiple Intelligences</a:t>
            </a:r>
          </a:p>
        </p:txBody>
      </p:sp>
      <p:pic>
        <p:nvPicPr>
          <p:cNvPr id="36866" name="Picture 4" descr="7Int-Pie"/>
          <p:cNvPicPr>
            <a:picLocks noGrp="1" noChangeAspect="1" noChangeArrowheads="1"/>
          </p:cNvPicPr>
          <p:nvPr>
            <p:ph idx="1"/>
          </p:nvPr>
        </p:nvPicPr>
        <p:blipFill>
          <a:blip r:embed="rId2"/>
          <a:srcRect l="-35176" r="-35176"/>
          <a:stretch>
            <a:fillRect/>
          </a:stretch>
        </p:blipFill>
        <p:spPr>
          <a:xfrm>
            <a:off x="539750" y="1772939"/>
            <a:ext cx="8218488" cy="4824413"/>
          </a:xfrm>
        </p:spPr>
      </p:pic>
      <p:sp>
        <p:nvSpPr>
          <p:cNvPr id="5" name="Text Box 5"/>
          <p:cNvSpPr txBox="1">
            <a:spLocks noChangeArrowheads="1"/>
          </p:cNvSpPr>
          <p:nvPr/>
        </p:nvSpPr>
        <p:spPr bwMode="auto">
          <a:xfrm>
            <a:off x="3851275" y="1982167"/>
            <a:ext cx="1441450" cy="366713"/>
          </a:xfrm>
          <a:prstGeom prst="rect">
            <a:avLst/>
          </a:prstGeom>
          <a:solidFill>
            <a:schemeClr val="accent1"/>
          </a:solidFill>
          <a:ln w="9525">
            <a:noFill/>
            <a:miter lim="800000"/>
            <a:headEnd/>
            <a:tailEnd/>
          </a:ln>
        </p:spPr>
        <p:txBody>
          <a:bodyPr>
            <a:spAutoFit/>
          </a:bodyPr>
          <a:lstStyle/>
          <a:p>
            <a:pPr>
              <a:spcBef>
                <a:spcPct val="50000"/>
              </a:spcBef>
            </a:pPr>
            <a:endParaRPr lang="en-US"/>
          </a:p>
        </p:txBody>
      </p:sp>
      <p:sp>
        <p:nvSpPr>
          <p:cNvPr id="6" name="Text Box 5"/>
          <p:cNvSpPr txBox="1">
            <a:spLocks noChangeArrowheads="1"/>
          </p:cNvSpPr>
          <p:nvPr/>
        </p:nvSpPr>
        <p:spPr bwMode="auto">
          <a:xfrm>
            <a:off x="2555875" y="2702247"/>
            <a:ext cx="1441450" cy="366713"/>
          </a:xfrm>
          <a:prstGeom prst="rect">
            <a:avLst/>
          </a:prstGeom>
          <a:solidFill>
            <a:schemeClr val="accent1"/>
          </a:solidFill>
          <a:ln w="9525">
            <a:noFill/>
            <a:miter lim="800000"/>
            <a:headEnd/>
            <a:tailEnd/>
          </a:ln>
        </p:spPr>
        <p:txBody>
          <a:bodyPr>
            <a:spAutoFit/>
          </a:bodyPr>
          <a:lstStyle/>
          <a:p>
            <a:pPr>
              <a:spcBef>
                <a:spcPct val="50000"/>
              </a:spcBef>
            </a:pPr>
            <a:endParaRPr lang="en-US"/>
          </a:p>
        </p:txBody>
      </p:sp>
      <p:sp>
        <p:nvSpPr>
          <p:cNvPr id="7" name="Text Box 5"/>
          <p:cNvSpPr txBox="1">
            <a:spLocks noChangeArrowheads="1"/>
          </p:cNvSpPr>
          <p:nvPr/>
        </p:nvSpPr>
        <p:spPr bwMode="auto">
          <a:xfrm>
            <a:off x="2339975" y="4142408"/>
            <a:ext cx="1441450" cy="366712"/>
          </a:xfrm>
          <a:prstGeom prst="rect">
            <a:avLst/>
          </a:prstGeom>
          <a:solidFill>
            <a:schemeClr val="accent1"/>
          </a:solidFill>
          <a:ln w="9525">
            <a:noFill/>
            <a:miter lim="800000"/>
            <a:headEnd/>
            <a:tailEnd/>
          </a:ln>
        </p:spPr>
        <p:txBody>
          <a:bodyPr>
            <a:spAutoFit/>
          </a:bodyPr>
          <a:lstStyle/>
          <a:p>
            <a:pPr>
              <a:spcBef>
                <a:spcPct val="50000"/>
              </a:spcBef>
            </a:pPr>
            <a:endParaRPr lang="en-US"/>
          </a:p>
        </p:txBody>
      </p:sp>
      <p:sp>
        <p:nvSpPr>
          <p:cNvPr id="8" name="Text Box 5"/>
          <p:cNvSpPr txBox="1">
            <a:spLocks noChangeArrowheads="1"/>
          </p:cNvSpPr>
          <p:nvPr/>
        </p:nvSpPr>
        <p:spPr bwMode="auto">
          <a:xfrm>
            <a:off x="5003800" y="3205287"/>
            <a:ext cx="1584325" cy="439737"/>
          </a:xfrm>
          <a:prstGeom prst="rect">
            <a:avLst/>
          </a:prstGeom>
          <a:solidFill>
            <a:schemeClr val="accent1"/>
          </a:solidFill>
          <a:ln w="9525">
            <a:noFill/>
            <a:miter lim="800000"/>
            <a:headEnd/>
            <a:tailEnd/>
          </a:ln>
        </p:spPr>
        <p:txBody>
          <a:bodyPr>
            <a:spAutoFit/>
          </a:bodyPr>
          <a:lstStyle/>
          <a:p>
            <a:pPr>
              <a:spcBef>
                <a:spcPct val="50000"/>
              </a:spcBef>
            </a:pPr>
            <a:endParaRPr lang="en-US"/>
          </a:p>
        </p:txBody>
      </p:sp>
      <p:sp>
        <p:nvSpPr>
          <p:cNvPr id="9" name="Text Box 5"/>
          <p:cNvSpPr txBox="1">
            <a:spLocks noChangeArrowheads="1"/>
          </p:cNvSpPr>
          <p:nvPr/>
        </p:nvSpPr>
        <p:spPr bwMode="auto">
          <a:xfrm>
            <a:off x="3132138" y="5733256"/>
            <a:ext cx="1441450" cy="366712"/>
          </a:xfrm>
          <a:prstGeom prst="rect">
            <a:avLst/>
          </a:prstGeom>
          <a:solidFill>
            <a:schemeClr val="accent1"/>
          </a:solidFill>
          <a:ln w="9525">
            <a:noFill/>
            <a:miter lim="800000"/>
            <a:headEnd/>
            <a:tailEnd/>
          </a:ln>
        </p:spPr>
        <p:txBody>
          <a:bodyPr>
            <a:spAutoFit/>
          </a:bodyPr>
          <a:lstStyle/>
          <a:p>
            <a:pPr>
              <a:spcBef>
                <a:spcPct val="50000"/>
              </a:spcBef>
            </a:pPr>
            <a:endParaRPr lang="en-US"/>
          </a:p>
        </p:txBody>
      </p:sp>
      <p:sp>
        <p:nvSpPr>
          <p:cNvPr id="10" name="Text Box 5"/>
          <p:cNvSpPr txBox="1">
            <a:spLocks noChangeArrowheads="1"/>
          </p:cNvSpPr>
          <p:nvPr/>
        </p:nvSpPr>
        <p:spPr bwMode="auto">
          <a:xfrm>
            <a:off x="4572000" y="5726584"/>
            <a:ext cx="1441450" cy="366712"/>
          </a:xfrm>
          <a:prstGeom prst="rect">
            <a:avLst/>
          </a:prstGeom>
          <a:solidFill>
            <a:schemeClr val="accent1"/>
          </a:solidFill>
          <a:ln w="9525">
            <a:noFill/>
            <a:miter lim="800000"/>
            <a:headEnd/>
            <a:tailEnd/>
          </a:ln>
        </p:spPr>
        <p:txBody>
          <a:bodyPr>
            <a:spAutoFit/>
          </a:bodyPr>
          <a:lstStyle/>
          <a:p>
            <a:pPr>
              <a:spcBef>
                <a:spcPct val="50000"/>
              </a:spcBef>
            </a:pPr>
            <a:endParaRPr lang="en-US"/>
          </a:p>
        </p:txBody>
      </p:sp>
      <p:sp>
        <p:nvSpPr>
          <p:cNvPr id="11" name="Text Box 5"/>
          <p:cNvSpPr txBox="1">
            <a:spLocks noChangeArrowheads="1"/>
          </p:cNvSpPr>
          <p:nvPr/>
        </p:nvSpPr>
        <p:spPr bwMode="auto">
          <a:xfrm>
            <a:off x="5724525" y="4718472"/>
            <a:ext cx="1441450" cy="366712"/>
          </a:xfrm>
          <a:prstGeom prst="rect">
            <a:avLst/>
          </a:prstGeom>
          <a:solidFill>
            <a:schemeClr val="accent1"/>
          </a:solidFill>
          <a:ln w="9525">
            <a:noFill/>
            <a:miter lim="800000"/>
            <a:headEnd/>
            <a:tailEnd/>
          </a:ln>
        </p:spPr>
        <p:txBody>
          <a:bodyPr>
            <a:spAutoFit/>
          </a:bodyPr>
          <a:lstStyle/>
          <a:p>
            <a:pPr>
              <a:spcBef>
                <a:spcPct val="50000"/>
              </a:spcBef>
            </a:pPr>
            <a:endParaRPr lang="en-US"/>
          </a:p>
        </p:txBody>
      </p:sp>
    </p:spTree>
    <p:extLst>
      <p:ext uri="{BB962C8B-B14F-4D97-AF65-F5344CB8AC3E}">
        <p14:creationId xmlns:p14="http://schemas.microsoft.com/office/powerpoint/2010/main" val="375529757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2000"/>
                                        <p:tgtEl>
                                          <p:spTgt spid="7"/>
                                        </p:tgtEl>
                                      </p:cBhvr>
                                    </p:animEffect>
                                    <p:set>
                                      <p:cBhvr>
                                        <p:cTn id="17" dur="1" fill="hold">
                                          <p:stCondLst>
                                            <p:cond delay="1999"/>
                                          </p:stCondLst>
                                        </p:cTn>
                                        <p:tgtEl>
                                          <p:spTgt spid="7"/>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2000"/>
                                        <p:tgtEl>
                                          <p:spTgt spid="8"/>
                                        </p:tgtEl>
                                      </p:cBhvr>
                                    </p:animEffect>
                                    <p:set>
                                      <p:cBhvr>
                                        <p:cTn id="22" dur="1" fill="hold">
                                          <p:stCondLst>
                                            <p:cond delay="1999"/>
                                          </p:stCondLst>
                                        </p:cTn>
                                        <p:tgtEl>
                                          <p:spTgt spid="8"/>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2000"/>
                                        <p:tgtEl>
                                          <p:spTgt spid="9"/>
                                        </p:tgtEl>
                                      </p:cBhvr>
                                    </p:animEffect>
                                    <p:set>
                                      <p:cBhvr>
                                        <p:cTn id="27" dur="1" fill="hold">
                                          <p:stCondLst>
                                            <p:cond delay="1999"/>
                                          </p:stCondLst>
                                        </p:cTn>
                                        <p:tgtEl>
                                          <p:spTgt spid="9"/>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2000"/>
                                        <p:tgtEl>
                                          <p:spTgt spid="10"/>
                                        </p:tgtEl>
                                      </p:cBhvr>
                                    </p:animEffect>
                                    <p:set>
                                      <p:cBhvr>
                                        <p:cTn id="32" dur="1" fill="hold">
                                          <p:stCondLst>
                                            <p:cond delay="1999"/>
                                          </p:stCondLst>
                                        </p:cTn>
                                        <p:tgtEl>
                                          <p:spTgt spid="10"/>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2000"/>
                                        <p:tgtEl>
                                          <p:spTgt spid="11"/>
                                        </p:tgtEl>
                                      </p:cBhvr>
                                    </p:animEffect>
                                    <p:set>
                                      <p:cBhvr>
                                        <p:cTn id="37" dur="1" fill="hold">
                                          <p:stCondLst>
                                            <p:cond delay="19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US" sz="6600" dirty="0" err="1">
                <a:solidFill>
                  <a:schemeClr val="bg1"/>
                </a:solidFill>
              </a:rPr>
              <a:t>Deallusrwydd</a:t>
            </a:r>
            <a:r>
              <a:rPr lang="en-US" sz="6600" dirty="0">
                <a:solidFill>
                  <a:schemeClr val="bg1"/>
                </a:solidFill>
              </a:rPr>
              <a:t> </a:t>
            </a:r>
            <a:r>
              <a:rPr lang="en-US" sz="6600" dirty="0" err="1">
                <a:solidFill>
                  <a:schemeClr val="bg1"/>
                </a:solidFill>
              </a:rPr>
              <a:t>Lluosog</a:t>
            </a:r>
            <a:br>
              <a:rPr lang="en-US" sz="6600" dirty="0">
                <a:solidFill>
                  <a:schemeClr val="bg1"/>
                </a:solidFill>
              </a:rPr>
            </a:br>
            <a:r>
              <a:rPr lang="en-US" sz="6600" dirty="0">
                <a:solidFill>
                  <a:schemeClr val="bg1"/>
                </a:solidFill>
              </a:rPr>
              <a:t>Multiple Intelligences</a:t>
            </a:r>
          </a:p>
        </p:txBody>
      </p:sp>
      <p:pic>
        <p:nvPicPr>
          <p:cNvPr id="37890" name="Content Placeholder 3" descr="7Int-Pie"/>
          <p:cNvPicPr>
            <a:picLocks noGrp="1" noChangeAspect="1" noChangeArrowheads="1"/>
          </p:cNvPicPr>
          <p:nvPr>
            <p:ph idx="1"/>
          </p:nvPr>
        </p:nvPicPr>
        <p:blipFill>
          <a:blip r:embed="rId2"/>
          <a:srcRect l="-35182" r="-35182"/>
          <a:stretch>
            <a:fillRect/>
          </a:stretch>
        </p:blipFill>
        <p:spPr>
          <a:xfrm>
            <a:off x="468313" y="1844947"/>
            <a:ext cx="8218487" cy="4824413"/>
          </a:xfrm>
        </p:spPr>
      </p:pic>
      <p:sp>
        <p:nvSpPr>
          <p:cNvPr id="3" name="TextBox 2">
            <a:extLst>
              <a:ext uri="{FF2B5EF4-FFF2-40B4-BE49-F238E27FC236}">
                <a16:creationId xmlns:a16="http://schemas.microsoft.com/office/drawing/2014/main" id="{F2C2264C-796E-43A6-972B-4404F737AB86}"/>
              </a:ext>
            </a:extLst>
          </p:cNvPr>
          <p:cNvSpPr txBox="1"/>
          <p:nvPr/>
        </p:nvSpPr>
        <p:spPr>
          <a:xfrm>
            <a:off x="2051720" y="1809526"/>
            <a:ext cx="1296144" cy="923330"/>
          </a:xfrm>
          <a:prstGeom prst="rect">
            <a:avLst/>
          </a:prstGeom>
          <a:noFill/>
        </p:spPr>
        <p:txBody>
          <a:bodyPr wrap="square" rtlCol="0">
            <a:spAutoFit/>
          </a:bodyPr>
          <a:lstStyle/>
          <a:p>
            <a:r>
              <a:rPr lang="en-GB" b="1" dirty="0" err="1">
                <a:solidFill>
                  <a:schemeClr val="bg1"/>
                </a:solidFill>
              </a:rPr>
              <a:t>Ieithyddol</a:t>
            </a:r>
            <a:endParaRPr lang="en-GB" b="1" dirty="0">
              <a:solidFill>
                <a:schemeClr val="bg1"/>
              </a:solidFill>
            </a:endParaRPr>
          </a:p>
          <a:p>
            <a:endParaRPr lang="en-GB" dirty="0"/>
          </a:p>
          <a:p>
            <a:endParaRPr lang="en-GB" dirty="0"/>
          </a:p>
        </p:txBody>
      </p:sp>
      <p:sp>
        <p:nvSpPr>
          <p:cNvPr id="4" name="TextBox 3">
            <a:extLst>
              <a:ext uri="{FF2B5EF4-FFF2-40B4-BE49-F238E27FC236}">
                <a16:creationId xmlns:a16="http://schemas.microsoft.com/office/drawing/2014/main" id="{BFD25014-2C8D-48EB-8740-847632F59E24}"/>
              </a:ext>
            </a:extLst>
          </p:cNvPr>
          <p:cNvSpPr txBox="1"/>
          <p:nvPr/>
        </p:nvSpPr>
        <p:spPr>
          <a:xfrm>
            <a:off x="827584" y="2492896"/>
            <a:ext cx="1152128" cy="369332"/>
          </a:xfrm>
          <a:prstGeom prst="rect">
            <a:avLst/>
          </a:prstGeom>
          <a:noFill/>
        </p:spPr>
        <p:txBody>
          <a:bodyPr wrap="square" rtlCol="0">
            <a:spAutoFit/>
          </a:bodyPr>
          <a:lstStyle/>
          <a:p>
            <a:r>
              <a:rPr lang="en-GB" b="1" dirty="0" err="1">
                <a:solidFill>
                  <a:schemeClr val="bg1"/>
                </a:solidFill>
              </a:rPr>
              <a:t>Gofodol</a:t>
            </a:r>
            <a:endParaRPr lang="en-GB" b="1" dirty="0">
              <a:solidFill>
                <a:schemeClr val="bg1"/>
              </a:solidFill>
            </a:endParaRPr>
          </a:p>
        </p:txBody>
      </p:sp>
      <p:sp>
        <p:nvSpPr>
          <p:cNvPr id="5" name="TextBox 4">
            <a:extLst>
              <a:ext uri="{FF2B5EF4-FFF2-40B4-BE49-F238E27FC236}">
                <a16:creationId xmlns:a16="http://schemas.microsoft.com/office/drawing/2014/main" id="{B91F080F-9B02-43D2-995A-7E174EFC7CEB}"/>
              </a:ext>
            </a:extLst>
          </p:cNvPr>
          <p:cNvSpPr txBox="1"/>
          <p:nvPr/>
        </p:nvSpPr>
        <p:spPr>
          <a:xfrm>
            <a:off x="468312" y="3958493"/>
            <a:ext cx="1511399" cy="646331"/>
          </a:xfrm>
          <a:prstGeom prst="rect">
            <a:avLst/>
          </a:prstGeom>
          <a:noFill/>
        </p:spPr>
        <p:txBody>
          <a:bodyPr wrap="square" rtlCol="0">
            <a:spAutoFit/>
          </a:bodyPr>
          <a:lstStyle/>
          <a:p>
            <a:r>
              <a:rPr lang="en-GB" b="1" dirty="0" err="1">
                <a:solidFill>
                  <a:schemeClr val="bg1"/>
                </a:solidFill>
              </a:rPr>
              <a:t>Cinesthetig</a:t>
            </a:r>
            <a:r>
              <a:rPr lang="en-GB" b="1" dirty="0">
                <a:solidFill>
                  <a:schemeClr val="bg1"/>
                </a:solidFill>
              </a:rPr>
              <a:t> </a:t>
            </a:r>
            <a:r>
              <a:rPr lang="en-GB" b="1" dirty="0" err="1">
                <a:solidFill>
                  <a:schemeClr val="bg1"/>
                </a:solidFill>
              </a:rPr>
              <a:t>Corfforol</a:t>
            </a:r>
            <a:endParaRPr lang="en-GB" b="1" dirty="0">
              <a:solidFill>
                <a:schemeClr val="bg1"/>
              </a:solidFill>
            </a:endParaRPr>
          </a:p>
        </p:txBody>
      </p:sp>
      <p:sp>
        <p:nvSpPr>
          <p:cNvPr id="6" name="TextBox 5">
            <a:extLst>
              <a:ext uri="{FF2B5EF4-FFF2-40B4-BE49-F238E27FC236}">
                <a16:creationId xmlns:a16="http://schemas.microsoft.com/office/drawing/2014/main" id="{95781487-3EBA-4B4D-A85A-2F3BE7F95020}"/>
              </a:ext>
            </a:extLst>
          </p:cNvPr>
          <p:cNvSpPr txBox="1"/>
          <p:nvPr/>
        </p:nvSpPr>
        <p:spPr>
          <a:xfrm>
            <a:off x="1043608" y="6093296"/>
            <a:ext cx="1872208" cy="369332"/>
          </a:xfrm>
          <a:prstGeom prst="rect">
            <a:avLst/>
          </a:prstGeom>
          <a:noFill/>
        </p:spPr>
        <p:txBody>
          <a:bodyPr wrap="square" rtlCol="0">
            <a:spAutoFit/>
          </a:bodyPr>
          <a:lstStyle/>
          <a:p>
            <a:r>
              <a:rPr lang="en-GB" b="1" dirty="0" err="1">
                <a:solidFill>
                  <a:schemeClr val="bg1"/>
                </a:solidFill>
              </a:rPr>
              <a:t>Rhyngbersonol</a:t>
            </a:r>
            <a:endParaRPr lang="en-GB" b="1" dirty="0">
              <a:solidFill>
                <a:schemeClr val="bg1"/>
              </a:solidFill>
            </a:endParaRPr>
          </a:p>
        </p:txBody>
      </p:sp>
      <p:sp>
        <p:nvSpPr>
          <p:cNvPr id="7" name="TextBox 6">
            <a:extLst>
              <a:ext uri="{FF2B5EF4-FFF2-40B4-BE49-F238E27FC236}">
                <a16:creationId xmlns:a16="http://schemas.microsoft.com/office/drawing/2014/main" id="{AD9997A4-CAAE-4964-9143-A47E2B8BA6DD}"/>
              </a:ext>
            </a:extLst>
          </p:cNvPr>
          <p:cNvSpPr txBox="1"/>
          <p:nvPr/>
        </p:nvSpPr>
        <p:spPr>
          <a:xfrm>
            <a:off x="6300192" y="6237312"/>
            <a:ext cx="2375495" cy="400110"/>
          </a:xfrm>
          <a:prstGeom prst="rect">
            <a:avLst/>
          </a:prstGeom>
          <a:noFill/>
        </p:spPr>
        <p:txBody>
          <a:bodyPr wrap="square" rtlCol="0">
            <a:spAutoFit/>
          </a:bodyPr>
          <a:lstStyle/>
          <a:p>
            <a:r>
              <a:rPr lang="en-GB" sz="2000" b="1" dirty="0" err="1">
                <a:solidFill>
                  <a:schemeClr val="bg1"/>
                </a:solidFill>
              </a:rPr>
              <a:t>Mewnbersonol</a:t>
            </a:r>
            <a:endParaRPr lang="en-GB" b="1" dirty="0">
              <a:solidFill>
                <a:schemeClr val="bg1"/>
              </a:solidFill>
            </a:endParaRPr>
          </a:p>
        </p:txBody>
      </p:sp>
      <p:sp>
        <p:nvSpPr>
          <p:cNvPr id="8" name="TextBox 7">
            <a:extLst>
              <a:ext uri="{FF2B5EF4-FFF2-40B4-BE49-F238E27FC236}">
                <a16:creationId xmlns:a16="http://schemas.microsoft.com/office/drawing/2014/main" id="{BD84DF27-E064-4229-A65D-6B853B067A62}"/>
              </a:ext>
            </a:extLst>
          </p:cNvPr>
          <p:cNvSpPr txBox="1"/>
          <p:nvPr/>
        </p:nvSpPr>
        <p:spPr>
          <a:xfrm>
            <a:off x="7092280" y="4509120"/>
            <a:ext cx="1224136" cy="369332"/>
          </a:xfrm>
          <a:prstGeom prst="rect">
            <a:avLst/>
          </a:prstGeom>
          <a:noFill/>
        </p:spPr>
        <p:txBody>
          <a:bodyPr wrap="square" rtlCol="0">
            <a:spAutoFit/>
          </a:bodyPr>
          <a:lstStyle/>
          <a:p>
            <a:r>
              <a:rPr lang="en-GB" b="1" dirty="0" err="1">
                <a:solidFill>
                  <a:schemeClr val="bg1"/>
                </a:solidFill>
              </a:rPr>
              <a:t>Cerddorol</a:t>
            </a:r>
            <a:endParaRPr lang="en-GB" b="1" dirty="0">
              <a:solidFill>
                <a:schemeClr val="bg1"/>
              </a:solidFill>
            </a:endParaRPr>
          </a:p>
        </p:txBody>
      </p:sp>
      <p:sp>
        <p:nvSpPr>
          <p:cNvPr id="9" name="TextBox 8">
            <a:extLst>
              <a:ext uri="{FF2B5EF4-FFF2-40B4-BE49-F238E27FC236}">
                <a16:creationId xmlns:a16="http://schemas.microsoft.com/office/drawing/2014/main" id="{54ECB6ED-F228-4400-A04C-E343D48EFBD8}"/>
              </a:ext>
            </a:extLst>
          </p:cNvPr>
          <p:cNvSpPr txBox="1"/>
          <p:nvPr/>
        </p:nvSpPr>
        <p:spPr>
          <a:xfrm>
            <a:off x="6876256" y="2491278"/>
            <a:ext cx="1810544" cy="646331"/>
          </a:xfrm>
          <a:prstGeom prst="rect">
            <a:avLst/>
          </a:prstGeom>
          <a:noFill/>
        </p:spPr>
        <p:txBody>
          <a:bodyPr wrap="square" rtlCol="0">
            <a:spAutoFit/>
          </a:bodyPr>
          <a:lstStyle/>
          <a:p>
            <a:r>
              <a:rPr lang="en-GB" b="1" dirty="0" err="1">
                <a:solidFill>
                  <a:schemeClr val="bg1"/>
                </a:solidFill>
              </a:rPr>
              <a:t>Rhesymegol</a:t>
            </a:r>
            <a:r>
              <a:rPr lang="en-GB" b="1" dirty="0">
                <a:solidFill>
                  <a:schemeClr val="bg1"/>
                </a:solidFill>
              </a:rPr>
              <a:t>- </a:t>
            </a:r>
            <a:r>
              <a:rPr lang="en-GB" b="1" dirty="0" err="1">
                <a:solidFill>
                  <a:schemeClr val="bg1"/>
                </a:solidFill>
              </a:rPr>
              <a:t>fathemategol</a:t>
            </a:r>
            <a:endParaRPr lang="en-GB" b="1" dirty="0">
              <a:solidFill>
                <a:schemeClr val="bg1"/>
              </a:solidFill>
            </a:endParaRPr>
          </a:p>
        </p:txBody>
      </p:sp>
    </p:spTree>
    <p:extLst>
      <p:ext uri="{BB962C8B-B14F-4D97-AF65-F5344CB8AC3E}">
        <p14:creationId xmlns:p14="http://schemas.microsoft.com/office/powerpoint/2010/main" val="2645013955"/>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E9D4E-AA54-416A-BF18-BCEA2F6CC5D8}"/>
              </a:ext>
            </a:extLst>
          </p:cNvPr>
          <p:cNvSpPr>
            <a:spLocks noGrp="1"/>
          </p:cNvSpPr>
          <p:nvPr>
            <p:ph type="title"/>
          </p:nvPr>
        </p:nvSpPr>
        <p:spPr/>
        <p:txBody>
          <a:bodyPr/>
          <a:lstStyle/>
          <a:p>
            <a:r>
              <a:rPr lang="en-GB" dirty="0" err="1">
                <a:solidFill>
                  <a:schemeClr val="bg1"/>
                </a:solidFill>
              </a:rPr>
              <a:t>Tasg</a:t>
            </a:r>
            <a:r>
              <a:rPr lang="en-GB" dirty="0">
                <a:solidFill>
                  <a:schemeClr val="bg1"/>
                </a:solidFill>
              </a:rPr>
              <a:t> </a:t>
            </a:r>
            <a:r>
              <a:rPr lang="en-GB" dirty="0" err="1">
                <a:solidFill>
                  <a:schemeClr val="bg1"/>
                </a:solidFill>
              </a:rPr>
              <a:t>Ymchwil</a:t>
            </a:r>
            <a:r>
              <a:rPr lang="en-GB" dirty="0">
                <a:solidFill>
                  <a:schemeClr val="bg1"/>
                </a:solidFill>
              </a:rPr>
              <a:t> / Research Task</a:t>
            </a:r>
          </a:p>
        </p:txBody>
      </p:sp>
      <p:sp>
        <p:nvSpPr>
          <p:cNvPr id="3" name="Content Placeholder 2">
            <a:extLst>
              <a:ext uri="{FF2B5EF4-FFF2-40B4-BE49-F238E27FC236}">
                <a16:creationId xmlns:a16="http://schemas.microsoft.com/office/drawing/2014/main" id="{D0724789-9495-4865-8AE2-CA878AB55973}"/>
              </a:ext>
            </a:extLst>
          </p:cNvPr>
          <p:cNvSpPr>
            <a:spLocks noGrp="1"/>
          </p:cNvSpPr>
          <p:nvPr>
            <p:ph idx="1"/>
          </p:nvPr>
        </p:nvSpPr>
        <p:spPr/>
        <p:txBody>
          <a:bodyPr/>
          <a:lstStyle/>
          <a:p>
            <a:r>
              <a:rPr lang="en-GB" dirty="0">
                <a:solidFill>
                  <a:schemeClr val="bg1"/>
                </a:solidFill>
              </a:rPr>
              <a:t>Howard Garnder Multiple Intelligences</a:t>
            </a:r>
          </a:p>
          <a:p>
            <a:endParaRPr lang="en-GB" dirty="0"/>
          </a:p>
          <a:p>
            <a:endParaRPr lang="en-GB" dirty="0"/>
          </a:p>
        </p:txBody>
      </p:sp>
      <p:pic>
        <p:nvPicPr>
          <p:cNvPr id="5" name="Picture 4" descr="A magnifying glass and question mark&#10;&#10;AI-generated content may be incorrect.">
            <a:extLst>
              <a:ext uri="{FF2B5EF4-FFF2-40B4-BE49-F238E27FC236}">
                <a16:creationId xmlns:a16="http://schemas.microsoft.com/office/drawing/2014/main" id="{6CDE446A-67F7-0C1A-5537-506DE0EE5CC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55776" y="2838079"/>
            <a:ext cx="3480048" cy="2419721"/>
          </a:xfrm>
          <a:prstGeom prst="rect">
            <a:avLst/>
          </a:prstGeom>
        </p:spPr>
      </p:pic>
      <p:sp>
        <p:nvSpPr>
          <p:cNvPr id="6" name="TextBox 5">
            <a:extLst>
              <a:ext uri="{FF2B5EF4-FFF2-40B4-BE49-F238E27FC236}">
                <a16:creationId xmlns:a16="http://schemas.microsoft.com/office/drawing/2014/main" id="{A23A7AFD-7581-2AE6-D890-2E99A5506DB5}"/>
              </a:ext>
            </a:extLst>
          </p:cNvPr>
          <p:cNvSpPr txBox="1"/>
          <p:nvPr/>
        </p:nvSpPr>
        <p:spPr>
          <a:xfrm>
            <a:off x="2555776" y="5373216"/>
            <a:ext cx="3480048" cy="230832"/>
          </a:xfrm>
          <a:prstGeom prst="rect">
            <a:avLst/>
          </a:prstGeom>
          <a:noFill/>
        </p:spPr>
        <p:txBody>
          <a:bodyPr wrap="square" rtlCol="0">
            <a:spAutoFit/>
          </a:bodyPr>
          <a:lstStyle/>
          <a:p>
            <a:r>
              <a:rPr lang="en-GB" sz="900">
                <a:hlinkClick r:id="rId3" tooltip="https://ocw.tudelft.nl/courses/empirical-research-methods/"/>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10201096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bg1"/>
                </a:solidFill>
              </a:rPr>
              <a:t>Damcaniaeth</a:t>
            </a:r>
            <a:r>
              <a:rPr lang="en-GB" dirty="0">
                <a:solidFill>
                  <a:schemeClr val="bg1"/>
                </a:solidFill>
              </a:rPr>
              <a:t> ‘VAK’ Fleming </a:t>
            </a:r>
            <a:br>
              <a:rPr lang="en-GB" dirty="0">
                <a:solidFill>
                  <a:schemeClr val="bg1"/>
                </a:solidFill>
              </a:rPr>
            </a:br>
            <a:r>
              <a:rPr lang="en-GB" dirty="0">
                <a:solidFill>
                  <a:schemeClr val="bg1"/>
                </a:solidFill>
              </a:rPr>
              <a:t>Fleming’s VAK Theory</a:t>
            </a:r>
            <a:br>
              <a:rPr lang="en-GB" dirty="0">
                <a:solidFill>
                  <a:schemeClr val="bg1"/>
                </a:solidFill>
              </a:rPr>
            </a:br>
            <a:endParaRPr lang="en-GB" dirty="0">
              <a:solidFill>
                <a:schemeClr val="bg1"/>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712" y="1968759"/>
            <a:ext cx="4824536" cy="409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a:extLst>
              <a:ext uri="{FF2B5EF4-FFF2-40B4-BE49-F238E27FC236}">
                <a16:creationId xmlns:a16="http://schemas.microsoft.com/office/drawing/2014/main" id="{D85629DB-FAFF-452F-8F46-3BD244DF6A84}"/>
              </a:ext>
            </a:extLst>
          </p:cNvPr>
          <p:cNvSpPr txBox="1"/>
          <p:nvPr/>
        </p:nvSpPr>
        <p:spPr>
          <a:xfrm>
            <a:off x="3491880" y="1556792"/>
            <a:ext cx="2232248" cy="369332"/>
          </a:xfrm>
          <a:prstGeom prst="rect">
            <a:avLst/>
          </a:prstGeom>
          <a:noFill/>
        </p:spPr>
        <p:txBody>
          <a:bodyPr wrap="square" rtlCol="0">
            <a:spAutoFit/>
          </a:bodyPr>
          <a:lstStyle/>
          <a:p>
            <a:r>
              <a:rPr lang="en-GB" b="1" dirty="0" err="1"/>
              <a:t>Arddulliau</a:t>
            </a:r>
            <a:r>
              <a:rPr lang="en-GB" b="1" dirty="0"/>
              <a:t> </a:t>
            </a:r>
            <a:r>
              <a:rPr lang="en-GB" b="1" dirty="0" err="1"/>
              <a:t>Dysgu</a:t>
            </a:r>
            <a:endParaRPr lang="en-GB" b="1" dirty="0"/>
          </a:p>
        </p:txBody>
      </p:sp>
      <p:sp>
        <p:nvSpPr>
          <p:cNvPr id="4" name="TextBox 3">
            <a:extLst>
              <a:ext uri="{FF2B5EF4-FFF2-40B4-BE49-F238E27FC236}">
                <a16:creationId xmlns:a16="http://schemas.microsoft.com/office/drawing/2014/main" id="{365F15AA-CA21-45C7-8520-225D5C8CCE39}"/>
              </a:ext>
            </a:extLst>
          </p:cNvPr>
          <p:cNvSpPr txBox="1"/>
          <p:nvPr/>
        </p:nvSpPr>
        <p:spPr>
          <a:xfrm>
            <a:off x="395536" y="4077072"/>
            <a:ext cx="1296144" cy="369332"/>
          </a:xfrm>
          <a:prstGeom prst="rect">
            <a:avLst/>
          </a:prstGeom>
          <a:noFill/>
        </p:spPr>
        <p:txBody>
          <a:bodyPr wrap="square" rtlCol="0">
            <a:spAutoFit/>
          </a:bodyPr>
          <a:lstStyle/>
          <a:p>
            <a:r>
              <a:rPr lang="en-GB" b="1" dirty="0" err="1"/>
              <a:t>Gweledol</a:t>
            </a:r>
            <a:endParaRPr lang="en-GB" b="1" dirty="0"/>
          </a:p>
        </p:txBody>
      </p:sp>
      <p:sp>
        <p:nvSpPr>
          <p:cNvPr id="5" name="TextBox 4">
            <a:extLst>
              <a:ext uri="{FF2B5EF4-FFF2-40B4-BE49-F238E27FC236}">
                <a16:creationId xmlns:a16="http://schemas.microsoft.com/office/drawing/2014/main" id="{D79AF5DB-C5B5-4F1E-8EB1-A75DA9B7904F}"/>
              </a:ext>
            </a:extLst>
          </p:cNvPr>
          <p:cNvSpPr txBox="1"/>
          <p:nvPr/>
        </p:nvSpPr>
        <p:spPr>
          <a:xfrm>
            <a:off x="4067944" y="6065063"/>
            <a:ext cx="1512168" cy="369332"/>
          </a:xfrm>
          <a:prstGeom prst="rect">
            <a:avLst/>
          </a:prstGeom>
          <a:noFill/>
        </p:spPr>
        <p:txBody>
          <a:bodyPr wrap="square" rtlCol="0">
            <a:spAutoFit/>
          </a:bodyPr>
          <a:lstStyle/>
          <a:p>
            <a:r>
              <a:rPr lang="en-GB" b="1" dirty="0" err="1"/>
              <a:t>Clywedol</a:t>
            </a:r>
            <a:endParaRPr lang="en-GB" b="1" dirty="0"/>
          </a:p>
        </p:txBody>
      </p:sp>
      <p:sp>
        <p:nvSpPr>
          <p:cNvPr id="6" name="TextBox 5">
            <a:extLst>
              <a:ext uri="{FF2B5EF4-FFF2-40B4-BE49-F238E27FC236}">
                <a16:creationId xmlns:a16="http://schemas.microsoft.com/office/drawing/2014/main" id="{79B9255D-19DC-44C1-BB89-2CFF2CE4DA8A}"/>
              </a:ext>
            </a:extLst>
          </p:cNvPr>
          <p:cNvSpPr txBox="1"/>
          <p:nvPr/>
        </p:nvSpPr>
        <p:spPr>
          <a:xfrm>
            <a:off x="6876256" y="3991387"/>
            <a:ext cx="1465312" cy="369332"/>
          </a:xfrm>
          <a:prstGeom prst="rect">
            <a:avLst/>
          </a:prstGeom>
          <a:noFill/>
        </p:spPr>
        <p:txBody>
          <a:bodyPr wrap="square" rtlCol="0">
            <a:spAutoFit/>
          </a:bodyPr>
          <a:lstStyle/>
          <a:p>
            <a:r>
              <a:rPr lang="en-GB" b="1" dirty="0" err="1"/>
              <a:t>Cinesthetig</a:t>
            </a:r>
            <a:endParaRPr lang="en-GB" b="1" dirty="0"/>
          </a:p>
        </p:txBody>
      </p:sp>
    </p:spTree>
    <p:extLst>
      <p:ext uri="{BB962C8B-B14F-4D97-AF65-F5344CB8AC3E}">
        <p14:creationId xmlns:p14="http://schemas.microsoft.com/office/powerpoint/2010/main" val="908218746"/>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30690-321C-433A-894E-33CA200C475E}"/>
              </a:ext>
            </a:extLst>
          </p:cNvPr>
          <p:cNvSpPr>
            <a:spLocks noGrp="1"/>
          </p:cNvSpPr>
          <p:nvPr>
            <p:ph type="title"/>
          </p:nvPr>
        </p:nvSpPr>
        <p:spPr/>
        <p:txBody>
          <a:bodyPr/>
          <a:lstStyle/>
          <a:p>
            <a:r>
              <a:rPr lang="en-GB" dirty="0" err="1">
                <a:solidFill>
                  <a:schemeClr val="bg1"/>
                </a:solidFill>
              </a:rPr>
              <a:t>Tasg</a:t>
            </a:r>
            <a:r>
              <a:rPr lang="en-GB" dirty="0">
                <a:solidFill>
                  <a:schemeClr val="bg1"/>
                </a:solidFill>
              </a:rPr>
              <a:t> </a:t>
            </a:r>
            <a:r>
              <a:rPr lang="en-GB" dirty="0" err="1">
                <a:solidFill>
                  <a:schemeClr val="bg1"/>
                </a:solidFill>
              </a:rPr>
              <a:t>Ymchwil</a:t>
            </a:r>
            <a:r>
              <a:rPr lang="en-GB" dirty="0">
                <a:solidFill>
                  <a:schemeClr val="bg1"/>
                </a:solidFill>
              </a:rPr>
              <a:t>/Research Task</a:t>
            </a:r>
          </a:p>
        </p:txBody>
      </p:sp>
      <p:sp>
        <p:nvSpPr>
          <p:cNvPr id="3" name="Content Placeholder 2">
            <a:extLst>
              <a:ext uri="{FF2B5EF4-FFF2-40B4-BE49-F238E27FC236}">
                <a16:creationId xmlns:a16="http://schemas.microsoft.com/office/drawing/2014/main" id="{3E182DDC-AB09-4657-BD0C-8A456936CE4B}"/>
              </a:ext>
            </a:extLst>
          </p:cNvPr>
          <p:cNvSpPr>
            <a:spLocks noGrp="1"/>
          </p:cNvSpPr>
          <p:nvPr>
            <p:ph idx="1"/>
          </p:nvPr>
        </p:nvSpPr>
        <p:spPr/>
        <p:txBody>
          <a:bodyPr/>
          <a:lstStyle/>
          <a:p>
            <a:r>
              <a:rPr lang="en-GB" dirty="0">
                <a:solidFill>
                  <a:schemeClr val="bg1"/>
                </a:solidFill>
              </a:rPr>
              <a:t>Fleming’s VAK theory</a:t>
            </a:r>
          </a:p>
        </p:txBody>
      </p:sp>
      <p:pic>
        <p:nvPicPr>
          <p:cNvPr id="4" name="Picture 3" descr="A magnifying glass and question mark&#10;&#10;AI-generated content may be incorrect.">
            <a:extLst>
              <a:ext uri="{FF2B5EF4-FFF2-40B4-BE49-F238E27FC236}">
                <a16:creationId xmlns:a16="http://schemas.microsoft.com/office/drawing/2014/main" id="{7FE2E505-091D-0054-14E6-C8AFA2160C9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55776" y="2838079"/>
            <a:ext cx="3480048" cy="2419721"/>
          </a:xfrm>
          <a:prstGeom prst="rect">
            <a:avLst/>
          </a:prstGeom>
        </p:spPr>
      </p:pic>
      <p:sp>
        <p:nvSpPr>
          <p:cNvPr id="5" name="TextBox 4">
            <a:extLst>
              <a:ext uri="{FF2B5EF4-FFF2-40B4-BE49-F238E27FC236}">
                <a16:creationId xmlns:a16="http://schemas.microsoft.com/office/drawing/2014/main" id="{DF8026B5-1F35-6096-2B95-074416993324}"/>
              </a:ext>
            </a:extLst>
          </p:cNvPr>
          <p:cNvSpPr txBox="1"/>
          <p:nvPr/>
        </p:nvSpPr>
        <p:spPr>
          <a:xfrm>
            <a:off x="2555776" y="5373216"/>
            <a:ext cx="3480048" cy="230832"/>
          </a:xfrm>
          <a:prstGeom prst="rect">
            <a:avLst/>
          </a:prstGeom>
          <a:noFill/>
        </p:spPr>
        <p:txBody>
          <a:bodyPr wrap="square" rtlCol="0">
            <a:spAutoFit/>
          </a:bodyPr>
          <a:lstStyle/>
          <a:p>
            <a:r>
              <a:rPr lang="en-GB" sz="900">
                <a:hlinkClick r:id="rId3" tooltip="https://ocw.tudelft.nl/courses/empirical-research-methods/"/>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41559053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US" dirty="0">
                <a:solidFill>
                  <a:schemeClr val="bg1"/>
                </a:solidFill>
              </a:rPr>
              <a:t>Claimed Benefits of MI and VAK </a:t>
            </a:r>
            <a:br>
              <a:rPr lang="en-US" dirty="0">
                <a:solidFill>
                  <a:schemeClr val="bg1"/>
                </a:solidFill>
              </a:rPr>
            </a:br>
            <a:r>
              <a:rPr lang="en-US" i="1" dirty="0" err="1">
                <a:solidFill>
                  <a:schemeClr val="bg1"/>
                </a:solidFill>
              </a:rPr>
              <a:t>Manteision</a:t>
            </a:r>
            <a:r>
              <a:rPr lang="en-US" i="1" dirty="0">
                <a:solidFill>
                  <a:schemeClr val="bg1"/>
                </a:solidFill>
              </a:rPr>
              <a:t> MI a VAK</a:t>
            </a:r>
            <a:endParaRPr lang="en-US" dirty="0">
              <a:solidFill>
                <a:schemeClr val="bg1"/>
              </a:solidFill>
            </a:endParaRPr>
          </a:p>
        </p:txBody>
      </p:sp>
      <p:sp>
        <p:nvSpPr>
          <p:cNvPr id="3" name="Content Placeholder 2"/>
          <p:cNvSpPr>
            <a:spLocks noGrp="1"/>
          </p:cNvSpPr>
          <p:nvPr>
            <p:ph sz="half" idx="1"/>
          </p:nvPr>
        </p:nvSpPr>
        <p:spPr>
          <a:xfrm>
            <a:off x="179512" y="1484784"/>
            <a:ext cx="4464496" cy="5328592"/>
          </a:xfrm>
          <a:solidFill>
            <a:schemeClr val="tx1"/>
          </a:solidFill>
        </p:spPr>
        <p:style>
          <a:lnRef idx="2">
            <a:schemeClr val="accent4"/>
          </a:lnRef>
          <a:fillRef idx="1">
            <a:schemeClr val="lt1"/>
          </a:fillRef>
          <a:effectRef idx="0">
            <a:schemeClr val="accent4"/>
          </a:effectRef>
          <a:fontRef idx="minor">
            <a:schemeClr val="dk1"/>
          </a:fontRef>
        </p:style>
        <p:txBody>
          <a:bodyPr>
            <a:noAutofit/>
          </a:bodyPr>
          <a:lstStyle/>
          <a:p>
            <a:pPr>
              <a:defRPr/>
            </a:pPr>
            <a:r>
              <a:rPr lang="en-US" sz="1800" dirty="0">
                <a:solidFill>
                  <a:schemeClr val="bg1"/>
                </a:solidFill>
              </a:rPr>
              <a:t>Mae </a:t>
            </a:r>
            <a:r>
              <a:rPr lang="en-US" sz="1800" dirty="0" err="1">
                <a:solidFill>
                  <a:schemeClr val="bg1"/>
                </a:solidFill>
              </a:rPr>
              <a:t>lle</a:t>
            </a:r>
            <a:r>
              <a:rPr lang="en-US" sz="1800" dirty="0">
                <a:solidFill>
                  <a:schemeClr val="bg1"/>
                </a:solidFill>
              </a:rPr>
              <a:t> </a:t>
            </a:r>
            <a:r>
              <a:rPr lang="en-US" sz="1800" dirty="0" err="1">
                <a:solidFill>
                  <a:schemeClr val="bg1"/>
                </a:solidFill>
              </a:rPr>
              <a:t>ar</a:t>
            </a:r>
            <a:r>
              <a:rPr lang="en-US" sz="1800" dirty="0">
                <a:solidFill>
                  <a:schemeClr val="bg1"/>
                </a:solidFill>
              </a:rPr>
              <a:t> </a:t>
            </a:r>
            <a:r>
              <a:rPr lang="en-US" sz="1800" dirty="0" err="1">
                <a:solidFill>
                  <a:schemeClr val="bg1"/>
                </a:solidFill>
              </a:rPr>
              <a:t>gyfer</a:t>
            </a:r>
            <a:r>
              <a:rPr lang="en-US" sz="1800" dirty="0">
                <a:solidFill>
                  <a:schemeClr val="bg1"/>
                </a:solidFill>
              </a:rPr>
              <a:t> </a:t>
            </a:r>
            <a:r>
              <a:rPr lang="en-US" sz="1800" dirty="0" err="1">
                <a:solidFill>
                  <a:schemeClr val="bg1"/>
                </a:solidFill>
              </a:rPr>
              <a:t>dysgu</a:t>
            </a:r>
            <a:r>
              <a:rPr lang="en-US" sz="1800" dirty="0">
                <a:solidFill>
                  <a:schemeClr val="bg1"/>
                </a:solidFill>
              </a:rPr>
              <a:t> </a:t>
            </a:r>
            <a:r>
              <a:rPr lang="en-US" sz="1800" dirty="0" err="1">
                <a:solidFill>
                  <a:schemeClr val="bg1"/>
                </a:solidFill>
              </a:rPr>
              <a:t>mwy</a:t>
            </a:r>
            <a:r>
              <a:rPr lang="en-US" sz="1800" dirty="0">
                <a:solidFill>
                  <a:schemeClr val="bg1"/>
                </a:solidFill>
              </a:rPr>
              <a:t> </a:t>
            </a:r>
            <a:r>
              <a:rPr lang="en-US" sz="1800" dirty="0" err="1">
                <a:solidFill>
                  <a:schemeClr val="bg1"/>
                </a:solidFill>
              </a:rPr>
              <a:t>difyr</a:t>
            </a:r>
            <a:r>
              <a:rPr lang="en-US" sz="1800" dirty="0">
                <a:solidFill>
                  <a:schemeClr val="bg1"/>
                </a:solidFill>
              </a:rPr>
              <a:t> ac </a:t>
            </a:r>
            <a:r>
              <a:rPr lang="en-US" sz="1800" dirty="0" err="1">
                <a:solidFill>
                  <a:schemeClr val="bg1"/>
                </a:solidFill>
              </a:rPr>
              <a:t>amrywiol</a:t>
            </a:r>
            <a:endParaRPr lang="en-US" sz="1800" dirty="0">
              <a:solidFill>
                <a:schemeClr val="bg1"/>
              </a:solidFill>
            </a:endParaRPr>
          </a:p>
          <a:p>
            <a:pPr>
              <a:defRPr/>
            </a:pPr>
            <a:r>
              <a:rPr lang="en-US" sz="1800" dirty="0" err="1">
                <a:solidFill>
                  <a:schemeClr val="bg1"/>
                </a:solidFill>
              </a:rPr>
              <a:t>Gellir</a:t>
            </a:r>
            <a:r>
              <a:rPr lang="en-US" sz="1800" dirty="0">
                <a:solidFill>
                  <a:schemeClr val="bg1"/>
                </a:solidFill>
              </a:rPr>
              <a:t> </a:t>
            </a:r>
            <a:r>
              <a:rPr lang="en-US" sz="1800" dirty="0" err="1">
                <a:solidFill>
                  <a:schemeClr val="bg1"/>
                </a:solidFill>
              </a:rPr>
              <a:t>datblyg</a:t>
            </a:r>
            <a:r>
              <a:rPr lang="en-US" sz="1800" dirty="0">
                <a:solidFill>
                  <a:schemeClr val="bg1"/>
                </a:solidFill>
              </a:rPr>
              <a:t> </a:t>
            </a:r>
            <a:r>
              <a:rPr lang="en-US" sz="1800" dirty="0" err="1">
                <a:solidFill>
                  <a:schemeClr val="bg1"/>
                </a:solidFill>
              </a:rPr>
              <a:t>sgiliau</a:t>
            </a:r>
            <a:r>
              <a:rPr lang="en-US" sz="1800" dirty="0">
                <a:solidFill>
                  <a:schemeClr val="bg1"/>
                </a:solidFill>
              </a:rPr>
              <a:t> </a:t>
            </a:r>
            <a:r>
              <a:rPr lang="en-US" sz="1800" dirty="0" err="1">
                <a:solidFill>
                  <a:schemeClr val="bg1"/>
                </a:solidFill>
              </a:rPr>
              <a:t>fydd</a:t>
            </a:r>
            <a:r>
              <a:rPr lang="en-US" sz="1800" dirty="0">
                <a:solidFill>
                  <a:schemeClr val="bg1"/>
                </a:solidFill>
              </a:rPr>
              <a:t> </a:t>
            </a:r>
            <a:r>
              <a:rPr lang="en-US" sz="1800" dirty="0" err="1">
                <a:solidFill>
                  <a:schemeClr val="bg1"/>
                </a:solidFill>
              </a:rPr>
              <a:t>yn</a:t>
            </a:r>
            <a:r>
              <a:rPr lang="en-US" sz="1800" dirty="0">
                <a:solidFill>
                  <a:schemeClr val="bg1"/>
                </a:solidFill>
              </a:rPr>
              <a:t> </a:t>
            </a:r>
            <a:r>
              <a:rPr lang="en-US" sz="1800" dirty="0" err="1">
                <a:solidFill>
                  <a:schemeClr val="bg1"/>
                </a:solidFill>
              </a:rPr>
              <a:t>ddefnyddiol</a:t>
            </a:r>
            <a:r>
              <a:rPr lang="en-US" sz="1800" dirty="0">
                <a:solidFill>
                  <a:schemeClr val="bg1"/>
                </a:solidFill>
              </a:rPr>
              <a:t> </a:t>
            </a:r>
            <a:r>
              <a:rPr lang="en-US" sz="1800" dirty="0" err="1">
                <a:solidFill>
                  <a:schemeClr val="bg1"/>
                </a:solidFill>
              </a:rPr>
              <a:t>yn</a:t>
            </a:r>
            <a:r>
              <a:rPr lang="en-US" sz="1800" dirty="0">
                <a:solidFill>
                  <a:schemeClr val="bg1"/>
                </a:solidFill>
              </a:rPr>
              <a:t> </a:t>
            </a:r>
            <a:r>
              <a:rPr lang="en-US" sz="1800" dirty="0" err="1">
                <a:solidFill>
                  <a:schemeClr val="bg1"/>
                </a:solidFill>
              </a:rPr>
              <a:t>ddiweddarach</a:t>
            </a:r>
            <a:r>
              <a:rPr lang="en-US" sz="1800" dirty="0">
                <a:solidFill>
                  <a:schemeClr val="bg1"/>
                </a:solidFill>
              </a:rPr>
              <a:t> </a:t>
            </a:r>
            <a:r>
              <a:rPr lang="en-US" sz="1800" dirty="0" err="1">
                <a:solidFill>
                  <a:schemeClr val="bg1"/>
                </a:solidFill>
              </a:rPr>
              <a:t>mewn</a:t>
            </a:r>
            <a:r>
              <a:rPr lang="en-US" sz="1800" dirty="0">
                <a:solidFill>
                  <a:schemeClr val="bg1"/>
                </a:solidFill>
              </a:rPr>
              <a:t> </a:t>
            </a:r>
            <a:r>
              <a:rPr lang="en-US" sz="1800" dirty="0" err="1">
                <a:solidFill>
                  <a:schemeClr val="bg1"/>
                </a:solidFill>
              </a:rPr>
              <a:t>bywyd</a:t>
            </a:r>
            <a:endParaRPr lang="en-US" sz="1800" dirty="0">
              <a:solidFill>
                <a:schemeClr val="bg1"/>
              </a:solidFill>
            </a:endParaRPr>
          </a:p>
          <a:p>
            <a:pPr>
              <a:defRPr/>
            </a:pPr>
            <a:r>
              <a:rPr lang="en-US" sz="1800" dirty="0" err="1">
                <a:solidFill>
                  <a:schemeClr val="bg1"/>
                </a:solidFill>
              </a:rPr>
              <a:t>Strategaethau</a:t>
            </a:r>
            <a:r>
              <a:rPr lang="en-US" sz="1800" dirty="0">
                <a:solidFill>
                  <a:schemeClr val="bg1"/>
                </a:solidFill>
              </a:rPr>
              <a:t> </a:t>
            </a:r>
            <a:r>
              <a:rPr lang="en-US" sz="1800" dirty="0" err="1">
                <a:solidFill>
                  <a:schemeClr val="bg1"/>
                </a:solidFill>
              </a:rPr>
              <a:t>cydweithredol</a:t>
            </a:r>
            <a:r>
              <a:rPr lang="en-US" sz="1800" dirty="0">
                <a:solidFill>
                  <a:schemeClr val="bg1"/>
                </a:solidFill>
              </a:rPr>
              <a:t> </a:t>
            </a:r>
            <a:r>
              <a:rPr lang="en-US" sz="1800" dirty="0" err="1">
                <a:solidFill>
                  <a:schemeClr val="bg1"/>
                </a:solidFill>
              </a:rPr>
              <a:t>yn</a:t>
            </a:r>
            <a:r>
              <a:rPr lang="en-US" sz="1800" dirty="0">
                <a:solidFill>
                  <a:schemeClr val="bg1"/>
                </a:solidFill>
              </a:rPr>
              <a:t> </a:t>
            </a:r>
            <a:r>
              <a:rPr lang="en-US" sz="1800" dirty="0" err="1">
                <a:solidFill>
                  <a:schemeClr val="bg1"/>
                </a:solidFill>
              </a:rPr>
              <a:t>helpu</a:t>
            </a:r>
            <a:r>
              <a:rPr lang="en-US" sz="1800" dirty="0">
                <a:solidFill>
                  <a:schemeClr val="bg1"/>
                </a:solidFill>
              </a:rPr>
              <a:t> </a:t>
            </a:r>
            <a:r>
              <a:rPr lang="en-US" sz="1800" dirty="0" err="1">
                <a:solidFill>
                  <a:schemeClr val="bg1"/>
                </a:solidFill>
              </a:rPr>
              <a:t>ungiolion</a:t>
            </a:r>
            <a:r>
              <a:rPr lang="en-US" sz="1800" dirty="0">
                <a:solidFill>
                  <a:schemeClr val="bg1"/>
                </a:solidFill>
              </a:rPr>
              <a:t> I </a:t>
            </a:r>
            <a:r>
              <a:rPr lang="en-US" sz="1800" dirty="0" err="1">
                <a:solidFill>
                  <a:schemeClr val="bg1"/>
                </a:solidFill>
              </a:rPr>
              <a:t>adanbod</a:t>
            </a:r>
            <a:r>
              <a:rPr lang="en-US" sz="1800" dirty="0">
                <a:solidFill>
                  <a:schemeClr val="bg1"/>
                </a:solidFill>
              </a:rPr>
              <a:t> a </a:t>
            </a:r>
            <a:r>
              <a:rPr lang="en-US" sz="1800" dirty="0" err="1">
                <a:solidFill>
                  <a:schemeClr val="bg1"/>
                </a:solidFill>
              </a:rPr>
              <a:t>dablgydau</a:t>
            </a:r>
            <a:r>
              <a:rPr lang="en-US" sz="1800" dirty="0">
                <a:solidFill>
                  <a:schemeClr val="bg1"/>
                </a:solidFill>
              </a:rPr>
              <a:t> </a:t>
            </a:r>
            <a:r>
              <a:rPr lang="en-US" sz="1800" dirty="0" err="1">
                <a:solidFill>
                  <a:schemeClr val="bg1"/>
                </a:solidFill>
              </a:rPr>
              <a:t>talentau</a:t>
            </a:r>
            <a:r>
              <a:rPr lang="en-US" sz="1800" dirty="0">
                <a:solidFill>
                  <a:schemeClr val="bg1"/>
                </a:solidFill>
              </a:rPr>
              <a:t> </a:t>
            </a:r>
            <a:r>
              <a:rPr lang="en-US" sz="1800" dirty="0" err="1">
                <a:solidFill>
                  <a:schemeClr val="bg1"/>
                </a:solidFill>
              </a:rPr>
              <a:t>arbennig</a:t>
            </a:r>
            <a:endParaRPr lang="en-US" sz="1800" dirty="0">
              <a:solidFill>
                <a:schemeClr val="bg1"/>
              </a:solidFill>
            </a:endParaRPr>
          </a:p>
          <a:p>
            <a:pPr>
              <a:defRPr/>
            </a:pPr>
            <a:r>
              <a:rPr lang="en-US" sz="1800" dirty="0" err="1">
                <a:solidFill>
                  <a:schemeClr val="bg1"/>
                </a:solidFill>
              </a:rPr>
              <a:t>Unigolion</a:t>
            </a:r>
            <a:r>
              <a:rPr lang="en-US" sz="1800" dirty="0">
                <a:solidFill>
                  <a:schemeClr val="bg1"/>
                </a:solidFill>
              </a:rPr>
              <a:t> </a:t>
            </a:r>
            <a:r>
              <a:rPr lang="en-US" sz="1800" dirty="0" err="1">
                <a:solidFill>
                  <a:schemeClr val="bg1"/>
                </a:solidFill>
              </a:rPr>
              <a:t>yn</a:t>
            </a:r>
            <a:r>
              <a:rPr lang="en-US" sz="1800" dirty="0">
                <a:solidFill>
                  <a:schemeClr val="bg1"/>
                </a:solidFill>
              </a:rPr>
              <a:t> </a:t>
            </a:r>
            <a:r>
              <a:rPr lang="en-US" sz="1800" dirty="0" err="1">
                <a:solidFill>
                  <a:schemeClr val="bg1"/>
                </a:solidFill>
              </a:rPr>
              <a:t>adnabod</a:t>
            </a:r>
            <a:r>
              <a:rPr lang="en-US" sz="1800" dirty="0">
                <a:solidFill>
                  <a:schemeClr val="bg1"/>
                </a:solidFill>
              </a:rPr>
              <a:t> bod </a:t>
            </a:r>
            <a:r>
              <a:rPr lang="en-US" sz="1800" dirty="0" err="1">
                <a:solidFill>
                  <a:schemeClr val="bg1"/>
                </a:solidFill>
              </a:rPr>
              <a:t>yr</a:t>
            </a:r>
            <a:r>
              <a:rPr lang="en-US" sz="1800" dirty="0">
                <a:solidFill>
                  <a:schemeClr val="bg1"/>
                </a:solidFill>
              </a:rPr>
              <a:t> </a:t>
            </a:r>
            <a:r>
              <a:rPr lang="en-US" sz="1800" dirty="0" err="1">
                <a:solidFill>
                  <a:schemeClr val="bg1"/>
                </a:solidFill>
              </a:rPr>
              <a:t>ysgol</a:t>
            </a:r>
            <a:r>
              <a:rPr lang="en-US" sz="1800" dirty="0">
                <a:solidFill>
                  <a:schemeClr val="bg1"/>
                </a:solidFill>
              </a:rPr>
              <a:t> </a:t>
            </a:r>
            <a:r>
              <a:rPr lang="en-US" sz="1800" dirty="0" err="1">
                <a:solidFill>
                  <a:schemeClr val="bg1"/>
                </a:solidFill>
              </a:rPr>
              <a:t>yn</a:t>
            </a:r>
            <a:r>
              <a:rPr lang="en-US" sz="1800" dirty="0">
                <a:solidFill>
                  <a:schemeClr val="bg1"/>
                </a:solidFill>
              </a:rPr>
              <a:t> </a:t>
            </a:r>
            <a:r>
              <a:rPr lang="en-US" sz="1800" dirty="0" err="1">
                <a:solidFill>
                  <a:schemeClr val="bg1"/>
                </a:solidFill>
              </a:rPr>
              <a:t>gwethfawrogi’r</a:t>
            </a:r>
            <a:r>
              <a:rPr lang="en-US" sz="1800" dirty="0">
                <a:solidFill>
                  <a:schemeClr val="bg1"/>
                </a:solidFill>
              </a:rPr>
              <a:t> </a:t>
            </a:r>
            <a:r>
              <a:rPr lang="en-US" sz="1800" dirty="0" err="1">
                <a:solidFill>
                  <a:schemeClr val="bg1"/>
                </a:solidFill>
              </a:rPr>
              <a:t>hyn</a:t>
            </a:r>
            <a:r>
              <a:rPr lang="en-US" sz="1800" dirty="0">
                <a:solidFill>
                  <a:schemeClr val="bg1"/>
                </a:solidFill>
              </a:rPr>
              <a:t> y gallant </a:t>
            </a:r>
            <a:r>
              <a:rPr lang="en-US" sz="1800" dirty="0" err="1">
                <a:solidFill>
                  <a:schemeClr val="bg1"/>
                </a:solidFill>
              </a:rPr>
              <a:t>wneud</a:t>
            </a:r>
            <a:r>
              <a:rPr lang="en-US" sz="1800" dirty="0">
                <a:solidFill>
                  <a:schemeClr val="bg1"/>
                </a:solidFill>
              </a:rPr>
              <a:t>, </a:t>
            </a:r>
            <a:r>
              <a:rPr lang="en-US" sz="1800" dirty="0" err="1">
                <a:solidFill>
                  <a:schemeClr val="bg1"/>
                </a:solidFill>
              </a:rPr>
              <a:t>hyd</a:t>
            </a:r>
            <a:r>
              <a:rPr lang="en-US" sz="1800" dirty="0">
                <a:solidFill>
                  <a:schemeClr val="bg1"/>
                </a:solidFill>
              </a:rPr>
              <a:t> </a:t>
            </a:r>
            <a:r>
              <a:rPr lang="en-US" sz="1800" dirty="0" err="1">
                <a:solidFill>
                  <a:schemeClr val="bg1"/>
                </a:solidFill>
              </a:rPr>
              <a:t>yn</a:t>
            </a:r>
            <a:r>
              <a:rPr lang="en-US" sz="1800" dirty="0">
                <a:solidFill>
                  <a:schemeClr val="bg1"/>
                </a:solidFill>
              </a:rPr>
              <a:t> </a:t>
            </a:r>
            <a:r>
              <a:rPr lang="en-US" sz="1800" dirty="0" err="1">
                <a:solidFill>
                  <a:schemeClr val="bg1"/>
                </a:solidFill>
              </a:rPr>
              <a:t>oed</a:t>
            </a:r>
            <a:r>
              <a:rPr lang="en-US" sz="1800" dirty="0">
                <a:solidFill>
                  <a:schemeClr val="bg1"/>
                </a:solidFill>
              </a:rPr>
              <a:t> </a:t>
            </a:r>
            <a:r>
              <a:rPr lang="en-US" sz="1800" dirty="0" err="1">
                <a:solidFill>
                  <a:schemeClr val="bg1"/>
                </a:solidFill>
              </a:rPr>
              <a:t>os</a:t>
            </a:r>
            <a:r>
              <a:rPr lang="en-US" sz="1800" dirty="0">
                <a:solidFill>
                  <a:schemeClr val="bg1"/>
                </a:solidFill>
              </a:rPr>
              <a:t> </a:t>
            </a:r>
            <a:r>
              <a:rPr lang="en-US" sz="1800" dirty="0" err="1">
                <a:solidFill>
                  <a:schemeClr val="bg1"/>
                </a:solidFill>
              </a:rPr>
              <a:t>nad</a:t>
            </a:r>
            <a:r>
              <a:rPr lang="en-US" sz="1800" dirty="0">
                <a:solidFill>
                  <a:schemeClr val="bg1"/>
                </a:solidFill>
              </a:rPr>
              <a:t> </a:t>
            </a:r>
            <a:r>
              <a:rPr lang="en-US" sz="1800" dirty="0" err="1">
                <a:solidFill>
                  <a:schemeClr val="bg1"/>
                </a:solidFill>
              </a:rPr>
              <a:t>oes</a:t>
            </a:r>
            <a:r>
              <a:rPr lang="en-US" sz="1800" dirty="0">
                <a:solidFill>
                  <a:schemeClr val="bg1"/>
                </a:solidFill>
              </a:rPr>
              <a:t> </a:t>
            </a:r>
            <a:r>
              <a:rPr lang="en-US" sz="1800" dirty="0" err="1">
                <a:solidFill>
                  <a:schemeClr val="bg1"/>
                </a:solidFill>
              </a:rPr>
              <a:t>ganddynt</a:t>
            </a:r>
            <a:r>
              <a:rPr lang="en-US" sz="1800" dirty="0">
                <a:solidFill>
                  <a:schemeClr val="bg1"/>
                </a:solidFill>
              </a:rPr>
              <a:t> </a:t>
            </a:r>
            <a:r>
              <a:rPr lang="en-US" sz="1800" dirty="0" err="1">
                <a:solidFill>
                  <a:schemeClr val="bg1"/>
                </a:solidFill>
              </a:rPr>
              <a:t>fathau</a:t>
            </a:r>
            <a:r>
              <a:rPr lang="en-US" sz="1800" dirty="0">
                <a:solidFill>
                  <a:schemeClr val="bg1"/>
                </a:solidFill>
              </a:rPr>
              <a:t> </a:t>
            </a:r>
            <a:r>
              <a:rPr lang="en-US" sz="1800" dirty="0" err="1">
                <a:solidFill>
                  <a:schemeClr val="bg1"/>
                </a:solidFill>
              </a:rPr>
              <a:t>penodol</a:t>
            </a:r>
            <a:r>
              <a:rPr lang="en-US" sz="1800" dirty="0">
                <a:solidFill>
                  <a:schemeClr val="bg1"/>
                </a:solidFill>
              </a:rPr>
              <a:t> o </a:t>
            </a:r>
            <a:r>
              <a:rPr lang="en-US" sz="1800" dirty="0" err="1">
                <a:solidFill>
                  <a:schemeClr val="bg1"/>
                </a:solidFill>
              </a:rPr>
              <a:t>ddeallusrwydd</a:t>
            </a:r>
            <a:endParaRPr lang="en-US" sz="1800" dirty="0">
              <a:solidFill>
                <a:schemeClr val="bg1"/>
              </a:solidFill>
            </a:endParaRPr>
          </a:p>
          <a:p>
            <a:pPr>
              <a:defRPr/>
            </a:pPr>
            <a:r>
              <a:rPr lang="en-US" sz="1800" dirty="0" err="1">
                <a:solidFill>
                  <a:schemeClr val="bg1"/>
                </a:solidFill>
              </a:rPr>
              <a:t>Disgyblaeth</a:t>
            </a:r>
            <a:r>
              <a:rPr lang="en-US" sz="1800" dirty="0">
                <a:solidFill>
                  <a:schemeClr val="bg1"/>
                </a:solidFill>
              </a:rPr>
              <a:t> </a:t>
            </a:r>
            <a:r>
              <a:rPr lang="en-US" sz="1800" dirty="0" err="1">
                <a:solidFill>
                  <a:schemeClr val="bg1"/>
                </a:solidFill>
              </a:rPr>
              <a:t>yn</a:t>
            </a:r>
            <a:r>
              <a:rPr lang="en-US" sz="1800" dirty="0">
                <a:solidFill>
                  <a:schemeClr val="bg1"/>
                </a:solidFill>
              </a:rPr>
              <a:t> </a:t>
            </a:r>
            <a:r>
              <a:rPr lang="en-US" sz="1800" dirty="0" err="1">
                <a:solidFill>
                  <a:schemeClr val="bg1"/>
                </a:solidFill>
              </a:rPr>
              <a:t>gallu</a:t>
            </a:r>
            <a:r>
              <a:rPr lang="en-US" sz="1800" dirty="0">
                <a:solidFill>
                  <a:schemeClr val="bg1"/>
                </a:solidFill>
              </a:rPr>
              <a:t> </a:t>
            </a:r>
            <a:r>
              <a:rPr lang="en-US" sz="1800" dirty="0" err="1">
                <a:solidFill>
                  <a:schemeClr val="bg1"/>
                </a:solidFill>
              </a:rPr>
              <a:t>gwella</a:t>
            </a:r>
            <a:r>
              <a:rPr lang="en-US" sz="1800" dirty="0">
                <a:solidFill>
                  <a:schemeClr val="bg1"/>
                </a:solidFill>
              </a:rPr>
              <a:t> </a:t>
            </a:r>
            <a:r>
              <a:rPr lang="en-US" sz="1800" dirty="0" err="1">
                <a:solidFill>
                  <a:schemeClr val="bg1"/>
                </a:solidFill>
              </a:rPr>
              <a:t>wrth</a:t>
            </a:r>
            <a:r>
              <a:rPr lang="en-US" sz="1800" dirty="0">
                <a:solidFill>
                  <a:schemeClr val="bg1"/>
                </a:solidFill>
              </a:rPr>
              <a:t> </a:t>
            </a:r>
            <a:r>
              <a:rPr lang="en-US" sz="1800" dirty="0" err="1">
                <a:solidFill>
                  <a:schemeClr val="bg1"/>
                </a:solidFill>
              </a:rPr>
              <a:t>i</a:t>
            </a:r>
            <a:r>
              <a:rPr lang="en-US" sz="1800" dirty="0">
                <a:solidFill>
                  <a:schemeClr val="bg1"/>
                </a:solidFill>
              </a:rPr>
              <a:t> </a:t>
            </a:r>
            <a:r>
              <a:rPr lang="en-US" sz="1800" dirty="0" err="1">
                <a:solidFill>
                  <a:schemeClr val="bg1"/>
                </a:solidFill>
              </a:rPr>
              <a:t>ddisgyblion</a:t>
            </a:r>
            <a:r>
              <a:rPr lang="en-US" sz="1800" dirty="0">
                <a:solidFill>
                  <a:schemeClr val="bg1"/>
                </a:solidFill>
              </a:rPr>
              <a:t> </a:t>
            </a:r>
            <a:r>
              <a:rPr lang="en-US" sz="1800" dirty="0" err="1">
                <a:solidFill>
                  <a:schemeClr val="bg1"/>
                </a:solidFill>
              </a:rPr>
              <a:t>ymgysylltu</a:t>
            </a:r>
            <a:r>
              <a:rPr lang="en-US" sz="1800" dirty="0">
                <a:solidFill>
                  <a:schemeClr val="bg1"/>
                </a:solidFill>
              </a:rPr>
              <a:t> </a:t>
            </a:r>
            <a:r>
              <a:rPr lang="en-US" sz="1800" dirty="0" err="1">
                <a:solidFill>
                  <a:schemeClr val="bg1"/>
                </a:solidFill>
              </a:rPr>
              <a:t>mwy</a:t>
            </a:r>
            <a:r>
              <a:rPr lang="en-US" sz="1800" dirty="0">
                <a:solidFill>
                  <a:schemeClr val="bg1"/>
                </a:solidFill>
              </a:rPr>
              <a:t> gyda </a:t>
            </a:r>
            <a:r>
              <a:rPr lang="en-US" sz="1800" dirty="0" err="1">
                <a:solidFill>
                  <a:schemeClr val="bg1"/>
                </a:solidFill>
              </a:rPr>
              <a:t>waith</a:t>
            </a:r>
            <a:r>
              <a:rPr lang="en-US" sz="1800" dirty="0">
                <a:solidFill>
                  <a:schemeClr val="bg1"/>
                </a:solidFill>
              </a:rPr>
              <a:t> </a:t>
            </a:r>
            <a:r>
              <a:rPr lang="en-US" sz="1800" dirty="0" err="1">
                <a:solidFill>
                  <a:schemeClr val="bg1"/>
                </a:solidFill>
              </a:rPr>
              <a:t>dosbarth</a:t>
            </a:r>
            <a:endParaRPr lang="en-US" sz="1800" dirty="0">
              <a:solidFill>
                <a:schemeClr val="bg1"/>
              </a:solidFill>
            </a:endParaRPr>
          </a:p>
          <a:p>
            <a:pPr>
              <a:defRPr/>
            </a:pPr>
            <a:r>
              <a:rPr lang="en-US" sz="1800" dirty="0" err="1">
                <a:solidFill>
                  <a:schemeClr val="bg1"/>
                </a:solidFill>
              </a:rPr>
              <a:t>Mae’r</a:t>
            </a:r>
            <a:r>
              <a:rPr lang="en-US" sz="1800" dirty="0">
                <a:solidFill>
                  <a:schemeClr val="bg1"/>
                </a:solidFill>
              </a:rPr>
              <a:t> </a:t>
            </a:r>
            <a:r>
              <a:rPr lang="en-US" sz="1800" dirty="0" err="1">
                <a:solidFill>
                  <a:schemeClr val="bg1"/>
                </a:solidFill>
              </a:rPr>
              <a:t>dosbarth</a:t>
            </a:r>
            <a:r>
              <a:rPr lang="en-US" sz="1800" dirty="0">
                <a:solidFill>
                  <a:schemeClr val="bg1"/>
                </a:solidFill>
              </a:rPr>
              <a:t> </a:t>
            </a:r>
            <a:r>
              <a:rPr lang="en-US" sz="1800" dirty="0" err="1">
                <a:solidFill>
                  <a:schemeClr val="bg1"/>
                </a:solidFill>
              </a:rPr>
              <a:t>yn</a:t>
            </a:r>
            <a:r>
              <a:rPr lang="en-US" sz="1800" dirty="0">
                <a:solidFill>
                  <a:schemeClr val="bg1"/>
                </a:solidFill>
              </a:rPr>
              <a:t> </a:t>
            </a:r>
            <a:r>
              <a:rPr lang="en-US" sz="1800" dirty="0" err="1">
                <a:solidFill>
                  <a:schemeClr val="bg1"/>
                </a:solidFill>
              </a:rPr>
              <a:t>dod</a:t>
            </a:r>
            <a:r>
              <a:rPr lang="en-US" sz="1800" dirty="0">
                <a:solidFill>
                  <a:schemeClr val="bg1"/>
                </a:solidFill>
              </a:rPr>
              <a:t> </a:t>
            </a:r>
            <a:r>
              <a:rPr lang="en-US" sz="1800" dirty="0" err="1">
                <a:solidFill>
                  <a:schemeClr val="bg1"/>
                </a:solidFill>
              </a:rPr>
              <a:t>fwy</a:t>
            </a:r>
            <a:r>
              <a:rPr lang="en-US" sz="1800" dirty="0">
                <a:solidFill>
                  <a:schemeClr val="bg1"/>
                </a:solidFill>
              </a:rPr>
              <a:t> </a:t>
            </a:r>
            <a:r>
              <a:rPr lang="en-US" sz="1800" dirty="0" err="1">
                <a:solidFill>
                  <a:schemeClr val="bg1"/>
                </a:solidFill>
              </a:rPr>
              <a:t>fel</a:t>
            </a:r>
            <a:r>
              <a:rPr lang="en-US" sz="1800" dirty="0">
                <a:solidFill>
                  <a:schemeClr val="bg1"/>
                </a:solidFill>
              </a:rPr>
              <a:t> y </a:t>
            </a:r>
            <a:r>
              <a:rPr lang="en-US" sz="1800" dirty="0" err="1">
                <a:solidFill>
                  <a:schemeClr val="bg1"/>
                </a:solidFill>
              </a:rPr>
              <a:t>byd</a:t>
            </a:r>
            <a:r>
              <a:rPr lang="en-US" sz="1800" dirty="0">
                <a:solidFill>
                  <a:schemeClr val="bg1"/>
                </a:solidFill>
              </a:rPr>
              <a:t> go </a:t>
            </a:r>
            <a:r>
              <a:rPr lang="en-US" sz="1800" dirty="0" err="1">
                <a:solidFill>
                  <a:schemeClr val="bg1"/>
                </a:solidFill>
              </a:rPr>
              <a:t>iawn</a:t>
            </a:r>
            <a:r>
              <a:rPr lang="en-US" sz="1800" dirty="0">
                <a:solidFill>
                  <a:schemeClr val="bg1"/>
                </a:solidFill>
              </a:rPr>
              <a:t> </a:t>
            </a:r>
          </a:p>
          <a:p>
            <a:pPr>
              <a:defRPr/>
            </a:pPr>
            <a:r>
              <a:rPr lang="en-US" sz="1800" dirty="0">
                <a:solidFill>
                  <a:schemeClr val="bg1"/>
                </a:solidFill>
              </a:rPr>
              <a:t>I </a:t>
            </a:r>
            <a:r>
              <a:rPr lang="en-US" sz="1800" dirty="0" err="1">
                <a:solidFill>
                  <a:schemeClr val="bg1"/>
                </a:solidFill>
              </a:rPr>
              <a:t>ddisgyblion</a:t>
            </a:r>
            <a:r>
              <a:rPr lang="en-US" sz="1800" dirty="0">
                <a:solidFill>
                  <a:schemeClr val="bg1"/>
                </a:solidFill>
              </a:rPr>
              <a:t>: "</a:t>
            </a:r>
            <a:r>
              <a:rPr lang="en-US" sz="1800" dirty="0" err="1">
                <a:solidFill>
                  <a:schemeClr val="bg1"/>
                </a:solidFill>
              </a:rPr>
              <a:t>Nid</a:t>
            </a:r>
            <a:r>
              <a:rPr lang="en-US" sz="1800" dirty="0">
                <a:solidFill>
                  <a:schemeClr val="bg1"/>
                </a:solidFill>
              </a:rPr>
              <a:t> </a:t>
            </a:r>
            <a:r>
              <a:rPr lang="en-US" sz="1800" dirty="0" err="1">
                <a:solidFill>
                  <a:schemeClr val="bg1"/>
                </a:solidFill>
              </a:rPr>
              <a:t>yw</a:t>
            </a:r>
            <a:r>
              <a:rPr lang="en-US" sz="1800" dirty="0">
                <a:solidFill>
                  <a:schemeClr val="bg1"/>
                </a:solidFill>
              </a:rPr>
              <a:t> am mor </a:t>
            </a:r>
            <a:r>
              <a:rPr lang="en-US" sz="1800" dirty="0" err="1">
                <a:solidFill>
                  <a:schemeClr val="bg1"/>
                </a:solidFill>
              </a:rPr>
              <a:t>glyfar</a:t>
            </a:r>
            <a:r>
              <a:rPr lang="en-US" sz="1800" dirty="0">
                <a:solidFill>
                  <a:schemeClr val="bg1"/>
                </a:solidFill>
              </a:rPr>
              <a:t> </a:t>
            </a:r>
            <a:r>
              <a:rPr lang="en-US" sz="1800" dirty="0" err="1">
                <a:solidFill>
                  <a:schemeClr val="bg1"/>
                </a:solidFill>
              </a:rPr>
              <a:t>ydych</a:t>
            </a:r>
            <a:r>
              <a:rPr lang="en-US" sz="1800" dirty="0">
                <a:solidFill>
                  <a:schemeClr val="bg1"/>
                </a:solidFill>
              </a:rPr>
              <a:t> chi - </a:t>
            </a:r>
            <a:r>
              <a:rPr lang="en-US" sz="1800" dirty="0" err="1">
                <a:solidFill>
                  <a:schemeClr val="bg1"/>
                </a:solidFill>
              </a:rPr>
              <a:t>ond</a:t>
            </a:r>
            <a:r>
              <a:rPr lang="en-US" sz="1800" dirty="0">
                <a:solidFill>
                  <a:schemeClr val="bg1"/>
                </a:solidFill>
              </a:rPr>
              <a:t> </a:t>
            </a:r>
            <a:r>
              <a:rPr lang="en-US" sz="1800" dirty="0" err="1">
                <a:solidFill>
                  <a:schemeClr val="bg1"/>
                </a:solidFill>
              </a:rPr>
              <a:t>sut</a:t>
            </a:r>
            <a:r>
              <a:rPr lang="en-US" sz="1800" dirty="0">
                <a:solidFill>
                  <a:schemeClr val="bg1"/>
                </a:solidFill>
              </a:rPr>
              <a:t> </a:t>
            </a:r>
            <a:r>
              <a:rPr lang="en-US" sz="1800" dirty="0" err="1">
                <a:solidFill>
                  <a:schemeClr val="bg1"/>
                </a:solidFill>
              </a:rPr>
              <a:t>rydych</a:t>
            </a:r>
            <a:r>
              <a:rPr lang="en-US" sz="1800" dirty="0">
                <a:solidFill>
                  <a:schemeClr val="bg1"/>
                </a:solidFill>
              </a:rPr>
              <a:t> </a:t>
            </a:r>
            <a:r>
              <a:rPr lang="en-US" sz="1800" dirty="0" err="1">
                <a:solidFill>
                  <a:schemeClr val="bg1"/>
                </a:solidFill>
              </a:rPr>
              <a:t>chi’n</a:t>
            </a:r>
            <a:r>
              <a:rPr lang="en-US" sz="1800" dirty="0">
                <a:solidFill>
                  <a:schemeClr val="bg1"/>
                </a:solidFill>
              </a:rPr>
              <a:t> </a:t>
            </a:r>
            <a:r>
              <a:rPr lang="en-US" sz="1800" dirty="0" err="1">
                <a:solidFill>
                  <a:schemeClr val="bg1"/>
                </a:solidFill>
              </a:rPr>
              <a:t>glyfar</a:t>
            </a:r>
            <a:r>
              <a:rPr lang="en-US" sz="1800" dirty="0">
                <a:solidFill>
                  <a:schemeClr val="bg1"/>
                </a:solidFill>
              </a:rPr>
              <a:t>"</a:t>
            </a:r>
          </a:p>
          <a:p>
            <a:pPr>
              <a:defRPr/>
            </a:pPr>
            <a:endParaRPr lang="en-US" sz="1800" dirty="0"/>
          </a:p>
          <a:p>
            <a:pPr>
              <a:defRPr/>
            </a:pPr>
            <a:endParaRPr lang="en-US" sz="1800" dirty="0"/>
          </a:p>
          <a:p>
            <a:pPr>
              <a:defRPr/>
            </a:pPr>
            <a:endParaRPr lang="en-US" sz="2100" dirty="0"/>
          </a:p>
        </p:txBody>
      </p:sp>
      <p:sp>
        <p:nvSpPr>
          <p:cNvPr id="4" name="Content Placeholder 3"/>
          <p:cNvSpPr>
            <a:spLocks noGrp="1"/>
          </p:cNvSpPr>
          <p:nvPr>
            <p:ph sz="half" idx="2"/>
          </p:nvPr>
        </p:nvSpPr>
        <p:spPr>
          <a:xfrm>
            <a:off x="4865340" y="1513384"/>
            <a:ext cx="4104456" cy="5141168"/>
          </a:xfrm>
          <a:solidFill>
            <a:schemeClr val="tx1"/>
          </a:solidFill>
        </p:spPr>
        <p:style>
          <a:lnRef idx="2">
            <a:schemeClr val="accent5"/>
          </a:lnRef>
          <a:fillRef idx="1">
            <a:schemeClr val="lt1"/>
          </a:fillRef>
          <a:effectRef idx="0">
            <a:schemeClr val="accent5"/>
          </a:effectRef>
          <a:fontRef idx="minor">
            <a:schemeClr val="dk1"/>
          </a:fontRef>
        </p:style>
        <p:txBody>
          <a:bodyPr>
            <a:normAutofit fontScale="70000" lnSpcReduction="20000"/>
          </a:bodyPr>
          <a:lstStyle/>
          <a:p>
            <a:pPr>
              <a:lnSpc>
                <a:spcPct val="90000"/>
              </a:lnSpc>
              <a:defRPr/>
            </a:pPr>
            <a:r>
              <a:rPr lang="en-GB" dirty="0">
                <a:solidFill>
                  <a:schemeClr val="bg1"/>
                </a:solidFill>
              </a:rPr>
              <a:t>There is scope for more entertaining and varied teaching </a:t>
            </a:r>
          </a:p>
          <a:p>
            <a:pPr>
              <a:lnSpc>
                <a:spcPct val="90000"/>
              </a:lnSpc>
              <a:defRPr/>
            </a:pPr>
            <a:r>
              <a:rPr lang="en-GB" dirty="0">
                <a:solidFill>
                  <a:schemeClr val="bg1"/>
                </a:solidFill>
              </a:rPr>
              <a:t>Skills can be developed which will be useful in later life</a:t>
            </a:r>
          </a:p>
          <a:p>
            <a:pPr>
              <a:lnSpc>
                <a:spcPct val="90000"/>
              </a:lnSpc>
              <a:defRPr/>
            </a:pPr>
            <a:r>
              <a:rPr lang="en-GB" dirty="0">
                <a:solidFill>
                  <a:schemeClr val="bg1"/>
                </a:solidFill>
              </a:rPr>
              <a:t>Cooperative strategies help individuals identify and develop special aptitudes</a:t>
            </a:r>
          </a:p>
          <a:p>
            <a:pPr>
              <a:lnSpc>
                <a:spcPct val="90000"/>
              </a:lnSpc>
              <a:defRPr/>
            </a:pPr>
            <a:r>
              <a:rPr lang="en-GB" dirty="0">
                <a:solidFill>
                  <a:schemeClr val="bg1"/>
                </a:solidFill>
              </a:rPr>
              <a:t>Individuals can recognise that the school values what they </a:t>
            </a:r>
            <a:r>
              <a:rPr lang="en-GB" u="sng" dirty="0">
                <a:solidFill>
                  <a:schemeClr val="bg1"/>
                </a:solidFill>
              </a:rPr>
              <a:t>can</a:t>
            </a:r>
            <a:r>
              <a:rPr lang="en-GB" dirty="0">
                <a:solidFill>
                  <a:schemeClr val="bg1"/>
                </a:solidFill>
              </a:rPr>
              <a:t> do, even if they lack certain types of intelligence</a:t>
            </a:r>
          </a:p>
          <a:p>
            <a:pPr>
              <a:lnSpc>
                <a:spcPct val="90000"/>
              </a:lnSpc>
              <a:defRPr/>
            </a:pPr>
            <a:r>
              <a:rPr lang="en-GB" dirty="0">
                <a:solidFill>
                  <a:schemeClr val="bg1"/>
                </a:solidFill>
              </a:rPr>
              <a:t>Discipline can improve as pupils engage more with classroom work</a:t>
            </a:r>
          </a:p>
          <a:p>
            <a:pPr>
              <a:lnSpc>
                <a:spcPct val="90000"/>
              </a:lnSpc>
              <a:defRPr/>
            </a:pPr>
            <a:r>
              <a:rPr lang="en-GB" dirty="0">
                <a:solidFill>
                  <a:schemeClr val="bg1"/>
                </a:solidFill>
              </a:rPr>
              <a:t>The classroom becomes more like the real world</a:t>
            </a:r>
          </a:p>
          <a:p>
            <a:pPr>
              <a:lnSpc>
                <a:spcPct val="90000"/>
              </a:lnSpc>
              <a:defRPr/>
            </a:pPr>
            <a:r>
              <a:rPr lang="en-GB" dirty="0">
                <a:solidFill>
                  <a:schemeClr val="bg1"/>
                </a:solidFill>
              </a:rPr>
              <a:t>For pupils: </a:t>
            </a:r>
            <a:r>
              <a:rPr lang="ja-JP" altLang="en-GB" dirty="0">
                <a:solidFill>
                  <a:schemeClr val="bg1"/>
                </a:solidFill>
                <a:latin typeface="Arial"/>
              </a:rPr>
              <a:t>“</a:t>
            </a:r>
            <a:r>
              <a:rPr lang="en-GB" dirty="0">
                <a:solidFill>
                  <a:schemeClr val="bg1"/>
                </a:solidFill>
              </a:rPr>
              <a:t>It</a:t>
            </a:r>
            <a:r>
              <a:rPr lang="ja-JP" altLang="en-GB" dirty="0">
                <a:solidFill>
                  <a:schemeClr val="bg1"/>
                </a:solidFill>
                <a:latin typeface="Arial"/>
              </a:rPr>
              <a:t>’</a:t>
            </a:r>
            <a:r>
              <a:rPr lang="en-GB" dirty="0">
                <a:solidFill>
                  <a:schemeClr val="bg1"/>
                </a:solidFill>
              </a:rPr>
              <a:t>s not how smart you are - but how you are smart</a:t>
            </a:r>
            <a:r>
              <a:rPr lang="ja-JP" altLang="en-GB" dirty="0">
                <a:solidFill>
                  <a:schemeClr val="bg1"/>
                </a:solidFill>
                <a:latin typeface="Arial"/>
              </a:rPr>
              <a:t>”</a:t>
            </a:r>
            <a:endParaRPr lang="en-GB" dirty="0">
              <a:solidFill>
                <a:schemeClr val="bg1"/>
              </a:solidFill>
            </a:endParaRPr>
          </a:p>
          <a:p>
            <a:endParaRPr lang="en-GB" dirty="0"/>
          </a:p>
        </p:txBody>
      </p:sp>
    </p:spTree>
    <p:extLst>
      <p:ext uri="{BB962C8B-B14F-4D97-AF65-F5344CB8AC3E}">
        <p14:creationId xmlns:p14="http://schemas.microsoft.com/office/powerpoint/2010/main" val="78135873"/>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normAutofit fontScale="90000"/>
          </a:bodyPr>
          <a:lstStyle/>
          <a:p>
            <a:br>
              <a:rPr lang="en-GB" dirty="0">
                <a:solidFill>
                  <a:schemeClr val="bg1"/>
                </a:solidFill>
              </a:rPr>
            </a:br>
            <a:r>
              <a:rPr lang="en-GB" dirty="0" err="1">
                <a:solidFill>
                  <a:schemeClr val="bg1"/>
                </a:solidFill>
              </a:rPr>
              <a:t>Ond</a:t>
            </a:r>
            <a:r>
              <a:rPr lang="en-GB" dirty="0">
                <a:solidFill>
                  <a:schemeClr val="bg1"/>
                </a:solidFill>
              </a:rPr>
              <a:t>… / But…</a:t>
            </a:r>
            <a:br>
              <a:rPr lang="en-GB" dirty="0">
                <a:solidFill>
                  <a:schemeClr val="bg1"/>
                </a:solidFill>
              </a:rPr>
            </a:br>
            <a:br>
              <a:rPr lang="en-GB" dirty="0">
                <a:solidFill>
                  <a:schemeClr val="bg1"/>
                </a:solidFill>
              </a:rPr>
            </a:br>
            <a:endParaRPr lang="en-GB" dirty="0">
              <a:solidFill>
                <a:schemeClr val="bg1"/>
              </a:solidFill>
            </a:endParaRPr>
          </a:p>
        </p:txBody>
      </p:sp>
      <p:sp>
        <p:nvSpPr>
          <p:cNvPr id="3" name="Content Placeholder 2"/>
          <p:cNvSpPr>
            <a:spLocks noGrp="1"/>
          </p:cNvSpPr>
          <p:nvPr>
            <p:ph sz="half" idx="1"/>
          </p:nvPr>
        </p:nvSpPr>
        <p:spPr>
          <a:xfrm>
            <a:off x="457200" y="1600201"/>
            <a:ext cx="4038600" cy="1396752"/>
          </a:xfrm>
          <a:solidFill>
            <a:schemeClr val="tx1"/>
          </a:solidFill>
        </p:spPr>
        <p:style>
          <a:lnRef idx="2">
            <a:schemeClr val="accent4"/>
          </a:lnRef>
          <a:fillRef idx="1">
            <a:schemeClr val="lt1"/>
          </a:fillRef>
          <a:effectRef idx="0">
            <a:schemeClr val="accent4"/>
          </a:effectRef>
          <a:fontRef idx="minor">
            <a:schemeClr val="dk1"/>
          </a:fontRef>
        </p:style>
        <p:txBody>
          <a:bodyPr>
            <a:normAutofit fontScale="70000" lnSpcReduction="20000"/>
          </a:bodyPr>
          <a:lstStyle/>
          <a:p>
            <a:r>
              <a:rPr lang="en-GB" dirty="0">
                <a:solidFill>
                  <a:schemeClr val="bg1"/>
                </a:solidFill>
              </a:rPr>
              <a:t>Mae </a:t>
            </a:r>
            <a:r>
              <a:rPr lang="en-GB" dirty="0" err="1">
                <a:solidFill>
                  <a:schemeClr val="bg1"/>
                </a:solidFill>
              </a:rPr>
              <a:t>ymchwil</a:t>
            </a:r>
            <a:r>
              <a:rPr lang="en-GB" dirty="0">
                <a:solidFill>
                  <a:schemeClr val="bg1"/>
                </a:solidFill>
              </a:rPr>
              <a:t> </a:t>
            </a:r>
            <a:r>
              <a:rPr lang="en-GB" dirty="0" err="1">
                <a:solidFill>
                  <a:schemeClr val="bg1"/>
                </a:solidFill>
              </a:rPr>
              <a:t>niwrowyddoniaeth</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awgrymu</a:t>
            </a:r>
            <a:r>
              <a:rPr lang="en-GB" dirty="0">
                <a:solidFill>
                  <a:schemeClr val="bg1"/>
                </a:solidFill>
              </a:rPr>
              <a:t> </a:t>
            </a:r>
            <a:r>
              <a:rPr lang="en-GB" dirty="0" err="1">
                <a:solidFill>
                  <a:schemeClr val="bg1"/>
                </a:solidFill>
              </a:rPr>
              <a:t>nad</a:t>
            </a:r>
            <a:r>
              <a:rPr lang="en-GB" dirty="0">
                <a:solidFill>
                  <a:schemeClr val="bg1"/>
                </a:solidFill>
              </a:rPr>
              <a:t> </a:t>
            </a:r>
            <a:r>
              <a:rPr lang="en-GB" dirty="0" err="1">
                <a:solidFill>
                  <a:schemeClr val="bg1"/>
                </a:solidFill>
              </a:rPr>
              <a:t>oes</a:t>
            </a:r>
            <a:r>
              <a:rPr lang="en-GB" dirty="0">
                <a:solidFill>
                  <a:schemeClr val="bg1"/>
                </a:solidFill>
              </a:rPr>
              <a:t> </a:t>
            </a:r>
            <a:r>
              <a:rPr lang="en-GB" dirty="0" err="1">
                <a:solidFill>
                  <a:schemeClr val="bg1"/>
                </a:solidFill>
              </a:rPr>
              <a:t>tystiolaeth</a:t>
            </a:r>
            <a:r>
              <a:rPr lang="en-GB" dirty="0">
                <a:solidFill>
                  <a:schemeClr val="bg1"/>
                </a:solidFill>
              </a:rPr>
              <a:t> </a:t>
            </a:r>
            <a:r>
              <a:rPr lang="en-GB" dirty="0" err="1">
                <a:solidFill>
                  <a:schemeClr val="bg1"/>
                </a:solidFill>
              </a:rPr>
              <a:t>ddigonol</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gefnogi’r</a:t>
            </a:r>
            <a:r>
              <a:rPr lang="en-GB" dirty="0">
                <a:solidFill>
                  <a:schemeClr val="bg1"/>
                </a:solidFill>
              </a:rPr>
              <a:t> </a:t>
            </a:r>
            <a:r>
              <a:rPr lang="en-GB" dirty="0" err="1">
                <a:solidFill>
                  <a:schemeClr val="bg1"/>
                </a:solidFill>
              </a:rPr>
              <a:t>damcaniawethau</a:t>
            </a:r>
            <a:r>
              <a:rPr lang="en-GB" dirty="0">
                <a:solidFill>
                  <a:schemeClr val="bg1"/>
                </a:solidFill>
              </a:rPr>
              <a:t> </a:t>
            </a:r>
            <a:r>
              <a:rPr lang="en-GB" dirty="0" err="1">
                <a:solidFill>
                  <a:schemeClr val="bg1"/>
                </a:solidFill>
              </a:rPr>
              <a:t>yma</a:t>
            </a:r>
            <a:r>
              <a:rPr lang="en-GB" dirty="0">
                <a:solidFill>
                  <a:schemeClr val="bg1"/>
                </a:solidFill>
              </a:rPr>
              <a:t>. </a:t>
            </a:r>
          </a:p>
          <a:p>
            <a:endParaRPr lang="en-GB" dirty="0"/>
          </a:p>
        </p:txBody>
      </p:sp>
      <p:sp>
        <p:nvSpPr>
          <p:cNvPr id="4" name="Content Placeholder 3"/>
          <p:cNvSpPr>
            <a:spLocks noGrp="1"/>
          </p:cNvSpPr>
          <p:nvPr>
            <p:ph sz="half" idx="2"/>
          </p:nvPr>
        </p:nvSpPr>
        <p:spPr>
          <a:xfrm>
            <a:off x="4648200" y="1556792"/>
            <a:ext cx="4316288" cy="1440160"/>
          </a:xfrm>
          <a:solidFill>
            <a:schemeClr val="tx1"/>
          </a:solidFill>
        </p:spPr>
        <p:style>
          <a:lnRef idx="2">
            <a:schemeClr val="accent5"/>
          </a:lnRef>
          <a:fillRef idx="1">
            <a:schemeClr val="lt1"/>
          </a:fillRef>
          <a:effectRef idx="0">
            <a:schemeClr val="accent5"/>
          </a:effectRef>
          <a:fontRef idx="minor">
            <a:schemeClr val="dk1"/>
          </a:fontRef>
        </p:style>
        <p:txBody>
          <a:bodyPr>
            <a:noAutofit/>
          </a:bodyPr>
          <a:lstStyle/>
          <a:p>
            <a:r>
              <a:rPr lang="en-GB" sz="2200" dirty="0">
                <a:solidFill>
                  <a:schemeClr val="bg1"/>
                </a:solidFill>
              </a:rPr>
              <a:t>Neuroscience research suggests that there is little evidence to support these theories. </a:t>
            </a:r>
          </a:p>
          <a:p>
            <a:pPr marL="0" indent="0">
              <a:buNone/>
            </a:pPr>
            <a:endParaRPr lang="en-GB" sz="1800" dirty="0"/>
          </a:p>
        </p:txBody>
      </p:sp>
      <p:sp>
        <p:nvSpPr>
          <p:cNvPr id="5" name="TextBox 4"/>
          <p:cNvSpPr txBox="1"/>
          <p:nvPr/>
        </p:nvSpPr>
        <p:spPr>
          <a:xfrm>
            <a:off x="827584" y="3212976"/>
            <a:ext cx="7632848" cy="3447098"/>
          </a:xfrm>
          <a:prstGeom prst="rect">
            <a:avLst/>
          </a:prstGeom>
          <a:solidFill>
            <a:schemeClr val="tx1"/>
          </a:solidFill>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000" dirty="0">
                <a:solidFill>
                  <a:schemeClr val="bg1"/>
                </a:solidFill>
              </a:rPr>
              <a:t>“Our detailed and systematic review found that ‘... there is no evidence that the model is either a desirable basis for learning or the best use of investment, teacher time, initial teacher education and professional development” </a:t>
            </a:r>
          </a:p>
          <a:p>
            <a:pPr algn="r"/>
            <a:r>
              <a:rPr lang="en-GB" sz="2000" dirty="0">
                <a:solidFill>
                  <a:schemeClr val="bg1"/>
                </a:solidFill>
              </a:rPr>
              <a:t>(</a:t>
            </a:r>
            <a:r>
              <a:rPr lang="en-GB" sz="2000" dirty="0" err="1">
                <a:solidFill>
                  <a:schemeClr val="bg1"/>
                </a:solidFill>
              </a:rPr>
              <a:t>Coffield</a:t>
            </a:r>
            <a:r>
              <a:rPr lang="en-GB" sz="2000" dirty="0">
                <a:solidFill>
                  <a:schemeClr val="bg1"/>
                </a:solidFill>
              </a:rPr>
              <a:t> et al. 2004a: 35).</a:t>
            </a:r>
          </a:p>
          <a:p>
            <a:pPr algn="r"/>
            <a:endParaRPr lang="en-GB" sz="2000" dirty="0">
              <a:solidFill>
                <a:schemeClr val="bg1"/>
              </a:solidFill>
            </a:endParaRPr>
          </a:p>
          <a:p>
            <a:r>
              <a:rPr lang="en-GB" sz="2000" dirty="0">
                <a:solidFill>
                  <a:schemeClr val="bg1"/>
                </a:solidFill>
              </a:rPr>
              <a:t>“The popular notions of ‘right brain’ and ‘left brain’ learning have no basis in neuroscience. Both hemispheres of the brain are involved in every cognitive task studied so far, including language and spatial analysis.”                 (Demos, 2004) </a:t>
            </a:r>
            <a:br>
              <a:rPr lang="en-GB" sz="2000" dirty="0"/>
            </a:br>
            <a:endParaRPr lang="en-GB" dirty="0"/>
          </a:p>
        </p:txBody>
      </p:sp>
    </p:spTree>
    <p:extLst>
      <p:ext uri="{BB962C8B-B14F-4D97-AF65-F5344CB8AC3E}">
        <p14:creationId xmlns:p14="http://schemas.microsoft.com/office/powerpoint/2010/main" val="9864716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bg1"/>
                </a:solidFill>
              </a:rPr>
              <a:t>Ffaith</a:t>
            </a:r>
            <a:r>
              <a:rPr lang="en-GB" dirty="0">
                <a:solidFill>
                  <a:schemeClr val="bg1"/>
                </a:solidFill>
              </a:rPr>
              <a:t> neu </a:t>
            </a:r>
            <a:r>
              <a:rPr lang="en-GB" dirty="0" err="1">
                <a:solidFill>
                  <a:schemeClr val="bg1"/>
                </a:solidFill>
              </a:rPr>
              <a:t>Chwedl</a:t>
            </a:r>
            <a:r>
              <a:rPr lang="en-GB" dirty="0">
                <a:solidFill>
                  <a:schemeClr val="bg1"/>
                </a:solidFill>
              </a:rPr>
              <a:t>?</a:t>
            </a:r>
            <a:br>
              <a:rPr lang="en-GB" dirty="0">
                <a:solidFill>
                  <a:schemeClr val="bg1"/>
                </a:solidFill>
              </a:rPr>
            </a:br>
            <a:r>
              <a:rPr lang="en-GB" dirty="0">
                <a:solidFill>
                  <a:schemeClr val="bg1"/>
                </a:solidFill>
              </a:rPr>
              <a:t>Fact or Myth?</a:t>
            </a:r>
            <a:br>
              <a:rPr lang="en-GB" dirty="0">
                <a:solidFill>
                  <a:schemeClr val="bg1"/>
                </a:solidFill>
              </a:rPr>
            </a:br>
            <a:endParaRPr lang="en-GB" dirty="0">
              <a:solidFill>
                <a:schemeClr val="bg1"/>
              </a:solidFill>
            </a:endParaRPr>
          </a:p>
        </p:txBody>
      </p:sp>
      <p:sp>
        <p:nvSpPr>
          <p:cNvPr id="3" name="Content Placeholder 2"/>
          <p:cNvSpPr>
            <a:spLocks noGrp="1"/>
          </p:cNvSpPr>
          <p:nvPr>
            <p:ph sz="half" idx="1"/>
          </p:nvPr>
        </p:nvSpPr>
        <p:spPr>
          <a:xfrm>
            <a:off x="179512" y="1600200"/>
            <a:ext cx="4316288" cy="4525963"/>
          </a:xfrm>
          <a:solidFill>
            <a:schemeClr val="tx1"/>
          </a:solidFill>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r>
              <a:rPr lang="en-GB" dirty="0">
                <a:solidFill>
                  <a:schemeClr val="bg1"/>
                </a:solidFill>
              </a:rPr>
              <a:t>Dan Willingham</a:t>
            </a:r>
          </a:p>
          <a:p>
            <a:endParaRPr lang="en-GB" dirty="0">
              <a:solidFill>
                <a:schemeClr val="bg1"/>
              </a:solidFill>
            </a:endParaRPr>
          </a:p>
          <a:p>
            <a:r>
              <a:rPr lang="en-GB" dirty="0" err="1">
                <a:solidFill>
                  <a:schemeClr val="bg1"/>
                </a:solidFill>
              </a:rPr>
              <a:t>Adlewyrchwch</a:t>
            </a:r>
            <a:r>
              <a:rPr lang="en-GB" dirty="0">
                <a:solidFill>
                  <a:schemeClr val="bg1"/>
                </a:solidFill>
              </a:rPr>
              <a:t>:</a:t>
            </a:r>
          </a:p>
          <a:p>
            <a:pPr lvl="1"/>
            <a:r>
              <a:rPr lang="en-GB" dirty="0">
                <a:solidFill>
                  <a:schemeClr val="bg1"/>
                </a:solidFill>
              </a:rPr>
              <a:t>Pa </a:t>
            </a:r>
            <a:r>
              <a:rPr lang="en-GB" dirty="0" err="1">
                <a:solidFill>
                  <a:schemeClr val="bg1"/>
                </a:solidFill>
              </a:rPr>
              <a:t>gyngor</a:t>
            </a:r>
            <a:r>
              <a:rPr lang="en-GB" dirty="0">
                <a:solidFill>
                  <a:schemeClr val="bg1"/>
                </a:solidFill>
              </a:rPr>
              <a:t> </a:t>
            </a:r>
            <a:r>
              <a:rPr lang="en-GB" dirty="0" err="1">
                <a:solidFill>
                  <a:schemeClr val="bg1"/>
                </a:solidFill>
              </a:rPr>
              <a:t>fyddech</a:t>
            </a:r>
            <a:r>
              <a:rPr lang="en-GB" dirty="0">
                <a:solidFill>
                  <a:schemeClr val="bg1"/>
                </a:solidFill>
              </a:rPr>
              <a:t> </a:t>
            </a:r>
            <a:r>
              <a:rPr lang="en-GB" dirty="0" err="1">
                <a:solidFill>
                  <a:schemeClr val="bg1"/>
                </a:solidFill>
              </a:rPr>
              <a:t>chi'n</a:t>
            </a:r>
            <a:r>
              <a:rPr lang="en-GB" dirty="0">
                <a:solidFill>
                  <a:schemeClr val="bg1"/>
                </a:solidFill>
              </a:rPr>
              <a:t> </a:t>
            </a:r>
            <a:r>
              <a:rPr lang="en-GB" dirty="0" err="1">
                <a:solidFill>
                  <a:schemeClr val="bg1"/>
                </a:solidFill>
              </a:rPr>
              <a:t>ei</a:t>
            </a:r>
            <a:r>
              <a:rPr lang="en-GB" dirty="0">
                <a:solidFill>
                  <a:schemeClr val="bg1"/>
                </a:solidFill>
              </a:rPr>
              <a:t> </a:t>
            </a:r>
            <a:r>
              <a:rPr lang="en-GB" dirty="0" err="1">
                <a:solidFill>
                  <a:schemeClr val="bg1"/>
                </a:solidFill>
              </a:rPr>
              <a:t>roi</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ymarferydd</a:t>
            </a:r>
            <a:r>
              <a:rPr lang="en-GB" dirty="0">
                <a:solidFill>
                  <a:schemeClr val="bg1"/>
                </a:solidFill>
              </a:rPr>
              <a:t> </a:t>
            </a:r>
            <a:r>
              <a:rPr lang="en-GB" dirty="0" err="1">
                <a:solidFill>
                  <a:schemeClr val="bg1"/>
                </a:solidFill>
              </a:rPr>
              <a:t>sydd</a:t>
            </a:r>
            <a:r>
              <a:rPr lang="en-GB" dirty="0">
                <a:solidFill>
                  <a:schemeClr val="bg1"/>
                </a:solidFill>
              </a:rPr>
              <a:t> â </a:t>
            </a:r>
            <a:r>
              <a:rPr lang="en-GB" dirty="0" err="1">
                <a:solidFill>
                  <a:schemeClr val="bg1"/>
                </a:solidFill>
              </a:rPr>
              <a:t>diddordeb</a:t>
            </a:r>
            <a:r>
              <a:rPr lang="en-GB" dirty="0">
                <a:solidFill>
                  <a:schemeClr val="bg1"/>
                </a:solidFill>
              </a:rPr>
              <a:t> </a:t>
            </a:r>
            <a:r>
              <a:rPr lang="en-GB" dirty="0" err="1">
                <a:solidFill>
                  <a:schemeClr val="bg1"/>
                </a:solidFill>
              </a:rPr>
              <a:t>mewn</a:t>
            </a:r>
            <a:r>
              <a:rPr lang="en-GB" dirty="0">
                <a:solidFill>
                  <a:schemeClr val="bg1"/>
                </a:solidFill>
              </a:rPr>
              <a:t> </a:t>
            </a:r>
            <a:r>
              <a:rPr lang="en-GB" dirty="0" err="1">
                <a:solidFill>
                  <a:schemeClr val="bg1"/>
                </a:solidFill>
              </a:rPr>
              <a:t>defnyddio</a:t>
            </a:r>
            <a:r>
              <a:rPr lang="en-GB" dirty="0">
                <a:solidFill>
                  <a:schemeClr val="bg1"/>
                </a:solidFill>
              </a:rPr>
              <a:t> </a:t>
            </a:r>
            <a:r>
              <a:rPr lang="en-GB" dirty="0" err="1">
                <a:solidFill>
                  <a:schemeClr val="bg1"/>
                </a:solidFill>
              </a:rPr>
              <a:t>dulliau</a:t>
            </a:r>
            <a:r>
              <a:rPr lang="en-GB" dirty="0">
                <a:solidFill>
                  <a:schemeClr val="bg1"/>
                </a:solidFill>
              </a:rPr>
              <a:t> </a:t>
            </a:r>
            <a:r>
              <a:rPr lang="en-GB" dirty="0" err="1">
                <a:solidFill>
                  <a:schemeClr val="bg1"/>
                </a:solidFill>
              </a:rPr>
              <a:t>dysgu</a:t>
            </a:r>
            <a:r>
              <a:rPr lang="en-GB" dirty="0">
                <a:solidFill>
                  <a:schemeClr val="bg1"/>
                </a:solidFill>
              </a:rPr>
              <a:t> </a:t>
            </a:r>
            <a:r>
              <a:rPr lang="en-GB" dirty="0" err="1">
                <a:solidFill>
                  <a:schemeClr val="bg1"/>
                </a:solidFill>
              </a:rPr>
              <a:t>seiliedig</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yr</a:t>
            </a:r>
            <a:r>
              <a:rPr lang="en-GB" dirty="0">
                <a:solidFill>
                  <a:schemeClr val="bg1"/>
                </a:solidFill>
              </a:rPr>
              <a:t> </a:t>
            </a:r>
            <a:r>
              <a:rPr lang="en-GB" dirty="0" err="1">
                <a:solidFill>
                  <a:schemeClr val="bg1"/>
                </a:solidFill>
              </a:rPr>
              <a:t>ymennydd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hymarfer</a:t>
            </a:r>
            <a:r>
              <a:rPr lang="en-GB" dirty="0">
                <a:solidFill>
                  <a:schemeClr val="bg1"/>
                </a:solidFill>
              </a:rPr>
              <a:t>?</a:t>
            </a:r>
          </a:p>
          <a:p>
            <a:pPr lvl="1"/>
            <a:r>
              <a:rPr lang="en-GB" dirty="0">
                <a:solidFill>
                  <a:schemeClr val="bg1"/>
                </a:solidFill>
              </a:rPr>
              <a:t>Beth </a:t>
            </a:r>
            <a:r>
              <a:rPr lang="en-GB" dirty="0" err="1">
                <a:solidFill>
                  <a:schemeClr val="bg1"/>
                </a:solidFill>
              </a:rPr>
              <a:t>yw'r</a:t>
            </a:r>
            <a:r>
              <a:rPr lang="en-GB" dirty="0">
                <a:solidFill>
                  <a:schemeClr val="bg1"/>
                </a:solidFill>
              </a:rPr>
              <a:t> </a:t>
            </a:r>
            <a:r>
              <a:rPr lang="en-GB" dirty="0" err="1">
                <a:solidFill>
                  <a:schemeClr val="bg1"/>
                </a:solidFill>
              </a:rPr>
              <a:t>manteision</a:t>
            </a:r>
            <a:r>
              <a:rPr lang="en-GB" dirty="0">
                <a:solidFill>
                  <a:schemeClr val="bg1"/>
                </a:solidFill>
              </a:rPr>
              <a:t> a </a:t>
            </a:r>
            <a:r>
              <a:rPr lang="en-GB" dirty="0" err="1">
                <a:solidFill>
                  <a:schemeClr val="bg1"/>
                </a:solidFill>
              </a:rPr>
              <a:t>gynigir</a:t>
            </a:r>
            <a:r>
              <a:rPr lang="en-GB" dirty="0">
                <a:solidFill>
                  <a:schemeClr val="bg1"/>
                </a:solidFill>
              </a:rPr>
              <a:t> </a:t>
            </a:r>
            <a:r>
              <a:rPr lang="en-GB" dirty="0" err="1">
                <a:solidFill>
                  <a:schemeClr val="bg1"/>
                </a:solidFill>
              </a:rPr>
              <a:t>gan</a:t>
            </a:r>
            <a:r>
              <a:rPr lang="en-GB" dirty="0">
                <a:solidFill>
                  <a:schemeClr val="bg1"/>
                </a:solidFill>
              </a:rPr>
              <a:t> </a:t>
            </a:r>
            <a:r>
              <a:rPr lang="en-GB" dirty="0" err="1">
                <a:solidFill>
                  <a:schemeClr val="bg1"/>
                </a:solidFill>
              </a:rPr>
              <a:t>niwrowyddoniaeth</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addysg</a:t>
            </a:r>
            <a:r>
              <a:rPr lang="en-GB" dirty="0">
                <a:solidFill>
                  <a:schemeClr val="bg1"/>
                </a:solidFill>
              </a:rPr>
              <a:t>?</a:t>
            </a:r>
          </a:p>
          <a:p>
            <a:pPr lvl="1"/>
            <a:r>
              <a:rPr lang="en-GB" dirty="0">
                <a:solidFill>
                  <a:schemeClr val="bg1"/>
                </a:solidFill>
              </a:rPr>
              <a:t>Beth </a:t>
            </a:r>
            <a:r>
              <a:rPr lang="en-GB" dirty="0" err="1">
                <a:solidFill>
                  <a:schemeClr val="bg1"/>
                </a:solidFill>
              </a:rPr>
              <a:t>yw'r</a:t>
            </a:r>
            <a:r>
              <a:rPr lang="en-GB" dirty="0">
                <a:solidFill>
                  <a:schemeClr val="bg1"/>
                </a:solidFill>
              </a:rPr>
              <a:t> </a:t>
            </a:r>
            <a:r>
              <a:rPr lang="en-GB" dirty="0" err="1">
                <a:solidFill>
                  <a:schemeClr val="bg1"/>
                </a:solidFill>
              </a:rPr>
              <a:t>anfanteision</a:t>
            </a:r>
            <a:r>
              <a:rPr lang="en-GB" dirty="0">
                <a:solidFill>
                  <a:schemeClr val="bg1"/>
                </a:solidFill>
              </a:rPr>
              <a:t> a </a:t>
            </a:r>
            <a:r>
              <a:rPr lang="en-GB" dirty="0" err="1">
                <a:solidFill>
                  <a:schemeClr val="bg1"/>
                </a:solidFill>
              </a:rPr>
              <a:t>gynigir</a:t>
            </a:r>
            <a:r>
              <a:rPr lang="en-GB" dirty="0">
                <a:solidFill>
                  <a:schemeClr val="bg1"/>
                </a:solidFill>
              </a:rPr>
              <a:t> </a:t>
            </a:r>
            <a:r>
              <a:rPr lang="en-GB" dirty="0" err="1">
                <a:solidFill>
                  <a:schemeClr val="bg1"/>
                </a:solidFill>
              </a:rPr>
              <a:t>gan</a:t>
            </a:r>
            <a:r>
              <a:rPr lang="en-GB" dirty="0">
                <a:solidFill>
                  <a:schemeClr val="bg1"/>
                </a:solidFill>
              </a:rPr>
              <a:t> </a:t>
            </a:r>
            <a:r>
              <a:rPr lang="en-GB" dirty="0" err="1">
                <a:solidFill>
                  <a:schemeClr val="bg1"/>
                </a:solidFill>
              </a:rPr>
              <a:t>niwrowyddoniaeth</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addysg</a:t>
            </a:r>
            <a:r>
              <a:rPr lang="en-GB" dirty="0">
                <a:solidFill>
                  <a:schemeClr val="bg1"/>
                </a:solidFill>
              </a:rPr>
              <a:t>?</a:t>
            </a:r>
          </a:p>
          <a:p>
            <a:pPr lvl="1"/>
            <a:endParaRPr lang="en-GB" dirty="0"/>
          </a:p>
          <a:p>
            <a:endParaRPr lang="en-GB" dirty="0"/>
          </a:p>
        </p:txBody>
      </p:sp>
      <p:sp>
        <p:nvSpPr>
          <p:cNvPr id="4" name="Content Placeholder 3"/>
          <p:cNvSpPr>
            <a:spLocks noGrp="1"/>
          </p:cNvSpPr>
          <p:nvPr>
            <p:ph sz="half" idx="2"/>
          </p:nvPr>
        </p:nvSpPr>
        <p:spPr>
          <a:xfrm>
            <a:off x="4648200" y="1600200"/>
            <a:ext cx="4244280" cy="4525963"/>
          </a:xfrm>
          <a:solidFill>
            <a:schemeClr val="tx1"/>
          </a:solidFill>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a:solidFill>
                  <a:schemeClr val="bg1"/>
                </a:solidFill>
                <a:hlinkClick r:id="rId3">
                  <a:extLst>
                    <a:ext uri="{A12FA001-AC4F-418D-AE19-62706E023703}">
                      <ahyp:hlinkClr xmlns:ahyp="http://schemas.microsoft.com/office/drawing/2018/hyperlinkcolor" val="tx"/>
                    </a:ext>
                  </a:extLst>
                </a:hlinkClick>
              </a:rPr>
              <a:t>Dan Willingham </a:t>
            </a:r>
            <a:endParaRPr lang="en-GB" dirty="0">
              <a:solidFill>
                <a:schemeClr val="bg1"/>
              </a:solidFill>
            </a:endParaRPr>
          </a:p>
          <a:p>
            <a:endParaRPr lang="en-GB" dirty="0">
              <a:solidFill>
                <a:schemeClr val="bg1"/>
              </a:solidFill>
            </a:endParaRPr>
          </a:p>
          <a:p>
            <a:r>
              <a:rPr lang="en-GB" dirty="0">
                <a:solidFill>
                  <a:schemeClr val="bg1"/>
                </a:solidFill>
              </a:rPr>
              <a:t>Reflect:</a:t>
            </a:r>
          </a:p>
          <a:p>
            <a:pPr lvl="1"/>
            <a:r>
              <a:rPr lang="en-GB" dirty="0">
                <a:solidFill>
                  <a:schemeClr val="bg1"/>
                </a:solidFill>
              </a:rPr>
              <a:t>What advice would you give to a practitioner who is interested in using brain based learning approaches in their practice?</a:t>
            </a:r>
          </a:p>
          <a:p>
            <a:pPr lvl="1"/>
            <a:r>
              <a:rPr lang="en-GB" dirty="0">
                <a:solidFill>
                  <a:schemeClr val="bg1"/>
                </a:solidFill>
              </a:rPr>
              <a:t>What are the benefits offered by neuroscience to education?</a:t>
            </a:r>
          </a:p>
          <a:p>
            <a:pPr lvl="1"/>
            <a:r>
              <a:rPr lang="en-GB" dirty="0">
                <a:solidFill>
                  <a:schemeClr val="bg1"/>
                </a:solidFill>
              </a:rPr>
              <a:t>What are the drawbacks offered by neuroscience to education?</a:t>
            </a:r>
          </a:p>
        </p:txBody>
      </p:sp>
    </p:spTree>
    <p:extLst>
      <p:ext uri="{BB962C8B-B14F-4D97-AF65-F5344CB8AC3E}">
        <p14:creationId xmlns:p14="http://schemas.microsoft.com/office/powerpoint/2010/main" val="24974727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Tasg</a:t>
            </a:r>
            <a:r>
              <a:rPr lang="en-GB" dirty="0"/>
              <a:t>/Task </a:t>
            </a:r>
            <a:br>
              <a:rPr lang="en-GB" dirty="0"/>
            </a:br>
            <a:endParaRPr lang="en-GB" dirty="0"/>
          </a:p>
        </p:txBody>
      </p:sp>
      <p:sp>
        <p:nvSpPr>
          <p:cNvPr id="3" name="Content Placeholder 2"/>
          <p:cNvSpPr>
            <a:spLocks noGrp="1"/>
          </p:cNvSpPr>
          <p:nvPr>
            <p:ph sz="half" idx="1"/>
          </p:nvPr>
        </p:nvSpPr>
        <p:spPr>
          <a:xfrm>
            <a:off x="457200" y="1600200"/>
            <a:ext cx="4038600" cy="4997152"/>
          </a:xfrm>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r>
              <a:rPr lang="en-GB" dirty="0" err="1"/>
              <a:t>Mewn</a:t>
            </a:r>
            <a:r>
              <a:rPr lang="en-GB" dirty="0"/>
              <a:t> </a:t>
            </a:r>
            <a:r>
              <a:rPr lang="en-GB" dirty="0" err="1"/>
              <a:t>pâr</a:t>
            </a:r>
            <a:r>
              <a:rPr lang="en-GB" dirty="0"/>
              <a:t> neu </a:t>
            </a:r>
            <a:r>
              <a:rPr lang="en-GB" dirty="0" err="1"/>
              <a:t>grŵp</a:t>
            </a:r>
            <a:r>
              <a:rPr lang="en-GB" dirty="0"/>
              <a:t> </a:t>
            </a:r>
            <a:r>
              <a:rPr lang="en-GB" dirty="0" err="1"/>
              <a:t>bach</a:t>
            </a:r>
            <a:r>
              <a:rPr lang="en-GB" dirty="0"/>
              <a:t>, </a:t>
            </a:r>
            <a:r>
              <a:rPr lang="en-GB" dirty="0" err="1"/>
              <a:t>dewiswch</a:t>
            </a:r>
            <a:r>
              <a:rPr lang="en-GB" dirty="0"/>
              <a:t> un </a:t>
            </a:r>
            <a:r>
              <a:rPr lang="en-GB" dirty="0" err="1"/>
              <a:t>elfen</a:t>
            </a:r>
            <a:r>
              <a:rPr lang="en-GB" dirty="0"/>
              <a:t> â </a:t>
            </a:r>
            <a:r>
              <a:rPr lang="en-GB" dirty="0" err="1"/>
              <a:t>ystyriwyd</a:t>
            </a:r>
            <a:r>
              <a:rPr lang="en-GB" dirty="0"/>
              <a:t> </a:t>
            </a:r>
            <a:r>
              <a:rPr lang="en-GB" dirty="0" err="1"/>
              <a:t>gan</a:t>
            </a:r>
            <a:r>
              <a:rPr lang="en-GB" dirty="0"/>
              <a:t> Howard-Jones. </a:t>
            </a:r>
          </a:p>
          <a:p>
            <a:endParaRPr lang="en-GB" dirty="0"/>
          </a:p>
          <a:p>
            <a:r>
              <a:rPr lang="en-GB" dirty="0"/>
              <a:t>Gan </a:t>
            </a:r>
            <a:r>
              <a:rPr lang="en-GB" dirty="0" err="1"/>
              <a:t>ddefnyddio’r</a:t>
            </a:r>
            <a:r>
              <a:rPr lang="en-GB" dirty="0"/>
              <a:t> ‘chat’, </a:t>
            </a:r>
            <a:r>
              <a:rPr lang="en-GB" dirty="0" err="1"/>
              <a:t>crynhowch</a:t>
            </a:r>
            <a:r>
              <a:rPr lang="en-GB" dirty="0"/>
              <a:t> </a:t>
            </a:r>
            <a:r>
              <a:rPr lang="en-GB" dirty="0" err="1"/>
              <a:t>eich</a:t>
            </a:r>
            <a:r>
              <a:rPr lang="en-GB" dirty="0"/>
              <a:t> </a:t>
            </a:r>
            <a:r>
              <a:rPr lang="en-GB" dirty="0" err="1"/>
              <a:t>syniadau</a:t>
            </a:r>
            <a:r>
              <a:rPr lang="en-GB" dirty="0"/>
              <a:t> a </a:t>
            </a:r>
            <a:r>
              <a:rPr lang="en-GB" dirty="0" err="1"/>
              <a:t>rhannu</a:t>
            </a:r>
            <a:r>
              <a:rPr lang="en-GB" dirty="0"/>
              <a:t> gyda </a:t>
            </a:r>
            <a:r>
              <a:rPr lang="en-GB" dirty="0" err="1"/>
              <a:t>gweddill</a:t>
            </a:r>
            <a:r>
              <a:rPr lang="en-GB" dirty="0"/>
              <a:t> y </a:t>
            </a:r>
            <a:r>
              <a:rPr lang="en-GB" dirty="0" err="1"/>
              <a:t>grŵp</a:t>
            </a:r>
            <a:r>
              <a:rPr lang="en-GB" dirty="0"/>
              <a:t>. </a:t>
            </a:r>
          </a:p>
          <a:p>
            <a:pPr lvl="1"/>
            <a:r>
              <a:rPr lang="en-GB" dirty="0"/>
              <a:t>Sut all </a:t>
            </a:r>
            <a:r>
              <a:rPr lang="en-GB" dirty="0" err="1"/>
              <a:t>niwrowyddoniaeth</a:t>
            </a:r>
            <a:r>
              <a:rPr lang="en-GB" dirty="0"/>
              <a:t> </a:t>
            </a:r>
            <a:r>
              <a:rPr lang="en-GB" dirty="0" err="1"/>
              <a:t>gyfrannu</a:t>
            </a:r>
            <a:r>
              <a:rPr lang="en-GB" dirty="0"/>
              <a:t> at </a:t>
            </a:r>
            <a:r>
              <a:rPr lang="en-GB" dirty="0" err="1"/>
              <a:t>eich</a:t>
            </a:r>
            <a:r>
              <a:rPr lang="en-GB" dirty="0"/>
              <a:t> </a:t>
            </a:r>
            <a:r>
              <a:rPr lang="en-GB" dirty="0" err="1"/>
              <a:t>ffocws</a:t>
            </a:r>
            <a:r>
              <a:rPr lang="en-GB" dirty="0"/>
              <a:t>?</a:t>
            </a:r>
          </a:p>
          <a:p>
            <a:pPr lvl="1"/>
            <a:r>
              <a:rPr lang="en-GB" dirty="0"/>
              <a:t>Sut all </a:t>
            </a:r>
            <a:r>
              <a:rPr lang="en-GB" dirty="0" err="1"/>
              <a:t>hyn</a:t>
            </a:r>
            <a:r>
              <a:rPr lang="en-GB" dirty="0"/>
              <a:t> </a:t>
            </a:r>
            <a:r>
              <a:rPr lang="en-GB" dirty="0" err="1"/>
              <a:t>gael</a:t>
            </a:r>
            <a:r>
              <a:rPr lang="en-GB" dirty="0"/>
              <a:t> </a:t>
            </a:r>
            <a:r>
              <a:rPr lang="en-GB" dirty="0" err="1"/>
              <a:t>ei</a:t>
            </a:r>
            <a:r>
              <a:rPr lang="en-GB" dirty="0"/>
              <a:t> </a:t>
            </a:r>
            <a:r>
              <a:rPr lang="en-GB" dirty="0" err="1"/>
              <a:t>gymhwyso’n</a:t>
            </a:r>
            <a:r>
              <a:rPr lang="en-GB" dirty="0"/>
              <a:t> </a:t>
            </a:r>
            <a:r>
              <a:rPr lang="en-GB" dirty="0" err="1"/>
              <a:t>ymarferol</a:t>
            </a:r>
            <a:r>
              <a:rPr lang="en-GB" dirty="0"/>
              <a:t> </a:t>
            </a:r>
            <a:r>
              <a:rPr lang="en-GB" dirty="0" err="1"/>
              <a:t>yn</a:t>
            </a:r>
            <a:r>
              <a:rPr lang="en-GB" dirty="0"/>
              <a:t> y </a:t>
            </a:r>
            <a:r>
              <a:rPr lang="en-GB" dirty="0" err="1"/>
              <a:t>dosbarth</a:t>
            </a:r>
            <a:r>
              <a:rPr lang="en-GB" dirty="0"/>
              <a:t>?</a:t>
            </a:r>
          </a:p>
          <a:p>
            <a:pPr lvl="1"/>
            <a:r>
              <a:rPr lang="en-GB" dirty="0"/>
              <a:t>Pa </a:t>
            </a:r>
            <a:r>
              <a:rPr lang="en-GB" dirty="0" err="1"/>
              <a:t>mor</a:t>
            </a:r>
            <a:r>
              <a:rPr lang="en-GB" dirty="0"/>
              <a:t> </a:t>
            </a:r>
            <a:r>
              <a:rPr lang="en-GB" dirty="0" err="1"/>
              <a:t>ddefnyddiol</a:t>
            </a:r>
            <a:r>
              <a:rPr lang="en-GB" dirty="0"/>
              <a:t> </a:t>
            </a:r>
            <a:r>
              <a:rPr lang="en-GB" dirty="0" err="1"/>
              <a:t>yw</a:t>
            </a:r>
            <a:r>
              <a:rPr lang="en-GB" dirty="0"/>
              <a:t> </a:t>
            </a:r>
            <a:r>
              <a:rPr lang="en-GB" dirty="0" err="1"/>
              <a:t>hyn</a:t>
            </a:r>
            <a:r>
              <a:rPr lang="en-GB" dirty="0"/>
              <a:t>? </a:t>
            </a:r>
            <a:r>
              <a:rPr lang="en-GB" dirty="0" err="1"/>
              <a:t>Oes</a:t>
            </a:r>
            <a:r>
              <a:rPr lang="en-GB" dirty="0"/>
              <a:t> </a:t>
            </a:r>
            <a:r>
              <a:rPr lang="en-GB" dirty="0" err="1"/>
              <a:t>unrhyw</a:t>
            </a:r>
            <a:r>
              <a:rPr lang="en-GB" dirty="0"/>
              <a:t> </a:t>
            </a:r>
            <a:r>
              <a:rPr lang="en-GB" dirty="0" err="1"/>
              <a:t>feirniadaeth</a:t>
            </a:r>
            <a:r>
              <a:rPr lang="en-GB" dirty="0"/>
              <a:t> </a:t>
            </a:r>
            <a:r>
              <a:rPr lang="en-GB" dirty="0" err="1"/>
              <a:t>o’r</a:t>
            </a:r>
            <a:r>
              <a:rPr lang="en-GB" dirty="0"/>
              <a:t> </a:t>
            </a:r>
            <a:r>
              <a:rPr lang="en-GB" dirty="0" err="1"/>
              <a:t>syniadau</a:t>
            </a:r>
            <a:r>
              <a:rPr lang="en-GB" dirty="0"/>
              <a:t> </a:t>
            </a:r>
            <a:r>
              <a:rPr lang="en-GB" dirty="0" err="1"/>
              <a:t>yma</a:t>
            </a:r>
            <a:r>
              <a:rPr lang="en-GB" dirty="0"/>
              <a:t>?</a:t>
            </a:r>
          </a:p>
          <a:p>
            <a:endParaRPr lang="en-GB" dirty="0"/>
          </a:p>
        </p:txBody>
      </p:sp>
      <p:sp>
        <p:nvSpPr>
          <p:cNvPr id="4" name="Content Placeholder 3"/>
          <p:cNvSpPr>
            <a:spLocks noGrp="1"/>
          </p:cNvSpPr>
          <p:nvPr>
            <p:ph sz="half" idx="2"/>
          </p:nvPr>
        </p:nvSpPr>
        <p:spPr>
          <a:xfrm>
            <a:off x="4648200" y="1600200"/>
            <a:ext cx="4038600" cy="4997152"/>
          </a:xfrm>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r>
              <a:rPr lang="en-GB" dirty="0"/>
              <a:t>In pairs or small groups, choose one educational aspect considered by </a:t>
            </a:r>
            <a:r>
              <a:rPr lang="en-GB" dirty="0">
                <a:hlinkClick r:id="rId2"/>
              </a:rPr>
              <a:t>Howard-Jones. </a:t>
            </a:r>
            <a:endParaRPr lang="en-GB" dirty="0"/>
          </a:p>
          <a:p>
            <a:endParaRPr lang="en-GB" dirty="0"/>
          </a:p>
          <a:p>
            <a:r>
              <a:rPr lang="en-GB" dirty="0"/>
              <a:t>Using word wall, summarise your ideas and feedback to the group. </a:t>
            </a:r>
          </a:p>
          <a:p>
            <a:pPr lvl="1"/>
            <a:r>
              <a:rPr lang="en-GB" dirty="0"/>
              <a:t>How can neuroscience contribute to your aspect of focus?</a:t>
            </a:r>
          </a:p>
          <a:p>
            <a:pPr lvl="1"/>
            <a:r>
              <a:rPr lang="en-GB" dirty="0"/>
              <a:t>How can this idea be applied in the classroom?</a:t>
            </a:r>
          </a:p>
          <a:p>
            <a:pPr lvl="1"/>
            <a:r>
              <a:rPr lang="en-GB" dirty="0"/>
              <a:t>How useful is this application? Is there any criticism of this aspect?</a:t>
            </a:r>
          </a:p>
        </p:txBody>
      </p:sp>
    </p:spTree>
    <p:extLst>
      <p:ext uri="{BB962C8B-B14F-4D97-AF65-F5344CB8AC3E}">
        <p14:creationId xmlns:p14="http://schemas.microsoft.com/office/powerpoint/2010/main" val="13861301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bg1"/>
                </a:solidFill>
              </a:rPr>
              <a:t>Darllen</a:t>
            </a:r>
            <a:r>
              <a:rPr lang="en-GB" dirty="0">
                <a:solidFill>
                  <a:schemeClr val="bg1"/>
                </a:solidFill>
              </a:rPr>
              <a:t> </a:t>
            </a:r>
            <a:r>
              <a:rPr lang="en-GB" dirty="0" err="1">
                <a:solidFill>
                  <a:schemeClr val="bg1"/>
                </a:solidFill>
              </a:rPr>
              <a:t>Pellach</a:t>
            </a:r>
            <a:r>
              <a:rPr lang="en-GB" dirty="0">
                <a:solidFill>
                  <a:schemeClr val="bg1"/>
                </a:solidFill>
              </a:rPr>
              <a:t> Further Reading </a:t>
            </a:r>
          </a:p>
        </p:txBody>
      </p:sp>
      <p:sp>
        <p:nvSpPr>
          <p:cNvPr id="3" name="Content Placeholder 2"/>
          <p:cNvSpPr>
            <a:spLocks noGrp="1"/>
          </p:cNvSpPr>
          <p:nvPr>
            <p:ph idx="1"/>
          </p:nvPr>
        </p:nvSpPr>
        <p:spPr>
          <a:xfrm>
            <a:off x="683568" y="1391369"/>
            <a:ext cx="8229600" cy="4525963"/>
          </a:xfrm>
        </p:spPr>
        <p:txBody>
          <a:bodyPr>
            <a:normAutofit fontScale="70000" lnSpcReduction="20000"/>
          </a:bodyPr>
          <a:lstStyle/>
          <a:p>
            <a:r>
              <a:rPr lang="en-US" dirty="0"/>
              <a:t>Teaching and Learning Research </a:t>
            </a:r>
            <a:r>
              <a:rPr lang="en-US" dirty="0" err="1"/>
              <a:t>Programme</a:t>
            </a:r>
            <a:r>
              <a:rPr lang="en-US" dirty="0"/>
              <a:t> (2007). </a:t>
            </a:r>
            <a:r>
              <a:rPr lang="en-US" i="1" dirty="0"/>
              <a:t>Neuroscience </a:t>
            </a:r>
            <a:r>
              <a:rPr lang="en-US" i="1" dirty="0">
                <a:solidFill>
                  <a:schemeClr val="bg1"/>
                </a:solidFill>
              </a:rPr>
              <a:t>and Education: Issues and Opportunities</a:t>
            </a:r>
            <a:r>
              <a:rPr lang="en-US" dirty="0">
                <a:solidFill>
                  <a:schemeClr val="bg1"/>
                </a:solidFill>
              </a:rPr>
              <a:t>.  Available at: </a:t>
            </a:r>
            <a:r>
              <a:rPr lang="en-US" dirty="0">
                <a:solidFill>
                  <a:schemeClr val="bg1"/>
                </a:solidFill>
                <a:hlinkClick r:id="rId2">
                  <a:extLst>
                    <a:ext uri="{A12FA001-AC4F-418D-AE19-62706E023703}">
                      <ahyp:hlinkClr xmlns:ahyp="http://schemas.microsoft.com/office/drawing/2018/hyperlinkcolor" val="tx"/>
                    </a:ext>
                  </a:extLst>
                </a:hlinkClick>
              </a:rPr>
              <a:t>https://people.bath.ac.uk/edspd/Weblinks/MA_ULL/Resources/Brain-based%20Learning/Howard-Jones%202007%20TLRP.pdf</a:t>
            </a:r>
            <a:r>
              <a:rPr lang="en-US" dirty="0">
                <a:solidFill>
                  <a:schemeClr val="bg1"/>
                </a:solidFill>
              </a:rPr>
              <a:t>  (Accessed: 23 February 2022)</a:t>
            </a:r>
          </a:p>
          <a:p>
            <a:r>
              <a:rPr lang="en-US" dirty="0">
                <a:solidFill>
                  <a:schemeClr val="bg1"/>
                </a:solidFill>
              </a:rPr>
              <a:t>Paul Howard-Jones (2014). </a:t>
            </a:r>
            <a:r>
              <a:rPr lang="en-US" i="1" dirty="0">
                <a:solidFill>
                  <a:schemeClr val="bg1"/>
                </a:solidFill>
              </a:rPr>
              <a:t>A Review of Educational Interventions and Approaches Informed by Neuroscience</a:t>
            </a:r>
            <a:r>
              <a:rPr lang="en-US" dirty="0">
                <a:solidFill>
                  <a:schemeClr val="bg1"/>
                </a:solidFill>
              </a:rPr>
              <a:t>. Available at:  </a:t>
            </a:r>
            <a:r>
              <a:rPr lang="en-US" dirty="0">
                <a:solidFill>
                  <a:schemeClr val="bg1"/>
                </a:solidFill>
                <a:hlinkClick r:id="rId3">
                  <a:extLst>
                    <a:ext uri="{A12FA001-AC4F-418D-AE19-62706E023703}">
                      <ahyp:hlinkClr xmlns:ahyp="http://schemas.microsoft.com/office/drawing/2018/hyperlinkcolor" val="tx"/>
                    </a:ext>
                  </a:extLst>
                </a:hlinkClick>
              </a:rPr>
              <a:t>https://d2tic4wvo1iusb.cloudfront.net/documents/guidance/EEF_Lit_Review_NeuroscienceAndEducation.pdf?v=1629122602</a:t>
            </a:r>
            <a:r>
              <a:rPr lang="en-US" dirty="0">
                <a:solidFill>
                  <a:schemeClr val="bg1"/>
                </a:solidFill>
              </a:rPr>
              <a:t>  (Accessed: 23 February 2022)</a:t>
            </a:r>
          </a:p>
          <a:p>
            <a:r>
              <a:rPr lang="en-US" dirty="0">
                <a:solidFill>
                  <a:schemeClr val="bg1"/>
                </a:solidFill>
              </a:rPr>
              <a:t>Dan Willingham (2014) ‘When educational neuroscience works! The case of reading disability’, </a:t>
            </a:r>
            <a:r>
              <a:rPr lang="en-US" i="1" dirty="0">
                <a:solidFill>
                  <a:schemeClr val="bg1"/>
                </a:solidFill>
              </a:rPr>
              <a:t>Science and Education blog, </a:t>
            </a:r>
            <a:r>
              <a:rPr lang="en-US" dirty="0">
                <a:solidFill>
                  <a:schemeClr val="bg1"/>
                </a:solidFill>
              </a:rPr>
              <a:t>01/27/2014. Available at:  </a:t>
            </a:r>
            <a:r>
              <a:rPr lang="en-US" dirty="0">
                <a:solidFill>
                  <a:schemeClr val="bg1"/>
                </a:solidFill>
                <a:hlinkClick r:id="rId4">
                  <a:extLst>
                    <a:ext uri="{A12FA001-AC4F-418D-AE19-62706E023703}">
                      <ahyp:hlinkClr xmlns:ahyp="http://schemas.microsoft.com/office/drawing/2018/hyperlinkcolor" val="tx"/>
                    </a:ext>
                  </a:extLst>
                </a:hlinkClick>
              </a:rPr>
              <a:t>http://www.danielwillingham.com/1/post/2014/01/when-educational-neuroscience-works-the-case-of-reading-disability.html</a:t>
            </a:r>
            <a:r>
              <a:rPr lang="en-US" dirty="0">
                <a:solidFill>
                  <a:schemeClr val="bg1"/>
                </a:solidFill>
              </a:rPr>
              <a:t> </a:t>
            </a:r>
            <a:r>
              <a:rPr lang="en-US" dirty="0"/>
              <a:t>(Accessed: 23 February 2022)</a:t>
            </a:r>
          </a:p>
        </p:txBody>
      </p:sp>
    </p:spTree>
    <p:extLst>
      <p:ext uri="{BB962C8B-B14F-4D97-AF65-F5344CB8AC3E}">
        <p14:creationId xmlns:p14="http://schemas.microsoft.com/office/powerpoint/2010/main" val="5022294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solidFill>
                  <a:schemeClr val="bg1"/>
                </a:solidFill>
              </a:rPr>
              <a:t>Rhestr</a:t>
            </a:r>
            <a:r>
              <a:rPr lang="en-GB" dirty="0">
                <a:solidFill>
                  <a:schemeClr val="bg1"/>
                </a:solidFill>
              </a:rPr>
              <a:t> </a:t>
            </a:r>
            <a:r>
              <a:rPr lang="en-GB" dirty="0" err="1">
                <a:solidFill>
                  <a:schemeClr val="bg1"/>
                </a:solidFill>
              </a:rPr>
              <a:t>Cyfeirnodi</a:t>
            </a:r>
            <a:r>
              <a:rPr lang="en-GB" dirty="0">
                <a:solidFill>
                  <a:schemeClr val="bg1"/>
                </a:solidFill>
              </a:rPr>
              <a:t> / Reference List </a:t>
            </a:r>
            <a:br>
              <a:rPr lang="en-GB" dirty="0">
                <a:solidFill>
                  <a:schemeClr val="bg1"/>
                </a:solidFill>
              </a:rPr>
            </a:br>
            <a:endParaRPr lang="en-GB" dirty="0">
              <a:solidFill>
                <a:schemeClr val="bg1"/>
              </a:solidFill>
            </a:endParaRPr>
          </a:p>
        </p:txBody>
      </p:sp>
      <p:sp>
        <p:nvSpPr>
          <p:cNvPr id="6" name="Content Placeholder 5"/>
          <p:cNvSpPr>
            <a:spLocks noGrp="1"/>
          </p:cNvSpPr>
          <p:nvPr>
            <p:ph idx="1"/>
          </p:nvPr>
        </p:nvSpPr>
        <p:spPr>
          <a:xfrm>
            <a:off x="457200" y="1600200"/>
            <a:ext cx="8229600" cy="4853136"/>
          </a:xfrm>
        </p:spPr>
        <p:txBody>
          <a:bodyPr>
            <a:normAutofit fontScale="55000" lnSpcReduction="20000"/>
          </a:bodyPr>
          <a:lstStyle/>
          <a:p>
            <a:r>
              <a:rPr lang="en-GB" dirty="0"/>
              <a:t>Bailey, F. &amp; </a:t>
            </a:r>
            <a:r>
              <a:rPr lang="en-GB" dirty="0" err="1"/>
              <a:t>Pransky</a:t>
            </a:r>
            <a:r>
              <a:rPr lang="en-GB" dirty="0"/>
              <a:t>, K. (2014) </a:t>
            </a:r>
            <a:r>
              <a:rPr lang="en-GB" i="1" dirty="0"/>
              <a:t>Memory at Work in the Classroom, </a:t>
            </a:r>
            <a:r>
              <a:rPr lang="en-GB" dirty="0"/>
              <a:t>[Online] Available </a:t>
            </a:r>
            <a:r>
              <a:rPr lang="en-GB" dirty="0">
                <a:solidFill>
                  <a:schemeClr val="bg1"/>
                </a:solidFill>
              </a:rPr>
              <a:t>at: </a:t>
            </a:r>
            <a:r>
              <a:rPr lang="en-GB" dirty="0">
                <a:solidFill>
                  <a:schemeClr val="bg1"/>
                </a:solidFill>
                <a:hlinkClick r:id="rId2">
                  <a:extLst>
                    <a:ext uri="{A12FA001-AC4F-418D-AE19-62706E023703}">
                      <ahyp:hlinkClr xmlns:ahyp="http://schemas.microsoft.com/office/drawing/2018/hyperlinkcolor" val="tx"/>
                    </a:ext>
                  </a:extLst>
                </a:hlinkClick>
              </a:rPr>
              <a:t>http://www.ascd.org/publications/books/114005/chapters/Five-Core-Memory-and-Learning-Concepts.aspx</a:t>
            </a:r>
            <a:r>
              <a:rPr lang="en-GB" dirty="0">
                <a:solidFill>
                  <a:schemeClr val="bg1"/>
                </a:solidFill>
              </a:rPr>
              <a:t>  (Accessed 4/7/17).</a:t>
            </a:r>
          </a:p>
          <a:p>
            <a:r>
              <a:rPr lang="en-GB" dirty="0" err="1">
                <a:solidFill>
                  <a:schemeClr val="bg1"/>
                </a:solidFill>
              </a:rPr>
              <a:t>Coffield</a:t>
            </a:r>
            <a:r>
              <a:rPr lang="en-GB" dirty="0">
                <a:solidFill>
                  <a:schemeClr val="bg1"/>
                </a:solidFill>
              </a:rPr>
              <a:t> F, (2004), Should we be using learning styles?  What research has to say to practice.  (London: Learning and Skills Research Centre, Learning and Skills Development Agency). Available at: </a:t>
            </a:r>
            <a:r>
              <a:rPr lang="en-GB" dirty="0">
                <a:solidFill>
                  <a:schemeClr val="bg1"/>
                </a:solidFill>
                <a:hlinkClick r:id="rId3">
                  <a:extLst>
                    <a:ext uri="{A12FA001-AC4F-418D-AE19-62706E023703}">
                      <ahyp:hlinkClr xmlns:ahyp="http://schemas.microsoft.com/office/drawing/2018/hyperlinkcolor" val="tx"/>
                    </a:ext>
                  </a:extLst>
                </a:hlinkClick>
              </a:rPr>
              <a:t>http://www.itslifejimbutnotasweknowit.org.uk/files/LSRC_LearningStyles.pdf</a:t>
            </a:r>
            <a:r>
              <a:rPr lang="en-GB" dirty="0">
                <a:solidFill>
                  <a:schemeClr val="bg1"/>
                </a:solidFill>
              </a:rPr>
              <a:t> (Accessed 4/7/17).</a:t>
            </a:r>
          </a:p>
          <a:p>
            <a:r>
              <a:rPr lang="en-GB" dirty="0">
                <a:solidFill>
                  <a:schemeClr val="bg1"/>
                </a:solidFill>
              </a:rPr>
              <a:t>Demos (2005) </a:t>
            </a:r>
            <a:r>
              <a:rPr lang="en-GB" i="1" dirty="0">
                <a:solidFill>
                  <a:schemeClr val="bg1"/>
                </a:solidFill>
              </a:rPr>
              <a:t>About Learning. </a:t>
            </a:r>
            <a:r>
              <a:rPr lang="en-GB" dirty="0">
                <a:solidFill>
                  <a:schemeClr val="bg1"/>
                </a:solidFill>
              </a:rPr>
              <a:t>[Online] Available at: </a:t>
            </a:r>
            <a:r>
              <a:rPr lang="en-GB" dirty="0">
                <a:solidFill>
                  <a:schemeClr val="bg1"/>
                </a:solidFill>
                <a:hlinkClick r:id="rId4">
                  <a:extLst>
                    <a:ext uri="{A12FA001-AC4F-418D-AE19-62706E023703}">
                      <ahyp:hlinkClr xmlns:ahyp="http://schemas.microsoft.com/office/drawing/2018/hyperlinkcolor" val="tx"/>
                    </a:ext>
                  </a:extLst>
                </a:hlinkClick>
              </a:rPr>
              <a:t>https://www.demos.co.uk/files/About_learning.pdf</a:t>
            </a:r>
            <a:r>
              <a:rPr lang="en-GB" dirty="0">
                <a:solidFill>
                  <a:schemeClr val="bg1"/>
                </a:solidFill>
              </a:rPr>
              <a:t> (Accessed 4/7/17). </a:t>
            </a:r>
          </a:p>
          <a:p>
            <a:r>
              <a:rPr lang="en-GB" dirty="0" err="1">
                <a:solidFill>
                  <a:schemeClr val="bg1"/>
                </a:solidFill>
              </a:rPr>
              <a:t>Arif</a:t>
            </a:r>
            <a:r>
              <a:rPr lang="en-GB" dirty="0">
                <a:solidFill>
                  <a:schemeClr val="bg1"/>
                </a:solidFill>
              </a:rPr>
              <a:t>, M. (N.D) </a:t>
            </a:r>
            <a:r>
              <a:rPr lang="en-GB" i="1" dirty="0">
                <a:solidFill>
                  <a:schemeClr val="bg1"/>
                </a:solidFill>
              </a:rPr>
              <a:t>Neuroscience of Learning [</a:t>
            </a:r>
            <a:r>
              <a:rPr lang="en-GB" i="1" dirty="0" err="1">
                <a:solidFill>
                  <a:schemeClr val="bg1"/>
                </a:solidFill>
              </a:rPr>
              <a:t>Powerpoint</a:t>
            </a:r>
            <a:r>
              <a:rPr lang="en-GB" i="1" dirty="0">
                <a:solidFill>
                  <a:schemeClr val="bg1"/>
                </a:solidFill>
              </a:rPr>
              <a:t>] </a:t>
            </a:r>
            <a:r>
              <a:rPr lang="en-GB" dirty="0">
                <a:solidFill>
                  <a:schemeClr val="bg1"/>
                </a:solidFill>
              </a:rPr>
              <a:t>STEM Education Centre: Institute of Education University of London. </a:t>
            </a:r>
          </a:p>
          <a:p>
            <a:r>
              <a:rPr lang="en-GB" dirty="0">
                <a:solidFill>
                  <a:schemeClr val="bg1"/>
                </a:solidFill>
              </a:rPr>
              <a:t>Kaiser et al (2013) </a:t>
            </a:r>
            <a:r>
              <a:rPr lang="en-GB" i="1" dirty="0">
                <a:solidFill>
                  <a:schemeClr val="bg1"/>
                </a:solidFill>
              </a:rPr>
              <a:t>Brain connections explain why girls may mature faster, </a:t>
            </a:r>
            <a:r>
              <a:rPr lang="en-GB" dirty="0">
                <a:solidFill>
                  <a:schemeClr val="bg1"/>
                </a:solidFill>
              </a:rPr>
              <a:t>Available at: </a:t>
            </a:r>
            <a:r>
              <a:rPr lang="en-GB" dirty="0">
                <a:solidFill>
                  <a:schemeClr val="bg1"/>
                </a:solidFill>
                <a:hlinkClick r:id="rId5">
                  <a:extLst>
                    <a:ext uri="{A12FA001-AC4F-418D-AE19-62706E023703}">
                      <ahyp:hlinkClr xmlns:ahyp="http://schemas.microsoft.com/office/drawing/2018/hyperlinkcolor" val="tx"/>
                    </a:ext>
                  </a:extLst>
                </a:hlinkClick>
              </a:rPr>
              <a:t>http://www.ncl.ac.uk/press/news/legacy/2013/12/brainconnectionsmayexplainwhygirlsmaturefaster.html</a:t>
            </a:r>
            <a:r>
              <a:rPr lang="en-GB" dirty="0">
                <a:solidFill>
                  <a:schemeClr val="bg1"/>
                </a:solidFill>
              </a:rPr>
              <a:t> </a:t>
            </a:r>
          </a:p>
          <a:p>
            <a:r>
              <a:rPr lang="en-GB" dirty="0">
                <a:solidFill>
                  <a:schemeClr val="bg1"/>
                </a:solidFill>
              </a:rPr>
              <a:t>The Royal Society (2011) </a:t>
            </a:r>
            <a:r>
              <a:rPr lang="en-GB" i="1" dirty="0">
                <a:solidFill>
                  <a:schemeClr val="bg1"/>
                </a:solidFill>
              </a:rPr>
              <a:t>Brain Waves Module 2: Neuroscience: Implications for Education and Lifelong Learning</a:t>
            </a:r>
            <a:r>
              <a:rPr lang="en-GB" dirty="0">
                <a:solidFill>
                  <a:schemeClr val="bg1"/>
                </a:solidFill>
              </a:rPr>
              <a:t>, London: The Royal Society. Available at: </a:t>
            </a:r>
            <a:r>
              <a:rPr lang="en-GB" dirty="0">
                <a:solidFill>
                  <a:schemeClr val="bg1"/>
                </a:solidFill>
                <a:hlinkClick r:id="rId6">
                  <a:extLst>
                    <a:ext uri="{A12FA001-AC4F-418D-AE19-62706E023703}">
                      <ahyp:hlinkClr xmlns:ahyp="http://schemas.microsoft.com/office/drawing/2018/hyperlinkcolor" val="tx"/>
                    </a:ext>
                  </a:extLst>
                </a:hlinkClick>
              </a:rPr>
              <a:t>https://royalsociety.org/~/media/Royal_Society_Content/policy/publications/2011/4294975733-Printer-Friendly.pdf</a:t>
            </a:r>
            <a:r>
              <a:rPr lang="en-GB" dirty="0">
                <a:solidFill>
                  <a:schemeClr val="bg1"/>
                </a:solidFill>
              </a:rPr>
              <a:t> (Accessed </a:t>
            </a:r>
            <a:r>
              <a:rPr lang="en-GB" dirty="0"/>
              <a:t>4/7/2017). </a:t>
            </a:r>
          </a:p>
        </p:txBody>
      </p:sp>
    </p:spTree>
    <p:extLst>
      <p:ext uri="{BB962C8B-B14F-4D97-AF65-F5344CB8AC3E}">
        <p14:creationId xmlns:p14="http://schemas.microsoft.com/office/powerpoint/2010/main" val="39007818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1762</TotalTime>
  <Words>2829</Words>
  <Application>Microsoft Office PowerPoint</Application>
  <PresentationFormat>On-screen Show (4:3)</PresentationFormat>
  <Paragraphs>284</Paragraphs>
  <Slides>33</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ＭＳ Ｐゴシック</vt:lpstr>
      <vt:lpstr>Arial</vt:lpstr>
      <vt:lpstr>Calibri</vt:lpstr>
      <vt:lpstr>Office Theme</vt:lpstr>
      <vt:lpstr>ECES5015/C</vt:lpstr>
      <vt:lpstr>Gorwel Newydd Addysg Education’s New Frontier  </vt:lpstr>
      <vt:lpstr>Natur v Magwraeth Nurture v Nature </vt:lpstr>
      <vt:lpstr>Ydy gwyddoniaeth niwro yn ateb y cwestiwn? Does neuroscience answer this question? </vt:lpstr>
      <vt:lpstr>Dyslecsia Dyslexia</vt:lpstr>
      <vt:lpstr>Dyscalculia</vt:lpstr>
      <vt:lpstr>Awtistiaeth / Autism</vt:lpstr>
      <vt:lpstr>Model Beiolegol o Ddysgu  Biological Model of Learning  </vt:lpstr>
      <vt:lpstr>Plastigrwydd yr Ymennydd Plasticity of the Brain  </vt:lpstr>
      <vt:lpstr>Ail-wifrio’r Ymennydd ‘Re-wiring’ the Brain  </vt:lpstr>
      <vt:lpstr>Cortecs blaen  Frontal Cortex </vt:lpstr>
      <vt:lpstr>Synapsau  Synapses  </vt:lpstr>
      <vt:lpstr>Mae’r ymennydd yn datblygu yn barhaol  The brain is constantly developing </vt:lpstr>
      <vt:lpstr>Ydy hyn yr un peth i bawb? Is this the same for all? </vt:lpstr>
      <vt:lpstr>Beth mae hyn yn golygu ar gyfer dysgu? What does this mean for learning?</vt:lpstr>
      <vt:lpstr>Felly… / So… </vt:lpstr>
      <vt:lpstr>Cof /Memory </vt:lpstr>
      <vt:lpstr>Goblygiadau ar gyfer Dysgu Implications for Learning </vt:lpstr>
      <vt:lpstr>Model Dysgu/A Model of Learning</vt:lpstr>
      <vt:lpstr>Tasg/Task  </vt:lpstr>
      <vt:lpstr>Dysgu’n seiliedig ar yr Ymennydd Brain Based Learning  </vt:lpstr>
      <vt:lpstr>Deallusrwydd Lluosog Multiple Intelligences</vt:lpstr>
      <vt:lpstr>Deallusrwydd Lluosog Multiple Intelligences</vt:lpstr>
      <vt:lpstr>Deallusrwydd Lluosog Multiple Intelligences</vt:lpstr>
      <vt:lpstr>Tasg Ymchwil / Research Task</vt:lpstr>
      <vt:lpstr>Damcaniaeth ‘VAK’ Fleming  Fleming’s VAK Theory </vt:lpstr>
      <vt:lpstr>Tasg Ymchwil/Research Task</vt:lpstr>
      <vt:lpstr>Claimed Benefits of MI and VAK  Manteision MI a VAK</vt:lpstr>
      <vt:lpstr> Ond… / But…  </vt:lpstr>
      <vt:lpstr>Ffaith neu Chwedl? Fact or Myth? </vt:lpstr>
      <vt:lpstr>Tasg/Task  </vt:lpstr>
      <vt:lpstr>Darllen Pellach Further Reading </vt:lpstr>
      <vt:lpstr>Rhestr Cyfeirnodi /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Helen A Griffiths</cp:lastModifiedBy>
  <cp:revision>61</cp:revision>
  <dcterms:created xsi:type="dcterms:W3CDTF">2017-07-04T12:40:02Z</dcterms:created>
  <dcterms:modified xsi:type="dcterms:W3CDTF">2025-11-28T15:23:23Z</dcterms:modified>
</cp:coreProperties>
</file>