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1.xml" ContentType="application/vnd.openxmlformats-officedocument.presentationml.tags+xml"/>
  <Override PartName="/ppt/notesSlides/notesSlide17.xml" ContentType="application/vnd.openxmlformats-officedocument.presentationml.notesSlide+xml"/>
  <Override PartName="/ppt/tags/tag2.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tags/tag3.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notesMasterIdLst>
    <p:notesMasterId r:id="rId35"/>
  </p:notesMasterIdLst>
  <p:sldIdLst>
    <p:sldId id="256" r:id="rId2"/>
    <p:sldId id="257" r:id="rId3"/>
    <p:sldId id="259" r:id="rId4"/>
    <p:sldId id="284" r:id="rId5"/>
    <p:sldId id="285" r:id="rId6"/>
    <p:sldId id="286" r:id="rId7"/>
    <p:sldId id="258" r:id="rId8"/>
    <p:sldId id="262" r:id="rId9"/>
    <p:sldId id="287" r:id="rId10"/>
    <p:sldId id="261" r:id="rId11"/>
    <p:sldId id="260" r:id="rId12"/>
    <p:sldId id="288" r:id="rId13"/>
    <p:sldId id="289" r:id="rId14"/>
    <p:sldId id="265" r:id="rId15"/>
    <p:sldId id="277" r:id="rId16"/>
    <p:sldId id="278" r:id="rId17"/>
    <p:sldId id="263" r:id="rId18"/>
    <p:sldId id="279" r:id="rId19"/>
    <p:sldId id="280" r:id="rId20"/>
    <p:sldId id="266" r:id="rId21"/>
    <p:sldId id="264" r:id="rId22"/>
    <p:sldId id="269" r:id="rId23"/>
    <p:sldId id="267" r:id="rId24"/>
    <p:sldId id="271" r:id="rId25"/>
    <p:sldId id="272" r:id="rId26"/>
    <p:sldId id="276" r:id="rId27"/>
    <p:sldId id="273" r:id="rId28"/>
    <p:sldId id="274" r:id="rId29"/>
    <p:sldId id="290" r:id="rId30"/>
    <p:sldId id="291" r:id="rId31"/>
    <p:sldId id="281" r:id="rId32"/>
    <p:sldId id="282" r:id="rId33"/>
    <p:sldId id="283" r:id="rId34"/>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DCE8"/>
    <a:srgbClr val="07CB3A"/>
    <a:srgbClr val="99FFCC"/>
    <a:srgbClr val="99FF99"/>
    <a:srgbClr val="66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6AF0F9-69CB-4791-BD8F-219712DAE384}" v="32" dt="2022-10-14T13:17:11.6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53680" autoAdjust="0"/>
  </p:normalViewPr>
  <p:slideViewPr>
    <p:cSldViewPr snapToGrid="0">
      <p:cViewPr varScale="1">
        <p:scale>
          <a:sx n="50" d="100"/>
          <a:sy n="50" d="100"/>
        </p:scale>
        <p:origin x="1509"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8B6AF0F9-69CB-4791-BD8F-219712DAE384}"/>
    <pc:docChg chg="undo custSel addSld delSld modSld sldOrd">
      <pc:chgData name="Laura Knight" userId="fcc6b1b8-7f69-4c06-9fd3-1a1553b3cd99" providerId="ADAL" clId="{8B6AF0F9-69CB-4791-BD8F-219712DAE384}" dt="2022-10-14T13:22:28.069" v="1843" actId="20577"/>
      <pc:docMkLst>
        <pc:docMk/>
      </pc:docMkLst>
      <pc:sldChg chg="modNotesTx">
        <pc:chgData name="Laura Knight" userId="fcc6b1b8-7f69-4c06-9fd3-1a1553b3cd99" providerId="ADAL" clId="{8B6AF0F9-69CB-4791-BD8F-219712DAE384}" dt="2022-10-14T10:33:42.533" v="23" actId="6549"/>
        <pc:sldMkLst>
          <pc:docMk/>
          <pc:sldMk cId="2740688735" sldId="256"/>
        </pc:sldMkLst>
      </pc:sldChg>
      <pc:sldChg chg="modNotesTx">
        <pc:chgData name="Laura Knight" userId="fcc6b1b8-7f69-4c06-9fd3-1a1553b3cd99" providerId="ADAL" clId="{8B6AF0F9-69CB-4791-BD8F-219712DAE384}" dt="2022-10-14T10:41:15.421" v="48" actId="20577"/>
        <pc:sldMkLst>
          <pc:docMk/>
          <pc:sldMk cId="282257512" sldId="258"/>
        </pc:sldMkLst>
      </pc:sldChg>
      <pc:sldChg chg="modNotesTx">
        <pc:chgData name="Laura Knight" userId="fcc6b1b8-7f69-4c06-9fd3-1a1553b3cd99" providerId="ADAL" clId="{8B6AF0F9-69CB-4791-BD8F-219712DAE384}" dt="2022-10-14T10:40:19.420" v="43"/>
        <pc:sldMkLst>
          <pc:docMk/>
          <pc:sldMk cId="3339660233" sldId="259"/>
        </pc:sldMkLst>
      </pc:sldChg>
      <pc:sldChg chg="ord">
        <pc:chgData name="Laura Knight" userId="fcc6b1b8-7f69-4c06-9fd3-1a1553b3cd99" providerId="ADAL" clId="{8B6AF0F9-69CB-4791-BD8F-219712DAE384}" dt="2022-10-14T11:11:20.831" v="880"/>
        <pc:sldMkLst>
          <pc:docMk/>
          <pc:sldMk cId="1531830689" sldId="261"/>
        </pc:sldMkLst>
      </pc:sldChg>
      <pc:sldChg chg="addSp delSp modSp mod setBg modNotesTx">
        <pc:chgData name="Laura Knight" userId="fcc6b1b8-7f69-4c06-9fd3-1a1553b3cd99" providerId="ADAL" clId="{8B6AF0F9-69CB-4791-BD8F-219712DAE384}" dt="2022-10-14T11:13:50.410" v="898" actId="20577"/>
        <pc:sldMkLst>
          <pc:docMk/>
          <pc:sldMk cId="260815604" sldId="262"/>
        </pc:sldMkLst>
        <pc:spChg chg="mod">
          <ac:chgData name="Laura Knight" userId="fcc6b1b8-7f69-4c06-9fd3-1a1553b3cd99" providerId="ADAL" clId="{8B6AF0F9-69CB-4791-BD8F-219712DAE384}" dt="2022-10-14T11:13:18.222" v="896" actId="26606"/>
          <ac:spMkLst>
            <pc:docMk/>
            <pc:sldMk cId="260815604" sldId="262"/>
            <ac:spMk id="2" creationId="{00000000-0000-0000-0000-000000000000}"/>
          </ac:spMkLst>
        </pc:spChg>
        <pc:spChg chg="mod ord">
          <ac:chgData name="Laura Knight" userId="fcc6b1b8-7f69-4c06-9fd3-1a1553b3cd99" providerId="ADAL" clId="{8B6AF0F9-69CB-4791-BD8F-219712DAE384}" dt="2022-10-14T11:13:18.222" v="896" actId="26606"/>
          <ac:spMkLst>
            <pc:docMk/>
            <pc:sldMk cId="260815604" sldId="262"/>
            <ac:spMk id="3" creationId="{00000000-0000-0000-0000-000000000000}"/>
          </ac:spMkLst>
        </pc:spChg>
        <pc:spChg chg="add del">
          <ac:chgData name="Laura Knight" userId="fcc6b1b8-7f69-4c06-9fd3-1a1553b3cd99" providerId="ADAL" clId="{8B6AF0F9-69CB-4791-BD8F-219712DAE384}" dt="2022-10-14T11:13:18.222" v="896" actId="26606"/>
          <ac:spMkLst>
            <pc:docMk/>
            <pc:sldMk cId="260815604" sldId="262"/>
            <ac:spMk id="11" creationId="{311973C2-EB8B-452A-A698-4A252FD3AE28}"/>
          </ac:spMkLst>
        </pc:spChg>
        <pc:spChg chg="add del">
          <ac:chgData name="Laura Knight" userId="fcc6b1b8-7f69-4c06-9fd3-1a1553b3cd99" providerId="ADAL" clId="{8B6AF0F9-69CB-4791-BD8F-219712DAE384}" dt="2022-10-14T11:13:18.222" v="896" actId="26606"/>
          <ac:spMkLst>
            <pc:docMk/>
            <pc:sldMk cId="260815604" sldId="262"/>
            <ac:spMk id="13" creationId="{10162E77-11AD-44A7-84EC-40C59EEFBD2E}"/>
          </ac:spMkLst>
        </pc:spChg>
        <pc:spChg chg="add del">
          <ac:chgData name="Laura Knight" userId="fcc6b1b8-7f69-4c06-9fd3-1a1553b3cd99" providerId="ADAL" clId="{8B6AF0F9-69CB-4791-BD8F-219712DAE384}" dt="2022-10-14T11:13:18.220" v="895" actId="26606"/>
          <ac:spMkLst>
            <pc:docMk/>
            <pc:sldMk cId="260815604" sldId="262"/>
            <ac:spMk id="20" creationId="{311973C2-EB8B-452A-A698-4A252FD3AE28}"/>
          </ac:spMkLst>
        </pc:spChg>
        <pc:spChg chg="add del">
          <ac:chgData name="Laura Knight" userId="fcc6b1b8-7f69-4c06-9fd3-1a1553b3cd99" providerId="ADAL" clId="{8B6AF0F9-69CB-4791-BD8F-219712DAE384}" dt="2022-10-14T11:13:18.220" v="895" actId="26606"/>
          <ac:spMkLst>
            <pc:docMk/>
            <pc:sldMk cId="260815604" sldId="262"/>
            <ac:spMk id="22" creationId="{10162E77-11AD-44A7-84EC-40C59EEFBD2E}"/>
          </ac:spMkLst>
        </pc:spChg>
        <pc:picChg chg="del">
          <ac:chgData name="Laura Knight" userId="fcc6b1b8-7f69-4c06-9fd3-1a1553b3cd99" providerId="ADAL" clId="{8B6AF0F9-69CB-4791-BD8F-219712DAE384}" dt="2022-10-14T11:12:55.416" v="888" actId="478"/>
          <ac:picMkLst>
            <pc:docMk/>
            <pc:sldMk cId="260815604" sldId="262"/>
            <ac:picMk id="5" creationId="{00000000-0000-0000-0000-000000000000}"/>
          </ac:picMkLst>
        </pc:picChg>
        <pc:picChg chg="add mod">
          <ac:chgData name="Laura Knight" userId="fcc6b1b8-7f69-4c06-9fd3-1a1553b3cd99" providerId="ADAL" clId="{8B6AF0F9-69CB-4791-BD8F-219712DAE384}" dt="2022-10-14T11:13:18.222" v="896" actId="26606"/>
          <ac:picMkLst>
            <pc:docMk/>
            <pc:sldMk cId="260815604" sldId="262"/>
            <ac:picMk id="6" creationId="{92188DD9-EC48-C7A3-292D-963680A5B385}"/>
          </ac:picMkLst>
        </pc:picChg>
        <pc:cxnChg chg="add del">
          <ac:chgData name="Laura Knight" userId="fcc6b1b8-7f69-4c06-9fd3-1a1553b3cd99" providerId="ADAL" clId="{8B6AF0F9-69CB-4791-BD8F-219712DAE384}" dt="2022-10-14T11:13:18.222" v="896" actId="26606"/>
          <ac:cxnSpMkLst>
            <pc:docMk/>
            <pc:sldMk cId="260815604" sldId="262"/>
            <ac:cxnSpMk id="15" creationId="{5AB158E9-1B40-4CD6-95F0-95CA11DF7B7A}"/>
          </ac:cxnSpMkLst>
        </pc:cxnChg>
        <pc:cxnChg chg="add del">
          <ac:chgData name="Laura Knight" userId="fcc6b1b8-7f69-4c06-9fd3-1a1553b3cd99" providerId="ADAL" clId="{8B6AF0F9-69CB-4791-BD8F-219712DAE384}" dt="2022-10-14T11:13:18.220" v="895" actId="26606"/>
          <ac:cxnSpMkLst>
            <pc:docMk/>
            <pc:sldMk cId="260815604" sldId="262"/>
            <ac:cxnSpMk id="24" creationId="{5AB158E9-1B40-4CD6-95F0-95CA11DF7B7A}"/>
          </ac:cxnSpMkLst>
        </pc:cxnChg>
      </pc:sldChg>
      <pc:sldChg chg="del">
        <pc:chgData name="Laura Knight" userId="fcc6b1b8-7f69-4c06-9fd3-1a1553b3cd99" providerId="ADAL" clId="{8B6AF0F9-69CB-4791-BD8F-219712DAE384}" dt="2022-10-14T11:55:34.779" v="1588" actId="2696"/>
        <pc:sldMkLst>
          <pc:docMk/>
          <pc:sldMk cId="2516889429" sldId="263"/>
        </pc:sldMkLst>
      </pc:sldChg>
      <pc:sldChg chg="add">
        <pc:chgData name="Laura Knight" userId="fcc6b1b8-7f69-4c06-9fd3-1a1553b3cd99" providerId="ADAL" clId="{8B6AF0F9-69CB-4791-BD8F-219712DAE384}" dt="2022-10-14T11:55:39.260" v="1591"/>
        <pc:sldMkLst>
          <pc:docMk/>
          <pc:sldMk cId="4108838138" sldId="263"/>
        </pc:sldMkLst>
      </pc:sldChg>
      <pc:sldChg chg="modNotesTx">
        <pc:chgData name="Laura Knight" userId="fcc6b1b8-7f69-4c06-9fd3-1a1553b3cd99" providerId="ADAL" clId="{8B6AF0F9-69CB-4791-BD8F-219712DAE384}" dt="2022-10-14T11:58:25.189" v="1603" actId="20577"/>
        <pc:sldMkLst>
          <pc:docMk/>
          <pc:sldMk cId="3211249923" sldId="264"/>
        </pc:sldMkLst>
      </pc:sldChg>
      <pc:sldChg chg="modSp mod ord modNotesTx">
        <pc:chgData name="Laura Knight" userId="fcc6b1b8-7f69-4c06-9fd3-1a1553b3cd99" providerId="ADAL" clId="{8B6AF0F9-69CB-4791-BD8F-219712DAE384}" dt="2022-10-14T11:54:47.745" v="1587" actId="20577"/>
        <pc:sldMkLst>
          <pc:docMk/>
          <pc:sldMk cId="4135773226" sldId="265"/>
        </pc:sldMkLst>
        <pc:spChg chg="mod">
          <ac:chgData name="Laura Knight" userId="fcc6b1b8-7f69-4c06-9fd3-1a1553b3cd99" providerId="ADAL" clId="{8B6AF0F9-69CB-4791-BD8F-219712DAE384}" dt="2022-10-14T11:53:24.584" v="1558" actId="20577"/>
          <ac:spMkLst>
            <pc:docMk/>
            <pc:sldMk cId="4135773226" sldId="265"/>
            <ac:spMk id="2" creationId="{00000000-0000-0000-0000-000000000000}"/>
          </ac:spMkLst>
        </pc:spChg>
      </pc:sldChg>
      <pc:sldChg chg="add setBg">
        <pc:chgData name="Laura Knight" userId="fcc6b1b8-7f69-4c06-9fd3-1a1553b3cd99" providerId="ADAL" clId="{8B6AF0F9-69CB-4791-BD8F-219712DAE384}" dt="2022-10-14T11:55:39.260" v="1591"/>
        <pc:sldMkLst>
          <pc:docMk/>
          <pc:sldMk cId="639572072" sldId="266"/>
        </pc:sldMkLst>
      </pc:sldChg>
      <pc:sldChg chg="del">
        <pc:chgData name="Laura Knight" userId="fcc6b1b8-7f69-4c06-9fd3-1a1553b3cd99" providerId="ADAL" clId="{8B6AF0F9-69CB-4791-BD8F-219712DAE384}" dt="2022-10-14T11:55:34.779" v="1588" actId="2696"/>
        <pc:sldMkLst>
          <pc:docMk/>
          <pc:sldMk cId="3075290279" sldId="266"/>
        </pc:sldMkLst>
      </pc:sldChg>
      <pc:sldChg chg="modNotesTx">
        <pc:chgData name="Laura Knight" userId="fcc6b1b8-7f69-4c06-9fd3-1a1553b3cd99" providerId="ADAL" clId="{8B6AF0F9-69CB-4791-BD8F-219712DAE384}" dt="2022-10-14T12:00:21.980" v="1605" actId="20577"/>
        <pc:sldMkLst>
          <pc:docMk/>
          <pc:sldMk cId="598972319" sldId="267"/>
        </pc:sldMkLst>
      </pc:sldChg>
      <pc:sldChg chg="modSp mod">
        <pc:chgData name="Laura Knight" userId="fcc6b1b8-7f69-4c06-9fd3-1a1553b3cd99" providerId="ADAL" clId="{8B6AF0F9-69CB-4791-BD8F-219712DAE384}" dt="2022-10-13T13:30:48.807" v="0" actId="1076"/>
        <pc:sldMkLst>
          <pc:docMk/>
          <pc:sldMk cId="1759822291" sldId="269"/>
        </pc:sldMkLst>
        <pc:spChg chg="mod">
          <ac:chgData name="Laura Knight" userId="fcc6b1b8-7f69-4c06-9fd3-1a1553b3cd99" providerId="ADAL" clId="{8B6AF0F9-69CB-4791-BD8F-219712DAE384}" dt="2022-10-13T13:30:48.807" v="0" actId="1076"/>
          <ac:spMkLst>
            <pc:docMk/>
            <pc:sldMk cId="1759822291" sldId="269"/>
            <ac:spMk id="2" creationId="{00000000-0000-0000-0000-000000000000}"/>
          </ac:spMkLst>
        </pc:spChg>
      </pc:sldChg>
      <pc:sldChg chg="modNotesTx">
        <pc:chgData name="Laura Knight" userId="fcc6b1b8-7f69-4c06-9fd3-1a1553b3cd99" providerId="ADAL" clId="{8B6AF0F9-69CB-4791-BD8F-219712DAE384}" dt="2022-10-14T12:35:30.852" v="1608"/>
        <pc:sldMkLst>
          <pc:docMk/>
          <pc:sldMk cId="2851179438" sldId="272"/>
        </pc:sldMkLst>
      </pc:sldChg>
      <pc:sldChg chg="del">
        <pc:chgData name="Laura Knight" userId="fcc6b1b8-7f69-4c06-9fd3-1a1553b3cd99" providerId="ADAL" clId="{8B6AF0F9-69CB-4791-BD8F-219712DAE384}" dt="2022-10-14T13:10:08.102" v="1614" actId="47"/>
        <pc:sldMkLst>
          <pc:docMk/>
          <pc:sldMk cId="2729400820" sldId="275"/>
        </pc:sldMkLst>
      </pc:sldChg>
      <pc:sldChg chg="modNotesTx">
        <pc:chgData name="Laura Knight" userId="fcc6b1b8-7f69-4c06-9fd3-1a1553b3cd99" providerId="ADAL" clId="{8B6AF0F9-69CB-4791-BD8F-219712DAE384}" dt="2022-10-14T12:37:03.665" v="1613" actId="20577"/>
        <pc:sldMkLst>
          <pc:docMk/>
          <pc:sldMk cId="3408815010" sldId="276"/>
        </pc:sldMkLst>
      </pc:sldChg>
      <pc:sldChg chg="del">
        <pc:chgData name="Laura Knight" userId="fcc6b1b8-7f69-4c06-9fd3-1a1553b3cd99" providerId="ADAL" clId="{8B6AF0F9-69CB-4791-BD8F-219712DAE384}" dt="2022-10-14T11:55:34.779" v="1588" actId="2696"/>
        <pc:sldMkLst>
          <pc:docMk/>
          <pc:sldMk cId="552249089" sldId="277"/>
        </pc:sldMkLst>
      </pc:sldChg>
      <pc:sldChg chg="add">
        <pc:chgData name="Laura Knight" userId="fcc6b1b8-7f69-4c06-9fd3-1a1553b3cd99" providerId="ADAL" clId="{8B6AF0F9-69CB-4791-BD8F-219712DAE384}" dt="2022-10-14T11:55:39.260" v="1591"/>
        <pc:sldMkLst>
          <pc:docMk/>
          <pc:sldMk cId="1426400216" sldId="277"/>
        </pc:sldMkLst>
      </pc:sldChg>
      <pc:sldChg chg="del">
        <pc:chgData name="Laura Knight" userId="fcc6b1b8-7f69-4c06-9fd3-1a1553b3cd99" providerId="ADAL" clId="{8B6AF0F9-69CB-4791-BD8F-219712DAE384}" dt="2022-10-14T11:55:34.779" v="1588" actId="2696"/>
        <pc:sldMkLst>
          <pc:docMk/>
          <pc:sldMk cId="1288066364" sldId="278"/>
        </pc:sldMkLst>
      </pc:sldChg>
      <pc:sldChg chg="add">
        <pc:chgData name="Laura Knight" userId="fcc6b1b8-7f69-4c06-9fd3-1a1553b3cd99" providerId="ADAL" clId="{8B6AF0F9-69CB-4791-BD8F-219712DAE384}" dt="2022-10-14T11:55:39.260" v="1591"/>
        <pc:sldMkLst>
          <pc:docMk/>
          <pc:sldMk cId="1572333459" sldId="278"/>
        </pc:sldMkLst>
      </pc:sldChg>
      <pc:sldChg chg="del">
        <pc:chgData name="Laura Knight" userId="fcc6b1b8-7f69-4c06-9fd3-1a1553b3cd99" providerId="ADAL" clId="{8B6AF0F9-69CB-4791-BD8F-219712DAE384}" dt="2022-10-14T11:55:34.779" v="1588" actId="2696"/>
        <pc:sldMkLst>
          <pc:docMk/>
          <pc:sldMk cId="540387644" sldId="279"/>
        </pc:sldMkLst>
      </pc:sldChg>
      <pc:sldChg chg="delSp add setBg delDesignElem">
        <pc:chgData name="Laura Knight" userId="fcc6b1b8-7f69-4c06-9fd3-1a1553b3cd99" providerId="ADAL" clId="{8B6AF0F9-69CB-4791-BD8F-219712DAE384}" dt="2022-10-14T11:55:39.260" v="1591"/>
        <pc:sldMkLst>
          <pc:docMk/>
          <pc:sldMk cId="2445661389" sldId="279"/>
        </pc:sldMkLst>
        <pc:spChg chg="del">
          <ac:chgData name="Laura Knight" userId="fcc6b1b8-7f69-4c06-9fd3-1a1553b3cd99" providerId="ADAL" clId="{8B6AF0F9-69CB-4791-BD8F-219712DAE384}" dt="2022-10-14T11:55:39.260" v="1591"/>
          <ac:spMkLst>
            <pc:docMk/>
            <pc:sldMk cId="2445661389" sldId="279"/>
            <ac:spMk id="9" creationId="{B80045BC-58DB-469C-8997-6C0C16B1739C}"/>
          </ac:spMkLst>
        </pc:spChg>
        <pc:spChg chg="del">
          <ac:chgData name="Laura Knight" userId="fcc6b1b8-7f69-4c06-9fd3-1a1553b3cd99" providerId="ADAL" clId="{8B6AF0F9-69CB-4791-BD8F-219712DAE384}" dt="2022-10-14T11:55:39.260" v="1591"/>
          <ac:spMkLst>
            <pc:docMk/>
            <pc:sldMk cId="2445661389" sldId="279"/>
            <ac:spMk id="13" creationId="{150BDA68-EBDD-443C-9B6B-03CA14AFFB3A}"/>
          </ac:spMkLst>
        </pc:spChg>
        <pc:spChg chg="del">
          <ac:chgData name="Laura Knight" userId="fcc6b1b8-7f69-4c06-9fd3-1a1553b3cd99" providerId="ADAL" clId="{8B6AF0F9-69CB-4791-BD8F-219712DAE384}" dt="2022-10-14T11:55:39.260" v="1591"/>
          <ac:spMkLst>
            <pc:docMk/>
            <pc:sldMk cId="2445661389" sldId="279"/>
            <ac:spMk id="15" creationId="{00C07DB3-666C-4A9D-81CE-83B435F95BB5}"/>
          </ac:spMkLst>
        </pc:spChg>
        <pc:cxnChg chg="del">
          <ac:chgData name="Laura Knight" userId="fcc6b1b8-7f69-4c06-9fd3-1a1553b3cd99" providerId="ADAL" clId="{8B6AF0F9-69CB-4791-BD8F-219712DAE384}" dt="2022-10-14T11:55:39.260" v="1591"/>
          <ac:cxnSpMkLst>
            <pc:docMk/>
            <pc:sldMk cId="2445661389" sldId="279"/>
            <ac:cxnSpMk id="11" creationId="{83EF6BB5-A95D-4C59-808C-3B64F444F29D}"/>
          </ac:cxnSpMkLst>
        </pc:cxnChg>
      </pc:sldChg>
      <pc:sldChg chg="delSp add setBg delDesignElem">
        <pc:chgData name="Laura Knight" userId="fcc6b1b8-7f69-4c06-9fd3-1a1553b3cd99" providerId="ADAL" clId="{8B6AF0F9-69CB-4791-BD8F-219712DAE384}" dt="2022-10-14T11:55:39.260" v="1591"/>
        <pc:sldMkLst>
          <pc:docMk/>
          <pc:sldMk cId="1252673223" sldId="280"/>
        </pc:sldMkLst>
        <pc:spChg chg="del">
          <ac:chgData name="Laura Knight" userId="fcc6b1b8-7f69-4c06-9fd3-1a1553b3cd99" providerId="ADAL" clId="{8B6AF0F9-69CB-4791-BD8F-219712DAE384}" dt="2022-10-14T11:55:39.260" v="1591"/>
          <ac:spMkLst>
            <pc:docMk/>
            <pc:sldMk cId="1252673223" sldId="280"/>
            <ac:spMk id="9" creationId="{B80045BC-58DB-469C-8997-6C0C16B1739C}"/>
          </ac:spMkLst>
        </pc:spChg>
        <pc:spChg chg="del">
          <ac:chgData name="Laura Knight" userId="fcc6b1b8-7f69-4c06-9fd3-1a1553b3cd99" providerId="ADAL" clId="{8B6AF0F9-69CB-4791-BD8F-219712DAE384}" dt="2022-10-14T11:55:39.260" v="1591"/>
          <ac:spMkLst>
            <pc:docMk/>
            <pc:sldMk cId="1252673223" sldId="280"/>
            <ac:spMk id="13" creationId="{150BDA68-EBDD-443C-9B6B-03CA14AFFB3A}"/>
          </ac:spMkLst>
        </pc:spChg>
        <pc:spChg chg="del">
          <ac:chgData name="Laura Knight" userId="fcc6b1b8-7f69-4c06-9fd3-1a1553b3cd99" providerId="ADAL" clId="{8B6AF0F9-69CB-4791-BD8F-219712DAE384}" dt="2022-10-14T11:55:39.260" v="1591"/>
          <ac:spMkLst>
            <pc:docMk/>
            <pc:sldMk cId="1252673223" sldId="280"/>
            <ac:spMk id="15" creationId="{00C07DB3-666C-4A9D-81CE-83B435F95BB5}"/>
          </ac:spMkLst>
        </pc:spChg>
        <pc:cxnChg chg="del">
          <ac:chgData name="Laura Knight" userId="fcc6b1b8-7f69-4c06-9fd3-1a1553b3cd99" providerId="ADAL" clId="{8B6AF0F9-69CB-4791-BD8F-219712DAE384}" dt="2022-10-14T11:55:39.260" v="1591"/>
          <ac:cxnSpMkLst>
            <pc:docMk/>
            <pc:sldMk cId="1252673223" sldId="280"/>
            <ac:cxnSpMk id="11" creationId="{83EF6BB5-A95D-4C59-808C-3B64F444F29D}"/>
          </ac:cxnSpMkLst>
        </pc:cxnChg>
      </pc:sldChg>
      <pc:sldChg chg="del">
        <pc:chgData name="Laura Knight" userId="fcc6b1b8-7f69-4c06-9fd3-1a1553b3cd99" providerId="ADAL" clId="{8B6AF0F9-69CB-4791-BD8F-219712DAE384}" dt="2022-10-14T11:55:34.779" v="1588" actId="2696"/>
        <pc:sldMkLst>
          <pc:docMk/>
          <pc:sldMk cId="2246444373" sldId="280"/>
        </pc:sldMkLst>
      </pc:sldChg>
      <pc:sldChg chg="addSp modSp new mod modAnim modNotesTx">
        <pc:chgData name="Laura Knight" userId="fcc6b1b8-7f69-4c06-9fd3-1a1553b3cd99" providerId="ADAL" clId="{8B6AF0F9-69CB-4791-BD8F-219712DAE384}" dt="2022-10-14T10:57:47.629" v="491" actId="20577"/>
        <pc:sldMkLst>
          <pc:docMk/>
          <pc:sldMk cId="1584803811" sldId="284"/>
        </pc:sldMkLst>
        <pc:spChg chg="mod">
          <ac:chgData name="Laura Knight" userId="fcc6b1b8-7f69-4c06-9fd3-1a1553b3cd99" providerId="ADAL" clId="{8B6AF0F9-69CB-4791-BD8F-219712DAE384}" dt="2022-10-14T10:55:46.547" v="455" actId="207"/>
          <ac:spMkLst>
            <pc:docMk/>
            <pc:sldMk cId="1584803811" sldId="284"/>
            <ac:spMk id="2" creationId="{B1DDC3EB-2BBB-63AC-1384-0814ECDDCF1D}"/>
          </ac:spMkLst>
        </pc:spChg>
        <pc:spChg chg="mod">
          <ac:chgData name="Laura Knight" userId="fcc6b1b8-7f69-4c06-9fd3-1a1553b3cd99" providerId="ADAL" clId="{8B6AF0F9-69CB-4791-BD8F-219712DAE384}" dt="2022-10-14T10:56:03.476" v="459" actId="113"/>
          <ac:spMkLst>
            <pc:docMk/>
            <pc:sldMk cId="1584803811" sldId="284"/>
            <ac:spMk id="3" creationId="{9FA8033F-79BF-6027-3EA7-6E77FD66433A}"/>
          </ac:spMkLst>
        </pc:spChg>
        <pc:spChg chg="add mod">
          <ac:chgData name="Laura Knight" userId="fcc6b1b8-7f69-4c06-9fd3-1a1553b3cd99" providerId="ADAL" clId="{8B6AF0F9-69CB-4791-BD8F-219712DAE384}" dt="2022-10-14T10:55:28.413" v="453" actId="113"/>
          <ac:spMkLst>
            <pc:docMk/>
            <pc:sldMk cId="1584803811" sldId="284"/>
            <ac:spMk id="4" creationId="{AD8A9409-3001-A566-4EFC-B19905D56EAD}"/>
          </ac:spMkLst>
        </pc:spChg>
        <pc:picChg chg="add mod">
          <ac:chgData name="Laura Knight" userId="fcc6b1b8-7f69-4c06-9fd3-1a1553b3cd99" providerId="ADAL" clId="{8B6AF0F9-69CB-4791-BD8F-219712DAE384}" dt="2022-10-14T10:53:57.146" v="449" actId="1076"/>
          <ac:picMkLst>
            <pc:docMk/>
            <pc:sldMk cId="1584803811" sldId="284"/>
            <ac:picMk id="5" creationId="{8F913E1E-51A1-DC9C-240F-6D286FB1DC7A}"/>
          </ac:picMkLst>
        </pc:picChg>
      </pc:sldChg>
      <pc:sldChg chg="addSp delSp modSp new mod setBg modAnim modNotesTx">
        <pc:chgData name="Laura Knight" userId="fcc6b1b8-7f69-4c06-9fd3-1a1553b3cd99" providerId="ADAL" clId="{8B6AF0F9-69CB-4791-BD8F-219712DAE384}" dt="2022-10-14T11:03:20.241" v="836"/>
        <pc:sldMkLst>
          <pc:docMk/>
          <pc:sldMk cId="272222761" sldId="285"/>
        </pc:sldMkLst>
        <pc:spChg chg="mod">
          <ac:chgData name="Laura Knight" userId="fcc6b1b8-7f69-4c06-9fd3-1a1553b3cd99" providerId="ADAL" clId="{8B6AF0F9-69CB-4791-BD8F-219712DAE384}" dt="2022-10-14T10:59:47.484" v="530" actId="26606"/>
          <ac:spMkLst>
            <pc:docMk/>
            <pc:sldMk cId="272222761" sldId="285"/>
            <ac:spMk id="2" creationId="{D37C437E-E191-5002-E971-88D4E052F050}"/>
          </ac:spMkLst>
        </pc:spChg>
        <pc:spChg chg="add del">
          <ac:chgData name="Laura Knight" userId="fcc6b1b8-7f69-4c06-9fd3-1a1553b3cd99" providerId="ADAL" clId="{8B6AF0F9-69CB-4791-BD8F-219712DAE384}" dt="2022-10-14T10:59:47.484" v="530" actId="26606"/>
          <ac:spMkLst>
            <pc:docMk/>
            <pc:sldMk cId="272222761" sldId="285"/>
            <ac:spMk id="3" creationId="{359F84B7-8E6D-7A14-6C4E-AE8B921CDE0F}"/>
          </ac:spMkLst>
        </pc:spChg>
        <pc:spChg chg="add del">
          <ac:chgData name="Laura Knight" userId="fcc6b1b8-7f69-4c06-9fd3-1a1553b3cd99" providerId="ADAL" clId="{8B6AF0F9-69CB-4791-BD8F-219712DAE384}" dt="2022-10-14T10:59:47.482" v="529" actId="26606"/>
          <ac:spMkLst>
            <pc:docMk/>
            <pc:sldMk cId="272222761" sldId="285"/>
            <ac:spMk id="9" creationId="{4A8FFEA1-1B69-4F42-B552-0CCF7259687D}"/>
          </ac:spMkLst>
        </pc:spChg>
        <pc:spChg chg="add del">
          <ac:chgData name="Laura Knight" userId="fcc6b1b8-7f69-4c06-9fd3-1a1553b3cd99" providerId="ADAL" clId="{8B6AF0F9-69CB-4791-BD8F-219712DAE384}" dt="2022-10-14T10:59:47.482" v="529" actId="26606"/>
          <ac:spMkLst>
            <pc:docMk/>
            <pc:sldMk cId="272222761" sldId="285"/>
            <ac:spMk id="11" creationId="{AA3C9226-5EC8-460B-82D7-72AA994DF95E}"/>
          </ac:spMkLst>
        </pc:spChg>
        <pc:spChg chg="add del">
          <ac:chgData name="Laura Knight" userId="fcc6b1b8-7f69-4c06-9fd3-1a1553b3cd99" providerId="ADAL" clId="{8B6AF0F9-69CB-4791-BD8F-219712DAE384}" dt="2022-10-14T10:59:47.482" v="529" actId="26606"/>
          <ac:spMkLst>
            <pc:docMk/>
            <pc:sldMk cId="272222761" sldId="285"/>
            <ac:spMk id="15" creationId="{E6AA15AE-DAFE-4E1E-B05F-F57962FD3A2F}"/>
          </ac:spMkLst>
        </pc:spChg>
        <pc:spChg chg="add del">
          <ac:chgData name="Laura Knight" userId="fcc6b1b8-7f69-4c06-9fd3-1a1553b3cd99" providerId="ADAL" clId="{8B6AF0F9-69CB-4791-BD8F-219712DAE384}" dt="2022-10-14T10:59:47.482" v="529" actId="26606"/>
          <ac:spMkLst>
            <pc:docMk/>
            <pc:sldMk cId="272222761" sldId="285"/>
            <ac:spMk id="19" creationId="{D9DB1F97-BFF9-46CC-8EB4-BB63B98F13CA}"/>
          </ac:spMkLst>
        </pc:spChg>
        <pc:spChg chg="add del">
          <ac:chgData name="Laura Knight" userId="fcc6b1b8-7f69-4c06-9fd3-1a1553b3cd99" providerId="ADAL" clId="{8B6AF0F9-69CB-4791-BD8F-219712DAE384}" dt="2022-10-14T10:59:47.482" v="529" actId="26606"/>
          <ac:spMkLst>
            <pc:docMk/>
            <pc:sldMk cId="272222761" sldId="285"/>
            <ac:spMk id="21" creationId="{88CAE6E3-39B4-4A16-97BC-9C376B9B7EAF}"/>
          </ac:spMkLst>
        </pc:spChg>
        <pc:spChg chg="add mod">
          <ac:chgData name="Laura Knight" userId="fcc6b1b8-7f69-4c06-9fd3-1a1553b3cd99" providerId="ADAL" clId="{8B6AF0F9-69CB-4791-BD8F-219712DAE384}" dt="2022-10-14T11:03:01.221" v="833" actId="113"/>
          <ac:spMkLst>
            <pc:docMk/>
            <pc:sldMk cId="272222761" sldId="285"/>
            <ac:spMk id="23" creationId="{359F84B7-8E6D-7A14-6C4E-AE8B921CDE0F}"/>
          </ac:spMkLst>
        </pc:spChg>
        <pc:picChg chg="add mod">
          <ac:chgData name="Laura Knight" userId="fcc6b1b8-7f69-4c06-9fd3-1a1553b3cd99" providerId="ADAL" clId="{8B6AF0F9-69CB-4791-BD8F-219712DAE384}" dt="2022-10-14T10:59:47.484" v="530" actId="26606"/>
          <ac:picMkLst>
            <pc:docMk/>
            <pc:sldMk cId="272222761" sldId="285"/>
            <ac:picMk id="4" creationId="{111CB839-8E00-E812-D5CA-4EEE46AAB4AD}"/>
          </ac:picMkLst>
        </pc:picChg>
        <pc:cxnChg chg="add del">
          <ac:chgData name="Laura Knight" userId="fcc6b1b8-7f69-4c06-9fd3-1a1553b3cd99" providerId="ADAL" clId="{8B6AF0F9-69CB-4791-BD8F-219712DAE384}" dt="2022-10-14T10:59:47.482" v="529" actId="26606"/>
          <ac:cxnSpMkLst>
            <pc:docMk/>
            <pc:sldMk cId="272222761" sldId="285"/>
            <ac:cxnSpMk id="13" creationId="{62A90A9D-33DF-408E-BF4C-F82588935C96}"/>
          </ac:cxnSpMkLst>
        </pc:cxnChg>
        <pc:cxnChg chg="add del">
          <ac:chgData name="Laura Knight" userId="fcc6b1b8-7f69-4c06-9fd3-1a1553b3cd99" providerId="ADAL" clId="{8B6AF0F9-69CB-4791-BD8F-219712DAE384}" dt="2022-10-14T10:59:47.482" v="529" actId="26606"/>
          <ac:cxnSpMkLst>
            <pc:docMk/>
            <pc:sldMk cId="272222761" sldId="285"/>
            <ac:cxnSpMk id="17" creationId="{D07141D5-A57C-43F5-A655-5BA2D0D2AFF3}"/>
          </ac:cxnSpMkLst>
        </pc:cxnChg>
      </pc:sldChg>
      <pc:sldChg chg="addSp delSp modSp new mod modNotesTx">
        <pc:chgData name="Laura Knight" userId="fcc6b1b8-7f69-4c06-9fd3-1a1553b3cd99" providerId="ADAL" clId="{8B6AF0F9-69CB-4791-BD8F-219712DAE384}" dt="2022-10-14T11:10:32.710" v="878" actId="1076"/>
        <pc:sldMkLst>
          <pc:docMk/>
          <pc:sldMk cId="1642949745" sldId="286"/>
        </pc:sldMkLst>
        <pc:spChg chg="del mod">
          <ac:chgData name="Laura Knight" userId="fcc6b1b8-7f69-4c06-9fd3-1a1553b3cd99" providerId="ADAL" clId="{8B6AF0F9-69CB-4791-BD8F-219712DAE384}" dt="2022-10-14T11:09:49.645" v="867" actId="478"/>
          <ac:spMkLst>
            <pc:docMk/>
            <pc:sldMk cId="1642949745" sldId="286"/>
            <ac:spMk id="2" creationId="{F6FC8E41-D92E-50AC-5A0E-4D0881E7A732}"/>
          </ac:spMkLst>
        </pc:spChg>
        <pc:spChg chg="del mod">
          <ac:chgData name="Laura Knight" userId="fcc6b1b8-7f69-4c06-9fd3-1a1553b3cd99" providerId="ADAL" clId="{8B6AF0F9-69CB-4791-BD8F-219712DAE384}" dt="2022-10-14T11:09:52.348" v="869" actId="478"/>
          <ac:spMkLst>
            <pc:docMk/>
            <pc:sldMk cId="1642949745" sldId="286"/>
            <ac:spMk id="3" creationId="{65FFFAF2-4557-D3EC-8D77-42C202DAFA87}"/>
          </ac:spMkLst>
        </pc:spChg>
        <pc:picChg chg="add mod modCrop">
          <ac:chgData name="Laura Knight" userId="fcc6b1b8-7f69-4c06-9fd3-1a1553b3cd99" providerId="ADAL" clId="{8B6AF0F9-69CB-4791-BD8F-219712DAE384}" dt="2022-10-14T11:10:32.710" v="878" actId="1076"/>
          <ac:picMkLst>
            <pc:docMk/>
            <pc:sldMk cId="1642949745" sldId="286"/>
            <ac:picMk id="5" creationId="{21B4744B-705E-8903-4CE2-CA8DD48CB7C1}"/>
          </ac:picMkLst>
        </pc:picChg>
      </pc:sldChg>
      <pc:sldChg chg="addSp delSp modSp new mod setBg modNotesTx">
        <pc:chgData name="Laura Knight" userId="fcc6b1b8-7f69-4c06-9fd3-1a1553b3cd99" providerId="ADAL" clId="{8B6AF0F9-69CB-4791-BD8F-219712DAE384}" dt="2022-10-14T11:19:57.044" v="1348" actId="403"/>
        <pc:sldMkLst>
          <pc:docMk/>
          <pc:sldMk cId="1941826437" sldId="287"/>
        </pc:sldMkLst>
        <pc:spChg chg="mod">
          <ac:chgData name="Laura Knight" userId="fcc6b1b8-7f69-4c06-9fd3-1a1553b3cd99" providerId="ADAL" clId="{8B6AF0F9-69CB-4791-BD8F-219712DAE384}" dt="2022-10-14T11:16:30.607" v="917" actId="26606"/>
          <ac:spMkLst>
            <pc:docMk/>
            <pc:sldMk cId="1941826437" sldId="287"/>
            <ac:spMk id="2" creationId="{6BA1F91D-A267-E574-D447-D2FB1B0BDEC2}"/>
          </ac:spMkLst>
        </pc:spChg>
        <pc:spChg chg="del mod">
          <ac:chgData name="Laura Knight" userId="fcc6b1b8-7f69-4c06-9fd3-1a1553b3cd99" providerId="ADAL" clId="{8B6AF0F9-69CB-4791-BD8F-219712DAE384}" dt="2022-10-14T11:16:27.497" v="914" actId="22"/>
          <ac:spMkLst>
            <pc:docMk/>
            <pc:sldMk cId="1941826437" sldId="287"/>
            <ac:spMk id="3" creationId="{B060551F-8729-2994-BC54-526BCF65531E}"/>
          </ac:spMkLst>
        </pc:spChg>
        <pc:spChg chg="add del">
          <ac:chgData name="Laura Knight" userId="fcc6b1b8-7f69-4c06-9fd3-1a1553b3cd99" providerId="ADAL" clId="{8B6AF0F9-69CB-4791-BD8F-219712DAE384}" dt="2022-10-14T11:16:30.601" v="916" actId="26606"/>
          <ac:spMkLst>
            <pc:docMk/>
            <pc:sldMk cId="1941826437" sldId="287"/>
            <ac:spMk id="9" creationId="{B28CC6C9-9478-2302-E974-43AD4804E2A6}"/>
          </ac:spMkLst>
        </pc:spChg>
        <pc:spChg chg="add mod">
          <ac:chgData name="Laura Knight" userId="fcc6b1b8-7f69-4c06-9fd3-1a1553b3cd99" providerId="ADAL" clId="{8B6AF0F9-69CB-4791-BD8F-219712DAE384}" dt="2022-10-14T11:19:57.044" v="1348" actId="403"/>
          <ac:spMkLst>
            <pc:docMk/>
            <pc:sldMk cId="1941826437" sldId="287"/>
            <ac:spMk id="11" creationId="{5E4584BB-D839-5CE2-0EC0-A55B8FCBFF9D}"/>
          </ac:spMkLst>
        </pc:spChg>
        <pc:spChg chg="add">
          <ac:chgData name="Laura Knight" userId="fcc6b1b8-7f69-4c06-9fd3-1a1553b3cd99" providerId="ADAL" clId="{8B6AF0F9-69CB-4791-BD8F-219712DAE384}" dt="2022-10-14T11:16:30.607" v="917" actId="26606"/>
          <ac:spMkLst>
            <pc:docMk/>
            <pc:sldMk cId="1941826437" sldId="287"/>
            <ac:spMk id="12" creationId="{311973C2-EB8B-452A-A698-4A252FD3AE28}"/>
          </ac:spMkLst>
        </pc:spChg>
        <pc:spChg chg="add">
          <ac:chgData name="Laura Knight" userId="fcc6b1b8-7f69-4c06-9fd3-1a1553b3cd99" providerId="ADAL" clId="{8B6AF0F9-69CB-4791-BD8F-219712DAE384}" dt="2022-10-14T11:16:30.607" v="917" actId="26606"/>
          <ac:spMkLst>
            <pc:docMk/>
            <pc:sldMk cId="1941826437" sldId="287"/>
            <ac:spMk id="14" creationId="{10162E77-11AD-44A7-84EC-40C59EEFBD2E}"/>
          </ac:spMkLst>
        </pc:spChg>
        <pc:picChg chg="add mod ord">
          <ac:chgData name="Laura Knight" userId="fcc6b1b8-7f69-4c06-9fd3-1a1553b3cd99" providerId="ADAL" clId="{8B6AF0F9-69CB-4791-BD8F-219712DAE384}" dt="2022-10-14T11:16:30.607" v="917" actId="26606"/>
          <ac:picMkLst>
            <pc:docMk/>
            <pc:sldMk cId="1941826437" sldId="287"/>
            <ac:picMk id="5" creationId="{C5B414C9-19B7-5443-7055-A1FC71F69FC2}"/>
          </ac:picMkLst>
        </pc:picChg>
        <pc:cxnChg chg="add">
          <ac:chgData name="Laura Knight" userId="fcc6b1b8-7f69-4c06-9fd3-1a1553b3cd99" providerId="ADAL" clId="{8B6AF0F9-69CB-4791-BD8F-219712DAE384}" dt="2022-10-14T11:16:30.607" v="917" actId="26606"/>
          <ac:cxnSpMkLst>
            <pc:docMk/>
            <pc:sldMk cId="1941826437" sldId="287"/>
            <ac:cxnSpMk id="16" creationId="{5AB158E9-1B40-4CD6-95F0-95CA11DF7B7A}"/>
          </ac:cxnSpMkLst>
        </pc:cxnChg>
      </pc:sldChg>
      <pc:sldChg chg="addSp delSp modSp new mod modNotesTx">
        <pc:chgData name="Laura Knight" userId="fcc6b1b8-7f69-4c06-9fd3-1a1553b3cd99" providerId="ADAL" clId="{8B6AF0F9-69CB-4791-BD8F-219712DAE384}" dt="2022-10-14T11:45:39.399" v="1457" actId="1076"/>
        <pc:sldMkLst>
          <pc:docMk/>
          <pc:sldMk cId="3042613070" sldId="288"/>
        </pc:sldMkLst>
        <pc:spChg chg="mod">
          <ac:chgData name="Laura Knight" userId="fcc6b1b8-7f69-4c06-9fd3-1a1553b3cd99" providerId="ADAL" clId="{8B6AF0F9-69CB-4791-BD8F-219712DAE384}" dt="2022-10-14T11:21:39.403" v="1361" actId="20577"/>
          <ac:spMkLst>
            <pc:docMk/>
            <pc:sldMk cId="3042613070" sldId="288"/>
            <ac:spMk id="2" creationId="{F5D1AE42-5FC4-42FA-01E4-281D74C87877}"/>
          </ac:spMkLst>
        </pc:spChg>
        <pc:spChg chg="mod">
          <ac:chgData name="Laura Knight" userId="fcc6b1b8-7f69-4c06-9fd3-1a1553b3cd99" providerId="ADAL" clId="{8B6AF0F9-69CB-4791-BD8F-219712DAE384}" dt="2022-10-14T11:45:33.680" v="1455" actId="14100"/>
          <ac:spMkLst>
            <pc:docMk/>
            <pc:sldMk cId="3042613070" sldId="288"/>
            <ac:spMk id="3" creationId="{CCC39822-BF3F-D6DF-DE37-5FD1BDCF7821}"/>
          </ac:spMkLst>
        </pc:spChg>
        <pc:spChg chg="add del mod">
          <ac:chgData name="Laura Knight" userId="fcc6b1b8-7f69-4c06-9fd3-1a1553b3cd99" providerId="ADAL" clId="{8B6AF0F9-69CB-4791-BD8F-219712DAE384}" dt="2022-10-14T11:24:20.519" v="1435" actId="478"/>
          <ac:spMkLst>
            <pc:docMk/>
            <pc:sldMk cId="3042613070" sldId="288"/>
            <ac:spMk id="4" creationId="{C0D98C05-EDAE-CC49-D168-2DE21494A9B2}"/>
          </ac:spMkLst>
        </pc:spChg>
        <pc:spChg chg="add mod">
          <ac:chgData name="Laura Knight" userId="fcc6b1b8-7f69-4c06-9fd3-1a1553b3cd99" providerId="ADAL" clId="{8B6AF0F9-69CB-4791-BD8F-219712DAE384}" dt="2022-10-14T11:45:37.034" v="1456" actId="1076"/>
          <ac:spMkLst>
            <pc:docMk/>
            <pc:sldMk cId="3042613070" sldId="288"/>
            <ac:spMk id="5" creationId="{6626CA33-0C48-7556-946A-47C8CBDFF7AC}"/>
          </ac:spMkLst>
        </pc:spChg>
        <pc:picChg chg="add mod">
          <ac:chgData name="Laura Knight" userId="fcc6b1b8-7f69-4c06-9fd3-1a1553b3cd99" providerId="ADAL" clId="{8B6AF0F9-69CB-4791-BD8F-219712DAE384}" dt="2022-10-14T11:45:39.399" v="1457" actId="1076"/>
          <ac:picMkLst>
            <pc:docMk/>
            <pc:sldMk cId="3042613070" sldId="288"/>
            <ac:picMk id="6" creationId="{D4563C6B-69CF-1A51-BCDA-3F89D112C23C}"/>
          </ac:picMkLst>
        </pc:picChg>
      </pc:sldChg>
      <pc:sldChg chg="addSp delSp modSp new mod setBg modNotesTx">
        <pc:chgData name="Laura Knight" userId="fcc6b1b8-7f69-4c06-9fd3-1a1553b3cd99" providerId="ADAL" clId="{8B6AF0F9-69CB-4791-BD8F-219712DAE384}" dt="2022-10-14T11:52:44.545" v="1543"/>
        <pc:sldMkLst>
          <pc:docMk/>
          <pc:sldMk cId="2719524634" sldId="289"/>
        </pc:sldMkLst>
        <pc:spChg chg="mod">
          <ac:chgData name="Laura Knight" userId="fcc6b1b8-7f69-4c06-9fd3-1a1553b3cd99" providerId="ADAL" clId="{8B6AF0F9-69CB-4791-BD8F-219712DAE384}" dt="2022-10-14T11:51:51.639" v="1537" actId="26606"/>
          <ac:spMkLst>
            <pc:docMk/>
            <pc:sldMk cId="2719524634" sldId="289"/>
            <ac:spMk id="2" creationId="{C9C6F7E2-BC59-582A-8FAB-15FADB1A9FB0}"/>
          </ac:spMkLst>
        </pc:spChg>
        <pc:spChg chg="del">
          <ac:chgData name="Laura Knight" userId="fcc6b1b8-7f69-4c06-9fd3-1a1553b3cd99" providerId="ADAL" clId="{8B6AF0F9-69CB-4791-BD8F-219712DAE384}" dt="2022-10-14T11:50:11.054" v="1528" actId="22"/>
          <ac:spMkLst>
            <pc:docMk/>
            <pc:sldMk cId="2719524634" sldId="289"/>
            <ac:spMk id="3" creationId="{7E81E259-7742-4E2F-7A0C-446CB1513D1F}"/>
          </ac:spMkLst>
        </pc:spChg>
        <pc:spChg chg="add del">
          <ac:chgData name="Laura Knight" userId="fcc6b1b8-7f69-4c06-9fd3-1a1553b3cd99" providerId="ADAL" clId="{8B6AF0F9-69CB-4791-BD8F-219712DAE384}" dt="2022-10-14T11:51:48.080" v="1536" actId="22"/>
          <ac:spMkLst>
            <pc:docMk/>
            <pc:sldMk cId="2719524634" sldId="289"/>
            <ac:spMk id="9" creationId="{597FFC7A-F8F2-0FE9-8020-B1BD11BA94FA}"/>
          </ac:spMkLst>
        </pc:spChg>
        <pc:spChg chg="add del">
          <ac:chgData name="Laura Knight" userId="fcc6b1b8-7f69-4c06-9fd3-1a1553b3cd99" providerId="ADAL" clId="{8B6AF0F9-69CB-4791-BD8F-219712DAE384}" dt="2022-10-14T11:51:51.639" v="1537" actId="26606"/>
          <ac:spMkLst>
            <pc:docMk/>
            <pc:sldMk cId="2719524634" sldId="289"/>
            <ac:spMk id="12" creationId="{038B8727-D318-4B70-B353-C390602FF311}"/>
          </ac:spMkLst>
        </pc:spChg>
        <pc:spChg chg="add del">
          <ac:chgData name="Laura Knight" userId="fcc6b1b8-7f69-4c06-9fd3-1a1553b3cd99" providerId="ADAL" clId="{8B6AF0F9-69CB-4791-BD8F-219712DAE384}" dt="2022-10-14T11:51:51.639" v="1537" actId="26606"/>
          <ac:spMkLst>
            <pc:docMk/>
            <pc:sldMk cId="2719524634" sldId="289"/>
            <ac:spMk id="14" creationId="{1B0C8367-28B6-4EF1-B182-01BEC98727DB}"/>
          </ac:spMkLst>
        </pc:spChg>
        <pc:spChg chg="add del">
          <ac:chgData name="Laura Knight" userId="fcc6b1b8-7f69-4c06-9fd3-1a1553b3cd99" providerId="ADAL" clId="{8B6AF0F9-69CB-4791-BD8F-219712DAE384}" dt="2022-10-14T11:51:51.639" v="1537" actId="26606"/>
          <ac:spMkLst>
            <pc:docMk/>
            <pc:sldMk cId="2719524634" sldId="289"/>
            <ac:spMk id="16" creationId="{649E3F4C-17F5-49E4-B05F-80C6B348AF28}"/>
          </ac:spMkLst>
        </pc:spChg>
        <pc:spChg chg="add">
          <ac:chgData name="Laura Knight" userId="fcc6b1b8-7f69-4c06-9fd3-1a1553b3cd99" providerId="ADAL" clId="{8B6AF0F9-69CB-4791-BD8F-219712DAE384}" dt="2022-10-14T11:51:51.639" v="1537" actId="26606"/>
          <ac:spMkLst>
            <pc:docMk/>
            <pc:sldMk cId="2719524634" sldId="289"/>
            <ac:spMk id="21" creationId="{26D75EE5-57FF-4D1E-B105-A6036B0FE6BD}"/>
          </ac:spMkLst>
        </pc:spChg>
        <pc:spChg chg="add">
          <ac:chgData name="Laura Knight" userId="fcc6b1b8-7f69-4c06-9fd3-1a1553b3cd99" providerId="ADAL" clId="{8B6AF0F9-69CB-4791-BD8F-219712DAE384}" dt="2022-10-14T11:51:51.639" v="1537" actId="26606"/>
          <ac:spMkLst>
            <pc:docMk/>
            <pc:sldMk cId="2719524634" sldId="289"/>
            <ac:spMk id="23" creationId="{C913828F-06C6-4172-B0DE-BAB0120201D3}"/>
          </ac:spMkLst>
        </pc:spChg>
        <pc:spChg chg="add">
          <ac:chgData name="Laura Knight" userId="fcc6b1b8-7f69-4c06-9fd3-1a1553b3cd99" providerId="ADAL" clId="{8B6AF0F9-69CB-4791-BD8F-219712DAE384}" dt="2022-10-14T11:51:51.639" v="1537" actId="26606"/>
          <ac:spMkLst>
            <pc:docMk/>
            <pc:sldMk cId="2719524634" sldId="289"/>
            <ac:spMk id="27" creationId="{21348D5E-A2F9-4457-85D6-EF33B01C1B86}"/>
          </ac:spMkLst>
        </pc:spChg>
        <pc:spChg chg="add">
          <ac:chgData name="Laura Knight" userId="fcc6b1b8-7f69-4c06-9fd3-1a1553b3cd99" providerId="ADAL" clId="{8B6AF0F9-69CB-4791-BD8F-219712DAE384}" dt="2022-10-14T11:51:51.639" v="1537" actId="26606"/>
          <ac:spMkLst>
            <pc:docMk/>
            <pc:sldMk cId="2719524634" sldId="289"/>
            <ac:spMk id="29" creationId="{62E5679E-AF9A-4675-8EB9-82F877C47B17}"/>
          </ac:spMkLst>
        </pc:spChg>
        <pc:spChg chg="add">
          <ac:chgData name="Laura Knight" userId="fcc6b1b8-7f69-4c06-9fd3-1a1553b3cd99" providerId="ADAL" clId="{8B6AF0F9-69CB-4791-BD8F-219712DAE384}" dt="2022-10-14T11:51:51.639" v="1537" actId="26606"/>
          <ac:spMkLst>
            <pc:docMk/>
            <pc:sldMk cId="2719524634" sldId="289"/>
            <ac:spMk id="33" creationId="{7EF5A4DD-17B0-415A-8F3A-0DEE3FF8F8C5}"/>
          </ac:spMkLst>
        </pc:spChg>
        <pc:spChg chg="add">
          <ac:chgData name="Laura Knight" userId="fcc6b1b8-7f69-4c06-9fd3-1a1553b3cd99" providerId="ADAL" clId="{8B6AF0F9-69CB-4791-BD8F-219712DAE384}" dt="2022-10-14T11:51:51.639" v="1537" actId="26606"/>
          <ac:spMkLst>
            <pc:docMk/>
            <pc:sldMk cId="2719524634" sldId="289"/>
            <ac:spMk id="35" creationId="{4AA73B4A-2570-4D18-9566-12E68828C417}"/>
          </ac:spMkLst>
        </pc:spChg>
        <pc:picChg chg="add mod ord">
          <ac:chgData name="Laura Knight" userId="fcc6b1b8-7f69-4c06-9fd3-1a1553b3cd99" providerId="ADAL" clId="{8B6AF0F9-69CB-4791-BD8F-219712DAE384}" dt="2022-10-14T11:51:51.639" v="1537" actId="26606"/>
          <ac:picMkLst>
            <pc:docMk/>
            <pc:sldMk cId="2719524634" sldId="289"/>
            <ac:picMk id="5" creationId="{7C0A1BAE-D22A-4A50-00B5-4D9AAB8E587E}"/>
          </ac:picMkLst>
        </pc:picChg>
        <pc:picChg chg="add mod ord">
          <ac:chgData name="Laura Knight" userId="fcc6b1b8-7f69-4c06-9fd3-1a1553b3cd99" providerId="ADAL" clId="{8B6AF0F9-69CB-4791-BD8F-219712DAE384}" dt="2022-10-14T11:51:51.639" v="1537" actId="26606"/>
          <ac:picMkLst>
            <pc:docMk/>
            <pc:sldMk cId="2719524634" sldId="289"/>
            <ac:picMk id="7" creationId="{63E22521-4389-CB63-07BB-9F91A0F60B16}"/>
          </ac:picMkLst>
        </pc:picChg>
        <pc:cxnChg chg="add">
          <ac:chgData name="Laura Knight" userId="fcc6b1b8-7f69-4c06-9fd3-1a1553b3cd99" providerId="ADAL" clId="{8B6AF0F9-69CB-4791-BD8F-219712DAE384}" dt="2022-10-14T11:51:51.639" v="1537" actId="26606"/>
          <ac:cxnSpMkLst>
            <pc:docMk/>
            <pc:sldMk cId="2719524634" sldId="289"/>
            <ac:cxnSpMk id="25" creationId="{0CB2A3A6-962C-4D7A-8272-EDEDD881F07E}"/>
          </ac:cxnSpMkLst>
        </pc:cxnChg>
        <pc:cxnChg chg="add">
          <ac:chgData name="Laura Knight" userId="fcc6b1b8-7f69-4c06-9fd3-1a1553b3cd99" providerId="ADAL" clId="{8B6AF0F9-69CB-4791-BD8F-219712DAE384}" dt="2022-10-14T11:51:51.639" v="1537" actId="26606"/>
          <ac:cxnSpMkLst>
            <pc:docMk/>
            <pc:sldMk cId="2719524634" sldId="289"/>
            <ac:cxnSpMk id="31" creationId="{A4193D27-0DF9-4485-90D7-D8E69A3F4459}"/>
          </ac:cxnSpMkLst>
        </pc:cxnChg>
      </pc:sldChg>
      <pc:sldChg chg="addSp delSp modSp new mod setBg modNotesTx">
        <pc:chgData name="Laura Knight" userId="fcc6b1b8-7f69-4c06-9fd3-1a1553b3cd99" providerId="ADAL" clId="{8B6AF0F9-69CB-4791-BD8F-219712DAE384}" dt="2022-10-14T13:22:28.069" v="1843" actId="20577"/>
        <pc:sldMkLst>
          <pc:docMk/>
          <pc:sldMk cId="467049200" sldId="290"/>
        </pc:sldMkLst>
        <pc:spChg chg="mod">
          <ac:chgData name="Laura Knight" userId="fcc6b1b8-7f69-4c06-9fd3-1a1553b3cd99" providerId="ADAL" clId="{8B6AF0F9-69CB-4791-BD8F-219712DAE384}" dt="2022-10-14T13:15:23.937" v="1651" actId="26606"/>
          <ac:spMkLst>
            <pc:docMk/>
            <pc:sldMk cId="467049200" sldId="290"/>
            <ac:spMk id="2" creationId="{9E9B7808-62CD-6C49-C898-5A37C9E4497E}"/>
          </ac:spMkLst>
        </pc:spChg>
        <pc:spChg chg="del">
          <ac:chgData name="Laura Knight" userId="fcc6b1b8-7f69-4c06-9fd3-1a1553b3cd99" providerId="ADAL" clId="{8B6AF0F9-69CB-4791-BD8F-219712DAE384}" dt="2022-10-14T13:15:18.954" v="1649"/>
          <ac:spMkLst>
            <pc:docMk/>
            <pc:sldMk cId="467049200" sldId="290"/>
            <ac:spMk id="3" creationId="{65E41868-43EF-4624-0EE1-BDB0519C7FE6}"/>
          </ac:spMkLst>
        </pc:spChg>
        <pc:spChg chg="add mod">
          <ac:chgData name="Laura Knight" userId="fcc6b1b8-7f69-4c06-9fd3-1a1553b3cd99" providerId="ADAL" clId="{8B6AF0F9-69CB-4791-BD8F-219712DAE384}" dt="2022-10-14T13:22:28.069" v="1843" actId="20577"/>
          <ac:spMkLst>
            <pc:docMk/>
            <pc:sldMk cId="467049200" sldId="290"/>
            <ac:spMk id="8" creationId="{99A5FD7E-FEF2-B34D-3460-4EEA0910E382}"/>
          </ac:spMkLst>
        </pc:spChg>
        <pc:spChg chg="add">
          <ac:chgData name="Laura Knight" userId="fcc6b1b8-7f69-4c06-9fd3-1a1553b3cd99" providerId="ADAL" clId="{8B6AF0F9-69CB-4791-BD8F-219712DAE384}" dt="2022-10-14T13:15:23.937" v="1651" actId="26606"/>
          <ac:spMkLst>
            <pc:docMk/>
            <pc:sldMk cId="467049200" sldId="290"/>
            <ac:spMk id="11" creationId="{605A42EF-68E6-4808-81CD-E5ABD0ED92CA}"/>
          </ac:spMkLst>
        </pc:spChg>
        <pc:spChg chg="add">
          <ac:chgData name="Laura Knight" userId="fcc6b1b8-7f69-4c06-9fd3-1a1553b3cd99" providerId="ADAL" clId="{8B6AF0F9-69CB-4791-BD8F-219712DAE384}" dt="2022-10-14T13:15:23.937" v="1651" actId="26606"/>
          <ac:spMkLst>
            <pc:docMk/>
            <pc:sldMk cId="467049200" sldId="290"/>
            <ac:spMk id="15" creationId="{3FE9C285-56FB-4B36-8ECA-C2D6596AA906}"/>
          </ac:spMkLst>
        </pc:spChg>
        <pc:spChg chg="add">
          <ac:chgData name="Laura Knight" userId="fcc6b1b8-7f69-4c06-9fd3-1a1553b3cd99" providerId="ADAL" clId="{8B6AF0F9-69CB-4791-BD8F-219712DAE384}" dt="2022-10-14T13:15:23.937" v="1651" actId="26606"/>
          <ac:spMkLst>
            <pc:docMk/>
            <pc:sldMk cId="467049200" sldId="290"/>
            <ac:spMk id="17" creationId="{937C076B-00B1-4629-B27F-A86F9885FB4D}"/>
          </ac:spMkLst>
        </pc:spChg>
        <pc:picChg chg="add mod">
          <ac:chgData name="Laura Knight" userId="fcc6b1b8-7f69-4c06-9fd3-1a1553b3cd99" providerId="ADAL" clId="{8B6AF0F9-69CB-4791-BD8F-219712DAE384}" dt="2022-10-14T13:15:23.937" v="1651" actId="26606"/>
          <ac:picMkLst>
            <pc:docMk/>
            <pc:sldMk cId="467049200" sldId="290"/>
            <ac:picMk id="4" creationId="{654F6668-7DAF-F4DC-9828-E60ECB16187C}"/>
          </ac:picMkLst>
        </pc:picChg>
        <pc:cxnChg chg="add">
          <ac:chgData name="Laura Knight" userId="fcc6b1b8-7f69-4c06-9fd3-1a1553b3cd99" providerId="ADAL" clId="{8B6AF0F9-69CB-4791-BD8F-219712DAE384}" dt="2022-10-14T13:15:23.937" v="1651" actId="26606"/>
          <ac:cxnSpMkLst>
            <pc:docMk/>
            <pc:sldMk cId="467049200" sldId="290"/>
            <ac:cxnSpMk id="13" creationId="{3C4A154E-1950-4755-A5FC-5998EE0CC14B}"/>
          </ac:cxnSpMkLst>
        </pc:cxnChg>
      </pc:sldChg>
      <pc:sldChg chg="addSp delSp modSp new mod modNotesTx">
        <pc:chgData name="Laura Knight" userId="fcc6b1b8-7f69-4c06-9fd3-1a1553b3cd99" providerId="ADAL" clId="{8B6AF0F9-69CB-4791-BD8F-219712DAE384}" dt="2022-10-14T13:21:49.612" v="1827" actId="1076"/>
        <pc:sldMkLst>
          <pc:docMk/>
          <pc:sldMk cId="683294247" sldId="291"/>
        </pc:sldMkLst>
        <pc:spChg chg="mod">
          <ac:chgData name="Laura Knight" userId="fcc6b1b8-7f69-4c06-9fd3-1a1553b3cd99" providerId="ADAL" clId="{8B6AF0F9-69CB-4791-BD8F-219712DAE384}" dt="2022-10-14T13:21:15.310" v="1814" actId="1076"/>
          <ac:spMkLst>
            <pc:docMk/>
            <pc:sldMk cId="683294247" sldId="291"/>
            <ac:spMk id="2" creationId="{D67383B7-CD88-3691-EB37-FE0E91DF4C9F}"/>
          </ac:spMkLst>
        </pc:spChg>
        <pc:spChg chg="del">
          <ac:chgData name="Laura Knight" userId="fcc6b1b8-7f69-4c06-9fd3-1a1553b3cd99" providerId="ADAL" clId="{8B6AF0F9-69CB-4791-BD8F-219712DAE384}" dt="2022-10-14T13:16:58.884" v="1679" actId="22"/>
          <ac:spMkLst>
            <pc:docMk/>
            <pc:sldMk cId="683294247" sldId="291"/>
            <ac:spMk id="3" creationId="{32380909-BFF0-BCDF-9ED9-C616A154459D}"/>
          </ac:spMkLst>
        </pc:spChg>
        <pc:picChg chg="add mod ord">
          <ac:chgData name="Laura Knight" userId="fcc6b1b8-7f69-4c06-9fd3-1a1553b3cd99" providerId="ADAL" clId="{8B6AF0F9-69CB-4791-BD8F-219712DAE384}" dt="2022-10-14T13:21:49.612" v="1827" actId="1076"/>
          <ac:picMkLst>
            <pc:docMk/>
            <pc:sldMk cId="683294247" sldId="291"/>
            <ac:picMk id="5" creationId="{8BDF79A4-0C50-BB82-EBE1-2547B7640BA3}"/>
          </ac:picMkLst>
        </pc:picChg>
      </pc:sldChg>
    </pc:docChg>
  </pc:docChgLst>
  <pc:docChgLst>
    <pc:chgData name="Laura Knight" userId="fcc6b1b8-7f69-4c06-9fd3-1a1553b3cd99" providerId="ADAL" clId="{693A040B-314D-42CC-A111-FAEB9743591D}"/>
    <pc:docChg chg="custSel modSld">
      <pc:chgData name="Laura Knight" userId="fcc6b1b8-7f69-4c06-9fd3-1a1553b3cd99" providerId="ADAL" clId="{693A040B-314D-42CC-A111-FAEB9743591D}" dt="2022-09-22T15:05:16.802" v="18" actId="1076"/>
      <pc:docMkLst>
        <pc:docMk/>
      </pc:docMkLst>
      <pc:sldChg chg="delSp mod delAnim">
        <pc:chgData name="Laura Knight" userId="fcc6b1b8-7f69-4c06-9fd3-1a1553b3cd99" providerId="ADAL" clId="{693A040B-314D-42CC-A111-FAEB9743591D}" dt="2022-09-22T15:04:18.377" v="3" actId="478"/>
        <pc:sldMkLst>
          <pc:docMk/>
          <pc:sldMk cId="2266676266" sldId="260"/>
        </pc:sldMkLst>
        <pc:picChg chg="del">
          <ac:chgData name="Laura Knight" userId="fcc6b1b8-7f69-4c06-9fd3-1a1553b3cd99" providerId="ADAL" clId="{693A040B-314D-42CC-A111-FAEB9743591D}" dt="2022-09-22T15:04:18.377" v="3" actId="478"/>
          <ac:picMkLst>
            <pc:docMk/>
            <pc:sldMk cId="2266676266" sldId="260"/>
            <ac:picMk id="4" creationId="{00000000-0000-0000-0000-000000000000}"/>
          </ac:picMkLst>
        </pc:picChg>
      </pc:sldChg>
      <pc:sldChg chg="delSp mod delAnim">
        <pc:chgData name="Laura Knight" userId="fcc6b1b8-7f69-4c06-9fd3-1a1553b3cd99" providerId="ADAL" clId="{693A040B-314D-42CC-A111-FAEB9743591D}" dt="2022-09-22T15:04:10.808" v="2" actId="478"/>
        <pc:sldMkLst>
          <pc:docMk/>
          <pc:sldMk cId="260815604" sldId="262"/>
        </pc:sldMkLst>
        <pc:picChg chg="del">
          <ac:chgData name="Laura Knight" userId="fcc6b1b8-7f69-4c06-9fd3-1a1553b3cd99" providerId="ADAL" clId="{693A040B-314D-42CC-A111-FAEB9743591D}" dt="2022-09-22T15:04:10.808" v="2" actId="478"/>
          <ac:picMkLst>
            <pc:docMk/>
            <pc:sldMk cId="260815604" sldId="262"/>
            <ac:picMk id="4" creationId="{00000000-0000-0000-0000-000000000000}"/>
          </ac:picMkLst>
        </pc:picChg>
      </pc:sldChg>
      <pc:sldChg chg="delSp mod delAnim">
        <pc:chgData name="Laura Knight" userId="fcc6b1b8-7f69-4c06-9fd3-1a1553b3cd99" providerId="ADAL" clId="{693A040B-314D-42CC-A111-FAEB9743591D}" dt="2022-09-22T15:04:21.160" v="4" actId="478"/>
        <pc:sldMkLst>
          <pc:docMk/>
          <pc:sldMk cId="3211249923" sldId="264"/>
        </pc:sldMkLst>
        <pc:picChg chg="del">
          <ac:chgData name="Laura Knight" userId="fcc6b1b8-7f69-4c06-9fd3-1a1553b3cd99" providerId="ADAL" clId="{693A040B-314D-42CC-A111-FAEB9743591D}" dt="2022-09-22T15:04:21.160" v="4" actId="478"/>
          <ac:picMkLst>
            <pc:docMk/>
            <pc:sldMk cId="3211249923" sldId="264"/>
            <ac:picMk id="5" creationId="{00000000-0000-0000-0000-000000000000}"/>
          </ac:picMkLst>
        </pc:picChg>
      </pc:sldChg>
      <pc:sldChg chg="delSp modSp mod delAnim">
        <pc:chgData name="Laura Knight" userId="fcc6b1b8-7f69-4c06-9fd3-1a1553b3cd99" providerId="ADAL" clId="{693A040B-314D-42CC-A111-FAEB9743591D}" dt="2022-09-22T15:04:30.105" v="6" actId="478"/>
        <pc:sldMkLst>
          <pc:docMk/>
          <pc:sldMk cId="4135773226" sldId="265"/>
        </pc:sldMkLst>
        <pc:picChg chg="del">
          <ac:chgData name="Laura Knight" userId="fcc6b1b8-7f69-4c06-9fd3-1a1553b3cd99" providerId="ADAL" clId="{693A040B-314D-42CC-A111-FAEB9743591D}" dt="2022-09-22T15:04:30.105" v="6" actId="478"/>
          <ac:picMkLst>
            <pc:docMk/>
            <pc:sldMk cId="4135773226" sldId="265"/>
            <ac:picMk id="3" creationId="{00000000-0000-0000-0000-000000000000}"/>
          </ac:picMkLst>
        </pc:picChg>
        <pc:picChg chg="mod">
          <ac:chgData name="Laura Knight" userId="fcc6b1b8-7f69-4c06-9fd3-1a1553b3cd99" providerId="ADAL" clId="{693A040B-314D-42CC-A111-FAEB9743591D}" dt="2022-09-22T15:03:53.600" v="1" actId="1076"/>
          <ac:picMkLst>
            <pc:docMk/>
            <pc:sldMk cId="4135773226" sldId="265"/>
            <ac:picMk id="4" creationId="{00000000-0000-0000-0000-000000000000}"/>
          </ac:picMkLst>
        </pc:picChg>
      </pc:sldChg>
      <pc:sldChg chg="delSp mod delAnim">
        <pc:chgData name="Laura Knight" userId="fcc6b1b8-7f69-4c06-9fd3-1a1553b3cd99" providerId="ADAL" clId="{693A040B-314D-42CC-A111-FAEB9743591D}" dt="2022-09-22T15:04:35.812" v="7" actId="478"/>
        <pc:sldMkLst>
          <pc:docMk/>
          <pc:sldMk cId="598972319" sldId="267"/>
        </pc:sldMkLst>
        <pc:picChg chg="del">
          <ac:chgData name="Laura Knight" userId="fcc6b1b8-7f69-4c06-9fd3-1a1553b3cd99" providerId="ADAL" clId="{693A040B-314D-42CC-A111-FAEB9743591D}" dt="2022-09-22T15:04:35.812" v="7" actId="478"/>
          <ac:picMkLst>
            <pc:docMk/>
            <pc:sldMk cId="598972319" sldId="267"/>
            <ac:picMk id="4" creationId="{00000000-0000-0000-0000-000000000000}"/>
          </ac:picMkLst>
        </pc:picChg>
      </pc:sldChg>
      <pc:sldChg chg="delSp mod delAnim">
        <pc:chgData name="Laura Knight" userId="fcc6b1b8-7f69-4c06-9fd3-1a1553b3cd99" providerId="ADAL" clId="{693A040B-314D-42CC-A111-FAEB9743591D}" dt="2022-09-22T15:04:23.693" v="5" actId="478"/>
        <pc:sldMkLst>
          <pc:docMk/>
          <pc:sldMk cId="1759822291" sldId="269"/>
        </pc:sldMkLst>
        <pc:picChg chg="del">
          <ac:chgData name="Laura Knight" userId="fcc6b1b8-7f69-4c06-9fd3-1a1553b3cd99" providerId="ADAL" clId="{693A040B-314D-42CC-A111-FAEB9743591D}" dt="2022-09-22T15:04:23.693" v="5" actId="478"/>
          <ac:picMkLst>
            <pc:docMk/>
            <pc:sldMk cId="1759822291" sldId="269"/>
            <ac:picMk id="3" creationId="{00000000-0000-0000-0000-000000000000}"/>
          </ac:picMkLst>
        </pc:picChg>
      </pc:sldChg>
      <pc:sldChg chg="delSp mod delAnim">
        <pc:chgData name="Laura Knight" userId="fcc6b1b8-7f69-4c06-9fd3-1a1553b3cd99" providerId="ADAL" clId="{693A040B-314D-42CC-A111-FAEB9743591D}" dt="2022-09-22T15:04:39.312" v="8" actId="478"/>
        <pc:sldMkLst>
          <pc:docMk/>
          <pc:sldMk cId="2851179438" sldId="272"/>
        </pc:sldMkLst>
        <pc:picChg chg="del">
          <ac:chgData name="Laura Knight" userId="fcc6b1b8-7f69-4c06-9fd3-1a1553b3cd99" providerId="ADAL" clId="{693A040B-314D-42CC-A111-FAEB9743591D}" dt="2022-09-22T15:04:39.312" v="8" actId="478"/>
          <ac:picMkLst>
            <pc:docMk/>
            <pc:sldMk cId="2851179438" sldId="272"/>
            <ac:picMk id="3" creationId="{00000000-0000-0000-0000-000000000000}"/>
          </ac:picMkLst>
        </pc:picChg>
      </pc:sldChg>
      <pc:sldChg chg="delSp mod delAnim">
        <pc:chgData name="Laura Knight" userId="fcc6b1b8-7f69-4c06-9fd3-1a1553b3cd99" providerId="ADAL" clId="{693A040B-314D-42CC-A111-FAEB9743591D}" dt="2022-09-22T15:04:45.411" v="10" actId="478"/>
        <pc:sldMkLst>
          <pc:docMk/>
          <pc:sldMk cId="1854291215" sldId="273"/>
        </pc:sldMkLst>
        <pc:picChg chg="del">
          <ac:chgData name="Laura Knight" userId="fcc6b1b8-7f69-4c06-9fd3-1a1553b3cd99" providerId="ADAL" clId="{693A040B-314D-42CC-A111-FAEB9743591D}" dt="2022-09-22T15:04:45.411" v="10" actId="478"/>
          <ac:picMkLst>
            <pc:docMk/>
            <pc:sldMk cId="1854291215" sldId="273"/>
            <ac:picMk id="5" creationId="{00000000-0000-0000-0000-000000000000}"/>
          </ac:picMkLst>
        </pc:picChg>
      </pc:sldChg>
      <pc:sldChg chg="delSp mod delAnim">
        <pc:chgData name="Laura Knight" userId="fcc6b1b8-7f69-4c06-9fd3-1a1553b3cd99" providerId="ADAL" clId="{693A040B-314D-42CC-A111-FAEB9743591D}" dt="2022-09-22T15:04:48.160" v="11" actId="478"/>
        <pc:sldMkLst>
          <pc:docMk/>
          <pc:sldMk cId="1351104520" sldId="274"/>
        </pc:sldMkLst>
        <pc:picChg chg="del">
          <ac:chgData name="Laura Knight" userId="fcc6b1b8-7f69-4c06-9fd3-1a1553b3cd99" providerId="ADAL" clId="{693A040B-314D-42CC-A111-FAEB9743591D}" dt="2022-09-22T15:04:48.160" v="11" actId="478"/>
          <ac:picMkLst>
            <pc:docMk/>
            <pc:sldMk cId="1351104520" sldId="274"/>
            <ac:picMk id="10" creationId="{00000000-0000-0000-0000-000000000000}"/>
          </ac:picMkLst>
        </pc:picChg>
      </pc:sldChg>
      <pc:sldChg chg="delSp mod delAnim">
        <pc:chgData name="Laura Knight" userId="fcc6b1b8-7f69-4c06-9fd3-1a1553b3cd99" providerId="ADAL" clId="{693A040B-314D-42CC-A111-FAEB9743591D}" dt="2022-09-22T15:04:51.829" v="12" actId="478"/>
        <pc:sldMkLst>
          <pc:docMk/>
          <pc:sldMk cId="2729400820" sldId="275"/>
        </pc:sldMkLst>
        <pc:picChg chg="del">
          <ac:chgData name="Laura Knight" userId="fcc6b1b8-7f69-4c06-9fd3-1a1553b3cd99" providerId="ADAL" clId="{693A040B-314D-42CC-A111-FAEB9743591D}" dt="2022-09-22T15:04:51.829" v="12" actId="478"/>
          <ac:picMkLst>
            <pc:docMk/>
            <pc:sldMk cId="2729400820" sldId="275"/>
            <ac:picMk id="4" creationId="{00000000-0000-0000-0000-000000000000}"/>
          </ac:picMkLst>
        </pc:picChg>
      </pc:sldChg>
      <pc:sldChg chg="delSp mod delAnim">
        <pc:chgData name="Laura Knight" userId="fcc6b1b8-7f69-4c06-9fd3-1a1553b3cd99" providerId="ADAL" clId="{693A040B-314D-42CC-A111-FAEB9743591D}" dt="2022-09-22T15:04:42.281" v="9" actId="478"/>
        <pc:sldMkLst>
          <pc:docMk/>
          <pc:sldMk cId="3408815010" sldId="276"/>
        </pc:sldMkLst>
        <pc:picChg chg="del">
          <ac:chgData name="Laura Knight" userId="fcc6b1b8-7f69-4c06-9fd3-1a1553b3cd99" providerId="ADAL" clId="{693A040B-314D-42CC-A111-FAEB9743591D}" dt="2022-09-22T15:04:42.281" v="9" actId="478"/>
          <ac:picMkLst>
            <pc:docMk/>
            <pc:sldMk cId="3408815010" sldId="276"/>
            <ac:picMk id="7" creationId="{00000000-0000-0000-0000-000000000000}"/>
          </ac:picMkLst>
        </pc:picChg>
      </pc:sldChg>
      <pc:sldChg chg="modSp mod">
        <pc:chgData name="Laura Knight" userId="fcc6b1b8-7f69-4c06-9fd3-1a1553b3cd99" providerId="ADAL" clId="{693A040B-314D-42CC-A111-FAEB9743591D}" dt="2022-09-22T15:05:16.802" v="18" actId="1076"/>
        <pc:sldMkLst>
          <pc:docMk/>
          <pc:sldMk cId="552249089" sldId="277"/>
        </pc:sldMkLst>
        <pc:spChg chg="mod">
          <ac:chgData name="Laura Knight" userId="fcc6b1b8-7f69-4c06-9fd3-1a1553b3cd99" providerId="ADAL" clId="{693A040B-314D-42CC-A111-FAEB9743591D}" dt="2022-09-22T15:05:16.802" v="18" actId="1076"/>
          <ac:spMkLst>
            <pc:docMk/>
            <pc:sldMk cId="552249089" sldId="277"/>
            <ac:spMk id="3" creationId="{B8288721-ED26-4F9A-BAD5-213983A52B6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75070F-D833-4023-BB64-8F4EB2AFC6E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33A6B874-AF31-4B36-8B2A-5E6D0643ADA2}">
      <dgm:prSet/>
      <dgm:spPr/>
      <dgm:t>
        <a:bodyPr/>
        <a:lstStyle/>
        <a:p>
          <a:r>
            <a:rPr lang="en-GB" b="1" i="1"/>
            <a:t>Bynum and Thompson (1996) </a:t>
          </a:r>
          <a:r>
            <a:rPr lang="en-GB"/>
            <a:t>– crime is the result of internal neurological disorders or deeply hidden personality disturbances</a:t>
          </a:r>
          <a:endParaRPr lang="en-US"/>
        </a:p>
      </dgm:t>
    </dgm:pt>
    <dgm:pt modelId="{C492C1A1-7E1A-45CB-9D0A-F013E853A2EF}" type="parTrans" cxnId="{A8979A32-B87A-4DCB-BAB1-B6521F033BB7}">
      <dgm:prSet/>
      <dgm:spPr/>
      <dgm:t>
        <a:bodyPr/>
        <a:lstStyle/>
        <a:p>
          <a:endParaRPr lang="en-US"/>
        </a:p>
      </dgm:t>
    </dgm:pt>
    <dgm:pt modelId="{517FA141-2D63-47C6-A928-CD3DB5E33AAE}" type="sibTrans" cxnId="{A8979A32-B87A-4DCB-BAB1-B6521F033BB7}">
      <dgm:prSet/>
      <dgm:spPr/>
      <dgm:t>
        <a:bodyPr/>
        <a:lstStyle/>
        <a:p>
          <a:endParaRPr lang="en-US"/>
        </a:p>
      </dgm:t>
    </dgm:pt>
    <dgm:pt modelId="{7261060B-B5AF-4E87-92A4-88D97A303C32}">
      <dgm:prSet/>
      <dgm:spPr/>
      <dgm:t>
        <a:bodyPr/>
        <a:lstStyle/>
        <a:p>
          <a:r>
            <a:rPr lang="en-GB" b="1" i="1"/>
            <a:t>Sigmund Freud </a:t>
          </a:r>
          <a:r>
            <a:rPr lang="en-GB"/>
            <a:t>– looked at the importance of childhood experiences in repressing desires in the unconscious mind as explanations for later personality disorders</a:t>
          </a:r>
          <a:endParaRPr lang="en-US"/>
        </a:p>
      </dgm:t>
    </dgm:pt>
    <dgm:pt modelId="{D5237086-6EF4-4233-A969-CEF108EA9945}" type="parTrans" cxnId="{5B8AC8B9-7A6D-468A-8CE5-275D75DDC976}">
      <dgm:prSet/>
      <dgm:spPr/>
      <dgm:t>
        <a:bodyPr/>
        <a:lstStyle/>
        <a:p>
          <a:endParaRPr lang="en-US"/>
        </a:p>
      </dgm:t>
    </dgm:pt>
    <dgm:pt modelId="{13E198A1-1E54-4092-9B2D-EAC4B844FD0C}" type="sibTrans" cxnId="{5B8AC8B9-7A6D-468A-8CE5-275D75DDC976}">
      <dgm:prSet/>
      <dgm:spPr/>
      <dgm:t>
        <a:bodyPr/>
        <a:lstStyle/>
        <a:p>
          <a:endParaRPr lang="en-US"/>
        </a:p>
      </dgm:t>
    </dgm:pt>
    <dgm:pt modelId="{E2814022-BD87-45DA-AF3F-D1C0A01B0276}" type="pres">
      <dgm:prSet presAssocID="{1875070F-D833-4023-BB64-8F4EB2AFC6E4}" presName="hierChild1" presStyleCnt="0">
        <dgm:presLayoutVars>
          <dgm:chPref val="1"/>
          <dgm:dir/>
          <dgm:animOne val="branch"/>
          <dgm:animLvl val="lvl"/>
          <dgm:resizeHandles/>
        </dgm:presLayoutVars>
      </dgm:prSet>
      <dgm:spPr/>
    </dgm:pt>
    <dgm:pt modelId="{DCC72A41-AEB7-4FDA-9F7E-A80C045D1475}" type="pres">
      <dgm:prSet presAssocID="{33A6B874-AF31-4B36-8B2A-5E6D0643ADA2}" presName="hierRoot1" presStyleCnt="0"/>
      <dgm:spPr/>
    </dgm:pt>
    <dgm:pt modelId="{04EDAD81-2346-4AB4-B8A7-2C111081FCB4}" type="pres">
      <dgm:prSet presAssocID="{33A6B874-AF31-4B36-8B2A-5E6D0643ADA2}" presName="composite" presStyleCnt="0"/>
      <dgm:spPr/>
    </dgm:pt>
    <dgm:pt modelId="{599166B0-C979-4E29-B07B-C856836D5FC0}" type="pres">
      <dgm:prSet presAssocID="{33A6B874-AF31-4B36-8B2A-5E6D0643ADA2}" presName="background" presStyleLbl="node0" presStyleIdx="0" presStyleCnt="2"/>
      <dgm:spPr/>
    </dgm:pt>
    <dgm:pt modelId="{DAE6EB51-2E65-462F-8ABE-4A74372CA0BA}" type="pres">
      <dgm:prSet presAssocID="{33A6B874-AF31-4B36-8B2A-5E6D0643ADA2}" presName="text" presStyleLbl="fgAcc0" presStyleIdx="0" presStyleCnt="2">
        <dgm:presLayoutVars>
          <dgm:chPref val="3"/>
        </dgm:presLayoutVars>
      </dgm:prSet>
      <dgm:spPr/>
    </dgm:pt>
    <dgm:pt modelId="{3D12ABC6-C8D7-4D43-A0E7-05E503B2D5D2}" type="pres">
      <dgm:prSet presAssocID="{33A6B874-AF31-4B36-8B2A-5E6D0643ADA2}" presName="hierChild2" presStyleCnt="0"/>
      <dgm:spPr/>
    </dgm:pt>
    <dgm:pt modelId="{EB1F491C-A85C-452C-AA73-0B7E39BC9DD7}" type="pres">
      <dgm:prSet presAssocID="{7261060B-B5AF-4E87-92A4-88D97A303C32}" presName="hierRoot1" presStyleCnt="0"/>
      <dgm:spPr/>
    </dgm:pt>
    <dgm:pt modelId="{8F06F63C-6FA7-42C1-838C-1FED305EC42B}" type="pres">
      <dgm:prSet presAssocID="{7261060B-B5AF-4E87-92A4-88D97A303C32}" presName="composite" presStyleCnt="0"/>
      <dgm:spPr/>
    </dgm:pt>
    <dgm:pt modelId="{085AE0B9-B0E5-4C15-9BC3-EEDC881AB84F}" type="pres">
      <dgm:prSet presAssocID="{7261060B-B5AF-4E87-92A4-88D97A303C32}" presName="background" presStyleLbl="node0" presStyleIdx="1" presStyleCnt="2"/>
      <dgm:spPr/>
    </dgm:pt>
    <dgm:pt modelId="{5C677E0B-6AF1-48E2-95A7-FCE0829CE829}" type="pres">
      <dgm:prSet presAssocID="{7261060B-B5AF-4E87-92A4-88D97A303C32}" presName="text" presStyleLbl="fgAcc0" presStyleIdx="1" presStyleCnt="2">
        <dgm:presLayoutVars>
          <dgm:chPref val="3"/>
        </dgm:presLayoutVars>
      </dgm:prSet>
      <dgm:spPr/>
    </dgm:pt>
    <dgm:pt modelId="{594AD6F5-E3BF-4427-922C-885EAC2A8360}" type="pres">
      <dgm:prSet presAssocID="{7261060B-B5AF-4E87-92A4-88D97A303C32}" presName="hierChild2" presStyleCnt="0"/>
      <dgm:spPr/>
    </dgm:pt>
  </dgm:ptLst>
  <dgm:cxnLst>
    <dgm:cxn modelId="{ED9EEC13-F89D-47BD-9789-E20819C1FEAC}" type="presOf" srcId="{33A6B874-AF31-4B36-8B2A-5E6D0643ADA2}" destId="{DAE6EB51-2E65-462F-8ABE-4A74372CA0BA}" srcOrd="0" destOrd="0" presId="urn:microsoft.com/office/officeart/2005/8/layout/hierarchy1"/>
    <dgm:cxn modelId="{A8979A32-B87A-4DCB-BAB1-B6521F033BB7}" srcId="{1875070F-D833-4023-BB64-8F4EB2AFC6E4}" destId="{33A6B874-AF31-4B36-8B2A-5E6D0643ADA2}" srcOrd="0" destOrd="0" parTransId="{C492C1A1-7E1A-45CB-9D0A-F013E853A2EF}" sibTransId="{517FA141-2D63-47C6-A928-CD3DB5E33AAE}"/>
    <dgm:cxn modelId="{6D968397-DBE6-4F84-BFBC-B2D738C1657D}" type="presOf" srcId="{1875070F-D833-4023-BB64-8F4EB2AFC6E4}" destId="{E2814022-BD87-45DA-AF3F-D1C0A01B0276}" srcOrd="0" destOrd="0" presId="urn:microsoft.com/office/officeart/2005/8/layout/hierarchy1"/>
    <dgm:cxn modelId="{644D8EAA-AF70-4B5E-8FE7-7211CB5908CE}" type="presOf" srcId="{7261060B-B5AF-4E87-92A4-88D97A303C32}" destId="{5C677E0B-6AF1-48E2-95A7-FCE0829CE829}" srcOrd="0" destOrd="0" presId="urn:microsoft.com/office/officeart/2005/8/layout/hierarchy1"/>
    <dgm:cxn modelId="{5B8AC8B9-7A6D-468A-8CE5-275D75DDC976}" srcId="{1875070F-D833-4023-BB64-8F4EB2AFC6E4}" destId="{7261060B-B5AF-4E87-92A4-88D97A303C32}" srcOrd="1" destOrd="0" parTransId="{D5237086-6EF4-4233-A969-CEF108EA9945}" sibTransId="{13E198A1-1E54-4092-9B2D-EAC4B844FD0C}"/>
    <dgm:cxn modelId="{EB09B88A-587E-4DE5-963E-8B33C4034E39}" type="presParOf" srcId="{E2814022-BD87-45DA-AF3F-D1C0A01B0276}" destId="{DCC72A41-AEB7-4FDA-9F7E-A80C045D1475}" srcOrd="0" destOrd="0" presId="urn:microsoft.com/office/officeart/2005/8/layout/hierarchy1"/>
    <dgm:cxn modelId="{08743256-62D5-4AB9-A271-8C426074936D}" type="presParOf" srcId="{DCC72A41-AEB7-4FDA-9F7E-A80C045D1475}" destId="{04EDAD81-2346-4AB4-B8A7-2C111081FCB4}" srcOrd="0" destOrd="0" presId="urn:microsoft.com/office/officeart/2005/8/layout/hierarchy1"/>
    <dgm:cxn modelId="{306789EB-2BD2-4E9B-9295-8B1C9D7F132F}" type="presParOf" srcId="{04EDAD81-2346-4AB4-B8A7-2C111081FCB4}" destId="{599166B0-C979-4E29-B07B-C856836D5FC0}" srcOrd="0" destOrd="0" presId="urn:microsoft.com/office/officeart/2005/8/layout/hierarchy1"/>
    <dgm:cxn modelId="{BEEF7520-FD67-4757-90AF-78D60A94049A}" type="presParOf" srcId="{04EDAD81-2346-4AB4-B8A7-2C111081FCB4}" destId="{DAE6EB51-2E65-462F-8ABE-4A74372CA0BA}" srcOrd="1" destOrd="0" presId="urn:microsoft.com/office/officeart/2005/8/layout/hierarchy1"/>
    <dgm:cxn modelId="{5288C6FF-2C1A-405C-9878-39FD19B68217}" type="presParOf" srcId="{DCC72A41-AEB7-4FDA-9F7E-A80C045D1475}" destId="{3D12ABC6-C8D7-4D43-A0E7-05E503B2D5D2}" srcOrd="1" destOrd="0" presId="urn:microsoft.com/office/officeart/2005/8/layout/hierarchy1"/>
    <dgm:cxn modelId="{743A56D1-6555-4EE7-9E53-320AF1B8FFDF}" type="presParOf" srcId="{E2814022-BD87-45DA-AF3F-D1C0A01B0276}" destId="{EB1F491C-A85C-452C-AA73-0B7E39BC9DD7}" srcOrd="1" destOrd="0" presId="urn:microsoft.com/office/officeart/2005/8/layout/hierarchy1"/>
    <dgm:cxn modelId="{4EE9C50C-FEAE-4AE2-BDD7-39F597546D31}" type="presParOf" srcId="{EB1F491C-A85C-452C-AA73-0B7E39BC9DD7}" destId="{8F06F63C-6FA7-42C1-838C-1FED305EC42B}" srcOrd="0" destOrd="0" presId="urn:microsoft.com/office/officeart/2005/8/layout/hierarchy1"/>
    <dgm:cxn modelId="{37835733-8882-45C3-9B7F-26173A36666F}" type="presParOf" srcId="{8F06F63C-6FA7-42C1-838C-1FED305EC42B}" destId="{085AE0B9-B0E5-4C15-9BC3-EEDC881AB84F}" srcOrd="0" destOrd="0" presId="urn:microsoft.com/office/officeart/2005/8/layout/hierarchy1"/>
    <dgm:cxn modelId="{F0335E42-FEAD-4898-A9A5-2E07211DB901}" type="presParOf" srcId="{8F06F63C-6FA7-42C1-838C-1FED305EC42B}" destId="{5C677E0B-6AF1-48E2-95A7-FCE0829CE829}" srcOrd="1" destOrd="0" presId="urn:microsoft.com/office/officeart/2005/8/layout/hierarchy1"/>
    <dgm:cxn modelId="{5F05BB5F-D5C5-4EFF-9C45-155D145DBA86}" type="presParOf" srcId="{EB1F491C-A85C-452C-AA73-0B7E39BC9DD7}" destId="{594AD6F5-E3BF-4427-922C-885EAC2A8360}" srcOrd="1" destOrd="0" presId="urn:microsoft.com/office/officeart/2005/8/layout/hierarchy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9166B0-C979-4E29-B07B-C856836D5FC0}">
      <dsp:nvSpPr>
        <dsp:cNvPr id="0" name=""/>
        <dsp:cNvSpPr/>
      </dsp:nvSpPr>
      <dsp:spPr>
        <a:xfrm>
          <a:off x="1039" y="618919"/>
          <a:ext cx="3648207" cy="231661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E6EB51-2E65-462F-8ABE-4A74372CA0BA}">
      <dsp:nvSpPr>
        <dsp:cNvPr id="0" name=""/>
        <dsp:cNvSpPr/>
      </dsp:nvSpPr>
      <dsp:spPr>
        <a:xfrm>
          <a:off x="406395" y="1004008"/>
          <a:ext cx="3648207" cy="2316612"/>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i="1" kern="1200"/>
            <a:t>Bynum and Thompson (1996) </a:t>
          </a:r>
          <a:r>
            <a:rPr lang="en-GB" sz="2200" kern="1200"/>
            <a:t>– crime is the result of internal neurological disorders or deeply hidden personality disturbances</a:t>
          </a:r>
          <a:endParaRPr lang="en-US" sz="2200" kern="1200"/>
        </a:p>
      </dsp:txBody>
      <dsp:txXfrm>
        <a:off x="474246" y="1071859"/>
        <a:ext cx="3512505" cy="2180910"/>
      </dsp:txXfrm>
    </dsp:sp>
    <dsp:sp modelId="{085AE0B9-B0E5-4C15-9BC3-EEDC881AB84F}">
      <dsp:nvSpPr>
        <dsp:cNvPr id="0" name=""/>
        <dsp:cNvSpPr/>
      </dsp:nvSpPr>
      <dsp:spPr>
        <a:xfrm>
          <a:off x="4459960" y="618919"/>
          <a:ext cx="3648207" cy="231661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677E0B-6AF1-48E2-95A7-FCE0829CE829}">
      <dsp:nvSpPr>
        <dsp:cNvPr id="0" name=""/>
        <dsp:cNvSpPr/>
      </dsp:nvSpPr>
      <dsp:spPr>
        <a:xfrm>
          <a:off x="4865316" y="1004008"/>
          <a:ext cx="3648207" cy="2316612"/>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i="1" kern="1200"/>
            <a:t>Sigmund Freud </a:t>
          </a:r>
          <a:r>
            <a:rPr lang="en-GB" sz="2200" kern="1200"/>
            <a:t>– looked at the importance of childhood experiences in repressing desires in the unconscious mind as explanations for later personality disorders</a:t>
          </a:r>
          <a:endParaRPr lang="en-US" sz="2200" kern="1200"/>
        </a:p>
      </dsp:txBody>
      <dsp:txXfrm>
        <a:off x="4933167" y="1071859"/>
        <a:ext cx="3512505" cy="218091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08E5CDD-707E-4BDA-BA32-35346721A01D}" type="datetimeFigureOut">
              <a:rPr lang="en-GB" smtClean="0"/>
              <a:t>14/10/2022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98DE8DB-C9DC-48C5-BE39-19CA779175A1}" type="slidenum">
              <a:rPr lang="en-GB" smtClean="0"/>
              <a:t>‹#›</a:t>
            </a:fld>
            <a:endParaRPr lang="en-GB"/>
          </a:p>
        </p:txBody>
      </p:sp>
    </p:spTree>
    <p:extLst>
      <p:ext uri="{BB962C8B-B14F-4D97-AF65-F5344CB8AC3E}">
        <p14:creationId xmlns:p14="http://schemas.microsoft.com/office/powerpoint/2010/main" val="5448913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www.merriam-webster.com/dictionary/inhibited" TargetMode="External"/><Relationship Id="rId3" Type="http://schemas.openxmlformats.org/officeDocument/2006/relationships/hyperlink" Target="https://www.britannica.com/science/endomorph" TargetMode="External"/><Relationship Id="rId7" Type="http://schemas.openxmlformats.org/officeDocument/2006/relationships/hyperlink" Target="https://www.britannica.com/science/ectomorph"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www.merriam-webster.com/dictionary/assertive" TargetMode="External"/><Relationship Id="rId5" Type="http://schemas.openxmlformats.org/officeDocument/2006/relationships/hyperlink" Target="https://www.merriam-webster.com/dictionary/dynamic" TargetMode="External"/><Relationship Id="rId4" Type="http://schemas.openxmlformats.org/officeDocument/2006/relationships/hyperlink" Target="https://www.britannica.com/science/mesomorph" TargetMode="External"/><Relationship Id="rId9" Type="http://schemas.openxmlformats.org/officeDocument/2006/relationships/hyperlink" Target="https://www.britannica.com/topic/delinquency"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8" Type="http://schemas.openxmlformats.org/officeDocument/2006/relationships/hyperlink" Target="https://phys.org/tags/behaviour/" TargetMode="External"/><Relationship Id="rId3" Type="http://schemas.openxmlformats.org/officeDocument/2006/relationships/hyperlink" Target="https://phys.org/tags/systematic+review/" TargetMode="External"/><Relationship Id="rId7" Type="http://schemas.openxmlformats.org/officeDocument/2006/relationships/hyperlink" Target="https://phys.org/tags/single+parent+family/" TargetMode="External"/><Relationship Id="rId2" Type="http://schemas.openxmlformats.org/officeDocument/2006/relationships/slide" Target="../slides/slide32.xml"/><Relationship Id="rId1" Type="http://schemas.openxmlformats.org/officeDocument/2006/relationships/notesMaster" Target="../notesMasters/notesMaster1.xml"/><Relationship Id="rId6" Type="http://schemas.openxmlformats.org/officeDocument/2006/relationships/hyperlink" Target="https://phys.org/tags/parents/" TargetMode="External"/><Relationship Id="rId5" Type="http://schemas.openxmlformats.org/officeDocument/2006/relationships/hyperlink" Target="https://phys.org/tags/children/" TargetMode="External"/><Relationship Id="rId4" Type="http://schemas.openxmlformats.org/officeDocument/2006/relationships/hyperlink" Target="https://phys.org/tags/criminal+behaviour/" TargetMode="Externa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278837/prisoners-childhood-family-backgrounds.pdf"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previous lesson we discussed a number of classical theories (including free will, classicism, and rational choice) which argue that crime arises because individuals choose criminal behaviour. If criminality results from a choice this means that society can:</a:t>
            </a:r>
          </a:p>
          <a:p>
            <a:endParaRPr lang="en-GB" dirty="0"/>
          </a:p>
          <a:p>
            <a:r>
              <a:rPr lang="en-GB" dirty="0"/>
              <a:t>•blame the individual for the bad choices they make;</a:t>
            </a:r>
          </a:p>
          <a:p>
            <a:r>
              <a:rPr lang="en-GB" dirty="0"/>
              <a:t>•punish the individual for their actions;</a:t>
            </a:r>
          </a:p>
          <a:p>
            <a:r>
              <a:rPr lang="en-GB" dirty="0"/>
              <a:t>•support the individual in learning how to make better choices in the future;</a:t>
            </a:r>
          </a:p>
          <a:p>
            <a:r>
              <a:rPr lang="en-GB" dirty="0"/>
              <a:t>•help potential victims to consider how to keep themselves safe (for example, by better securing their property).</a:t>
            </a:r>
          </a:p>
          <a:p>
            <a:r>
              <a:rPr lang="en-GB" dirty="0"/>
              <a:t>Through these mechanisms, classical theorists believe crime can be reduced and possibly even eliminated.</a:t>
            </a:r>
          </a:p>
          <a:p>
            <a:endParaRPr lang="en-GB" dirty="0"/>
          </a:p>
          <a:p>
            <a:r>
              <a:rPr lang="en-GB" dirty="0"/>
              <a:t>In this and the next chapter we move away from classical thinking and away from looking to blame the individual for incorrect choices. We consider what is known as positivist criminology: using scientific methods to study crime and its causes. Positivism sees crime as determined (made more likely) by biological, psychological, or sociological causes.</a:t>
            </a:r>
          </a:p>
          <a:p>
            <a:endParaRPr lang="en-GB" dirty="0"/>
          </a:p>
          <a:p>
            <a:r>
              <a:rPr lang="en-GB" dirty="0"/>
              <a:t>In this lesson we will be studying individual positivism: that is, those aspects of positivist criminological explanations that look for differences between criminal and non-criminal populations.</a:t>
            </a:r>
          </a:p>
          <a:p>
            <a:endParaRPr lang="en-GB" dirty="0"/>
          </a:p>
          <a:p>
            <a:r>
              <a:rPr lang="en-GB" dirty="0"/>
              <a:t>One of the (many!) exciting things about studying criminology is that the discipline draws from many other disciplines. In this chapter we’ll look in particular at how interesting theories from biology and psychology can help us understand crime.</a:t>
            </a:r>
          </a:p>
        </p:txBody>
      </p:sp>
      <p:sp>
        <p:nvSpPr>
          <p:cNvPr id="4" name="Slide Number Placeholder 3"/>
          <p:cNvSpPr>
            <a:spLocks noGrp="1"/>
          </p:cNvSpPr>
          <p:nvPr>
            <p:ph type="sldNum" sz="quarter" idx="10"/>
          </p:nvPr>
        </p:nvSpPr>
        <p:spPr/>
        <p:txBody>
          <a:bodyPr/>
          <a:lstStyle/>
          <a:p>
            <a:fld id="{198DE8DB-C9DC-48C5-BE39-19CA779175A1}" type="slidenum">
              <a:rPr lang="en-GB" smtClean="0"/>
              <a:t>1</a:t>
            </a:fld>
            <a:endParaRPr lang="en-GB"/>
          </a:p>
        </p:txBody>
      </p:sp>
    </p:spTree>
    <p:extLst>
      <p:ext uri="{BB962C8B-B14F-4D97-AF65-F5344CB8AC3E}">
        <p14:creationId xmlns:p14="http://schemas.microsoft.com/office/powerpoint/2010/main" val="6255729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8DE8DB-C9DC-48C5-BE39-19CA779175A1}" type="slidenum">
              <a:rPr lang="en-GB" smtClean="0"/>
              <a:t>2</a:t>
            </a:fld>
            <a:endParaRPr lang="en-GB"/>
          </a:p>
        </p:txBody>
      </p:sp>
    </p:spTree>
    <p:extLst>
      <p:ext uri="{BB962C8B-B14F-4D97-AF65-F5344CB8AC3E}">
        <p14:creationId xmlns:p14="http://schemas.microsoft.com/office/powerpoint/2010/main" val="612514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Positivism really became prominent during the 19th century when scientific study was coming to the fore and when scientists, such as Charles Darwin, were collecting information and facts about the natural world in order to better understand it. At the same time, information about the social world was also being collected by governments (the decennial UK census started in 1801) and by social researchers wanting to better understand all aspects of the societies they lived in. Positivists believed that they would be able to discover patterns in society or certain characteristics in some people which would help them to understand all sorts of behaviour, from suicide to communal living, to crime (for a critical examination of positivist methods, see also Chapters 4 and 22). Basically, positivism collects large amounts of data and uses it to explain our lives to help us to better understand the world around us.</a:t>
            </a:r>
          </a:p>
          <a:p>
            <a:endParaRPr lang="en-GB" dirty="0"/>
          </a:p>
          <a:p>
            <a:r>
              <a:rPr lang="en-GB" dirty="0"/>
              <a:t>Positivist criminology is the use of the scientific methodology (in collecting data about people or societies) to throw light on why people offend or why crime arises. It assumes that all human behaviour, including crime, can be studied scientifically: by recording what has happened we can understand the past, and from understanding the past we can predict what is likely to happen in the future—maybe even alter crucial factors to prevent future criminal behaviour. Positivist criminology draws on biological, psychological, social, economic, or other similar factors outside the control of the individual to explain criminal behaviour. Positivist criminologists tend to suggest that criminal behaviour is not an act of free will (or not free will alone) but is predetermined due to certain (personal or social) characteristics. This means that they tend to suggest rehabilitation rather than punishment.</a:t>
            </a:r>
          </a:p>
        </p:txBody>
      </p:sp>
      <p:sp>
        <p:nvSpPr>
          <p:cNvPr id="4" name="Slide Number Placeholder 3"/>
          <p:cNvSpPr>
            <a:spLocks noGrp="1"/>
          </p:cNvSpPr>
          <p:nvPr>
            <p:ph type="sldNum" sz="quarter" idx="10"/>
          </p:nvPr>
        </p:nvSpPr>
        <p:spPr/>
        <p:txBody>
          <a:bodyPr/>
          <a:lstStyle/>
          <a:p>
            <a:fld id="{198DE8DB-C9DC-48C5-BE39-19CA779175A1}" type="slidenum">
              <a:rPr lang="en-GB" smtClean="0"/>
              <a:t>3</a:t>
            </a:fld>
            <a:endParaRPr lang="en-GB"/>
          </a:p>
        </p:txBody>
      </p:sp>
    </p:spTree>
    <p:extLst>
      <p:ext uri="{BB962C8B-B14F-4D97-AF65-F5344CB8AC3E}">
        <p14:creationId xmlns:p14="http://schemas.microsoft.com/office/powerpoint/2010/main" val="1356971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Classical theories of crime  focus on free will and therefore suggest punishing people for incorrect choices. If a person chooses to offend, then they should face punishment which is proportionate to the harm they do. Positivism is very different; it suggests that people offend when aspects of their lives which they cannot control make offending more likely. If this is the case, should society punish the offender? Is punishment appropriate if the offence was, at least partly, out of the control of the offender? Positivists consider how a society or state should respond to crimes that are not within the full control of the offender: punishment or rehabilitation.</a:t>
            </a:r>
          </a:p>
          <a:p>
            <a:endParaRPr lang="en-GB" dirty="0"/>
          </a:p>
          <a:p>
            <a:endParaRPr lang="en-GB" dirty="0"/>
          </a:p>
          <a:p>
            <a:r>
              <a:rPr lang="en-GB" dirty="0"/>
              <a:t>EXAMPLE: </a:t>
            </a:r>
          </a:p>
          <a:p>
            <a:pPr marL="171450" indent="-171450">
              <a:buFontTx/>
              <a:buChar char="-"/>
            </a:pPr>
            <a:r>
              <a:rPr lang="en-GB" dirty="0"/>
              <a:t>For many years, there was a claim that black people were more likely to commit crime than white people, in other words something in their racial make-up caused their bad behaviour. </a:t>
            </a:r>
          </a:p>
          <a:p>
            <a:pPr marL="171450" indent="-171450">
              <a:buFontTx/>
              <a:buChar char="-"/>
            </a:pPr>
            <a:r>
              <a:rPr lang="en-GB" dirty="0"/>
              <a:t>If it were true, if black people were more likely to offend because of something in their biological or psychological make-up, then surely they should not be punished, or at least not punished as severely as suggested by the harm caused. Therefore, if true, positivism suggests that something in the biological (or psychological) make-up of black people makes them more likely to offend—this is something over which they have no control—the offending is not the result of free will and so punishment to fit the harm caused would be unjust. </a:t>
            </a:r>
          </a:p>
          <a:p>
            <a:pPr marL="171450" indent="-171450">
              <a:buFontTx/>
              <a:buChar char="-"/>
            </a:pPr>
            <a:r>
              <a:rPr lang="en-GB" dirty="0"/>
              <a:t>However, it is important to note that it is not true that black people are more likely to offend because of their racial origin. The original claim of a link between race and offending arose partly because there was a greater ratio of black people arrested and punished than you might expect compared with the ratio of black people in the general population. This argument assumed that the criminal justice system (being stopped by police, charged, convicted, and punished) was objective, and therefore black people must be offending at a higher rate than other groups. </a:t>
            </a:r>
          </a:p>
          <a:p>
            <a:pPr marL="171450" indent="-171450">
              <a:buFontTx/>
              <a:buChar char="-"/>
            </a:pPr>
            <a:r>
              <a:rPr lang="en-GB" dirty="0"/>
              <a:t>This has since been proven to be incorrect and it is in fact a result of how the criminal justice system operates rather than the behaviour of one race. The anger towards this over-policing and more violent and controlling policing (and sentencing) of racial minorities has underpinned a number of protests</a:t>
            </a:r>
          </a:p>
        </p:txBody>
      </p:sp>
      <p:sp>
        <p:nvSpPr>
          <p:cNvPr id="4" name="Slide Number Placeholder 3"/>
          <p:cNvSpPr>
            <a:spLocks noGrp="1"/>
          </p:cNvSpPr>
          <p:nvPr>
            <p:ph type="sldNum" sz="quarter" idx="5"/>
          </p:nvPr>
        </p:nvSpPr>
        <p:spPr/>
        <p:txBody>
          <a:bodyPr/>
          <a:lstStyle/>
          <a:p>
            <a:fld id="{198DE8DB-C9DC-48C5-BE39-19CA779175A1}" type="slidenum">
              <a:rPr lang="en-GB" smtClean="0"/>
              <a:t>4</a:t>
            </a:fld>
            <a:endParaRPr lang="en-GB"/>
          </a:p>
        </p:txBody>
      </p:sp>
    </p:spTree>
    <p:extLst>
      <p:ext uri="{BB962C8B-B14F-4D97-AF65-F5344CB8AC3E}">
        <p14:creationId xmlns:p14="http://schemas.microsoft.com/office/powerpoint/2010/main" val="1399120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cases where a person is more likely than others to offend, perhaps because of specific biological or psychological (or, as we’ll see NEXT WEEK, sociological) factors, criminologists refer to that behaviour as ‘pathological’. By this, they mean that a particular type of behaviour is caused by a physical or mental condition. </a:t>
            </a:r>
          </a:p>
          <a:p>
            <a:r>
              <a:rPr lang="en-GB" dirty="0"/>
              <a:t>So positivists question the use of punishment and instead suggest using treatment or rehabilitation to support them to resist the biological or psychological (or sociological) pull to offend. </a:t>
            </a:r>
          </a:p>
          <a:p>
            <a:endParaRPr lang="en-GB" dirty="0"/>
          </a:p>
          <a:p>
            <a:r>
              <a:rPr lang="en-GB" dirty="0"/>
              <a:t>If one does that, the treatment or rehabilitation needs to continue until the pathology is overcome; therefore, the length of treatment and the seriousness of the treatment may bear no relation to the seriousness of the offence. </a:t>
            </a:r>
          </a:p>
          <a:p>
            <a:endParaRPr lang="en-GB" dirty="0"/>
          </a:p>
          <a:p>
            <a:r>
              <a:rPr lang="en-GB" dirty="0"/>
              <a:t>It is now clearly understood that the colour of a person’s skin does not affect the rate of offending. What is now suggested is that people living in similar social situations and who are treated in similar ways (discriminated against) are likely to have similar rates of offending. Where problems such as discrimination and poverty or similar issues may be the ‘intervening causative factor’ (the factor which causes the behaviour), full (or any) punishment may be unjust; the individual was acting at least partly due to things outside their control. Here again, rehabilitation may be necessary but arguably society should change to reduce discrimination and so reduce offending related to it.</a:t>
            </a:r>
          </a:p>
        </p:txBody>
      </p:sp>
      <p:sp>
        <p:nvSpPr>
          <p:cNvPr id="4" name="Slide Number Placeholder 3"/>
          <p:cNvSpPr>
            <a:spLocks noGrp="1"/>
          </p:cNvSpPr>
          <p:nvPr>
            <p:ph type="sldNum" sz="quarter" idx="5"/>
          </p:nvPr>
        </p:nvSpPr>
        <p:spPr/>
        <p:txBody>
          <a:bodyPr/>
          <a:lstStyle/>
          <a:p>
            <a:fld id="{198DE8DB-C9DC-48C5-BE39-19CA779175A1}" type="slidenum">
              <a:rPr lang="en-GB" smtClean="0"/>
              <a:t>5</a:t>
            </a:fld>
            <a:endParaRPr lang="en-GB"/>
          </a:p>
        </p:txBody>
      </p:sp>
    </p:spTree>
    <p:extLst>
      <p:ext uri="{BB962C8B-B14F-4D97-AF65-F5344CB8AC3E}">
        <p14:creationId xmlns:p14="http://schemas.microsoft.com/office/powerpoint/2010/main" val="30449537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examples indicate that rehabilitation, removing the problem, or requiring assessment is not necessarily less severe, sometimes it is more invasive and more unpleasant for the offender.</a:t>
            </a:r>
          </a:p>
          <a:p>
            <a:r>
              <a:rPr lang="en-GB" dirty="0"/>
              <a:t> As part of a piece of research a researcher spoke to a group of sex workers who said they would far rather pay a fine or serve a short prison sentence than face a sentence of ‘rehabilitation’. They had chosen to sell sex for money, had done this after weighing up the alternatives open to them such as working in a factory, and decided that sex work was their best option. They did not feel they harmed anyone although they recognised that many sex workers had not made a similar free choice and might need protecting. The point here is that punishment, rehabilitation, treatment, and other responses to offending (other sentences) or other interventions all involve interfering with someone’s free will and all need to be justified. If the claim is that crime results from a biological or psychological trait, this needs to be proven and care taken to ensure that the subsequent intervention is both proportionate and legitimate. For a full discussion of moral reasoning in relation to crime and criminal justice interventions, especially the use of rehabilitation, see Palmer (2003).</a:t>
            </a:r>
          </a:p>
        </p:txBody>
      </p:sp>
      <p:sp>
        <p:nvSpPr>
          <p:cNvPr id="4" name="Slide Number Placeholder 3"/>
          <p:cNvSpPr>
            <a:spLocks noGrp="1"/>
          </p:cNvSpPr>
          <p:nvPr>
            <p:ph type="sldNum" sz="quarter" idx="5"/>
          </p:nvPr>
        </p:nvSpPr>
        <p:spPr/>
        <p:txBody>
          <a:bodyPr/>
          <a:lstStyle/>
          <a:p>
            <a:fld id="{198DE8DB-C9DC-48C5-BE39-19CA779175A1}" type="slidenum">
              <a:rPr lang="en-GB" smtClean="0"/>
              <a:t>6</a:t>
            </a:fld>
            <a:endParaRPr lang="en-GB"/>
          </a:p>
        </p:txBody>
      </p:sp>
    </p:spTree>
    <p:extLst>
      <p:ext uri="{BB962C8B-B14F-4D97-AF65-F5344CB8AC3E}">
        <p14:creationId xmlns:p14="http://schemas.microsoft.com/office/powerpoint/2010/main" val="30135193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Biological and psychological positivists believe that by measuring biological and psychological differences between offenders and non-offenders they will discover a clear explanation of criminal behaviour, a truth that explains criminal actions. </a:t>
            </a:r>
          </a:p>
          <a:p>
            <a:endParaRPr lang="en-GB" dirty="0"/>
          </a:p>
          <a:p>
            <a:r>
              <a:rPr lang="en-GB" dirty="0"/>
              <a:t>Early positivists such as Cesare Lombroso (1835–1909), a famous Italian criminologist, collected large amounts of information. When a researcher discovered physical or biological differences between offenders and non-offenders, they tended to assume that those characteristics were causative and explained the behaviour. However, as we will see, there is a large step between finding differences and taking things further by assuming that the difference explains behaviour. </a:t>
            </a:r>
          </a:p>
          <a:p>
            <a:endParaRPr lang="en-GB" dirty="0"/>
          </a:p>
          <a:p>
            <a:r>
              <a:rPr lang="en-GB" b="1" dirty="0"/>
              <a:t>Correlation does not equal causation</a:t>
            </a:r>
            <a:r>
              <a:rPr lang="en-GB" dirty="0"/>
              <a:t>—you may have heard this useful phrase (and if not, it is definitely worth remembering). In other words, a correlation (a relationship) between two factors does not necessarily mean that one factor causes the other. For example, you might note that a very high proportion of those in hospital on any given day are injured or sick, but you would be wrong to suggest that visiting a hospital is what makes people sick or causes their injuries. Many early positivists made this mistake, they found two things correlated and assumed causation—they found differences between offenders and others, assumed that the difference caused the criminal behaviour (predetermined the individuals to act in a criminal way), and so tried to design ways to counter the problem and thereby to reduce crime. As we will see, this is a common mistake in positivism but also in other areas of criminological research.</a:t>
            </a:r>
          </a:p>
          <a:p>
            <a:endParaRPr lang="en-GB" dirty="0"/>
          </a:p>
          <a:p>
            <a:r>
              <a:rPr lang="en-GB" dirty="0"/>
              <a:t>It is essential to recognise that correlation does not equal causation. The scientific method, positivism, relies on the collection and comparison of all sorts of data. It is very common to find that two things vary at the same or at a similar rate, that they are correlated. However, this does not mean that one causes the other; that is, they are not causally related. This means that two factors may change at the same time but these may be totally unrelated. So, for example, crime may rise when unemployment rises but it does not mean that crime causes unemployment nor does it necessarily mean that unemployment causes crime.</a:t>
            </a:r>
          </a:p>
          <a:p>
            <a:endParaRPr lang="en-GB" dirty="0"/>
          </a:p>
          <a:p>
            <a:endParaRPr lang="en-GB" dirty="0"/>
          </a:p>
          <a:p>
            <a:endParaRPr lang="en-GB" dirty="0"/>
          </a:p>
          <a:p>
            <a:r>
              <a:rPr lang="en-GB" dirty="0"/>
              <a:t>Joseph</a:t>
            </a:r>
            <a:r>
              <a:rPr lang="en-GB" baseline="0" dirty="0"/>
              <a:t> Gall – what physical trends are related to criminal behaviour</a:t>
            </a:r>
          </a:p>
          <a:p>
            <a:pPr marL="171450" indent="-171450">
              <a:buFontTx/>
              <a:buChar char="-"/>
            </a:pPr>
            <a:r>
              <a:rPr lang="en-GB" baseline="0" dirty="0"/>
              <a:t>Focus on phrenology</a:t>
            </a:r>
          </a:p>
          <a:p>
            <a:pPr marL="171450" indent="-171450">
              <a:buFontTx/>
              <a:buChar char="-"/>
            </a:pPr>
            <a:endParaRPr lang="en-GB" baseline="0" dirty="0"/>
          </a:p>
          <a:p>
            <a:pPr marL="0" indent="0">
              <a:buFontTx/>
              <a:buNone/>
            </a:pPr>
            <a:r>
              <a:rPr lang="en-GB" baseline="0" dirty="0"/>
              <a:t>Lombroso (1876)</a:t>
            </a:r>
          </a:p>
          <a:p>
            <a:pPr marL="171450" indent="-171450">
              <a:buFontTx/>
              <a:buChar char="-"/>
            </a:pPr>
            <a:r>
              <a:rPr lang="en-GB" baseline="0" dirty="0"/>
              <a:t>Criminals were biological freaks who had failed to evolve</a:t>
            </a:r>
          </a:p>
          <a:p>
            <a:pPr marL="171450" indent="-171450">
              <a:buFontTx/>
              <a:buChar char="-"/>
            </a:pPr>
            <a:r>
              <a:rPr lang="en-GB" baseline="0" dirty="0"/>
              <a:t>Physical characteristics can determine criminality</a:t>
            </a:r>
          </a:p>
          <a:p>
            <a:pPr marL="171450" indent="-171450">
              <a:buFontTx/>
              <a:buChar char="-"/>
            </a:pPr>
            <a:endParaRPr lang="en-GB" baseline="0" dirty="0"/>
          </a:p>
          <a:p>
            <a:pPr marL="0" indent="0">
              <a:buFontTx/>
              <a:buNone/>
            </a:pPr>
            <a:r>
              <a:rPr lang="en-GB" baseline="0" dirty="0" err="1"/>
              <a:t>Ferri</a:t>
            </a:r>
            <a:r>
              <a:rPr lang="en-GB" baseline="0" dirty="0"/>
              <a:t>: there are 3 reasons as to why people commit crime</a:t>
            </a:r>
          </a:p>
          <a:p>
            <a:pPr marL="171450" indent="-171450">
              <a:buFontTx/>
              <a:buChar char="-"/>
            </a:pPr>
            <a:r>
              <a:rPr lang="en-GB" baseline="0" dirty="0"/>
              <a:t>Born bad</a:t>
            </a:r>
          </a:p>
          <a:p>
            <a:pPr marL="171450" indent="-171450">
              <a:buFontTx/>
              <a:buChar char="-"/>
            </a:pPr>
            <a:r>
              <a:rPr lang="en-GB" baseline="0" dirty="0"/>
              <a:t>Insane</a:t>
            </a:r>
          </a:p>
          <a:p>
            <a:pPr marL="171450" indent="-171450">
              <a:buFontTx/>
              <a:buChar char="-"/>
            </a:pPr>
            <a:r>
              <a:rPr lang="en-GB" baseline="0" dirty="0"/>
              <a:t>Their actions are a result  of social circumstances</a:t>
            </a:r>
          </a:p>
          <a:p>
            <a:pPr marL="0" indent="0">
              <a:buFontTx/>
              <a:buNone/>
            </a:pPr>
            <a:endParaRPr lang="en-GB" baseline="0" dirty="0"/>
          </a:p>
          <a:p>
            <a:pPr marL="0" indent="0">
              <a:buFontTx/>
              <a:buNone/>
            </a:pPr>
            <a:r>
              <a:rPr lang="en-GB" baseline="0" dirty="0"/>
              <a:t>Sheldon: body types : </a:t>
            </a:r>
            <a:r>
              <a:rPr lang="en-GB" baseline="0" dirty="0" err="1"/>
              <a:t>somatotytping</a:t>
            </a:r>
            <a:endParaRPr lang="en-GB" baseline="0" dirty="0"/>
          </a:p>
          <a:p>
            <a:endParaRPr lang="en-GB" baseline="0" dirty="0"/>
          </a:p>
        </p:txBody>
      </p:sp>
      <p:sp>
        <p:nvSpPr>
          <p:cNvPr id="4" name="Slide Number Placeholder 3"/>
          <p:cNvSpPr>
            <a:spLocks noGrp="1"/>
          </p:cNvSpPr>
          <p:nvPr>
            <p:ph type="sldNum" sz="quarter" idx="10"/>
          </p:nvPr>
        </p:nvSpPr>
        <p:spPr/>
        <p:txBody>
          <a:bodyPr/>
          <a:lstStyle/>
          <a:p>
            <a:fld id="{198DE8DB-C9DC-48C5-BE39-19CA779175A1}" type="slidenum">
              <a:rPr lang="en-GB" smtClean="0"/>
              <a:t>7</a:t>
            </a:fld>
            <a:endParaRPr lang="en-GB"/>
          </a:p>
        </p:txBody>
      </p:sp>
    </p:spTree>
    <p:extLst>
      <p:ext uri="{BB962C8B-B14F-4D97-AF65-F5344CB8AC3E}">
        <p14:creationId xmlns:p14="http://schemas.microsoft.com/office/powerpoint/2010/main" val="13114043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Biological positivism emerged out of the growing interest in science in the 19th century and as a backlash against the harsh effects of classical criminology. As classical ideals became more widely applied, they were being used to control many types of social problems. People were being ever-more closely monitored, not only for their actions but also for their attitudes (to protect the moral fibre of society). Many different types of people and activities were being controlled—alcoholics, drug addicts, the mentally ill, the poor, immigrants, people moving from one parish to another, prostitutes, people suffering from sexually transmitted diseases, petty offenders, and hardened criminals. Control in the 19th century usually meant being incarcerated (sent to prison). Despite growing levels of imprisonment, the problems were still increasing—control was failing so researchers looked for other answers. Positivism offered different solutions. If people could not be controlled, then the problem might lie inside them—there might be something biologically or psychologically wrong with them. The idea of biological or psychological problems causing criminality began to emerge at the beginning of the 19th century but really took hold towards the end of that century.</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Cesare Lombroso developed the belief that it was possible to identify criminals by their biology.</a:t>
            </a:r>
          </a:p>
          <a:p>
            <a:r>
              <a:rPr lang="en-GB" sz="1200" b="0" i="0" kern="1200" dirty="0">
                <a:solidFill>
                  <a:schemeClr val="tx1"/>
                </a:solidFill>
                <a:effectLst/>
                <a:latin typeface="+mn-lt"/>
                <a:ea typeface="+mn-ea"/>
                <a:cs typeface="+mn-cs"/>
              </a:rPr>
              <a:t>In the first edition of his book </a:t>
            </a:r>
            <a:r>
              <a:rPr lang="en-GB" sz="1200" b="0" i="1" kern="1200" dirty="0" err="1">
                <a:solidFill>
                  <a:schemeClr val="tx1"/>
                </a:solidFill>
                <a:effectLst/>
                <a:latin typeface="+mn-lt"/>
                <a:ea typeface="+mn-ea"/>
                <a:cs typeface="+mn-cs"/>
              </a:rPr>
              <a:t>L’Uomo</a:t>
            </a:r>
            <a:r>
              <a:rPr lang="en-GB" sz="1200" b="0" i="1" kern="1200" dirty="0">
                <a:solidFill>
                  <a:schemeClr val="tx1"/>
                </a:solidFill>
                <a:effectLst/>
                <a:latin typeface="+mn-lt"/>
                <a:ea typeface="+mn-ea"/>
                <a:cs typeface="+mn-cs"/>
              </a:rPr>
              <a:t> </a:t>
            </a:r>
            <a:r>
              <a:rPr lang="en-GB" sz="1200" b="0" i="1" kern="1200" dirty="0" err="1">
                <a:solidFill>
                  <a:schemeClr val="tx1"/>
                </a:solidFill>
                <a:effectLst/>
                <a:latin typeface="+mn-lt"/>
                <a:ea typeface="+mn-ea"/>
                <a:cs typeface="+mn-cs"/>
              </a:rPr>
              <a:t>Delinquente</a:t>
            </a:r>
            <a:r>
              <a:rPr lang="en-GB" sz="1200" b="0" i="0" kern="1200" dirty="0">
                <a:solidFill>
                  <a:schemeClr val="tx1"/>
                </a:solidFill>
                <a:effectLst/>
                <a:latin typeface="+mn-lt"/>
                <a:ea typeface="+mn-ea"/>
                <a:cs typeface="+mn-cs"/>
              </a:rPr>
              <a:t> (Lombroso, 1876), he came to two main conclusions:</a:t>
            </a:r>
          </a:p>
          <a:p>
            <a:r>
              <a:rPr lang="en-GB" sz="1200" b="0" i="0" kern="1200" dirty="0">
                <a:solidFill>
                  <a:schemeClr val="tx1"/>
                </a:solidFill>
                <a:effectLst/>
                <a:latin typeface="+mn-lt"/>
                <a:ea typeface="+mn-ea"/>
                <a:cs typeface="+mn-cs"/>
              </a:rPr>
              <a:t>•</a:t>
            </a:r>
            <a:r>
              <a:rPr lang="en-GB" sz="1200" b="0" i="1" kern="1200" dirty="0">
                <a:solidFill>
                  <a:schemeClr val="tx1"/>
                </a:solidFill>
                <a:effectLst/>
                <a:latin typeface="+mn-lt"/>
                <a:ea typeface="+mn-ea"/>
                <a:cs typeface="+mn-cs"/>
              </a:rPr>
              <a:t>Criminals were those individuals who had failed to evolve</a:t>
            </a:r>
            <a:r>
              <a:rPr lang="en-GB" sz="1200" b="0" i="0" kern="1200" dirty="0">
                <a:solidFill>
                  <a:schemeClr val="tx1"/>
                </a:solidFill>
                <a:effectLst/>
                <a:latin typeface="+mn-lt"/>
                <a:ea typeface="+mn-ea"/>
                <a:cs typeface="+mn-cs"/>
              </a:rPr>
              <a:t>. In keeping with the Darwinian background to his work, he perceived criminals to be primitive biological freaks who possessed characteristics appropriate to earlier, primitive man. This view is commonly referred to as the concept of atavism.</a:t>
            </a:r>
          </a:p>
          <a:p>
            <a:r>
              <a:rPr lang="en-GB" sz="1200" b="0" i="0" kern="1200" dirty="0">
                <a:solidFill>
                  <a:schemeClr val="tx1"/>
                </a:solidFill>
                <a:effectLst/>
                <a:latin typeface="+mn-lt"/>
                <a:ea typeface="+mn-ea"/>
                <a:cs typeface="+mn-cs"/>
              </a:rPr>
              <a:t>•</a:t>
            </a:r>
            <a:r>
              <a:rPr lang="en-GB" sz="1200" b="0" i="1" kern="1200" dirty="0">
                <a:solidFill>
                  <a:schemeClr val="tx1"/>
                </a:solidFill>
                <a:effectLst/>
                <a:latin typeface="+mn-lt"/>
                <a:ea typeface="+mn-ea"/>
                <a:cs typeface="+mn-cs"/>
              </a:rPr>
              <a:t>Criminals could be identified by their physical features</a:t>
            </a:r>
            <a:r>
              <a:rPr lang="en-GB" sz="1200" b="0" i="0" kern="1200" dirty="0">
                <a:solidFill>
                  <a:schemeClr val="tx1"/>
                </a:solidFill>
                <a:effectLst/>
                <a:latin typeface="+mn-lt"/>
                <a:ea typeface="+mn-ea"/>
                <a:cs typeface="+mn-cs"/>
              </a:rPr>
              <a:t>. His studies of executed criminals led him to assert that the ‘criminal type’ could be identified by distinguishing physical features (such as the shape of the skull or facial characteristics) which he referred to as ‘stigmata’. Many of these were inherited, reflecting biological inferiority which indicated that the person had a propensity for committing crime. These physical traits were frequently reinforced by other non-hereditary features such as tattoos.</a:t>
            </a:r>
          </a:p>
          <a:p>
            <a:r>
              <a:rPr lang="en-GB" sz="1200" b="0" i="0" kern="1200" dirty="0">
                <a:solidFill>
                  <a:schemeClr val="tx1"/>
                </a:solidFill>
                <a:effectLst/>
                <a:latin typeface="+mn-lt"/>
                <a:ea typeface="+mn-ea"/>
                <a:cs typeface="+mn-cs"/>
              </a:rPr>
              <a:t>These views are compatible with the view that criminals were ‘born bad’.</a:t>
            </a:r>
          </a:p>
          <a:p>
            <a:r>
              <a:rPr lang="en-GB" sz="1200" b="0" i="0" kern="1200" dirty="0">
                <a:solidFill>
                  <a:schemeClr val="tx1"/>
                </a:solidFill>
                <a:effectLst/>
                <a:latin typeface="+mn-lt"/>
                <a:ea typeface="+mn-ea"/>
                <a:cs typeface="+mn-cs"/>
              </a:rPr>
              <a:t>Essentially, Lombroso believed that criminality was inherited and that criminals could be identified by physical defects that confirmed them as being atavistic or savage. A thief, for example, could be identified by his expressive face, manual dexterity, and small, wandering eyes. Habitual murderers meanwhile had cold, glassy stares, bloodshot eyes and big hawk-like noses, and rapists had ‘jug ears’. Lombroso did not, however, confine his views to male criminals – he co-wrote his first book to examine the causes of female crime, and concluded, among other things, that female criminals were far more ruthless than male; tended to be lustful and immodest; were shorter and more wrinkled; and had darker hair and smaller skulls than ‘normal’ women. They did, however, suffer from less baldness, said Lombroso. Women who committed crimes of passion had prominent lower jaws and were more wicked than their male counterparts, he concluded.</a:t>
            </a:r>
          </a:p>
          <a:p>
            <a:r>
              <a:rPr lang="en-GB" sz="1200" b="0" i="0" kern="1200" dirty="0">
                <a:solidFill>
                  <a:schemeClr val="tx1"/>
                </a:solidFill>
                <a:effectLst/>
                <a:latin typeface="+mn-lt"/>
                <a:ea typeface="+mn-ea"/>
                <a:cs typeface="+mn-cs"/>
              </a:rPr>
              <a:t> Lombroso’s ideas were subsequently modified by </a:t>
            </a:r>
            <a:r>
              <a:rPr lang="en-GB" sz="1200" b="0" i="0" kern="1200" dirty="0" err="1">
                <a:solidFill>
                  <a:schemeClr val="tx1"/>
                </a:solidFill>
                <a:effectLst/>
                <a:latin typeface="+mn-lt"/>
                <a:ea typeface="+mn-ea"/>
                <a:cs typeface="+mn-cs"/>
              </a:rPr>
              <a:t>Ferri</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Although Lombroso’s methodology has been subsequently criticized (for reasons which included the unrepresentative nature of his subjects), he is nonetheless viewed as an important figure in criminology. He shifted attention away from the criminal law by making individual offenders the focus of his studies and rejected the classicist view that punishment should fit the crime by asserting that the rationale of state intervention should be that of protecting society. His belief that those who broke the law were physically different from law-abiding members of society was reflected in later approaches, in particular that of somatotyping (which suggested that the shape of the body was a guide to behaviour). </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8</a:t>
            </a:fld>
            <a:endParaRPr lang="en-GB"/>
          </a:p>
        </p:txBody>
      </p:sp>
    </p:spTree>
    <p:extLst>
      <p:ext uri="{BB962C8B-B14F-4D97-AF65-F5344CB8AC3E}">
        <p14:creationId xmlns:p14="http://schemas.microsoft.com/office/powerpoint/2010/main" val="7997228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idea that we can tell whether someone is likely to be a criminal based on the shape of their skull or how symmetrical their facial features are has since been rejected. In fact, his whole theory claiming that there is a ‘born criminal’ type has largely been discredited (see Rock, 2007). However, it is not his findings for which he is remembered, rather it is for the methodology he used. Lombroso did not just put forward a theory, he collected data to test it. Although others before him had used this methodology, his was the first major work to be entirely based on the scientific collection of information.</a:t>
            </a:r>
          </a:p>
          <a:p>
            <a:endParaRPr lang="en-GB" dirty="0"/>
          </a:p>
          <a:p>
            <a:r>
              <a:rPr lang="en-GB" dirty="0"/>
              <a:t>His legacy, and the reason he is recognised as the father of criminology, is his insistence on taking a scientific approach to explaining crime through the collection and measurement of data. Although his methodology was flawed, because his comparator group was too different and he assumed that the differences were causative, the idea that large data sets are useful to our understanding of criminology is important, and since Lombroso’s time this scientific approach has been at the centre of criminology, especially positivist criminology.</a:t>
            </a:r>
          </a:p>
          <a:p>
            <a:endParaRPr lang="en-GB" dirty="0"/>
          </a:p>
          <a:p>
            <a:r>
              <a:rPr lang="en-GB" dirty="0"/>
              <a:t>Lombroso was also willing to be flexible and amend his theories when new evidence arose, which is an important aspect of scientific research and contributes to his role as the father of modern criminology. In his later work (1906 Crime: Causes et </a:t>
            </a:r>
            <a:r>
              <a:rPr lang="en-GB" dirty="0" err="1"/>
              <a:t>Remèdes</a:t>
            </a:r>
            <a:r>
              <a:rPr lang="en-GB" dirty="0"/>
              <a:t>), whilst he continued to focus on physical factors as causing criminality, he added social and psychological factors such as climate, grain prices, sex and marriage customs, education, and moral and mental strength, recognising that they also had a part to play. By including these factors, he embraces and measures aspects of the three disciplines which underpin positivist criminology: biology, psychology, and sociology (Morrison, 2004).</a:t>
            </a:r>
          </a:p>
        </p:txBody>
      </p:sp>
      <p:sp>
        <p:nvSpPr>
          <p:cNvPr id="4" name="Slide Number Placeholder 3"/>
          <p:cNvSpPr>
            <a:spLocks noGrp="1"/>
          </p:cNvSpPr>
          <p:nvPr>
            <p:ph type="sldNum" sz="quarter" idx="5"/>
          </p:nvPr>
        </p:nvSpPr>
        <p:spPr/>
        <p:txBody>
          <a:bodyPr/>
          <a:lstStyle/>
          <a:p>
            <a:fld id="{198DE8DB-C9DC-48C5-BE39-19CA779175A1}" type="slidenum">
              <a:rPr lang="en-GB" smtClean="0"/>
              <a:t>9</a:t>
            </a:fld>
            <a:endParaRPr lang="en-GB"/>
          </a:p>
        </p:txBody>
      </p:sp>
    </p:spTree>
    <p:extLst>
      <p:ext uri="{BB962C8B-B14F-4D97-AF65-F5344CB8AC3E}">
        <p14:creationId xmlns:p14="http://schemas.microsoft.com/office/powerpoint/2010/main" val="8025628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the late eighteenth and early nineteenth centuries Joseph Gall explored the view that physical traits were related to behaviour. He popularized phrenology that sought to equate the shape of a person’s skull with the structure of their brain, which in turn was deemed to influence their behaviour.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1. Franz Joseph Gall (1758–1828)</a:t>
            </a:r>
          </a:p>
          <a:p>
            <a:r>
              <a:rPr lang="en-GB" sz="1200" b="0" i="0" kern="1200" dirty="0">
                <a:solidFill>
                  <a:schemeClr val="tx1"/>
                </a:solidFill>
                <a:effectLst/>
                <a:latin typeface="+mn-lt"/>
                <a:ea typeface="+mn-ea"/>
                <a:cs typeface="+mn-cs"/>
              </a:rPr>
              <a:t>Around 1800, Franz Joseph Gall, a German neuroanatomist and physiologist who pioneered study of the human brain as the source of mental faculties, developed the practice of cranioscopy, a technique by which to infer </a:t>
            </a:r>
            <a:r>
              <a:rPr lang="en-GB" sz="1200" b="0" i="0" kern="1200" dirty="0" err="1">
                <a:solidFill>
                  <a:schemeClr val="tx1"/>
                </a:solidFill>
                <a:effectLst/>
                <a:latin typeface="+mn-lt"/>
                <a:ea typeface="+mn-ea"/>
                <a:cs typeface="+mn-cs"/>
              </a:rPr>
              <a:t>behaviors</a:t>
            </a:r>
            <a:r>
              <a:rPr lang="en-GB" sz="1200" b="0" i="0" kern="1200" dirty="0">
                <a:solidFill>
                  <a:schemeClr val="tx1"/>
                </a:solidFill>
                <a:effectLst/>
                <a:latin typeface="+mn-lt"/>
                <a:ea typeface="+mn-ea"/>
                <a:cs typeface="+mn-cs"/>
              </a:rPr>
              <a:t> and characteristics from external examination of the skull (cranium). According to Gall, a person’s strengths, weaknesses, morals, proclivities, character, and personality could be determined by physical characteristics of his or her skull.</a:t>
            </a:r>
          </a:p>
          <a:p>
            <a:r>
              <a:rPr lang="en-GB" sz="1200" b="0" i="0" kern="1200" dirty="0">
                <a:solidFill>
                  <a:schemeClr val="tx1"/>
                </a:solidFill>
                <a:effectLst/>
                <a:latin typeface="+mn-lt"/>
                <a:ea typeface="+mn-ea"/>
                <a:cs typeface="+mn-cs"/>
              </a:rPr>
              <a:t>Gall mapped out the location of 27 “brain organs” on the human skull. A bump or depression in a particular area of the skull would indicate a strength or weakness in that particular area. For example, several areas of Gall’s map of the skull were believed to correspond to that person’s tendencies to engage in criminal or deviant acts.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One area corresponded to the tendency to commit murder; another area corresponded to the tendency to steal. Although not widely accepted in Europe, the English elite (and others) used Gall’s ideas to justify the oppression of individuals whose skulls had bumps or depressions in the wrong areas. The practice also was widely accepted in America between 1820 and 1850. Although crude, and somewhat ridiculous by today’s standards, Gall’s efforts had significant impact on subsequent research that attempted to identify the brain as the origin of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Although similar to physiognomy in that it tried to make inferences about character and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from outward characteristics, cranioscopy attempted to correlate those outward physical characteristics to internal physical characteristics (i.e., brain shape), which was a significant advance.</a:t>
            </a:r>
          </a:p>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10</a:t>
            </a:fld>
            <a:endParaRPr lang="en-GB"/>
          </a:p>
        </p:txBody>
      </p:sp>
    </p:spTree>
    <p:extLst>
      <p:ext uri="{BB962C8B-B14F-4D97-AF65-F5344CB8AC3E}">
        <p14:creationId xmlns:p14="http://schemas.microsoft.com/office/powerpoint/2010/main" val="17341528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One study suggested that there were three basic body types – endomorphic, mesomorphic and ectomorphic – and associated criminal and delinquent behaviour with </a:t>
            </a:r>
            <a:r>
              <a:rPr lang="en-GB" sz="1200" b="0" i="0" kern="1200" dirty="0" err="1">
                <a:solidFill>
                  <a:schemeClr val="tx1"/>
                </a:solidFill>
                <a:effectLst/>
                <a:latin typeface="+mn-lt"/>
                <a:ea typeface="+mn-ea"/>
                <a:cs typeface="+mn-cs"/>
              </a:rPr>
              <a:t>mesomorphy</a:t>
            </a:r>
            <a:r>
              <a:rPr lang="en-GB" sz="1200" b="0" i="0" kern="1200" dirty="0">
                <a:solidFill>
                  <a:schemeClr val="tx1"/>
                </a:solidFill>
                <a:effectLst/>
                <a:latin typeface="+mn-lt"/>
                <a:ea typeface="+mn-ea"/>
                <a:cs typeface="+mn-cs"/>
              </a:rPr>
              <a:t>, which was characterized by a muscular body build (Sheldon, 1949).</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Sheldon classified people according to three body types: </a:t>
            </a:r>
            <a:r>
              <a:rPr lang="en-GB" sz="1200" b="0" i="0" u="sng" kern="1200" dirty="0">
                <a:solidFill>
                  <a:schemeClr val="tx1"/>
                </a:solidFill>
                <a:effectLst/>
                <a:latin typeface="+mn-lt"/>
                <a:ea typeface="+mn-ea"/>
                <a:cs typeface="+mn-cs"/>
                <a:hlinkClick r:id="rId3"/>
              </a:rPr>
              <a:t>endomorph</a:t>
            </a:r>
            <a:r>
              <a:rPr lang="en-GB" sz="1200" b="0" i="0" kern="1200" dirty="0">
                <a:solidFill>
                  <a:schemeClr val="tx1"/>
                </a:solidFill>
                <a:effectLst/>
                <a:latin typeface="+mn-lt"/>
                <a:ea typeface="+mn-ea"/>
                <a:cs typeface="+mn-cs"/>
              </a:rPr>
              <a:t>s, who are rounded and soft, were said to have a tendency toward a “</a:t>
            </a:r>
            <a:r>
              <a:rPr lang="en-GB" sz="1200" b="0" i="0" kern="1200" dirty="0" err="1">
                <a:solidFill>
                  <a:schemeClr val="tx1"/>
                </a:solidFill>
                <a:effectLst/>
                <a:latin typeface="+mn-lt"/>
                <a:ea typeface="+mn-ea"/>
                <a:cs typeface="+mn-cs"/>
              </a:rPr>
              <a:t>viscerotonic</a:t>
            </a:r>
            <a:r>
              <a:rPr lang="en-GB" sz="1200" b="0" i="0" kern="1200" dirty="0">
                <a:solidFill>
                  <a:schemeClr val="tx1"/>
                </a:solidFill>
                <a:effectLst/>
                <a:latin typeface="+mn-lt"/>
                <a:ea typeface="+mn-ea"/>
                <a:cs typeface="+mn-cs"/>
              </a:rPr>
              <a:t>” personality (i.e., relaxed, comfortable, extroverted); </a:t>
            </a:r>
            <a:r>
              <a:rPr lang="en-GB" sz="1200" b="0" i="0" u="sng" kern="1200" dirty="0">
                <a:solidFill>
                  <a:schemeClr val="tx1"/>
                </a:solidFill>
                <a:effectLst/>
                <a:latin typeface="+mn-lt"/>
                <a:ea typeface="+mn-ea"/>
                <a:cs typeface="+mn-cs"/>
                <a:hlinkClick r:id="rId4"/>
              </a:rPr>
              <a:t>mesomorph</a:t>
            </a:r>
            <a:r>
              <a:rPr lang="en-GB" sz="1200" b="0" i="0" kern="1200" dirty="0">
                <a:solidFill>
                  <a:schemeClr val="tx1"/>
                </a:solidFill>
                <a:effectLst/>
                <a:latin typeface="+mn-lt"/>
                <a:ea typeface="+mn-ea"/>
                <a:cs typeface="+mn-cs"/>
              </a:rPr>
              <a:t>s, who are square and muscular, were said to have a tendency toward a “</a:t>
            </a:r>
            <a:r>
              <a:rPr lang="en-GB" sz="1200" b="0" i="0" kern="1200" dirty="0" err="1">
                <a:solidFill>
                  <a:schemeClr val="tx1"/>
                </a:solidFill>
                <a:effectLst/>
                <a:latin typeface="+mn-lt"/>
                <a:ea typeface="+mn-ea"/>
                <a:cs typeface="+mn-cs"/>
              </a:rPr>
              <a:t>somotonic</a:t>
            </a:r>
            <a:r>
              <a:rPr lang="en-GB" sz="1200" b="0" i="0" kern="1200" dirty="0">
                <a:solidFill>
                  <a:schemeClr val="tx1"/>
                </a:solidFill>
                <a:effectLst/>
                <a:latin typeface="+mn-lt"/>
                <a:ea typeface="+mn-ea"/>
                <a:cs typeface="+mn-cs"/>
              </a:rPr>
              <a:t>” personality (i.e., active, </a:t>
            </a:r>
            <a:r>
              <a:rPr lang="en-GB" sz="1200" b="0" i="0" u="none" strike="noStrike" kern="1200" dirty="0">
                <a:solidFill>
                  <a:schemeClr val="tx1"/>
                </a:solidFill>
                <a:effectLst/>
                <a:latin typeface="+mn-lt"/>
                <a:ea typeface="+mn-ea"/>
                <a:cs typeface="+mn-cs"/>
                <a:hlinkClick r:id="rId5"/>
              </a:rPr>
              <a:t>dynamic</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6"/>
              </a:rPr>
              <a:t>assertive</a:t>
            </a:r>
            <a:r>
              <a:rPr lang="en-GB" sz="1200" b="0" i="0" kern="1200" dirty="0">
                <a:solidFill>
                  <a:schemeClr val="tx1"/>
                </a:solidFill>
                <a:effectLst/>
                <a:latin typeface="+mn-lt"/>
                <a:ea typeface="+mn-ea"/>
                <a:cs typeface="+mn-cs"/>
              </a:rPr>
              <a:t>, aggressive); and </a:t>
            </a:r>
            <a:r>
              <a:rPr lang="en-GB" sz="1200" b="0" i="0" u="sng" kern="1200" dirty="0">
                <a:solidFill>
                  <a:schemeClr val="tx1"/>
                </a:solidFill>
                <a:effectLst/>
                <a:latin typeface="+mn-lt"/>
                <a:ea typeface="+mn-ea"/>
                <a:cs typeface="+mn-cs"/>
                <a:hlinkClick r:id="rId7"/>
              </a:rPr>
              <a:t>ectomorph</a:t>
            </a:r>
            <a:r>
              <a:rPr lang="en-GB" sz="1200" b="0" i="0" kern="1200" dirty="0">
                <a:solidFill>
                  <a:schemeClr val="tx1"/>
                </a:solidFill>
                <a:effectLst/>
                <a:latin typeface="+mn-lt"/>
                <a:ea typeface="+mn-ea"/>
                <a:cs typeface="+mn-cs"/>
              </a:rPr>
              <a:t>s, who are thin and fine-boned, were said to have a tendency toward a “cerebrotonic” personality (i.e., introverted, thoughtful, </a:t>
            </a:r>
            <a:r>
              <a:rPr lang="en-GB" sz="1200" b="0" i="0" u="none" strike="noStrike" kern="1200" dirty="0">
                <a:solidFill>
                  <a:schemeClr val="tx1"/>
                </a:solidFill>
                <a:effectLst/>
                <a:latin typeface="+mn-lt"/>
                <a:ea typeface="+mn-ea"/>
                <a:cs typeface="+mn-cs"/>
                <a:hlinkClick r:id="rId8"/>
              </a:rPr>
              <a:t>inhibited</a:t>
            </a:r>
            <a:r>
              <a:rPr lang="en-GB" sz="1200" b="0" i="0" kern="1200" dirty="0">
                <a:solidFill>
                  <a:schemeClr val="tx1"/>
                </a:solidFill>
                <a:effectLst/>
                <a:latin typeface="+mn-lt"/>
                <a:ea typeface="+mn-ea"/>
                <a:cs typeface="+mn-cs"/>
              </a:rPr>
              <a:t>, sensitive).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QUESTION: WHICH BODY TYPE</a:t>
            </a:r>
            <a:r>
              <a:rPr lang="en-GB" sz="1200" b="0" i="0" kern="1200" baseline="0" dirty="0">
                <a:solidFill>
                  <a:schemeClr val="tx1"/>
                </a:solidFill>
                <a:effectLst/>
                <a:latin typeface="+mn-lt"/>
                <a:ea typeface="+mn-ea"/>
                <a:cs typeface="+mn-cs"/>
              </a:rPr>
              <a:t> DO YOU THINK SHELDON CONCLUDED IS MORE LIKELY TO BE A DELINQUENT?</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He later used this classification system to explain delinquent behaviour, finding that delinquents were likely to be high in </a:t>
            </a:r>
            <a:r>
              <a:rPr lang="en-GB" sz="1200" b="0" i="0" kern="1200" dirty="0" err="1">
                <a:solidFill>
                  <a:schemeClr val="tx1"/>
                </a:solidFill>
                <a:effectLst/>
                <a:latin typeface="+mn-lt"/>
                <a:ea typeface="+mn-ea"/>
                <a:cs typeface="+mn-cs"/>
              </a:rPr>
              <a:t>mesomorphy</a:t>
            </a:r>
            <a:r>
              <a:rPr lang="en-GB" sz="1200" b="0" i="0" kern="1200" dirty="0">
                <a:solidFill>
                  <a:schemeClr val="tx1"/>
                </a:solidFill>
                <a:effectLst/>
                <a:latin typeface="+mn-lt"/>
                <a:ea typeface="+mn-ea"/>
                <a:cs typeface="+mn-cs"/>
              </a:rPr>
              <a:t> and low in </a:t>
            </a:r>
            <a:r>
              <a:rPr lang="en-GB" sz="1200" b="0" i="0" kern="1200" dirty="0" err="1">
                <a:solidFill>
                  <a:schemeClr val="tx1"/>
                </a:solidFill>
                <a:effectLst/>
                <a:latin typeface="+mn-lt"/>
                <a:ea typeface="+mn-ea"/>
                <a:cs typeface="+mn-cs"/>
              </a:rPr>
              <a:t>ectomorphy</a:t>
            </a:r>
            <a:r>
              <a:rPr lang="en-GB" sz="1200" b="0" i="0" kern="1200" dirty="0">
                <a:solidFill>
                  <a:schemeClr val="tx1"/>
                </a:solidFill>
                <a:effectLst/>
                <a:latin typeface="+mn-lt"/>
                <a:ea typeface="+mn-ea"/>
                <a:cs typeface="+mn-cs"/>
              </a:rPr>
              <a:t> and arguing that </a:t>
            </a:r>
            <a:r>
              <a:rPr lang="en-GB" sz="1200" b="0" i="0" kern="1200" dirty="0" err="1">
                <a:solidFill>
                  <a:schemeClr val="tx1"/>
                </a:solidFill>
                <a:effectLst/>
                <a:latin typeface="+mn-lt"/>
                <a:ea typeface="+mn-ea"/>
                <a:cs typeface="+mn-cs"/>
              </a:rPr>
              <a:t>mesomorphy’s</a:t>
            </a:r>
            <a:r>
              <a:rPr lang="en-GB" sz="1200" b="0" i="0" kern="1200" dirty="0">
                <a:solidFill>
                  <a:schemeClr val="tx1"/>
                </a:solidFill>
                <a:effectLst/>
                <a:latin typeface="+mn-lt"/>
                <a:ea typeface="+mn-ea"/>
                <a:cs typeface="+mn-cs"/>
              </a:rPr>
              <a:t> associated temperaments (active and aggressive but lacking sensitivity and inhibition) tended to cause </a:t>
            </a:r>
            <a:r>
              <a:rPr lang="en-GB" sz="1200" b="0" i="0" u="sng" kern="1200" dirty="0">
                <a:solidFill>
                  <a:schemeClr val="tx1"/>
                </a:solidFill>
                <a:effectLst/>
                <a:latin typeface="+mn-lt"/>
                <a:ea typeface="+mn-ea"/>
                <a:cs typeface="+mn-cs"/>
                <a:hlinkClick r:id="rId9"/>
              </a:rPr>
              <a:t>delinquency</a:t>
            </a:r>
            <a:r>
              <a:rPr lang="en-GB" sz="1200" b="0" i="0" kern="1200" dirty="0">
                <a:solidFill>
                  <a:schemeClr val="tx1"/>
                </a:solidFill>
                <a:effectLst/>
                <a:latin typeface="+mn-lt"/>
                <a:ea typeface="+mn-ea"/>
                <a:cs typeface="+mn-cs"/>
              </a:rPr>
              <a:t> and criminal behaviour. Although his research was </a:t>
            </a:r>
            <a:r>
              <a:rPr lang="en-GB" sz="1200" b="0" i="0" kern="1200" dirty="0" err="1">
                <a:solidFill>
                  <a:schemeClr val="tx1"/>
                </a:solidFill>
                <a:effectLst/>
                <a:latin typeface="+mn-lt"/>
                <a:ea typeface="+mn-ea"/>
                <a:cs typeface="+mn-cs"/>
              </a:rPr>
              <a:t>groundbreaking</a:t>
            </a:r>
            <a:r>
              <a:rPr lang="en-GB" sz="1200" b="0" i="0" kern="1200" dirty="0">
                <a:solidFill>
                  <a:schemeClr val="tx1"/>
                </a:solidFill>
                <a:effectLst/>
                <a:latin typeface="+mn-lt"/>
                <a:ea typeface="+mn-ea"/>
                <a:cs typeface="+mn-cs"/>
              </a:rPr>
              <a:t>, it was criticized on the grounds that his samples were not representative and that he mistook correlation for causation</a:t>
            </a:r>
            <a:endParaRPr lang="en-GB" dirty="0"/>
          </a:p>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11</a:t>
            </a:fld>
            <a:endParaRPr lang="en-GB"/>
          </a:p>
        </p:txBody>
      </p:sp>
    </p:spTree>
    <p:extLst>
      <p:ext uri="{BB962C8B-B14F-4D97-AF65-F5344CB8AC3E}">
        <p14:creationId xmlns:p14="http://schemas.microsoft.com/office/powerpoint/2010/main" val="13028916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Francis Galton</a:t>
            </a:r>
          </a:p>
          <a:p>
            <a:r>
              <a:rPr lang="en-GB" dirty="0"/>
              <a:t>It is important not to dismiss outright these early theories. You might think of them as ludicrous, but there may be a link: this link between crime and physical appearance is still important, though far more complex than so far discussed. To understand it better, we need to look at the work of Francis Galton (1883), a 19th-century English researcher with a particular interest in sociology and anthropology. Galton’s idea was that it is possible to predict and read behaviour from facial features; he even suggested that these might determine a person’s fitness for a particular profession.</a:t>
            </a:r>
          </a:p>
          <a:p>
            <a:endParaRPr lang="en-GB" dirty="0"/>
          </a:p>
          <a:p>
            <a:r>
              <a:rPr lang="en-GB" dirty="0"/>
              <a:t>Galton searched for facial features which were common to people who were successful in certain types of profession, or ranks within a profession; for example, he recorded different features for soldiers and commanding officers.</a:t>
            </a:r>
          </a:p>
          <a:p>
            <a:endParaRPr lang="en-GB" dirty="0"/>
          </a:p>
          <a:p>
            <a:endParaRPr lang="en-GB" dirty="0"/>
          </a:p>
          <a:p>
            <a:r>
              <a:rPr lang="en-GB" dirty="0"/>
              <a:t>THINKPOINT</a:t>
            </a:r>
          </a:p>
          <a:p>
            <a:endParaRPr lang="en-GB" dirty="0"/>
          </a:p>
          <a:p>
            <a:r>
              <a:rPr lang="en-GB" dirty="0"/>
              <a:t>As you will have seen from the above, on a personal level we all make judgements about people, in everyday situations, based on how they look. However, more worryingly, some evidence suggests that physical appearance (including facial features) may affect outcomes in court. Berry (1988) found people were more likely to believe that suspects with baby faces, rounded faces with large eyes and small chins, can be involved in crimes of negligence because they are seen as naive. However, people were less likely to believe that suspects with baby faces could be involved in crimes involving mental intent or those of violence because they are perceived as more honest and gentle (Berry, 1988).</a:t>
            </a:r>
          </a:p>
        </p:txBody>
      </p:sp>
      <p:sp>
        <p:nvSpPr>
          <p:cNvPr id="4" name="Slide Number Placeholder 3"/>
          <p:cNvSpPr>
            <a:spLocks noGrp="1"/>
          </p:cNvSpPr>
          <p:nvPr>
            <p:ph type="sldNum" sz="quarter" idx="5"/>
          </p:nvPr>
        </p:nvSpPr>
        <p:spPr/>
        <p:txBody>
          <a:bodyPr/>
          <a:lstStyle/>
          <a:p>
            <a:fld id="{198DE8DB-C9DC-48C5-BE39-19CA779175A1}" type="slidenum">
              <a:rPr lang="en-GB" smtClean="0"/>
              <a:t>12</a:t>
            </a:fld>
            <a:endParaRPr lang="en-GB"/>
          </a:p>
        </p:txBody>
      </p:sp>
    </p:spTree>
    <p:extLst>
      <p:ext uri="{BB962C8B-B14F-4D97-AF65-F5344CB8AC3E}">
        <p14:creationId xmlns:p14="http://schemas.microsoft.com/office/powerpoint/2010/main" val="35377164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Brain structure and function</a:t>
            </a:r>
          </a:p>
          <a:p>
            <a:r>
              <a:rPr lang="en-GB" dirty="0"/>
              <a:t>Every one of us has a certain degree of choice over the way in which we react to things or behave. This choice emanates from the decisions a person makes, which are ultimately the result of brain activity. It follows, then, that the way in which the brain functions may have a strong influence on our behaviour. Most alterations to the structure of the brain, or its function, will affect behaviour and decision-making. A basic understanding of the structure and function of the brain (and the rest of the nervous system) is therefore very important and useful if we are to understand some aspects of behaviour.</a:t>
            </a:r>
          </a:p>
          <a:p>
            <a:endParaRPr lang="en-GB" dirty="0"/>
          </a:p>
          <a:p>
            <a:r>
              <a:rPr lang="en-GB" dirty="0"/>
              <a:t>There are two parts of the nervous system and of decision-making: the central nervous system and the peripheral nervous system (see Figure 16.6):</a:t>
            </a:r>
          </a:p>
          <a:p>
            <a:endParaRPr lang="en-GB" dirty="0"/>
          </a:p>
          <a:p>
            <a:r>
              <a:rPr lang="en-GB" dirty="0"/>
              <a:t>1.The central nervous system (CNS) is made up of the brain and spinal cord.</a:t>
            </a:r>
          </a:p>
          <a:p>
            <a:r>
              <a:rPr lang="en-GB" dirty="0"/>
              <a:t>2.The peripheral nervous system (PNS) is made up of all the nerves running through the body, which communicate signals from our senses back to the CNS, and relay signals from the CNS out to the rest of the body. These signals from the brain to other parts of the body—including muscles and glands—allow a person to react to the environment they are currently experiencing. In turn, the PNS has two components—the somatic and automatic.</a:t>
            </a:r>
          </a:p>
          <a:p>
            <a:endParaRPr lang="en-GB" dirty="0"/>
          </a:p>
          <a:p>
            <a:r>
              <a:rPr lang="en-GB" dirty="0"/>
              <a:t>Let’s now focus on the CNS, and its two components: the spinal cord and the brain. The spinal cord is basically the conduit for the flow of information between the brain and the rest of the body. If this is damaged, the flow of information will be interrupted, or even blocked completely. As a result, the senses won’t be able to tell the brain what they see or feel or the brain won’t be able to tell the muscles and glands how to react.</a:t>
            </a:r>
          </a:p>
          <a:p>
            <a:endParaRPr lang="en-GB" dirty="0"/>
          </a:p>
          <a:p>
            <a:r>
              <a:rPr lang="en-GB" dirty="0"/>
              <a:t>The brain logs and sorts the information it receives, decides what to do, and sends messages to the rest of the body telling it how to respond. It is a command-and-control centre—it interprets the information the senses pick up from the external environment and from the internal environment (the rest of the body); it then analyses all the data, decides how to respond, and sends instructions to the rest of the body. It is also the centre for storing memories and it allows people to reason and think.</a:t>
            </a:r>
          </a:p>
          <a:p>
            <a:endParaRPr lang="en-GB" dirty="0"/>
          </a:p>
          <a:p>
            <a:r>
              <a:rPr lang="en-GB" dirty="0"/>
              <a:t>Each part of the brain performs a different function (see Figure 16.7). Whilst each part is important, the frontal lobe (thinking and behaviour), parietal lobe (language), and temporal lobe (feelings) are most important to behaviour and to communicating with the outside world. The frontal lobe is particularly important as it is the site of thinking, reasoning, social behaviour, planning, and cognitive decision-making.</a:t>
            </a:r>
          </a:p>
          <a:p>
            <a:endParaRPr lang="en-GB" dirty="0"/>
          </a:p>
          <a:p>
            <a:r>
              <a:rPr lang="en-GB" dirty="0"/>
              <a:t>How do we know that the frontal lobe is so important for these particular behaviours? The answer lies in what we learn when the frontal lobe is damaged, as illustrated by the famous case of Phineas Gage (Figure 16.8). Gage was a railway worker who in 1848 was involved in an accident during which an iron bar was driven through his skull. It entered his head behind his left ear, travelled through his frontal lobe, and exited the top of his head. He survived and functioned normally—except that his personality was completely altered. Before the accident, he was a normal, pleasant, and well-adjusted family man. Following the accident, however, he became rude, impatient, reckless, and unpleasant. This case, and other incidents, led scientists to recognise that different parts of the brain were responsible for different functions. While our understanding has advanced a long way since Gage’s unfortunate accident, there are still many things we are discovering about brain function and structure.</a:t>
            </a:r>
          </a:p>
          <a:p>
            <a:endParaRPr lang="en-GB" dirty="0"/>
          </a:p>
          <a:p>
            <a:r>
              <a:rPr lang="en-GB" dirty="0"/>
              <a:t>Problems with the structure or functioning of the frontal lobe are very frequently linked to negative behaviours (</a:t>
            </a:r>
            <a:r>
              <a:rPr lang="en-GB" dirty="0" err="1"/>
              <a:t>Tukstra</a:t>
            </a:r>
            <a:r>
              <a:rPr lang="en-GB" dirty="0"/>
              <a:t> et al., 2003). For example, damage to the frontal and pre-frontal lobes is likely to: impair a person’s ability to understand the consequences of their actions or their ability to learn from previous experience; reduce their concentration, self-control, and feelings of empathy; and make them less able to feel shame or guilt. Damage to other parts of the brain, particularly the cortex or the amygdala, may also cause behavioural difficulties (Raine and </a:t>
            </a:r>
            <a:r>
              <a:rPr lang="en-GB" dirty="0" err="1"/>
              <a:t>Scerbo</a:t>
            </a:r>
            <a:r>
              <a:rPr lang="en-GB" dirty="0"/>
              <a:t>, 1991; Scarpa and Raine, 2000). But it isn’t just physical impairment that causes the brain to function less effectively. It has been discovered more recently that such problems can occur through maltreatment, neglect, or even lack of love shown to children when they are young, when their brain functions are still forming (</a:t>
            </a:r>
            <a:r>
              <a:rPr lang="en-GB" dirty="0" err="1"/>
              <a:t>Baglivio</a:t>
            </a:r>
            <a:r>
              <a:rPr lang="en-GB" dirty="0"/>
              <a:t> et al., 2014, 2015; Fox et al., 2015).</a:t>
            </a:r>
          </a:p>
          <a:p>
            <a:endParaRPr lang="en-GB" dirty="0"/>
          </a:p>
          <a:p>
            <a:r>
              <a:rPr lang="en-GB" dirty="0"/>
              <a:t>It is now well recognised that maltreatment alters the way in which the brain develops (Anda et al., 2005). This has a knock-on effect on the way in which the child experiences the world, their ability to feel emotions (Scarpa and Raine, 2000) and the behavioural choices they make, and their ability to think rationally and to learn from their mistakes (Dube et al., 2003; Kolb et al., 2009; </a:t>
            </a:r>
            <a:r>
              <a:rPr lang="en-GB" dirty="0" err="1"/>
              <a:t>Kolla</a:t>
            </a:r>
            <a:r>
              <a:rPr lang="en-GB" dirty="0"/>
              <a:t> et al., 2013). These inabilities which may be caused by brain development (or lack of development) may be one of the factors that make criminal behaviour more likely, especially in adolescence.</a:t>
            </a:r>
          </a:p>
          <a:p>
            <a:endParaRPr lang="en-GB" dirty="0"/>
          </a:p>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13</a:t>
            </a:fld>
            <a:endParaRPr lang="en-GB"/>
          </a:p>
        </p:txBody>
      </p:sp>
    </p:spTree>
    <p:extLst>
      <p:ext uri="{BB962C8B-B14F-4D97-AF65-F5344CB8AC3E}">
        <p14:creationId xmlns:p14="http://schemas.microsoft.com/office/powerpoint/2010/main" val="34396639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Biological explanations of crime have embraced explanations other than genetic ones to explain criminal behaviour. It has been suggested that biochemical factors may explain criminal behaviour. Hormonal explanations (which include the impact of premenstrual tension on female behaviour and excess testosterone on male behaviour) have been put forward to account for some forms of criminal activity.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Other biochemical explanations for crime focus on diet. These include assertions that behaviour may be adversely affected by factors that include a deficiency of glucose in the bloodstream, excessive amounts of lead or cobalt in the body or an insufficiency of vitamin B. Contaminants in the environment may also cause problems of this nature.</a:t>
            </a:r>
            <a:endParaRPr lang="en-GB" dirty="0"/>
          </a:p>
          <a:p>
            <a:endParaRPr lang="en-GB" dirty="0"/>
          </a:p>
          <a:p>
            <a:r>
              <a:rPr lang="en-GB" dirty="0"/>
              <a:t>In scientific terms, a chemical is any kind of substance (a liquid, solid, or gas, from sodium chloride to alcohol). A biochemical, in simple terms, is a chemical which is active in living beings (for example, hormones, DNA, or insulin) or a process which occurs in the body. Every chemical taken into the body affects an individual either physically or mentally. Many foods and other substances merely affect the body physically, providing strength and nutrients. However, others will also affect the biochemical balance of the mind and therefore may have an effect on behaviour. This might be as mild as the calming influence of a good cup of tea or as potentially dangerous as the way in which some substances alter one’s ability to perform everyday tasks, such as driving under the influence of alcohol or certain illegal drugs or substances (for example, alcohol) which may alter behaviour patterns and increase, for example, the likelihood that someone will be violent.</a:t>
            </a:r>
          </a:p>
          <a:p>
            <a:endParaRPr lang="en-GB" dirty="0"/>
          </a:p>
          <a:p>
            <a:r>
              <a:rPr lang="en-GB" dirty="0"/>
              <a:t>It is clear that many substances that we drink or eat, such as chocolate and coffee, affect our minds and therefore may also affect our behaviours. Behavioural changes may also be associated with low blood sugars (hypoglycaemia), food allergies, and excesses or deficiencies in vitamins (Marsh, 1981; Mednick et al., 1987; </a:t>
            </a:r>
            <a:r>
              <a:rPr lang="en-GB" dirty="0" err="1"/>
              <a:t>Gesch</a:t>
            </a:r>
            <a:r>
              <a:rPr lang="en-GB" dirty="0"/>
              <a:t> et al., 2002; </a:t>
            </a:r>
            <a:r>
              <a:rPr lang="en-GB" dirty="0" err="1"/>
              <a:t>Herbison</a:t>
            </a:r>
            <a:r>
              <a:rPr lang="en-GB" dirty="0"/>
              <a:t> et al., 2012). Therefore, many substances that are introduced into the body (or their deficiency) can affect the way in which the brain functions and therefore influence behaviour, sometimes behavioural problems (</a:t>
            </a:r>
            <a:r>
              <a:rPr lang="en-GB" dirty="0" err="1"/>
              <a:t>Herbison</a:t>
            </a:r>
            <a:r>
              <a:rPr lang="en-GB" dirty="0"/>
              <a:t> et.al., 2012); some have discovered that behavioural changes can increase the likelihood of antisocial behaviour or crime (Marsh, 1981; Mednick et al., 1987; </a:t>
            </a:r>
            <a:r>
              <a:rPr lang="en-GB" dirty="0" err="1"/>
              <a:t>Gesch</a:t>
            </a:r>
            <a:r>
              <a:rPr lang="en-GB" dirty="0"/>
              <a:t> et al., 2002).</a:t>
            </a:r>
          </a:p>
          <a:p>
            <a:endParaRPr lang="en-GB" dirty="0"/>
          </a:p>
          <a:p>
            <a:r>
              <a:rPr lang="en-GB" dirty="0"/>
              <a:t>Testosterone:</a:t>
            </a:r>
          </a:p>
          <a:p>
            <a:r>
              <a:rPr lang="en-GB" dirty="0"/>
              <a:t>In almost all parts of the world, official statistics suggest that men commit far more crime than women. Researchers seeking to explain the difference began to suspect that it might be caused by testosterone, the hormone which some have related to characteristics often associated with men and their aggressiveness (Olweus, 1987; </a:t>
            </a:r>
            <a:r>
              <a:rPr lang="en-GB" dirty="0" err="1"/>
              <a:t>Schalling</a:t>
            </a:r>
            <a:r>
              <a:rPr lang="en-GB" dirty="0"/>
              <a:t>, 1987; Raine, 1993). Many of the early scientific studies involved primates, but we will consider those that studied the relationship between testosterone and human behaviour, particularly aggression (Olweus, 1987; </a:t>
            </a:r>
            <a:r>
              <a:rPr lang="en-GB" dirty="0" err="1"/>
              <a:t>Schalling</a:t>
            </a:r>
            <a:r>
              <a:rPr lang="en-GB" dirty="0"/>
              <a:t>, 1987).</a:t>
            </a:r>
          </a:p>
          <a:p>
            <a:endParaRPr lang="en-GB" dirty="0"/>
          </a:p>
          <a:p>
            <a:r>
              <a:rPr lang="en-GB" dirty="0"/>
              <a:t>Dan Olweus (1987) found a link between testosterone and both verbal and physical aggression especially when a male was provoked.</a:t>
            </a:r>
          </a:p>
          <a:p>
            <a:endParaRPr lang="en-GB" dirty="0"/>
          </a:p>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14</a:t>
            </a:fld>
            <a:endParaRPr lang="en-GB"/>
          </a:p>
        </p:txBody>
      </p:sp>
    </p:spTree>
    <p:extLst>
      <p:ext uri="{BB962C8B-B14F-4D97-AF65-F5344CB8AC3E}">
        <p14:creationId xmlns:p14="http://schemas.microsoft.com/office/powerpoint/2010/main" val="33073011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Every chemical that we take into the body affects an individual either physically or mentally. Some foods can affect the biochemical balance of the mind and can therefore change </a:t>
            </a:r>
            <a:r>
              <a:rPr lang="en-US" dirty="0" err="1">
                <a:cs typeface="Calibri"/>
              </a:rPr>
              <a:t>behaviour</a:t>
            </a:r>
            <a:endParaRPr lang="en-US" dirty="0">
              <a:cs typeface="Calibri"/>
            </a:endParaRPr>
          </a:p>
          <a:p>
            <a:endParaRPr lang="en-US" dirty="0">
              <a:cs typeface="Calibri"/>
            </a:endParaRPr>
          </a:p>
          <a:p>
            <a:r>
              <a:rPr lang="en-US" dirty="0">
                <a:cs typeface="Calibri"/>
              </a:rPr>
              <a:t>- Testosterone</a:t>
            </a:r>
          </a:p>
          <a:p>
            <a:r>
              <a:rPr lang="en-US" dirty="0">
                <a:cs typeface="Calibri"/>
              </a:rPr>
              <a:t>- Contraceptive pill</a:t>
            </a:r>
          </a:p>
          <a:p>
            <a:r>
              <a:rPr lang="en-US" dirty="0">
                <a:cs typeface="Calibri"/>
              </a:rPr>
              <a:t>- Vitamins</a:t>
            </a:r>
          </a:p>
        </p:txBody>
      </p:sp>
      <p:sp>
        <p:nvSpPr>
          <p:cNvPr id="4" name="Slide Number Placeholder 3"/>
          <p:cNvSpPr>
            <a:spLocks noGrp="1"/>
          </p:cNvSpPr>
          <p:nvPr>
            <p:ph type="sldNum" sz="quarter" idx="5"/>
          </p:nvPr>
        </p:nvSpPr>
        <p:spPr/>
        <p:txBody>
          <a:bodyPr/>
          <a:lstStyle/>
          <a:p>
            <a:fld id="{7241D8AD-D069-4D70-862F-C7725F4D405C}" type="slidenum">
              <a:rPr lang="en-GB"/>
              <a:t>15</a:t>
            </a:fld>
            <a:endParaRPr lang="en-GB"/>
          </a:p>
        </p:txBody>
      </p:sp>
    </p:spTree>
    <p:extLst>
      <p:ext uri="{BB962C8B-B14F-4D97-AF65-F5344CB8AC3E}">
        <p14:creationId xmlns:p14="http://schemas.microsoft.com/office/powerpoint/2010/main" val="22652934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Why is it that alcohol is accepted in our culture. We </a:t>
            </a:r>
            <a:r>
              <a:rPr lang="en-US" dirty="0" err="1">
                <a:cs typeface="Calibri"/>
              </a:rPr>
              <a:t>demonise</a:t>
            </a:r>
            <a:r>
              <a:rPr lang="en-US" dirty="0">
                <a:cs typeface="Calibri"/>
              </a:rPr>
              <a:t> less serious substances yet alcohol is promoted/advertised?</a:t>
            </a:r>
          </a:p>
        </p:txBody>
      </p:sp>
      <p:sp>
        <p:nvSpPr>
          <p:cNvPr id="4" name="Slide Number Placeholder 3"/>
          <p:cNvSpPr>
            <a:spLocks noGrp="1"/>
          </p:cNvSpPr>
          <p:nvPr>
            <p:ph type="sldNum" sz="quarter" idx="5"/>
          </p:nvPr>
        </p:nvSpPr>
        <p:spPr/>
        <p:txBody>
          <a:bodyPr/>
          <a:lstStyle/>
          <a:p>
            <a:fld id="{7241D8AD-D069-4D70-862F-C7725F4D405C}" type="slidenum">
              <a:rPr lang="en-GB"/>
              <a:t>19</a:t>
            </a:fld>
            <a:endParaRPr lang="en-GB"/>
          </a:p>
        </p:txBody>
      </p:sp>
    </p:spTree>
    <p:extLst>
      <p:ext uri="{BB962C8B-B14F-4D97-AF65-F5344CB8AC3E}">
        <p14:creationId xmlns:p14="http://schemas.microsoft.com/office/powerpoint/2010/main" val="30151545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Family studies</a:t>
            </a:r>
          </a:p>
          <a:p>
            <a:r>
              <a:rPr lang="en-GB" dirty="0"/>
              <a:t>How could criminologists establish whether criminal behaviour is inherited? Early criminologists such as Dugdale (1877) and Goddard (1912) decided to study what they called ‘criminal families’. The most famous such study was of the Juke family and was conducted by an American sociologist, Richard Dugdale (1841–83). Dugdale (1877) found that a high proportion of the family were either criminals (males) or prostitutes (females). From this, he suggested that there were links between criminality and prostitution, and that these behaviours might somehow be inherited and be passed onto the next generations. Can you see any problems with this study? Finding that many members of the same family are criminals does not necessarily mean that there is a genetic link. Family members don’t just share their genes, they share the same ‘environment’ (upbringing, taught values, quality of housing, level of income, etc.) and might learn social behaviours from each other. However, other theorists used similar correlations to those found by Dugdale (finding crime within families) to strengthen the claim that there is a genetic link and claimed it as the most important (even if not the only) causative factor.</a:t>
            </a:r>
          </a:p>
          <a:p>
            <a:endParaRPr lang="en-GB" dirty="0"/>
          </a:p>
          <a:p>
            <a:r>
              <a:rPr lang="en-GB" dirty="0"/>
              <a:t>Charles Goring (1870–1919), a British criminologist, discovered that there were many fathers and sons in prison as outlined in his work The English Convict: A Statistical Study (1913). Like Dugdale, he claimed a clear correlation between the behaviour within families (at least among the male members). He claimed the correlation was too close to be explained by environmental factors: they occurred even if the father was removed from the family when the child was very young. He therefore concluded that there must be a genetic link. He argued that criminality was passed on in the same way as eye colour so there must be a criminal gene and therefore someone could be born a criminal.</a:t>
            </a:r>
          </a:p>
          <a:p>
            <a:endParaRPr lang="en-GB" dirty="0"/>
          </a:p>
          <a:p>
            <a:r>
              <a:rPr lang="en-GB" dirty="0"/>
              <a:t>More recent studies also support the idea that the family has a role to play in criminal behaviour. In a longitudinal study—a study conducted with the same individuals over a number of years—a group of 397 children from 344 families were studied at regular intervals between the 1960s and the 1990s. The researchers found that criminal behaviour was concentrated in a small number of families, with half of the convictions found in just 23 families. They also found that three-quarters of convicted mothers and fathers in the study had a convicted child (Rowe and Farrington, 1997). The modern study recognises the possibility that the links may be environmental or learnt rather than genetic.</a:t>
            </a:r>
          </a:p>
          <a:p>
            <a:endParaRPr lang="en-GB" dirty="0"/>
          </a:p>
          <a:p>
            <a:endParaRPr lang="en-GB" dirty="0"/>
          </a:p>
          <a:p>
            <a:endParaRPr lang="en-GB" dirty="0"/>
          </a:p>
          <a:p>
            <a:endParaRPr lang="en-GB" dirty="0"/>
          </a:p>
          <a:p>
            <a:endParaRPr lang="en-GB" dirty="0"/>
          </a:p>
          <a:p>
            <a:endParaRPr lang="en-GB" dirty="0"/>
          </a:p>
          <a:p>
            <a:r>
              <a:rPr lang="en-GB" dirty="0"/>
              <a:t>Adoption and twin studies</a:t>
            </a:r>
          </a:p>
          <a:p>
            <a:r>
              <a:rPr lang="en-GB" dirty="0"/>
              <a:t>How can we investigate whether family patterns of criminality are caused by inheriting ‘criminal genes’ or by sharing the same environment? Usually, members of the same family share both their genes and their environment so it is difficult to determine which is responsible. Psychologists have developed some clever research techniques to try to separate these influences—adoption studies and twin studies.</a:t>
            </a:r>
          </a:p>
          <a:p>
            <a:endParaRPr lang="en-GB" dirty="0"/>
          </a:p>
          <a:p>
            <a:r>
              <a:rPr lang="en-GB" dirty="0"/>
              <a:t>As you are probably aware, there are two types of twins—identical and non-identical. Monozygotic (MZ) twins (literally ‘one egg’) are genetically identical because they come from a single egg and a single sperm (and are known as identical twins). Dizygotic (DZ) twins (literally ‘two eggs’) are formed when two eggs are simultaneously fertilised by two sperm so share only about 50 per cent of their genes, like any brother or sister. (DZ twins are known as non-identical twins.)</a:t>
            </a:r>
          </a:p>
          <a:p>
            <a:endParaRPr lang="en-GB" dirty="0"/>
          </a:p>
          <a:p>
            <a:r>
              <a:rPr lang="en-GB" dirty="0"/>
              <a:t>Adoption studies are important because the environment for the twins or siblings (brothers and sisters) is different, so similarities are more likely to be explained by genetics. Studying identical twins is an attractive prospect because they are genetically identical, so any differences in behaviour will most likely be due to environment whereas similarities should be explained by genetics.</a:t>
            </a:r>
          </a:p>
          <a:p>
            <a:endParaRPr lang="en-GB" dirty="0"/>
          </a:p>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21</a:t>
            </a:fld>
            <a:endParaRPr lang="en-GB"/>
          </a:p>
        </p:txBody>
      </p:sp>
    </p:spTree>
    <p:extLst>
      <p:ext uri="{BB962C8B-B14F-4D97-AF65-F5344CB8AC3E}">
        <p14:creationId xmlns:p14="http://schemas.microsoft.com/office/powerpoint/2010/main" val="7893768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belief that crime is caused by inherited genetic disorders is subject to further criticisms:</a:t>
            </a:r>
          </a:p>
          <a:p>
            <a:r>
              <a:rPr lang="en-GB" sz="1200" b="0" i="0" kern="1200" dirty="0">
                <a:solidFill>
                  <a:schemeClr val="tx1"/>
                </a:solidFill>
                <a:effectLst/>
                <a:latin typeface="+mn-lt"/>
                <a:ea typeface="+mn-ea"/>
                <a:cs typeface="+mn-cs"/>
              </a:rPr>
              <a:t>•</a:t>
            </a:r>
            <a:r>
              <a:rPr lang="en-GB" sz="1200" b="0" i="1" kern="1200" dirty="0">
                <a:solidFill>
                  <a:schemeClr val="tx1"/>
                </a:solidFill>
                <a:effectLst/>
                <a:latin typeface="+mn-lt"/>
                <a:ea typeface="+mn-ea"/>
                <a:cs typeface="+mn-cs"/>
              </a:rPr>
              <a:t>The ‘nature versus nurture’ debate</a:t>
            </a:r>
            <a:r>
              <a:rPr lang="en-GB" sz="1200" b="0" i="0" kern="1200" dirty="0">
                <a:solidFill>
                  <a:schemeClr val="tx1"/>
                </a:solidFill>
                <a:effectLst/>
                <a:latin typeface="+mn-lt"/>
                <a:ea typeface="+mn-ea"/>
                <a:cs typeface="+mn-cs"/>
              </a:rPr>
              <a:t>. Crime may ‘run in families’ not because of inherited genetic disorders but because of environmental factors which include bad parenting, deficient role modelling and social and economic deprivation. This view might suggest that the children of violent or criminal parents are themselves likely to commit crime, especially when social immobility results in successive generations experiencing social and economic deprivation. However, when a multiplicity of circumstances exist that potentially affect an individual’s behaviour, one of them cannot be isolated and held solely responsible for that person’s conduct.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r>
              <a:rPr lang="en-GB" sz="1200" b="0" i="1" kern="1200" dirty="0">
                <a:solidFill>
                  <a:schemeClr val="tx1"/>
                </a:solidFill>
                <a:effectLst/>
                <a:latin typeface="+mn-lt"/>
                <a:ea typeface="+mn-ea"/>
                <a:cs typeface="+mn-cs"/>
              </a:rPr>
              <a:t>Minimizes the extent of free will</a:t>
            </a:r>
            <a:r>
              <a:rPr lang="en-GB" sz="1200" b="0" i="0" kern="1200" dirty="0">
                <a:solidFill>
                  <a:schemeClr val="tx1"/>
                </a:solidFill>
                <a:effectLst/>
                <a:latin typeface="+mn-lt"/>
                <a:ea typeface="+mn-ea"/>
                <a:cs typeface="+mn-cs"/>
              </a:rPr>
              <a:t>. A genetic explanation for crime implies that a person is not responsible for his or her actions since uncontrollable impulses override free will. This view suggests that criminals do not deliberately commit criminal actions but that these derive from forces over which they have no control.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r>
              <a:rPr lang="en-GB" sz="1200" b="0" i="1" kern="1200" dirty="0">
                <a:solidFill>
                  <a:schemeClr val="tx1"/>
                </a:solidFill>
                <a:effectLst/>
                <a:latin typeface="+mn-lt"/>
                <a:ea typeface="+mn-ea"/>
                <a:cs typeface="+mn-cs"/>
              </a:rPr>
              <a:t>Justifies pre-emptive action</a:t>
            </a:r>
            <a:r>
              <a:rPr lang="en-GB" sz="1200" b="0" i="0" kern="1200" dirty="0">
                <a:solidFill>
                  <a:schemeClr val="tx1"/>
                </a:solidFill>
                <a:effectLst/>
                <a:latin typeface="+mn-lt"/>
                <a:ea typeface="+mn-ea"/>
                <a:cs typeface="+mn-cs"/>
              </a:rPr>
              <a:t>. If it is accepted that crime is genetically transmitted, state intervention directed against those who are judged to have genetic imperfections – whether or not they have actually committed any offence – may be employed to protect the remainder of society. This is compatible with eugenics which sought to improve the quality of the human race by eliminating its ‘undesirable stock’ before they could inflict economic or moral hardships on the rest of the country (Conrad and Schneider, 1992: 219). This approach (which might involve measures such as pre-emptive imprisonment or compulsory sterilization) contravenes the human rights and civil liberties of those who are subjected to this treatment.</a:t>
            </a:r>
          </a:p>
          <a:p>
            <a:r>
              <a:rPr lang="en-GB" sz="1200" b="0" i="0" kern="1200" dirty="0">
                <a:solidFill>
                  <a:schemeClr val="tx1"/>
                </a:solidFill>
                <a:effectLst/>
                <a:latin typeface="+mn-lt"/>
                <a:ea typeface="+mn-ea"/>
                <a:cs typeface="+mn-cs"/>
              </a:rPr>
              <a:t>Criticisms of this kind have resulted in biological theorists referring to biological dispositions to commit crime, focusing less on the search for one specific criminal gene in favour of research into whether combinations of normal genes can explain criminal behaviour (Williams, 2001: 160).</a:t>
            </a:r>
          </a:p>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22</a:t>
            </a:fld>
            <a:endParaRPr lang="en-GB"/>
          </a:p>
        </p:txBody>
      </p:sp>
    </p:spTree>
    <p:extLst>
      <p:ext uri="{BB962C8B-B14F-4D97-AF65-F5344CB8AC3E}">
        <p14:creationId xmlns:p14="http://schemas.microsoft.com/office/powerpoint/2010/main" val="1850404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Psychology suggests an alternative scientific basis for criminal behaviour. In contrast to biological theories, psychological explanations focus more directly on the workings of the mind and how that affects behaviour. Here we move away from the physical make-up to deal directly with individual characteristics such as personality, reasoning, thought, intelligence, learning, perception, imagination, memory, creativity, and how they may give us some insight into human behaviour.</a:t>
            </a:r>
          </a:p>
          <a:p>
            <a:endParaRPr lang="en-GB" dirty="0"/>
          </a:p>
          <a:p>
            <a:r>
              <a:rPr lang="en-GB" dirty="0"/>
              <a:t>There are many aspects of psychology, many theories which have been associated with criminal behaviour. Some of these are cognitive and place the issues clearly in the mind of the individual. These theories see behaviour as the result of thought processes, compelling mental forces or drives (the result of anger, frustration, desire, despair, etc.). Others, often referred to as behavioural psychologists, consider behaviour to arise out of both internal factors and external social or environmental factors, which may reinforce or discourage the behaviour. Each of these approaches has many different ideas about how psychology and criminal behaviour may be linked. Some theorists are closely linked to biological explanations and related ideas such as genetics and neurological factors. Others work more closely with some of the sociological theories such as social bonding. In this section, we will present a brief introduction to two areas of psychology which often form part of other theories: psychoanalytic perspectives and learning theories.</a:t>
            </a:r>
          </a:p>
          <a:p>
            <a:endParaRPr lang="en-GB" dirty="0"/>
          </a:p>
          <a:p>
            <a:r>
              <a:rPr lang="en-GB" dirty="0"/>
              <a:t>As with biological theories of crime, psychological theories are grounded in positivism—they claim that crime is the result of some mental or behavioural construct and is not entirely the result of free will or human choice (although psychological factors can influence and interact with free will).</a:t>
            </a:r>
          </a:p>
        </p:txBody>
      </p:sp>
      <p:sp>
        <p:nvSpPr>
          <p:cNvPr id="4" name="Slide Number Placeholder 3"/>
          <p:cNvSpPr>
            <a:spLocks noGrp="1"/>
          </p:cNvSpPr>
          <p:nvPr>
            <p:ph type="sldNum" sz="quarter" idx="10"/>
          </p:nvPr>
        </p:nvSpPr>
        <p:spPr/>
        <p:txBody>
          <a:bodyPr/>
          <a:lstStyle/>
          <a:p>
            <a:fld id="{198DE8DB-C9DC-48C5-BE39-19CA779175A1}" type="slidenum">
              <a:rPr lang="en-GB" smtClean="0"/>
              <a:t>23</a:t>
            </a:fld>
            <a:endParaRPr lang="en-GB"/>
          </a:p>
        </p:txBody>
      </p:sp>
    </p:spTree>
    <p:extLst>
      <p:ext uri="{BB962C8B-B14F-4D97-AF65-F5344CB8AC3E}">
        <p14:creationId xmlns:p14="http://schemas.microsoft.com/office/powerpoint/2010/main" val="10928625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psychological approach to the study of crime focuses on the mind of criminals and views crime as an action that is symptomatic of internal neurological disorders or deeply hidden personality disturbances within an individual (Bynum and Thompson, 1996: 129). It embraces the study of individual characteristics that include ‘personality, reasoning, thought, intelligence, learning, perception, imagination, memory and creativity’ (Williams, 2001: 192).</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Although sociologists criticize these views and emphasize the importance of social factors in explaining human behaviour, they have helped to shape social-psychological approaches to the study of crime that include control theory, learning theory, differential association and social learning theory. These are discussed later in this chapter.</a:t>
            </a:r>
          </a:p>
          <a:p>
            <a:r>
              <a:rPr lang="en-GB" sz="1200" b="0" i="0" kern="1200" dirty="0">
                <a:solidFill>
                  <a:schemeClr val="tx1"/>
                </a:solidFill>
                <a:effectLst/>
                <a:latin typeface="+mn-lt"/>
                <a:ea typeface="+mn-ea"/>
                <a:cs typeface="+mn-cs"/>
              </a:rPr>
              <a:t>The belief that human behaviour is governed by processes which occur in the mind was based upon the pioneering work of Sigmund Freud, who shifted attention away from innate biological or genetic explanations of human behaviour and towards psychoanalytical explanations that focused on unconscious conflicts or tensions which took place within the psyche of an individual. In particular, he asserted the importance of childhood experiences in repressing desires in the unconscious mind as explanations for later personality disorders. Psychoanalysis was used as the means to uncover the underlying forces governing human behaviour (Freud, 1920; 1930).</a:t>
            </a:r>
          </a:p>
          <a:p>
            <a:r>
              <a:rPr lang="en-GB" sz="1200" b="0" i="0" kern="1200" dirty="0">
                <a:solidFill>
                  <a:schemeClr val="tx1"/>
                </a:solidFill>
                <a:effectLst/>
                <a:latin typeface="+mn-lt"/>
                <a:ea typeface="+mn-ea"/>
                <a:cs typeface="+mn-cs"/>
              </a:rPr>
              <a:t>The aim of this approach was to unlock and bring to the surface unconscious mental processes, thereby revealing repressed experiences and traumatic memories. It was designed to give the patient a clear insight into his or her illness and, hopefully, to provide the basis for a corrective emotional experience (Conrad and Schneider, 1992: 53). Although Freud’s approach was compatible with many aspects of the positivist approach to the study of criminology, psychoanalysis involved an element of interpretation that went beyond the normal positivist reliance on scientific observation. Additionally, the operations of those parts of the mind discussed by Freud are incapable of direct scientific investigation.</a:t>
            </a:r>
          </a:p>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24</a:t>
            </a:fld>
            <a:endParaRPr lang="en-GB"/>
          </a:p>
        </p:txBody>
      </p:sp>
    </p:spTree>
    <p:extLst>
      <p:ext uri="{BB962C8B-B14F-4D97-AF65-F5344CB8AC3E}">
        <p14:creationId xmlns:p14="http://schemas.microsoft.com/office/powerpoint/2010/main" val="12695339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SIGMUND FREUD AND THE STUDY OF CRIME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Criminal behaviour was not a prime concern of Freud, who was especially interested in explaining how the early parent–child relationship shaped the formation of sexuality and gender in adulthood. However, his ideas could be adapted to explain criminal behaviour.</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Freud was concerned with the way in which the adult personality developed. In his view, there were three aspects to the human mind – the id, the superego and the ego. We were born with the id, and the other two developed at different stages of our lives. The id drove humans to carry out activities and was especially motivated by the advancement of pleasure based on primitive biological impulses; the superego was associated with control and repression, seeking to constrain (or repress) human actions on the basis of social values which were developed during early childhood, especially in interactions with parents. If the demands of the id and inhibitions of the superego were effectively balanced by the ego, or conscious personality, an individual would perform actions of which society approved (Freud, 1923).</a:t>
            </a:r>
          </a:p>
          <a:p>
            <a:r>
              <a:rPr lang="en-GB" sz="1200" b="0" i="0" kern="1200" dirty="0">
                <a:solidFill>
                  <a:schemeClr val="tx1"/>
                </a:solidFill>
                <a:effectLst/>
                <a:latin typeface="+mn-lt"/>
                <a:ea typeface="+mn-ea"/>
                <a:cs typeface="+mn-cs"/>
              </a:rPr>
              <a:t>Criminal behaviour could arise from deficiencies affecting either the ego or superego. An individual with an overdeveloped superego might commit crime because of an excess of guilt and the desire to seek punishment as relief. Alternatively, crime might be the product of an underdeveloped superego, arising from an id that was insufficiently regulated.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he Id</a:t>
            </a:r>
          </a:p>
          <a:p>
            <a:r>
              <a:rPr lang="en-GB" sz="1200" b="0" i="0" kern="1200" dirty="0">
                <a:solidFill>
                  <a:schemeClr val="tx1"/>
                </a:solidFill>
                <a:effectLst/>
                <a:latin typeface="+mn-lt"/>
                <a:ea typeface="+mn-ea"/>
                <a:cs typeface="+mn-cs"/>
              </a:rPr>
              <a:t>Freud claimed the Id is the pleasure-seeking part of the personality. The Id is basically in the unconscious part of the mind and is the most primitive portion of our personality. We are born with our Id. It is driven by desire and operates on a pleasure principle—it knows what the person likes and seeks to deliver the most pleasure possible. The Id houses the drives to eat, drink, excrete, be comfortable, enjoy sexual pleasure, etc. The Id has no control or restraint (no reason or ethical or moral standards) and seeks to deliver as much pleasure as possible, as soon as possible. Freud argued that in order to live with other people the Id needs to be repressed or controlled so that people do not harm each other.</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Ego</a:t>
            </a:r>
          </a:p>
          <a:p>
            <a:r>
              <a:rPr lang="en-GB" sz="1200" b="0" i="0" kern="1200" dirty="0">
                <a:solidFill>
                  <a:schemeClr val="tx1"/>
                </a:solidFill>
                <a:effectLst/>
                <a:latin typeface="+mn-lt"/>
                <a:ea typeface="+mn-ea"/>
                <a:cs typeface="+mn-cs"/>
              </a:rPr>
              <a:t>According to Freud, the Ego acts as a break on the Id. We are not born with an Ego; it has to be learnt. The Ego recognises what happens in the real world and reasons with the Id. If April likes chocolate, the Id will require her to take it from the shelf in a shop and eat it immediately. The Ego recognises that taking chocolate from a shop (without paying) leads to punishment. The Ego tries to prevent the Id from taking the chocolate but the Id is strong so the Ego also wants to ensure that April gets her chocolate. So the Ego will take the chocolate to the counter and pay before eating it. This delays the pleasure and ensures that what happens relates to the real world—the necessity to pay. The Ego uses the ‘reality principle’ and tries to ensure that the desires are met in the most appropriate way possible. This may mean delaying fulfilment of the desire or only fulfilling it after another action has happened (paying). The Ego learns both how to control and how best to serve the Id in the real world. For example, the Ego learns that we are more likely to get what we want if we say please or that we will not be punished if we pay. The Ego tries to provide as much pleasure as possible whilst staying within the expected boundaries—the reality.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Superego</a:t>
            </a:r>
          </a:p>
          <a:p>
            <a:r>
              <a:rPr lang="en-GB" sz="1200" b="0" i="0" kern="1200" dirty="0">
                <a:solidFill>
                  <a:schemeClr val="tx1"/>
                </a:solidFill>
                <a:effectLst/>
                <a:latin typeface="+mn-lt"/>
                <a:ea typeface="+mn-ea"/>
                <a:cs typeface="+mn-cs"/>
              </a:rPr>
              <a:t>The Superego controls the Ego. For Freud, the Superego is the conscience and it begins to develop at about two years old. The Superego exists in both unconscious (guilt) and conscious (moral or ethical codes) parts of the brain. Whilst there is a conscious element, it is largely unconscious in the way in which it operates—feelings of guilt or pride rather than consciously working out what is right. However, it is where societal values reside, where the rules of a society (family, community, country) get stored. The Superego tries to ensure that the individual is a perfect social being. It has an ideal image of the perfect person and constantly measures actions against that image. Of course, perfection looks different to each person, each of us learns from different people and learns slightly different rules. The Superego is where we internalise rules so that if we live up to what is expected we feel pride—we have come close to the perfect social being—if we break the rules we feel guilt or shame—we are a long way from perfection. In this way, it is the Superego which allows us to feel pride, guilt, or shame and it is through these feelings rather than conscious thought that the Superego often operates. The guilt and shame are remembered as unpleasant so the next time the person considers the action they experience anxiety that the bad feelings will return, the person represses the action and controls their desires. Often the Superego goes further, by actually repressing the thought or desire before it comes to being a conscious thought. In this way, thoughts and desires may also be repressed.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Those who use Freudian analysis to explain negative or criminal behaviours often claim the individuals have underdeveloped Superegos (</a:t>
            </a:r>
            <a:r>
              <a:rPr lang="en-GB" sz="1200" b="0" i="0" kern="1200" dirty="0" err="1">
                <a:solidFill>
                  <a:schemeClr val="tx1"/>
                </a:solidFill>
                <a:effectLst/>
                <a:latin typeface="+mn-lt"/>
                <a:ea typeface="+mn-ea"/>
                <a:cs typeface="+mn-cs"/>
              </a:rPr>
              <a:t>Aichhorn</a:t>
            </a:r>
            <a:r>
              <a:rPr lang="en-GB" sz="1200" b="0" i="0" kern="1200" dirty="0">
                <a:solidFill>
                  <a:schemeClr val="tx1"/>
                </a:solidFill>
                <a:effectLst/>
                <a:latin typeface="+mn-lt"/>
                <a:ea typeface="+mn-ea"/>
                <a:cs typeface="+mn-cs"/>
              </a:rPr>
              <a:t>, 1936). That means that the person is likely to be a persistent offender as their internal moral code is not developed. Similar to how biological theorists claimed that neglect or other problems with upbringing caused the brain to fail to develop connections, psychoanalysts claim that problems with upbringing mean the brain fails to develop the Superego. An individual might fail to develop what society would class as an adequate Superego if the parents are overindulgent and do not set boundaries. However, an individual might also fail to develop an adequate Superego for society if the parents or others close to the individual have a different moral code from the wider society. They may have more permissive (easy going) views or, alternatively, their views might reflect a totally different moral code from that of society in general. Taking an extreme example, a person who has been groomed by terrorists might possess a normal, fully developed Superego with respect to the rules of the terrorist organisation. They therefore obey the rules of the terrorist organisation: however, they may have inadequate or underdeveloped Superegos with respect to the rules of society. Or they might repress the Superego they developed as part of the wider society and supplement it with this new Superego. In whichever way this happens, the individual will feel free to break some of the most fundamental rules of the wider society because their Superego will not prevent them from doing so.</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These approaches were deterministic and viewed crime as the irrational consequence of conflicts occurring within the subconscious mind of the individual. Freud depicted mental symptoms as the ‘intelligible but distorted results of the individual’s struggle with internal impulses’ (Conrad and Schneider, 1992: 52). Inner turmoil did not, however, explain all crime that might arise from factors extraneous to the individual such as the social environment.</a:t>
            </a:r>
          </a:p>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25</a:t>
            </a:fld>
            <a:endParaRPr lang="en-GB"/>
          </a:p>
        </p:txBody>
      </p:sp>
    </p:spTree>
    <p:extLst>
      <p:ext uri="{BB962C8B-B14F-4D97-AF65-F5344CB8AC3E}">
        <p14:creationId xmlns:p14="http://schemas.microsoft.com/office/powerpoint/2010/main" val="16648529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r>
              <a:rPr lang="en-GB" sz="1200" b="0" i="0" kern="1200" dirty="0">
                <a:solidFill>
                  <a:schemeClr val="tx1"/>
                </a:solidFill>
                <a:effectLst/>
                <a:latin typeface="+mn-lt"/>
                <a:ea typeface="+mn-ea"/>
                <a:cs typeface="+mn-cs"/>
              </a:rPr>
              <a:t>Personality can be assessed and evaluated through ways other than psychoanalysis. One alternative method of doing this is through the use of personality tests, such as the Minnesota Multiphasic Personality Inventory (MMPI) and the Interpersonal Maturity Test (I-L). These assume the existence of a core personality and seek to establish differences between criminal and non-criminal personalities. </a:t>
            </a:r>
          </a:p>
          <a:p>
            <a:endParaRPr lang="en-GB" sz="1200" b="0" i="0" kern="1200" baseline="0" dirty="0">
              <a:solidFill>
                <a:schemeClr val="tx1"/>
              </a:solidFill>
              <a:effectLst/>
              <a:latin typeface="+mn-lt"/>
              <a:ea typeface="+mn-ea"/>
              <a:cs typeface="+mn-cs"/>
            </a:endParaRPr>
          </a:p>
          <a:p>
            <a:r>
              <a:rPr lang="en-GB" baseline="0" dirty="0"/>
              <a:t>HOW COULD THE EVIDENCE PROVIDED BY THESE TESTS BE USEFUL?</a:t>
            </a:r>
          </a:p>
          <a:p>
            <a:endParaRPr lang="en-GB" baseline="0" dirty="0"/>
          </a:p>
          <a:p>
            <a:pPr marL="171450" indent="-171450">
              <a:buFontTx/>
              <a:buChar char="-"/>
            </a:pPr>
            <a:r>
              <a:rPr lang="en-GB" baseline="0" dirty="0"/>
              <a:t>Corrective treatment for those to be deemed the ‘criminal type’</a:t>
            </a:r>
          </a:p>
          <a:p>
            <a:pPr marL="171450" indent="-171450">
              <a:buFontTx/>
              <a:buChar char="-"/>
            </a:pPr>
            <a:r>
              <a:rPr lang="en-GB" baseline="0" dirty="0"/>
              <a:t>Asses the risk that offenders pose to society</a:t>
            </a:r>
          </a:p>
          <a:p>
            <a:pPr marL="171450" indent="-171450">
              <a:buFontTx/>
              <a:buChar char="-"/>
            </a:pPr>
            <a:r>
              <a:rPr lang="en-GB" baseline="0" dirty="0"/>
              <a:t>Provide the basis for decisions regarding the release of offenders back into society</a:t>
            </a:r>
          </a:p>
          <a:p>
            <a:pPr marL="171450" indent="-171450">
              <a:buFontTx/>
              <a:buChar char="-"/>
            </a:pPr>
            <a:r>
              <a:rPr lang="en-GB" baseline="0" dirty="0"/>
              <a:t>Pre-emptively against those who have not offended</a:t>
            </a:r>
          </a:p>
          <a:p>
            <a:pPr marL="171450" indent="-171450">
              <a:buFontTx/>
              <a:buChar char="-"/>
            </a:pPr>
            <a:endParaRPr lang="en-GB" baseline="0" dirty="0"/>
          </a:p>
          <a:p>
            <a:endParaRPr lang="en-GB" baseline="0" dirty="0"/>
          </a:p>
        </p:txBody>
      </p:sp>
      <p:sp>
        <p:nvSpPr>
          <p:cNvPr id="4" name="Slide Number Placeholder 3"/>
          <p:cNvSpPr>
            <a:spLocks noGrp="1"/>
          </p:cNvSpPr>
          <p:nvPr>
            <p:ph type="sldNum" sz="quarter" idx="10"/>
          </p:nvPr>
        </p:nvSpPr>
        <p:spPr/>
        <p:txBody>
          <a:bodyPr/>
          <a:lstStyle/>
          <a:p>
            <a:fld id="{198DE8DB-C9DC-48C5-BE39-19CA779175A1}" type="slidenum">
              <a:rPr lang="en-GB" smtClean="0"/>
              <a:t>26</a:t>
            </a:fld>
            <a:endParaRPr lang="en-GB"/>
          </a:p>
        </p:txBody>
      </p:sp>
    </p:spTree>
    <p:extLst>
      <p:ext uri="{BB962C8B-B14F-4D97-AF65-F5344CB8AC3E}">
        <p14:creationId xmlns:p14="http://schemas.microsoft.com/office/powerpoint/2010/main" val="86427615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Unlike Freud, Hans Eysenck believed that personality was fashioned by the interaction of biological and environmental factors rather than childhood experiences. He put forward the personality theory of criminal behaviour. His ideas on the criminal personality were a synthesis of research conducted by Jung, who discussed </a:t>
            </a:r>
            <a:r>
              <a:rPr lang="en-GB" sz="1200" b="0" i="0" kern="1200" dirty="0" err="1">
                <a:solidFill>
                  <a:schemeClr val="tx1"/>
                </a:solidFill>
                <a:effectLst/>
                <a:latin typeface="+mn-lt"/>
                <a:ea typeface="+mn-ea"/>
                <a:cs typeface="+mn-cs"/>
              </a:rPr>
              <a:t>extrovertism</a:t>
            </a:r>
            <a:r>
              <a:rPr lang="en-GB" sz="1200" b="0" i="0" kern="1200" dirty="0">
                <a:solidFill>
                  <a:schemeClr val="tx1"/>
                </a:solidFill>
                <a:effectLst/>
                <a:latin typeface="+mn-lt"/>
                <a:ea typeface="+mn-ea"/>
                <a:cs typeface="+mn-cs"/>
              </a:rPr>
              <a:t> and </a:t>
            </a:r>
            <a:r>
              <a:rPr lang="en-GB" sz="1200" b="0" i="0" kern="1200" dirty="0" err="1">
                <a:solidFill>
                  <a:schemeClr val="tx1"/>
                </a:solidFill>
                <a:effectLst/>
                <a:latin typeface="+mn-lt"/>
                <a:ea typeface="+mn-ea"/>
                <a:cs typeface="+mn-cs"/>
              </a:rPr>
              <a:t>introvertism</a:t>
            </a:r>
            <a:r>
              <a:rPr lang="en-GB" sz="1200" b="0" i="0" kern="1200" dirty="0">
                <a:solidFill>
                  <a:schemeClr val="tx1"/>
                </a:solidFill>
                <a:effectLst/>
                <a:latin typeface="+mn-lt"/>
                <a:ea typeface="+mn-ea"/>
                <a:cs typeface="+mn-cs"/>
              </a:rPr>
              <a:t>, and Pavlov, who examined excitation and inhibition (Pavlov, 1927).</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Eysenck believed that individuals had two key dimensions to their personality – </a:t>
            </a:r>
            <a:r>
              <a:rPr lang="en-GB" sz="1200" b="0" i="0" kern="1200" dirty="0" err="1">
                <a:solidFill>
                  <a:schemeClr val="tx1"/>
                </a:solidFill>
                <a:effectLst/>
                <a:latin typeface="+mn-lt"/>
                <a:ea typeface="+mn-ea"/>
                <a:cs typeface="+mn-cs"/>
              </a:rPr>
              <a:t>extrovertism</a:t>
            </a:r>
            <a:r>
              <a:rPr lang="en-GB" sz="1200" b="0" i="0" kern="1200" dirty="0">
                <a:solidFill>
                  <a:schemeClr val="tx1"/>
                </a:solidFill>
                <a:effectLst/>
                <a:latin typeface="+mn-lt"/>
                <a:ea typeface="+mn-ea"/>
                <a:cs typeface="+mn-cs"/>
              </a:rPr>
              <a:t> and neuroticism, which were measured on the E and N scales respectively. He believed that those whose personalities were placed on the upper end of both scales were difficult to condition (in the sense of internalizing society’s rules of behaviour). A criminal was viewed as being typically extrovert, with an enhanced desire for stimulation and a lower level of inhibitory controls. This made for a personality which was difficult to condition and hence to socialize (Eysenck, 1960; 1964) and gave rise to behaviour that was directed at the pursuit of excitement and pleasure regardless of the punishment which might arise in consequence.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He later included the P scale (psychoticism) in his research and asserted that those at the top end of this scale were aggressive, anti-social, self-centred and most likely to commit the most serious offences. He further argued that there were two components to </a:t>
            </a:r>
            <a:r>
              <a:rPr lang="en-GB" sz="1200" b="0" i="0" kern="1200" dirty="0" err="1">
                <a:solidFill>
                  <a:schemeClr val="tx1"/>
                </a:solidFill>
                <a:effectLst/>
                <a:latin typeface="+mn-lt"/>
                <a:ea typeface="+mn-ea"/>
                <a:cs typeface="+mn-cs"/>
              </a:rPr>
              <a:t>extrovertism</a:t>
            </a:r>
            <a:r>
              <a:rPr lang="en-GB" sz="1200" b="0" i="0" kern="1200" dirty="0">
                <a:solidFill>
                  <a:schemeClr val="tx1"/>
                </a:solidFill>
                <a:effectLst/>
                <a:latin typeface="+mn-lt"/>
                <a:ea typeface="+mn-ea"/>
                <a:cs typeface="+mn-cs"/>
              </a:rPr>
              <a:t> – impulsiveness and sociability – and that the former was of most importance in determining an individual’s behaviour (Eysenck, 1970).</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Eysenck believed that the three scales (E, N and P) were mainly determined by genetics. His ideas have been criticized, especially in connection as to whether the P scale provides an accurate measurement of psychoticism (Van </a:t>
            </a:r>
            <a:r>
              <a:rPr lang="en-GB" sz="1200" b="0" i="0" kern="1200" dirty="0" err="1">
                <a:solidFill>
                  <a:schemeClr val="tx1"/>
                </a:solidFill>
                <a:effectLst/>
                <a:latin typeface="+mn-lt"/>
                <a:ea typeface="+mn-ea"/>
                <a:cs typeface="+mn-cs"/>
              </a:rPr>
              <a:t>Kampen</a:t>
            </a:r>
            <a:r>
              <a:rPr lang="en-GB" sz="1200" b="0" i="0" kern="1200" dirty="0">
                <a:solidFill>
                  <a:schemeClr val="tx1"/>
                </a:solidFill>
                <a:effectLst/>
                <a:latin typeface="+mn-lt"/>
                <a:ea typeface="+mn-ea"/>
                <a:cs typeface="+mn-cs"/>
              </a:rPr>
              <a:t>, 1996). Additionally, not all criminals are located at the upper end of these three scales. However, other studies (for example, Farrington, 1994) have observed a link between offending and impulsiveness.</a:t>
            </a:r>
          </a:p>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27</a:t>
            </a:fld>
            <a:endParaRPr lang="en-GB"/>
          </a:p>
        </p:txBody>
      </p:sp>
    </p:spTree>
    <p:extLst>
      <p:ext uri="{BB962C8B-B14F-4D97-AF65-F5344CB8AC3E}">
        <p14:creationId xmlns:p14="http://schemas.microsoft.com/office/powerpoint/2010/main" val="34064890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Psychological explanations of crime have also focused on intelligence, and a link has been asserted between low intelligence (as measured in IQ tests) and criminal and delinquent behaviour (Hirschi and </a:t>
            </a:r>
            <a:r>
              <a:rPr lang="en-GB" sz="1200" b="0" i="0" kern="1200" dirty="0" err="1">
                <a:solidFill>
                  <a:schemeClr val="tx1"/>
                </a:solidFill>
                <a:effectLst/>
                <a:latin typeface="+mn-lt"/>
                <a:ea typeface="+mn-ea"/>
                <a:cs typeface="+mn-cs"/>
              </a:rPr>
              <a:t>Hindelang</a:t>
            </a:r>
            <a:r>
              <a:rPr lang="en-GB" sz="1200" b="0" i="0" kern="1200" dirty="0">
                <a:solidFill>
                  <a:schemeClr val="tx1"/>
                </a:solidFill>
                <a:effectLst/>
                <a:latin typeface="+mn-lt"/>
                <a:ea typeface="+mn-ea"/>
                <a:cs typeface="+mn-cs"/>
              </a:rPr>
              <a:t>, 1977: 571). Low intelligence could be attributed to a variety of causes that include brain disorder, environment and heredity.</a:t>
            </a:r>
          </a:p>
          <a:p>
            <a:r>
              <a:rPr lang="en-GB" sz="1200" b="0" i="0" kern="1200" dirty="0">
                <a:solidFill>
                  <a:schemeClr val="tx1"/>
                </a:solidFill>
                <a:effectLst/>
                <a:latin typeface="+mn-lt"/>
                <a:ea typeface="+mn-ea"/>
                <a:cs typeface="+mn-cs"/>
              </a:rPr>
              <a:t>The alleged hereditary basis of low intelligence was put forward to explain the criminality of minority ethnic groups in America. It has been argued that low IQ is a feature of race and an explanation for the apparent high level of crime carried out by minority ethnic groups (</a:t>
            </a:r>
            <a:r>
              <a:rPr lang="en-GB" sz="1200" b="0" i="0" kern="1200" dirty="0" err="1">
                <a:solidFill>
                  <a:schemeClr val="tx1"/>
                </a:solidFill>
                <a:effectLst/>
                <a:latin typeface="+mn-lt"/>
                <a:ea typeface="+mn-ea"/>
                <a:cs typeface="+mn-cs"/>
              </a:rPr>
              <a:t>Hernnstein</a:t>
            </a:r>
            <a:r>
              <a:rPr lang="en-GB" sz="1200" b="0" i="0" kern="1200" dirty="0">
                <a:solidFill>
                  <a:schemeClr val="tx1"/>
                </a:solidFill>
                <a:effectLst/>
                <a:latin typeface="+mn-lt"/>
                <a:ea typeface="+mn-ea"/>
                <a:cs typeface="+mn-cs"/>
              </a:rPr>
              <a:t> and Murray, 1994).</a:t>
            </a:r>
          </a:p>
          <a:p>
            <a:endParaRPr lang="en-GB" sz="1200" b="0" i="0" kern="1200" dirty="0">
              <a:solidFill>
                <a:schemeClr val="tx1"/>
              </a:solidFill>
              <a:effectLst/>
              <a:latin typeface="+mn-lt"/>
              <a:ea typeface="+mn-ea"/>
              <a:cs typeface="+mn-cs"/>
            </a:endParaRPr>
          </a:p>
          <a:p>
            <a:r>
              <a:rPr lang="en-GB" sz="1200" b="0" i="0" u="sng" kern="1200" dirty="0">
                <a:solidFill>
                  <a:schemeClr val="tx1"/>
                </a:solidFill>
                <a:effectLst/>
                <a:latin typeface="+mn-lt"/>
                <a:ea typeface="+mn-ea"/>
                <a:cs typeface="+mn-cs"/>
              </a:rPr>
              <a:t>Criticisms:</a:t>
            </a:r>
          </a:p>
          <a:p>
            <a:r>
              <a:rPr lang="en-GB" sz="1200" b="0" i="0" kern="1200" dirty="0">
                <a:solidFill>
                  <a:schemeClr val="tx1"/>
                </a:solidFill>
                <a:effectLst/>
                <a:latin typeface="+mn-lt"/>
                <a:ea typeface="+mn-ea"/>
                <a:cs typeface="+mn-cs"/>
              </a:rPr>
              <a:t>X:</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downplays</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the importance of environment and the impact which racial discrimination has on opportunities (which is a constant factor operating across many generations).</a:t>
            </a:r>
          </a:p>
          <a:p>
            <a:r>
              <a:rPr lang="en-GB" sz="1200" b="0" i="0" kern="1200" dirty="0">
                <a:solidFill>
                  <a:schemeClr val="tx1"/>
                </a:solidFill>
                <a:effectLst/>
                <a:latin typeface="+mn-lt"/>
                <a:ea typeface="+mn-ea"/>
                <a:cs typeface="+mn-cs"/>
              </a:rPr>
              <a:t> X:</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ignores white-collar, corporate and middle-class crime. It may be the case, however, that low intelligence is a feature of unsuccessful criminals (namely those who are caught).</a:t>
            </a:r>
          </a:p>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28</a:t>
            </a:fld>
            <a:endParaRPr lang="en-GB"/>
          </a:p>
        </p:txBody>
      </p:sp>
    </p:spTree>
    <p:extLst>
      <p:ext uri="{BB962C8B-B14F-4D97-AF65-F5344CB8AC3E}">
        <p14:creationId xmlns:p14="http://schemas.microsoft.com/office/powerpoint/2010/main" val="37450105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will be familiar with the idea of learning something, whether learning to ride a bike as a child, learning a musical instrument, or, indeed, learning about criminology while reading this book. These are all positive things to learn and are usually encouraged by parents and society. But what about negative things like committing crime? Might criminals have learnt to commit crime? And, if so, how have they learnt this—it certainly isn’t included on the school curriculum! Learning theories argue that most behaviours (whether positive or negative) are in some way learnt and suggest a number of ways in which this happens. </a:t>
            </a:r>
          </a:p>
          <a:p>
            <a:endParaRPr lang="en-GB" dirty="0"/>
          </a:p>
          <a:p>
            <a:r>
              <a:rPr lang="en-GB" dirty="0"/>
              <a:t>People learn in various ways. However, the environment in which a person is raised and lives is thought to have the strongest impact on what they learn and therefore on how they learn to behave. Young children are most affected, first by their family, particularly parents, and then by teachers (Shaw and McKay, 1969). As a child grows, the influence of their peer group increases until in adolescence the peer group (Young, 1999) is probably the strongest influence on social learning (the changes over times are best recorded in life-course criminology, see Farrington, 2010). Whoever is the strongest influence or whatever the learning environment, theorists have suggested four different theories that explain how behaviour, attitudes, and skills may be learnt: classical conditioning; operant conditioning; social learning; and cognitive learning. We will consider each of these in this section.</a:t>
            </a:r>
          </a:p>
          <a:p>
            <a:endParaRPr lang="en-GB" dirty="0"/>
          </a:p>
          <a:p>
            <a:r>
              <a:rPr lang="en-GB" dirty="0"/>
              <a:t>Classical conditioning</a:t>
            </a:r>
          </a:p>
          <a:p>
            <a:r>
              <a:rPr lang="en-GB" dirty="0"/>
              <a:t>Classical conditioning was discovered, accidentally, by Ivan Pavlov (1849–1936), a Russian physiologist (1927). Pavlov was studying the digestive systems of dogs and wanted to gather their saliva for his experiment. Dogs salivate when they eat, as an innate response to the food. But he noticed something strange: after repeating the procedure a number of times the dogs started salivating before eating. They would salivate at the sight of the food or even just seeing the researcher. Somehow the dogs had learned that the researcher would give them food.</a:t>
            </a:r>
          </a:p>
          <a:p>
            <a:endParaRPr lang="en-GB" dirty="0"/>
          </a:p>
          <a:p>
            <a:r>
              <a:rPr lang="en-GB" dirty="0"/>
              <a:t>Pavlov set out to investigate this response further. He rang a bell when feeding the dog. After this was repeated many times, the dog would salivate when the bell rang, even if there was no food in sight. He explained this as a learned or conditioned response.</a:t>
            </a:r>
          </a:p>
          <a:p>
            <a:endParaRPr lang="en-GB" dirty="0"/>
          </a:p>
          <a:p>
            <a:r>
              <a:rPr lang="en-GB" dirty="0"/>
              <a:t>Operant conditioning</a:t>
            </a:r>
          </a:p>
          <a:p>
            <a:r>
              <a:rPr lang="en-GB" dirty="0"/>
              <a:t>Classical conditioning remains an important aspect of learning (Martin and Carlson, 2019: </a:t>
            </a:r>
            <a:r>
              <a:rPr lang="en-GB" dirty="0" err="1"/>
              <a:t>ch.</a:t>
            </a:r>
            <a:r>
              <a:rPr lang="en-GB" dirty="0"/>
              <a:t> 7). However, it is limited by only explaining passive learning. American psychologist B. F. Skinner (1904–90) studied an active type of learning, known as operant conditioning. He placed rats in an ‘operant chamber’ (1938) (sometimes called a ‘Skinner box’, see Figure 16.16) and they were given food if they pressed a lever. They learnt that pressing the lever provided food so they pressed the lever frequently. This is an example of positive reinforcement—a reward stimulates more of the activity. In other trials, the floor of the Skinner box had a low-level electric current running through it, which was unpleasant for the rats. The rats soon learnt that pushing the lever turned off the electric current through the floor. This is an example of negative reinforcement—an action removes an unpleasant stimulus.</a:t>
            </a:r>
          </a:p>
          <a:p>
            <a:r>
              <a:rPr lang="en-GB" dirty="0"/>
              <a:t>The individual interacts with the environment to either increase or decrease a particular behaviour. It operates through rewards and punishments. If a person is rewarded that behaviour is reinforced, they learn it is good and that nice things happen when they participate so they perform more of this type of behaviour (positive reinforcement). Through use of negative reinforcement, people learn that to prevent something nasty they need to participate in a particular activity.</a:t>
            </a:r>
          </a:p>
          <a:p>
            <a:endParaRPr lang="en-GB" dirty="0"/>
          </a:p>
          <a:p>
            <a:r>
              <a:rPr lang="en-GB" dirty="0"/>
              <a:t>Bad behaviours are dealt with through punishment. Positive punishment is the use of something nasty to persuade people that they should not participate in that behaviour any more. For example, having to pay a fine might persuade someone that it is not worth parking on a double yellow line. Negative punishment is the removal of a desired activity in order to persuade that person and others not to act that way again. For example, the removal of a driving licence for speeding or the removal of the right to be a company director for breach of regulations. Here the person learns not just what happens when certain types of behaviour occur but also how to increase positive outcomes, for example to continue with the bad behaviour when no one is watching so a child who is punished if they just take a biscuit might learn that they can take a biscuit as long as no adult sees them, they have learnt that taking biscuits is frowned upon but have not learnt any inner values.</a:t>
            </a:r>
          </a:p>
          <a:p>
            <a:endParaRPr lang="en-GB" dirty="0"/>
          </a:p>
          <a:p>
            <a:r>
              <a:rPr lang="en-GB" dirty="0"/>
              <a:t>Each individual tries to maximise rewards whilst minimising unpleasantness. The techniques of positive and negative reinforcement and of positive and negative punishment are used to try to shape behaviour. However, there is little detail as to how the conditioning works. Here the changes in behaviour are a reaction to the environment and the learning does not include any element explaining why the behaviour is unacceptable or why it should be avoided.</a:t>
            </a:r>
          </a:p>
          <a:p>
            <a:endParaRPr lang="en-GB" dirty="0"/>
          </a:p>
          <a:p>
            <a:r>
              <a:rPr lang="en-GB" dirty="0"/>
              <a:t>To alter behaviour, you need to manipulate the environment to either encourage or discourage a particular activity. Systems such as Antecedent-Behaviour-Consequence (A:B:C) are used (often referred to as functional analysis, see </a:t>
            </a:r>
            <a:r>
              <a:rPr lang="en-GB" dirty="0" err="1"/>
              <a:t>LaVigna</a:t>
            </a:r>
            <a:r>
              <a:rPr lang="en-GB" dirty="0"/>
              <a:t> and Willis, 2012; </a:t>
            </a:r>
            <a:r>
              <a:rPr lang="en-GB" dirty="0" err="1"/>
              <a:t>Wardale</a:t>
            </a:r>
            <a:r>
              <a:rPr lang="en-GB" dirty="0"/>
              <a:t> et al., 2014). An antecedent is something that happens before behaviour and may trigger the behaviour. Behaviour is something someone does; consequence is something that follows the behaviour. So, if a peer group persuades a young person to misbehave and then the peer group applauds the behaviour and society and possibly their family punishes that misbehaviour: if the fun or the approval of the peer group is stronger than the punishment, the behaviour will be repeated, but if that is not the case it will not. For each individual, you can find out why that behaviour is encouraged or worth participating in and then try to counter it to find ways in which the behaviour might be discouraged in the future (Hanley et al., 2013).</a:t>
            </a:r>
          </a:p>
          <a:p>
            <a:endParaRPr lang="en-GB" dirty="0"/>
          </a:p>
          <a:p>
            <a:r>
              <a:rPr lang="en-GB" dirty="0"/>
              <a:t>Many of the studies concerning both classical conditioning and operant conditioning have been conducted on animals and whilst they have been used to explain some behaviours in humans we now move to discuss learning which has been applied more centrally to the human sphere and to offending behaviour.</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29</a:t>
            </a:fld>
            <a:endParaRPr lang="en-GB"/>
          </a:p>
        </p:txBody>
      </p:sp>
    </p:spTree>
    <p:extLst>
      <p:ext uri="{BB962C8B-B14F-4D97-AF65-F5344CB8AC3E}">
        <p14:creationId xmlns:p14="http://schemas.microsoft.com/office/powerpoint/2010/main" val="399515065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learning theory</a:t>
            </a:r>
          </a:p>
          <a:p>
            <a:r>
              <a:rPr lang="en-GB" dirty="0"/>
              <a:t>The learning theories so far considered have focused on directed learning, but we will now move to a social learning theory which draws on the individual’s environment and on those around the person. Social learning theory suggests that humans learn through social interactions and tend to mimic behaviours of others. The psychologist Albert Bandura (1925–) argued that we can learn any human behaviour and that all behaviour is learned rather than inherited (1961). He claimed that the learning happens through imitating and copying others. His famous Bobo doll experiment was designed to test these ideas. There are different variations of the experiment but here we will consider just one (1961). Bandura put some children into a room with an adult who verbally and physically attacked a large doll. They hit the doll with a mallet put in the room for that purpose. He put others in a room with an adult who was neither verbally nor physically aggressive towards the doll and just played quietly with other toys in the room. A third group were in a room with no adult present. All the children were then exposed to a mild stimulus which might increase their feelings of aggression—as soon as the children started to play with toys they were told that they could not. Each child was then taken to another room with a variety of toys (including the Bobo doll and the mallet). Children who witnessed the aggressive behaviour tended to either be verbally or physically aggressive (or both). Boys were three times more likely to be physically violent towards the doll than were girls. Both boys and girls had the same rates of verbal aggression. Those who witnessed no aggression or where there was no adult in the room (the control) were less likely to show any aggression.</a:t>
            </a:r>
          </a:p>
          <a:p>
            <a:endParaRPr lang="en-GB" dirty="0"/>
          </a:p>
          <a:p>
            <a:r>
              <a:rPr lang="en-GB" dirty="0"/>
              <a:t>The experiment supports the ideas set out in social learning theory—that people learn social behaviour, even aggression, through observation and learning. Some believe that this has important implications for child rearing and for showing things such as aggression in the media. That, at least, is one interpretation of the findings. Another way of understanding the findings is to say that people have the urges to be aggressive and far from learning aggression they learn to control aggression. When they see aggression by others (particularly if it is not punished), they feel free to be aggressive so they imitate the levels of aggression they have witnessed. This would mean that showing aggression does not cause the problem. There is therefore disagreement about the effects of showing aggression and some argue that it is therefore unacceptable to curtail the freedom of the media, others that such freedom should be curtailed in the hope that it might prevent violence by others, whether that is social learning or merely imitation. This is a complex issue and one with conflicting evidence on each side.</a:t>
            </a:r>
          </a:p>
          <a:p>
            <a:endParaRPr lang="en-GB" dirty="0"/>
          </a:p>
          <a:p>
            <a:r>
              <a:rPr lang="en-GB" dirty="0"/>
              <a:t>Cognition</a:t>
            </a:r>
          </a:p>
          <a:p>
            <a:r>
              <a:rPr lang="en-GB" dirty="0"/>
              <a:t>Cognition is very important as it adds understanding to the activities of humans. Cognition takes account of thought processes, experience, and all information coming to the person through their senses. It takes account of how the person identifies knowledge or learning, how they understand it and perceive it and then process it before deciding how to act. Cognition accepts that behaviour usually arises from the mind taking account of the complexity of everything a person has learnt and understands, it is the result of a thought process and a decision is made about how to act. The early learning theories are known as behavioural psychology and treat every learner the same, assuming that if you use the same techniques to prevent or encourage certain behaviour then every person will react the same way. So, behavioural psychology tends to assume that if someone is exposed to positive reinforcement it will encourage the behaviour they are participating in at the time. Whilst many people will be encouraged to repeat that behaviour, some will not and behavioural psychology does not explain this difference in learning and therefore difference in behaviour. Behavioural psychology does not take account of how an individual learns, the thought processes that go on inside the brain of the person who experiences the stimulus. Cognition assumes that learning is more complex, that in deciding whether or not to act a person generally takes account of many things.</a:t>
            </a:r>
          </a:p>
          <a:p>
            <a:endParaRPr lang="en-GB" dirty="0"/>
          </a:p>
          <a:p>
            <a:r>
              <a:rPr lang="en-GB" dirty="0"/>
              <a:t>Taking cognition into account is different from behavioural learning. Here we move to looking at how cognitive psychology teaches us that all aspects of, and processes of, the conscious mind are engaged in choices about how to behave. It is therefore necessary to interact with many aspects of learning (including, but not limited to, behavioural learning) to fully alter behaviour. The idea is that an informed learner is more likely to retain the positive activity because it becomes part of what is important to them. Here learning involves not only behaviours and skills but also attitudes and moral standing. Cognition requires a focus not just on external experiences as affecting behaviour but also the way in which each of us processes those experiences. It focuses on how we can alter the internal processes which affect behaviour and thought. The idea of cognitive theorists is that morals and attitudes are learnt from others in the environment. They argue that one of the strongest protections against criminal behaviour is a moral standing that rejects such behaviour as unacceptable so that the person chooses not to offend. This is not just response learning. This requires an individual to understand, to give meaning to what they experience in the world. Here individuals learn about the physical world and the skills necessary to interact as well as learning meaning, attitude, and beliefs. It includes learning to: control impulsive desires and behaviours; develop powers of moral reasoning; solve interpersonal problems; respect others; take responsibility; and make rational choices about behaviour.</a:t>
            </a:r>
          </a:p>
        </p:txBody>
      </p:sp>
      <p:sp>
        <p:nvSpPr>
          <p:cNvPr id="4" name="Slide Number Placeholder 3"/>
          <p:cNvSpPr>
            <a:spLocks noGrp="1"/>
          </p:cNvSpPr>
          <p:nvPr>
            <p:ph type="sldNum" sz="quarter" idx="5"/>
          </p:nvPr>
        </p:nvSpPr>
        <p:spPr/>
        <p:txBody>
          <a:bodyPr/>
          <a:lstStyle/>
          <a:p>
            <a:fld id="{198DE8DB-C9DC-48C5-BE39-19CA779175A1}" type="slidenum">
              <a:rPr lang="en-GB" smtClean="0"/>
              <a:t>30</a:t>
            </a:fld>
            <a:endParaRPr lang="en-GB"/>
          </a:p>
        </p:txBody>
      </p:sp>
    </p:spTree>
    <p:extLst>
      <p:ext uri="{BB962C8B-B14F-4D97-AF65-F5344CB8AC3E}">
        <p14:creationId xmlns:p14="http://schemas.microsoft.com/office/powerpoint/2010/main" val="27938056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41D8AD-D069-4D70-862F-C7725F4D405C}" type="slidenum">
              <a:rPr lang="en-GB" smtClean="0"/>
              <a:t>31</a:t>
            </a:fld>
            <a:endParaRPr lang="en-GB"/>
          </a:p>
        </p:txBody>
      </p:sp>
    </p:spTree>
    <p:extLst>
      <p:ext uri="{BB962C8B-B14F-4D97-AF65-F5344CB8AC3E}">
        <p14:creationId xmlns:p14="http://schemas.microsoft.com/office/powerpoint/2010/main" val="298703017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12438"/>
                </a:solidFill>
                <a:effectLst/>
                <a:latin typeface="Quicksand"/>
              </a:rPr>
              <a:t>In general, children of criminal parents are more than twice as likely to exhibit criminal behaviour themselves. The journal </a:t>
            </a:r>
            <a:r>
              <a:rPr lang="en-GB" b="0" i="1" dirty="0">
                <a:solidFill>
                  <a:srgbClr val="212438"/>
                </a:solidFill>
                <a:effectLst/>
                <a:latin typeface="Quicksand"/>
              </a:rPr>
              <a:t>Aggression and Violent </a:t>
            </a:r>
            <a:r>
              <a:rPr lang="en-GB" b="0" i="1" dirty="0" err="1">
                <a:solidFill>
                  <a:srgbClr val="212438"/>
                </a:solidFill>
                <a:effectLst/>
                <a:latin typeface="Quicksand"/>
              </a:rPr>
              <a:t>Behavior</a:t>
            </a:r>
            <a:r>
              <a:rPr lang="en-GB" b="0" i="0" dirty="0">
                <a:solidFill>
                  <a:srgbClr val="212438"/>
                </a:solidFill>
                <a:effectLst/>
                <a:latin typeface="Quicksand"/>
              </a:rPr>
              <a:t> published the results of a study led by </a:t>
            </a:r>
            <a:r>
              <a:rPr lang="en-GB" b="0" i="0" dirty="0" err="1">
                <a:solidFill>
                  <a:srgbClr val="212438"/>
                </a:solidFill>
                <a:effectLst/>
                <a:latin typeface="Quicksand"/>
              </a:rPr>
              <a:t>Sytske</a:t>
            </a:r>
            <a:r>
              <a:rPr lang="en-GB" b="0" i="0" dirty="0">
                <a:solidFill>
                  <a:srgbClr val="212438"/>
                </a:solidFill>
                <a:effectLst/>
                <a:latin typeface="Quicksand"/>
              </a:rPr>
              <a:t> </a:t>
            </a:r>
            <a:r>
              <a:rPr lang="en-GB" b="0" i="0" dirty="0" err="1">
                <a:solidFill>
                  <a:srgbClr val="212438"/>
                </a:solidFill>
                <a:effectLst/>
                <a:latin typeface="Quicksand"/>
              </a:rPr>
              <a:t>Besemer</a:t>
            </a:r>
            <a:r>
              <a:rPr lang="en-GB" b="0" i="0" dirty="0">
                <a:solidFill>
                  <a:srgbClr val="212438"/>
                </a:solidFill>
                <a:effectLst/>
                <a:latin typeface="Quicksand"/>
              </a:rPr>
              <a:t> about the intergenerational transfer of criminal behaviour. </a:t>
            </a:r>
            <a:r>
              <a:rPr lang="en-GB" b="0" i="0" dirty="0" err="1">
                <a:solidFill>
                  <a:srgbClr val="212438"/>
                </a:solidFill>
                <a:effectLst/>
                <a:latin typeface="Quicksand"/>
              </a:rPr>
              <a:t>Besemer</a:t>
            </a:r>
            <a:r>
              <a:rPr lang="en-GB" b="0" i="0" dirty="0">
                <a:solidFill>
                  <a:srgbClr val="212438"/>
                </a:solidFill>
                <a:effectLst/>
                <a:latin typeface="Quicksand"/>
              </a:rPr>
              <a:t> subjected 23 samples in 25 publications to a systematic review and these included data from 3,423,483 children. She performed research at the University of California at Berkeley with Rubicon funding and is now a criminological researcher at Uber in San Francisco.</a:t>
            </a:r>
          </a:p>
          <a:p>
            <a:pPr algn="l"/>
            <a:r>
              <a:rPr lang="en-GB" b="0" i="0" dirty="0">
                <a:solidFill>
                  <a:srgbClr val="212438"/>
                </a:solidFill>
                <a:effectLst/>
                <a:latin typeface="Quicksand"/>
              </a:rPr>
              <a:t>In the article, "A </a:t>
            </a:r>
            <a:r>
              <a:rPr lang="en-GB" b="0" i="0" u="none" strike="noStrike" dirty="0">
                <a:solidFill>
                  <a:srgbClr val="000000"/>
                </a:solidFill>
                <a:effectLst/>
                <a:latin typeface="Quicksand"/>
                <a:hlinkClick r:id="rId3"/>
              </a:rPr>
              <a:t>systematic review</a:t>
            </a:r>
            <a:r>
              <a:rPr lang="en-GB" b="0" i="0" dirty="0">
                <a:solidFill>
                  <a:srgbClr val="212438"/>
                </a:solidFill>
                <a:effectLst/>
                <a:latin typeface="Quicksand"/>
              </a:rPr>
              <a:t> and meta-analysis of the intergenerational transmission of criminal </a:t>
            </a:r>
            <a:r>
              <a:rPr lang="en-GB" b="0" i="0" dirty="0" err="1">
                <a:solidFill>
                  <a:srgbClr val="212438"/>
                </a:solidFill>
                <a:effectLst/>
                <a:latin typeface="Quicksand"/>
              </a:rPr>
              <a:t>behavior</a:t>
            </a:r>
            <a:r>
              <a:rPr lang="en-GB" b="0" i="0" dirty="0">
                <a:solidFill>
                  <a:srgbClr val="212438"/>
                </a:solidFill>
                <a:effectLst/>
                <a:latin typeface="Quicksand"/>
              </a:rPr>
              <a:t>," the researchers also noted that the transfer of </a:t>
            </a:r>
            <a:r>
              <a:rPr lang="en-GB" b="0" i="0" u="none" strike="noStrike" dirty="0">
                <a:solidFill>
                  <a:srgbClr val="000000"/>
                </a:solidFill>
                <a:effectLst/>
                <a:latin typeface="Quicksand"/>
                <a:hlinkClick r:id="rId4"/>
              </a:rPr>
              <a:t>criminal behaviour</a:t>
            </a:r>
            <a:r>
              <a:rPr lang="en-GB" b="0" i="0" dirty="0">
                <a:solidFill>
                  <a:srgbClr val="212438"/>
                </a:solidFill>
                <a:effectLst/>
                <a:latin typeface="Quicksand"/>
              </a:rPr>
              <a:t> from generation to generation is high in the United States compared to Denmark and Sweden. In the United States the government adopts harsher punishments.</a:t>
            </a:r>
          </a:p>
          <a:p>
            <a:pPr algn="l"/>
            <a:r>
              <a:rPr lang="en-GB" b="0" i="0" dirty="0">
                <a:solidFill>
                  <a:srgbClr val="212438"/>
                </a:solidFill>
                <a:effectLst/>
                <a:latin typeface="Quicksand"/>
              </a:rPr>
              <a:t>The research revealed that </a:t>
            </a:r>
            <a:r>
              <a:rPr lang="en-GB" b="0" i="0" u="none" strike="noStrike" dirty="0">
                <a:solidFill>
                  <a:srgbClr val="000000"/>
                </a:solidFill>
                <a:effectLst/>
                <a:latin typeface="Quicksand"/>
                <a:hlinkClick r:id="rId5"/>
              </a:rPr>
              <a:t>children</a:t>
            </a:r>
            <a:r>
              <a:rPr lang="en-GB" b="0" i="0" dirty="0">
                <a:solidFill>
                  <a:srgbClr val="212438"/>
                </a:solidFill>
                <a:effectLst/>
                <a:latin typeface="Quicksand"/>
              </a:rPr>
              <a:t> of criminal </a:t>
            </a:r>
            <a:r>
              <a:rPr lang="en-GB" b="0" i="0" u="none" strike="noStrike" dirty="0">
                <a:solidFill>
                  <a:srgbClr val="000000"/>
                </a:solidFill>
                <a:effectLst/>
                <a:latin typeface="Quicksand"/>
                <a:hlinkClick r:id="rId6"/>
              </a:rPr>
              <a:t>parents</a:t>
            </a:r>
            <a:r>
              <a:rPr lang="en-GB" b="0" i="0" dirty="0">
                <a:solidFill>
                  <a:srgbClr val="212438"/>
                </a:solidFill>
                <a:effectLst/>
                <a:latin typeface="Quicksand"/>
              </a:rPr>
              <a:t> had a 2.4 times higher chance of falling into crime than children without criminal parents. After the figures had been screened for other factors – such as socioeconomic status, family size, teenage parenthood, conflict with parents, level of education enjoyed, and child abuse – the chance that children with criminal parents break the law was still 1.8 times higher.</a:t>
            </a:r>
          </a:p>
          <a:p>
            <a:pPr algn="l"/>
            <a:r>
              <a:rPr lang="en-GB" b="0" i="0" dirty="0">
                <a:solidFill>
                  <a:srgbClr val="212438"/>
                </a:solidFill>
                <a:effectLst/>
                <a:latin typeface="Quicksand"/>
              </a:rPr>
              <a:t>This transfer was the strongest from mothers to daughters, followed by mothers to sons, fathers to daughters and then fathers to sons. A possible explanation for this is the traditional role of the mother in child raising or the absence of the father, for example in a </a:t>
            </a:r>
            <a:r>
              <a:rPr lang="en-GB" b="0" i="0" u="none" strike="noStrike" dirty="0">
                <a:solidFill>
                  <a:srgbClr val="000000"/>
                </a:solidFill>
                <a:effectLst/>
                <a:latin typeface="Quicksand"/>
                <a:hlinkClick r:id="rId7"/>
              </a:rPr>
              <a:t>single parent family</a:t>
            </a:r>
            <a:r>
              <a:rPr lang="en-GB" b="0" i="0" dirty="0">
                <a:solidFill>
                  <a:srgbClr val="212438"/>
                </a:solidFill>
                <a:effectLst/>
                <a:latin typeface="Quicksand"/>
              </a:rPr>
              <a:t> or where the father is in prison. Also it is less usual for women to exhibit criminal </a:t>
            </a:r>
            <a:r>
              <a:rPr lang="en-GB" b="0" i="0" u="none" strike="noStrike" dirty="0">
                <a:solidFill>
                  <a:srgbClr val="000000"/>
                </a:solidFill>
                <a:effectLst/>
                <a:latin typeface="Quicksand"/>
                <a:hlinkClick r:id="rId8"/>
              </a:rPr>
              <a:t>behaviour</a:t>
            </a:r>
            <a:r>
              <a:rPr lang="en-GB" b="0" i="0" dirty="0">
                <a:solidFill>
                  <a:srgbClr val="212438"/>
                </a:solidFill>
                <a:effectLst/>
                <a:latin typeface="Quicksand"/>
              </a:rPr>
              <a:t> and that makes the problem of these mothers more extreme and consequently the transfer of the behaviour stronger. But the researchers do not provide any answers to this.</a:t>
            </a:r>
          </a:p>
          <a:p>
            <a:pPr algn="l"/>
            <a:r>
              <a:rPr lang="en-GB" b="0" i="0" dirty="0">
                <a:solidFill>
                  <a:srgbClr val="212438"/>
                </a:solidFill>
                <a:effectLst/>
                <a:latin typeface="Quicksand"/>
              </a:rPr>
              <a:t>However, it was clear that the transfer of criminal behaviour was stronger for cohorts born after 1981. This is an important fact according to the researchers. After all, delinquents in the United States and Europe have been more harshly punished since the 1980s: more people are sent to prison and they receive longer prison sentences. In the 1960s and 1970s there was more of an emphasis on the integration and rehabilitation of delinquents.</a:t>
            </a:r>
          </a:p>
          <a:p>
            <a:endParaRPr lang="en-GB" dirty="0"/>
          </a:p>
        </p:txBody>
      </p:sp>
      <p:sp>
        <p:nvSpPr>
          <p:cNvPr id="4" name="Slide Number Placeholder 3"/>
          <p:cNvSpPr>
            <a:spLocks noGrp="1"/>
          </p:cNvSpPr>
          <p:nvPr>
            <p:ph type="sldNum" sz="quarter" idx="5"/>
          </p:nvPr>
        </p:nvSpPr>
        <p:spPr/>
        <p:txBody>
          <a:bodyPr/>
          <a:lstStyle/>
          <a:p>
            <a:fld id="{7241D8AD-D069-4D70-862F-C7725F4D405C}" type="slidenum">
              <a:rPr lang="en-GB" smtClean="0"/>
              <a:t>32</a:t>
            </a:fld>
            <a:endParaRPr lang="en-GB"/>
          </a:p>
        </p:txBody>
      </p:sp>
    </p:spTree>
    <p:extLst>
      <p:ext uri="{BB962C8B-B14F-4D97-AF65-F5344CB8AC3E}">
        <p14:creationId xmlns:p14="http://schemas.microsoft.com/office/powerpoint/2010/main" val="370572687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Prisoners’ childhood and family backgrounds (publishing.service.gov.uk)</a:t>
            </a:r>
            <a:endParaRPr lang="en-GB" dirty="0"/>
          </a:p>
        </p:txBody>
      </p:sp>
      <p:sp>
        <p:nvSpPr>
          <p:cNvPr id="4" name="Slide Number Placeholder 3"/>
          <p:cNvSpPr>
            <a:spLocks noGrp="1"/>
          </p:cNvSpPr>
          <p:nvPr>
            <p:ph type="sldNum" sz="quarter" idx="5"/>
          </p:nvPr>
        </p:nvSpPr>
        <p:spPr/>
        <p:txBody>
          <a:bodyPr/>
          <a:lstStyle/>
          <a:p>
            <a:fld id="{7241D8AD-D069-4D70-862F-C7725F4D405C}" type="slidenum">
              <a:rPr lang="en-GB" smtClean="0"/>
              <a:t>33</a:t>
            </a:fld>
            <a:endParaRPr lang="en-GB"/>
          </a:p>
        </p:txBody>
      </p:sp>
    </p:spTree>
    <p:extLst>
      <p:ext uri="{BB962C8B-B14F-4D97-AF65-F5344CB8AC3E}">
        <p14:creationId xmlns:p14="http://schemas.microsoft.com/office/powerpoint/2010/main" val="506795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4603F07-BA5F-4246-A2C3-9BB6F20726C3}"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40708E-ADEE-4A2A-9A19-2C24062D668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1636768"/>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603F07-BA5F-4246-A2C3-9BB6F20726C3}"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40708E-ADEE-4A2A-9A19-2C24062D6681}" type="slidenum">
              <a:rPr lang="en-GB" smtClean="0"/>
              <a:t>‹#›</a:t>
            </a:fld>
            <a:endParaRPr lang="en-GB"/>
          </a:p>
        </p:txBody>
      </p:sp>
    </p:spTree>
    <p:extLst>
      <p:ext uri="{BB962C8B-B14F-4D97-AF65-F5344CB8AC3E}">
        <p14:creationId xmlns:p14="http://schemas.microsoft.com/office/powerpoint/2010/main" val="3766470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603F07-BA5F-4246-A2C3-9BB6F20726C3}"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40708E-ADEE-4A2A-9A19-2C24062D668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3161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4603F07-BA5F-4246-A2C3-9BB6F20726C3}" type="datetimeFigureOut">
              <a:rPr lang="en-GB" smtClean="0"/>
              <a:t>14/10/2022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40708E-ADEE-4A2A-9A19-2C24062D6681}" type="slidenum">
              <a:rPr lang="en-GB" smtClean="0"/>
              <a:t>‹#›</a:t>
            </a:fld>
            <a:endParaRPr lang="en-GB"/>
          </a:p>
        </p:txBody>
      </p:sp>
    </p:spTree>
    <p:extLst>
      <p:ext uri="{BB962C8B-B14F-4D97-AF65-F5344CB8AC3E}">
        <p14:creationId xmlns:p14="http://schemas.microsoft.com/office/powerpoint/2010/main" val="4000949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4603F07-BA5F-4246-A2C3-9BB6F20726C3}" type="datetimeFigureOut">
              <a:rPr lang="en-GB" smtClean="0"/>
              <a:t>14/10/2022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40708E-ADEE-4A2A-9A19-2C24062D6681}" type="slidenum">
              <a:rPr lang="en-GB" smtClean="0"/>
              <a:t>‹#›</a:t>
            </a:fld>
            <a:endParaRPr lang="en-GB"/>
          </a:p>
        </p:txBody>
      </p:sp>
    </p:spTree>
    <p:extLst>
      <p:ext uri="{BB962C8B-B14F-4D97-AF65-F5344CB8AC3E}">
        <p14:creationId xmlns:p14="http://schemas.microsoft.com/office/powerpoint/2010/main" val="1222397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4603F07-BA5F-4246-A2C3-9BB6F20726C3}" type="datetimeFigureOut">
              <a:rPr lang="en-GB" smtClean="0"/>
              <a:t>14/10/2022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C40708E-ADEE-4A2A-9A19-2C24062D6681}" type="slidenum">
              <a:rPr lang="en-GB" smtClean="0"/>
              <a:t>‹#›</a:t>
            </a:fld>
            <a:endParaRPr lang="en-GB"/>
          </a:p>
        </p:txBody>
      </p:sp>
    </p:spTree>
    <p:extLst>
      <p:ext uri="{BB962C8B-B14F-4D97-AF65-F5344CB8AC3E}">
        <p14:creationId xmlns:p14="http://schemas.microsoft.com/office/powerpoint/2010/main" val="7538075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F4603F07-BA5F-4246-A2C3-9BB6F20726C3}" type="datetimeFigureOut">
              <a:rPr lang="en-GB" smtClean="0"/>
              <a:t>14/10/2022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EC40708E-ADEE-4A2A-9A19-2C24062D6681}" type="slidenum">
              <a:rPr lang="en-GB" smtClean="0"/>
              <a:t>‹#›</a:t>
            </a:fld>
            <a:endParaRPr lang="en-GB"/>
          </a:p>
        </p:txBody>
      </p:sp>
    </p:spTree>
    <p:extLst>
      <p:ext uri="{BB962C8B-B14F-4D97-AF65-F5344CB8AC3E}">
        <p14:creationId xmlns:p14="http://schemas.microsoft.com/office/powerpoint/2010/main" val="3560005437"/>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F4603F07-BA5F-4246-A2C3-9BB6F20726C3}" type="datetimeFigureOut">
              <a:rPr lang="en-GB" smtClean="0"/>
              <a:t>14/10/2022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EC40708E-ADEE-4A2A-9A19-2C24062D6681}" type="slidenum">
              <a:rPr lang="en-GB" smtClean="0"/>
              <a:t>‹#›</a:t>
            </a:fld>
            <a:endParaRPr lang="en-GB"/>
          </a:p>
        </p:txBody>
      </p:sp>
    </p:spTree>
    <p:extLst>
      <p:ext uri="{BB962C8B-B14F-4D97-AF65-F5344CB8AC3E}">
        <p14:creationId xmlns:p14="http://schemas.microsoft.com/office/powerpoint/2010/main" val="1369982970"/>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4603F07-BA5F-4246-A2C3-9BB6F20726C3}" type="datetimeFigureOut">
              <a:rPr lang="en-GB" smtClean="0"/>
              <a:t>14/10/2022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40708E-ADEE-4A2A-9A19-2C24062D6681}" type="slidenum">
              <a:rPr lang="en-GB" smtClean="0"/>
              <a:t>‹#›</a:t>
            </a:fld>
            <a:endParaRPr lang="en-GB"/>
          </a:p>
        </p:txBody>
      </p:sp>
    </p:spTree>
    <p:extLst>
      <p:ext uri="{BB962C8B-B14F-4D97-AF65-F5344CB8AC3E}">
        <p14:creationId xmlns:p14="http://schemas.microsoft.com/office/powerpoint/2010/main" val="1757404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603F07-BA5F-4246-A2C3-9BB6F20726C3}"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40708E-ADEE-4A2A-9A19-2C24062D6681}" type="slidenum">
              <a:rPr lang="en-GB" smtClean="0"/>
              <a:t>‹#›</a:t>
            </a:fld>
            <a:endParaRPr lang="en-GB"/>
          </a:p>
        </p:txBody>
      </p:sp>
    </p:spTree>
    <p:extLst>
      <p:ext uri="{BB962C8B-B14F-4D97-AF65-F5344CB8AC3E}">
        <p14:creationId xmlns:p14="http://schemas.microsoft.com/office/powerpoint/2010/main" val="2041448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603F07-BA5F-4246-A2C3-9BB6F20726C3}"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40708E-ADEE-4A2A-9A19-2C24062D6681}" type="slidenum">
              <a:rPr lang="en-GB" smtClean="0"/>
              <a:t>‹#›</a:t>
            </a:fld>
            <a:endParaRPr lang="en-GB"/>
          </a:p>
        </p:txBody>
      </p:sp>
    </p:spTree>
    <p:extLst>
      <p:ext uri="{BB962C8B-B14F-4D97-AF65-F5344CB8AC3E}">
        <p14:creationId xmlns:p14="http://schemas.microsoft.com/office/powerpoint/2010/main" val="39474351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F4603F07-BA5F-4246-A2C3-9BB6F20726C3}" type="datetimeFigureOut">
              <a:rPr lang="en-GB" smtClean="0"/>
              <a:t>14/10/2022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EC40708E-ADEE-4A2A-9A19-2C24062D6681}"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0282137"/>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nytimes.com/1981/12/29/science/british-legal-debate-premenstrual-tension-and-criminal-behavior.html"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22.png"/></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slideLayout" Target="../slideLayouts/slideLayout6.xml"/><Relationship Id="rId7" Type="http://schemas.openxmlformats.org/officeDocument/2006/relationships/diagramData" Target="../diagrams/data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5.png"/><Relationship Id="rId11" Type="http://schemas.microsoft.com/office/2007/relationships/diagramDrawing" Target="../diagrams/drawing1.xml"/><Relationship Id="rId5" Type="http://schemas.openxmlformats.org/officeDocument/2006/relationships/image" Target="../media/image24.png"/><Relationship Id="rId10" Type="http://schemas.openxmlformats.org/officeDocument/2006/relationships/diagramColors" Target="../diagrams/colors1.xml"/><Relationship Id="rId4" Type="http://schemas.openxmlformats.org/officeDocument/2006/relationships/notesSlide" Target="../notesSlides/notesSlide20.xml"/><Relationship Id="rId9"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6.xml"/><Relationship Id="rId4" Type="http://schemas.openxmlformats.org/officeDocument/2006/relationships/image" Target="../media/image27.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6.xml"/><Relationship Id="rId1" Type="http://schemas.openxmlformats.org/officeDocument/2006/relationships/tags" Target="../tags/tag3.xml"/><Relationship Id="rId4" Type="http://schemas.openxmlformats.org/officeDocument/2006/relationships/image" Target="../media/image28.png"/></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3.xml"/><Relationship Id="rId1" Type="http://schemas.openxmlformats.org/officeDocument/2006/relationships/slideLayout" Target="../slideLayouts/slideLayout6.xml"/><Relationship Id="rId4" Type="http://schemas.openxmlformats.org/officeDocument/2006/relationships/image" Target="../media/image30.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hyperlink" Target="https://librarysearch.uwtsd.ac.uk/discovery/fulldisplay?docid=alma99100363466602421&amp;context=L&amp;vid=44WHELF_UWTSD:44WHELF_UWTSD_VU1&amp;lang=en&amp;search_scope=MyInst_and_CI&amp;adaptor=Local%20Search%20Engine&amp;tab=Everything&amp;query=any,contains,intergenerational%20criminality&amp;offset=0"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77DD2C1-0122-44FD-8A7F-7BC5E8565C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89754" y="639097"/>
            <a:ext cx="6253317" cy="3686015"/>
          </a:xfrm>
        </p:spPr>
        <p:txBody>
          <a:bodyPr>
            <a:normAutofit/>
          </a:bodyPr>
          <a:lstStyle/>
          <a:p>
            <a:r>
              <a:rPr lang="en-GB" sz="5600"/>
              <a:t>THEORIES OF CRIME:</a:t>
            </a:r>
            <a:br>
              <a:rPr lang="en-GB" sz="5600"/>
            </a:br>
            <a:r>
              <a:rPr lang="en-GB" sz="5600"/>
              <a:t>POSITIVISM: Biological and Psychological</a:t>
            </a:r>
          </a:p>
        </p:txBody>
      </p:sp>
      <p:sp>
        <p:nvSpPr>
          <p:cNvPr id="3" name="Subtitle 2"/>
          <p:cNvSpPr>
            <a:spLocks noGrp="1"/>
          </p:cNvSpPr>
          <p:nvPr>
            <p:ph type="subTitle" idx="1"/>
          </p:nvPr>
        </p:nvSpPr>
        <p:spPr>
          <a:xfrm>
            <a:off x="5289753" y="4455621"/>
            <a:ext cx="6269347" cy="1238616"/>
          </a:xfrm>
        </p:spPr>
        <p:txBody>
          <a:bodyPr>
            <a:normAutofit/>
          </a:bodyPr>
          <a:lstStyle/>
          <a:p>
            <a:r>
              <a:rPr lang="en-GB">
                <a:solidFill>
                  <a:schemeClr val="tx1">
                    <a:lumMod val="85000"/>
                    <a:lumOff val="15000"/>
                  </a:schemeClr>
                </a:solidFill>
              </a:rPr>
              <a:t>Laura Knight</a:t>
            </a:r>
          </a:p>
        </p:txBody>
      </p:sp>
      <p:pic>
        <p:nvPicPr>
          <p:cNvPr id="4" name="Picture 3">
            <a:extLst>
              <a:ext uri="{FF2B5EF4-FFF2-40B4-BE49-F238E27FC236}">
                <a16:creationId xmlns:a16="http://schemas.microsoft.com/office/drawing/2014/main" id="{CF3A4043-41D4-9A99-98C1-0AF881E20941}"/>
              </a:ext>
            </a:extLst>
          </p:cNvPr>
          <p:cNvPicPr>
            <a:picLocks noChangeAspect="1"/>
          </p:cNvPicPr>
          <p:nvPr/>
        </p:nvPicPr>
        <p:blipFill>
          <a:blip r:embed="rId3"/>
          <a:stretch>
            <a:fillRect/>
          </a:stretch>
        </p:blipFill>
        <p:spPr>
          <a:xfrm>
            <a:off x="905099" y="620720"/>
            <a:ext cx="3459114" cy="5086933"/>
          </a:xfrm>
          <a:prstGeom prst="rect">
            <a:avLst/>
          </a:prstGeom>
        </p:spPr>
      </p:pic>
      <p:cxnSp>
        <p:nvCxnSpPr>
          <p:cNvPr id="11" name="Straight Connector 10">
            <a:extLst>
              <a:ext uri="{FF2B5EF4-FFF2-40B4-BE49-F238E27FC236}">
                <a16:creationId xmlns:a16="http://schemas.microsoft.com/office/drawing/2014/main" id="{5A7B6757-994C-4B75-ABFE-D8F9E76093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071" y="4343400"/>
            <a:ext cx="5636107"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6BC3A56-B546-4061-8E22-D2983771D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14">
            <a:extLst>
              <a:ext uri="{FF2B5EF4-FFF2-40B4-BE49-F238E27FC236}">
                <a16:creationId xmlns:a16="http://schemas.microsoft.com/office/drawing/2014/main" id="{923A7353-9373-4700-8B89-F4F7BA2D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40688735"/>
      </p:ext>
    </p:extLst>
  </p:cSld>
  <p:clrMapOvr>
    <a:masterClrMapping/>
  </p:clrMapOvr>
  <mc:AlternateContent xmlns:mc="http://schemas.openxmlformats.org/markup-compatibility/2006" xmlns:p14="http://schemas.microsoft.com/office/powerpoint/2010/main">
    <mc:Choice Requires="p14">
      <p:transition spd="slow" p14:dur="2000" advTm="15467"/>
    </mc:Choice>
    <mc:Fallback xmlns="">
      <p:transition spd="slow" advTm="154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p:txBody>
          <a:bodyPr>
            <a:noAutofit/>
          </a:bodyPr>
          <a:lstStyle/>
          <a:p>
            <a:pPr marL="0" indent="0">
              <a:buNone/>
            </a:pPr>
            <a:r>
              <a:rPr lang="en-GB" sz="2800" dirty="0"/>
              <a:t>By the end of this session, you should be able to . . . </a:t>
            </a:r>
          </a:p>
          <a:p>
            <a:pPr marL="514350" indent="-514350">
              <a:buFont typeface="+mj-lt"/>
              <a:buAutoNum type="arabicPeriod"/>
            </a:pPr>
            <a:r>
              <a:rPr lang="en-GB" sz="2800" dirty="0">
                <a:solidFill>
                  <a:srgbClr val="00B050"/>
                </a:solidFill>
              </a:rPr>
              <a:t>Explain the difference between biological and psychological explanations of crime</a:t>
            </a:r>
          </a:p>
          <a:p>
            <a:pPr marL="514350" indent="-514350">
              <a:buFont typeface="+mj-lt"/>
              <a:buAutoNum type="arabicPeriod"/>
            </a:pPr>
            <a:r>
              <a:rPr lang="en-GB" sz="2800" dirty="0">
                <a:solidFill>
                  <a:srgbClr val="00B050"/>
                </a:solidFill>
              </a:rPr>
              <a:t>Identify the key thinkers surrounding biological and psychological positivism</a:t>
            </a:r>
          </a:p>
          <a:p>
            <a:pPr marL="514350" indent="-514350">
              <a:buFont typeface="+mj-lt"/>
              <a:buAutoNum type="arabicPeriod"/>
            </a:pPr>
            <a:r>
              <a:rPr lang="en-GB" sz="2800" dirty="0">
                <a:solidFill>
                  <a:srgbClr val="00B050"/>
                </a:solidFill>
              </a:rPr>
              <a:t>Describe some of the limitations of these schools of thought</a:t>
            </a:r>
          </a:p>
        </p:txBody>
      </p:sp>
    </p:spTree>
    <p:extLst>
      <p:ext uri="{BB962C8B-B14F-4D97-AF65-F5344CB8AC3E}">
        <p14:creationId xmlns:p14="http://schemas.microsoft.com/office/powerpoint/2010/main" val="325176712"/>
      </p:ext>
    </p:extLst>
  </p:cSld>
  <p:clrMapOvr>
    <a:masterClrMapping/>
  </p:clrMapOvr>
  <mc:AlternateContent xmlns:mc="http://schemas.openxmlformats.org/markup-compatibility/2006" xmlns:p14="http://schemas.microsoft.com/office/powerpoint/2010/main">
    <mc:Choice Requires="p14">
      <p:transition spd="slow" p14:dur="2000" advTm="18146"/>
    </mc:Choice>
    <mc:Fallback xmlns="">
      <p:transition spd="slow" advTm="18146"/>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3348507" y="2446986"/>
            <a:ext cx="8355764" cy="3090929"/>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THINKPOINT?</a:t>
            </a:r>
          </a:p>
        </p:txBody>
      </p:sp>
      <p:sp>
        <p:nvSpPr>
          <p:cNvPr id="3" name="Content Placeholder 2"/>
          <p:cNvSpPr>
            <a:spLocks noGrp="1"/>
          </p:cNvSpPr>
          <p:nvPr>
            <p:ph idx="1"/>
          </p:nvPr>
        </p:nvSpPr>
        <p:spPr>
          <a:xfrm>
            <a:off x="3078051" y="2614410"/>
            <a:ext cx="8626220" cy="3475493"/>
          </a:xfrm>
        </p:spPr>
        <p:txBody>
          <a:bodyPr>
            <a:normAutofit/>
          </a:bodyPr>
          <a:lstStyle/>
          <a:p>
            <a:pPr marL="0" indent="0" algn="ctr">
              <a:buNone/>
            </a:pPr>
            <a:r>
              <a:rPr lang="en-GB" sz="5400" dirty="0">
                <a:solidFill>
                  <a:schemeClr val="bg1"/>
                </a:solidFill>
                <a:latin typeface="Bahnschrift Light SemiCondensed" panose="020B0502040204020203" pitchFamily="34" charset="0"/>
              </a:rPr>
              <a:t>WHAT IS POSTIVISM AND HOW DOES IT DIFFER FROM CLASSICISM?</a:t>
            </a:r>
          </a:p>
        </p:txBody>
      </p:sp>
    </p:spTree>
    <p:extLst>
      <p:ext uri="{BB962C8B-B14F-4D97-AF65-F5344CB8AC3E}">
        <p14:creationId xmlns:p14="http://schemas.microsoft.com/office/powerpoint/2010/main" val="3339660233"/>
      </p:ext>
    </p:extLst>
  </p:cSld>
  <p:clrMapOvr>
    <a:masterClrMapping/>
  </p:clrMapOvr>
  <mc:AlternateContent xmlns:mc="http://schemas.openxmlformats.org/markup-compatibility/2006" xmlns:p14="http://schemas.microsoft.com/office/powerpoint/2010/main">
    <mc:Choice Requires="p14">
      <p:transition spd="slow" p14:dur="2000" advTm="40762"/>
    </mc:Choice>
    <mc:Fallback xmlns="">
      <p:transition spd="slow" advTm="4076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C3EB-2BBB-63AC-1384-0814ECDDCF1D}"/>
              </a:ext>
            </a:extLst>
          </p:cNvPr>
          <p:cNvSpPr>
            <a:spLocks noGrp="1"/>
          </p:cNvSpPr>
          <p:nvPr>
            <p:ph type="title"/>
          </p:nvPr>
        </p:nvSpPr>
        <p:spPr/>
        <p:txBody>
          <a:bodyPr/>
          <a:lstStyle/>
          <a:p>
            <a:pPr algn="ctr"/>
            <a:r>
              <a:rPr lang="en-GB" dirty="0">
                <a:solidFill>
                  <a:schemeClr val="accent6">
                    <a:lumMod val="50000"/>
                  </a:schemeClr>
                </a:solidFill>
              </a:rPr>
              <a:t>Positivism, punishment and rehabilitation</a:t>
            </a:r>
          </a:p>
        </p:txBody>
      </p:sp>
      <p:sp>
        <p:nvSpPr>
          <p:cNvPr id="3" name="Content Placeholder 2">
            <a:extLst>
              <a:ext uri="{FF2B5EF4-FFF2-40B4-BE49-F238E27FC236}">
                <a16:creationId xmlns:a16="http://schemas.microsoft.com/office/drawing/2014/main" id="{9FA8033F-79BF-6027-3EA7-6E77FD66433A}"/>
              </a:ext>
            </a:extLst>
          </p:cNvPr>
          <p:cNvSpPr>
            <a:spLocks noGrp="1"/>
          </p:cNvSpPr>
          <p:nvPr>
            <p:ph idx="1"/>
          </p:nvPr>
        </p:nvSpPr>
        <p:spPr/>
        <p:txBody>
          <a:bodyPr/>
          <a:lstStyle/>
          <a:p>
            <a:r>
              <a:rPr lang="en-GB" sz="3200" b="1" dirty="0">
                <a:solidFill>
                  <a:srgbClr val="7030A0"/>
                </a:solidFill>
              </a:rPr>
              <a:t>Classicism</a:t>
            </a:r>
            <a:r>
              <a:rPr lang="en-GB" sz="3200" dirty="0"/>
              <a:t>: Free will and punishing people for incorrect decisions</a:t>
            </a:r>
          </a:p>
          <a:p>
            <a:r>
              <a:rPr lang="en-GB" sz="3200" b="1" dirty="0">
                <a:solidFill>
                  <a:schemeClr val="accent2">
                    <a:lumMod val="75000"/>
                  </a:schemeClr>
                </a:solidFill>
              </a:rPr>
              <a:t>Positivism</a:t>
            </a:r>
            <a:r>
              <a:rPr lang="en-GB" sz="3200" dirty="0"/>
              <a:t>: People offend when aspects of their lives which they cannot control make offending more likely</a:t>
            </a:r>
            <a:r>
              <a:rPr lang="en-GB" dirty="0"/>
              <a:t>.</a:t>
            </a:r>
          </a:p>
        </p:txBody>
      </p:sp>
      <p:sp>
        <p:nvSpPr>
          <p:cNvPr id="4" name="TextBox 3">
            <a:extLst>
              <a:ext uri="{FF2B5EF4-FFF2-40B4-BE49-F238E27FC236}">
                <a16:creationId xmlns:a16="http://schemas.microsoft.com/office/drawing/2014/main" id="{AD8A9409-3001-A566-4EFC-B19905D56EAD}"/>
              </a:ext>
            </a:extLst>
          </p:cNvPr>
          <p:cNvSpPr txBox="1"/>
          <p:nvPr/>
        </p:nvSpPr>
        <p:spPr>
          <a:xfrm>
            <a:off x="3048000" y="4076700"/>
            <a:ext cx="5905500" cy="2062103"/>
          </a:xfrm>
          <a:prstGeom prst="rect">
            <a:avLst/>
          </a:prstGeom>
          <a:noFill/>
        </p:spPr>
        <p:txBody>
          <a:bodyPr wrap="square" rtlCol="0">
            <a:spAutoFit/>
          </a:bodyPr>
          <a:lstStyle/>
          <a:p>
            <a:pPr algn="ctr"/>
            <a:r>
              <a:rPr lang="en-GB" sz="3200" b="1" dirty="0"/>
              <a:t>IS PUNISHMENT APPROPRIATE IF THE OFFENCE WAS, AT LEAST PARTLY OUT OF THEIR CONTROL?????</a:t>
            </a:r>
          </a:p>
        </p:txBody>
      </p:sp>
      <p:pic>
        <p:nvPicPr>
          <p:cNvPr id="5" name="Picture 4">
            <a:extLst>
              <a:ext uri="{FF2B5EF4-FFF2-40B4-BE49-F238E27FC236}">
                <a16:creationId xmlns:a16="http://schemas.microsoft.com/office/drawing/2014/main" id="{8F913E1E-51A1-DC9C-240F-6D286FB1DC7A}"/>
              </a:ext>
            </a:extLst>
          </p:cNvPr>
          <p:cNvPicPr>
            <a:picLocks noChangeAspect="1"/>
          </p:cNvPicPr>
          <p:nvPr/>
        </p:nvPicPr>
        <p:blipFill>
          <a:blip r:embed="rId3"/>
          <a:stretch>
            <a:fillRect/>
          </a:stretch>
        </p:blipFill>
        <p:spPr>
          <a:xfrm>
            <a:off x="9391649" y="3739093"/>
            <a:ext cx="2238375" cy="2238375"/>
          </a:xfrm>
          <a:prstGeom prst="rect">
            <a:avLst/>
          </a:prstGeom>
        </p:spPr>
      </p:pic>
    </p:spTree>
    <p:extLst>
      <p:ext uri="{BB962C8B-B14F-4D97-AF65-F5344CB8AC3E}">
        <p14:creationId xmlns:p14="http://schemas.microsoft.com/office/powerpoint/2010/main" val="1584803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8" presetClass="emph" presetSubtype="0" fill="hold" nodeType="clickEffect">
                                  <p:stCondLst>
                                    <p:cond delay="0"/>
                                  </p:stCondLst>
                                  <p:childTnLst>
                                    <p:animRot by="21600000">
                                      <p:cBhvr>
                                        <p:cTn id="18" dur="2000" fill="hold"/>
                                        <p:tgtEl>
                                          <p:spTgt spid="5"/>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animEffect transition="in" filter="fade">
                                      <p:cBhvr>
                                        <p:cTn id="23" dur="1000"/>
                                        <p:tgtEl>
                                          <p:spTgt spid="4">
                                            <p:txEl>
                                              <p:pRg st="0" end="0"/>
                                            </p:txEl>
                                          </p:spTgt>
                                        </p:tgtEl>
                                      </p:cBhvr>
                                    </p:animEffect>
                                    <p:anim calcmode="lin" valueType="num">
                                      <p:cBhvr>
                                        <p:cTn id="2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4" presetClass="emph" presetSubtype="0" fill="hold" grpId="0" nodeType="clickEffect">
                                  <p:stCondLst>
                                    <p:cond delay="0"/>
                                  </p:stCondLst>
                                  <p:childTnLst>
                                    <p:animClr clrSpc="hsl" dir="cw">
                                      <p:cBhvr override="childStyle">
                                        <p:cTn id="29" dur="500" fill="hold"/>
                                        <p:tgtEl>
                                          <p:spTgt spid="4">
                                            <p:txEl>
                                              <p:pRg st="0" end="0"/>
                                            </p:txEl>
                                          </p:spTgt>
                                        </p:tgtEl>
                                        <p:attrNameLst>
                                          <p:attrName>style.color</p:attrName>
                                        </p:attrNameLst>
                                      </p:cBhvr>
                                      <p:by>
                                        <p:hsl h="0" s="-12549" l="-25098"/>
                                      </p:by>
                                    </p:animClr>
                                    <p:animClr clrSpc="hsl" dir="cw">
                                      <p:cBhvr>
                                        <p:cTn id="30" dur="500" fill="hold"/>
                                        <p:tgtEl>
                                          <p:spTgt spid="4">
                                            <p:txEl>
                                              <p:pRg st="0" end="0"/>
                                            </p:txEl>
                                          </p:spTgt>
                                        </p:tgtEl>
                                        <p:attrNameLst>
                                          <p:attrName>fillcolor</p:attrName>
                                        </p:attrNameLst>
                                      </p:cBhvr>
                                      <p:by>
                                        <p:hsl h="0" s="-12549" l="-25098"/>
                                      </p:by>
                                    </p:animClr>
                                    <p:animClr clrSpc="hsl" dir="cw">
                                      <p:cBhvr>
                                        <p:cTn id="31" dur="500" fill="hold"/>
                                        <p:tgtEl>
                                          <p:spTgt spid="4">
                                            <p:txEl>
                                              <p:pRg st="0" end="0"/>
                                            </p:txEl>
                                          </p:spTgt>
                                        </p:tgtEl>
                                        <p:attrNameLst>
                                          <p:attrName>stroke.color</p:attrName>
                                        </p:attrNameLst>
                                      </p:cBhvr>
                                      <p:by>
                                        <p:hsl h="0" s="-12549" l="-25098"/>
                                      </p:by>
                                    </p:animClr>
                                    <p:set>
                                      <p:cBhvr>
                                        <p:cTn id="32" dur="500" fill="hold"/>
                                        <p:tgtEl>
                                          <p:spTgt spid="4">
                                            <p:txEl>
                                              <p:pRg st="0" end="0"/>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C437E-E191-5002-E971-88D4E052F050}"/>
              </a:ext>
            </a:extLst>
          </p:cNvPr>
          <p:cNvSpPr>
            <a:spLocks noGrp="1"/>
          </p:cNvSpPr>
          <p:nvPr>
            <p:ph type="title"/>
          </p:nvPr>
        </p:nvSpPr>
        <p:spPr>
          <a:xfrm>
            <a:off x="1097280" y="286603"/>
            <a:ext cx="10058400" cy="1450757"/>
          </a:xfrm>
        </p:spPr>
        <p:txBody>
          <a:bodyPr>
            <a:normAutofit/>
          </a:bodyPr>
          <a:lstStyle/>
          <a:p>
            <a:r>
              <a:rPr lang="en-GB" sz="3400" b="1"/>
              <a:t>IS PUNISHMENT APPROPRIATE IF THE OFFENCE WAS, AT LEAST PARTLY OUT OF THEIR CONTROL?????</a:t>
            </a:r>
            <a:br>
              <a:rPr lang="en-GB" sz="3400" b="1"/>
            </a:br>
            <a:endParaRPr lang="en-GB" sz="3400"/>
          </a:p>
        </p:txBody>
      </p:sp>
      <p:sp>
        <p:nvSpPr>
          <p:cNvPr id="23" name="Content Placeholder 2">
            <a:extLst>
              <a:ext uri="{FF2B5EF4-FFF2-40B4-BE49-F238E27FC236}">
                <a16:creationId xmlns:a16="http://schemas.microsoft.com/office/drawing/2014/main" id="{359F84B7-8E6D-7A14-6C4E-AE8B921CDE0F}"/>
              </a:ext>
            </a:extLst>
          </p:cNvPr>
          <p:cNvSpPr>
            <a:spLocks noGrp="1"/>
          </p:cNvSpPr>
          <p:nvPr>
            <p:ph idx="1"/>
          </p:nvPr>
        </p:nvSpPr>
        <p:spPr>
          <a:xfrm>
            <a:off x="1097279" y="1845733"/>
            <a:ext cx="6923291" cy="4507441"/>
          </a:xfrm>
        </p:spPr>
        <p:txBody>
          <a:bodyPr>
            <a:normAutofit fontScale="92500"/>
          </a:bodyPr>
          <a:lstStyle/>
          <a:p>
            <a:r>
              <a:rPr lang="en-GB" sz="2600" dirty="0"/>
              <a:t>‘</a:t>
            </a:r>
            <a:r>
              <a:rPr lang="en-GB" sz="2600" b="1" dirty="0"/>
              <a:t>Pathological’ </a:t>
            </a:r>
            <a:r>
              <a:rPr lang="en-GB" sz="2600" dirty="0"/>
              <a:t>– a particular type of behaviour is caused by a physical or mental condition.</a:t>
            </a:r>
          </a:p>
          <a:p>
            <a:endParaRPr lang="en-GB" sz="2600" dirty="0"/>
          </a:p>
          <a:p>
            <a:r>
              <a:rPr lang="en-GB" sz="2600" dirty="0"/>
              <a:t>Positivists suggest using treatment or rehabilitation to support the person to resist any biological, psychological or sociological pull to offend.</a:t>
            </a:r>
          </a:p>
          <a:p>
            <a:endParaRPr lang="en-GB" sz="2600" dirty="0"/>
          </a:p>
          <a:p>
            <a:r>
              <a:rPr lang="en-GB" sz="2600" dirty="0"/>
              <a:t>The treatment or rehabilitation needs to continue until the pathology is overcome; therefore, the length of treatment and the seriousness of the treatment may bear no relation to the seriousness of the offence. </a:t>
            </a:r>
          </a:p>
          <a:p>
            <a:endParaRPr lang="en-GB" dirty="0"/>
          </a:p>
        </p:txBody>
      </p:sp>
      <p:pic>
        <p:nvPicPr>
          <p:cNvPr id="4" name="Picture 3">
            <a:extLst>
              <a:ext uri="{FF2B5EF4-FFF2-40B4-BE49-F238E27FC236}">
                <a16:creationId xmlns:a16="http://schemas.microsoft.com/office/drawing/2014/main" id="{111CB839-8E00-E812-D5CA-4EEE46AAB4AD}"/>
              </a:ext>
            </a:extLst>
          </p:cNvPr>
          <p:cNvPicPr>
            <a:picLocks noChangeAspect="1"/>
          </p:cNvPicPr>
          <p:nvPr/>
        </p:nvPicPr>
        <p:blipFill>
          <a:blip r:embed="rId3"/>
          <a:stretch>
            <a:fillRect/>
          </a:stretch>
        </p:blipFill>
        <p:spPr>
          <a:xfrm>
            <a:off x="8020570" y="2084269"/>
            <a:ext cx="3135109" cy="3135109"/>
          </a:xfrm>
          <a:prstGeom prst="rect">
            <a:avLst/>
          </a:prstGeom>
        </p:spPr>
      </p:pic>
    </p:spTree>
    <p:extLst>
      <p:ext uri="{BB962C8B-B14F-4D97-AF65-F5344CB8AC3E}">
        <p14:creationId xmlns:p14="http://schemas.microsoft.com/office/powerpoint/2010/main" val="272222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4"/>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23">
                                            <p:txEl>
                                              <p:pRg st="0" end="0"/>
                                            </p:txEl>
                                          </p:spTgt>
                                        </p:tgtEl>
                                        <p:attrNameLst>
                                          <p:attrName>style.visibility</p:attrName>
                                        </p:attrNameLst>
                                      </p:cBhvr>
                                      <p:to>
                                        <p:strVal val="visible"/>
                                      </p:to>
                                    </p:set>
                                    <p:animEffect transition="in" filter="barn(inVertical)">
                                      <p:cBhvr>
                                        <p:cTn id="11" dur="500"/>
                                        <p:tgtEl>
                                          <p:spTgt spid="2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nodeType="clickEffect">
                                  <p:stCondLst>
                                    <p:cond delay="0"/>
                                  </p:stCondLst>
                                  <p:childTnLst>
                                    <p:set>
                                      <p:cBhvr>
                                        <p:cTn id="15" dur="1" fill="hold">
                                          <p:stCondLst>
                                            <p:cond delay="0"/>
                                          </p:stCondLst>
                                        </p:cTn>
                                        <p:tgtEl>
                                          <p:spTgt spid="23">
                                            <p:txEl>
                                              <p:pRg st="2" end="2"/>
                                            </p:txEl>
                                          </p:spTgt>
                                        </p:tgtEl>
                                        <p:attrNameLst>
                                          <p:attrName>style.visibility</p:attrName>
                                        </p:attrNameLst>
                                      </p:cBhvr>
                                      <p:to>
                                        <p:strVal val="visible"/>
                                      </p:to>
                                    </p:set>
                                    <p:animEffect transition="in" filter="barn(inVertical)">
                                      <p:cBhvr>
                                        <p:cTn id="16" dur="500"/>
                                        <p:tgtEl>
                                          <p:spTgt spid="2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nodeType="clickEffect">
                                  <p:stCondLst>
                                    <p:cond delay="0"/>
                                  </p:stCondLst>
                                  <p:childTnLst>
                                    <p:set>
                                      <p:cBhvr>
                                        <p:cTn id="20" dur="1" fill="hold">
                                          <p:stCondLst>
                                            <p:cond delay="0"/>
                                          </p:stCondLst>
                                        </p:cTn>
                                        <p:tgtEl>
                                          <p:spTgt spid="23">
                                            <p:txEl>
                                              <p:pRg st="4" end="4"/>
                                            </p:txEl>
                                          </p:spTgt>
                                        </p:tgtEl>
                                        <p:attrNameLst>
                                          <p:attrName>style.visibility</p:attrName>
                                        </p:attrNameLst>
                                      </p:cBhvr>
                                      <p:to>
                                        <p:strVal val="visible"/>
                                      </p:to>
                                    </p:set>
                                    <p:animEffect transition="in" filter="wipe(down)">
                                      <p:cBhvr>
                                        <p:cTn id="21" dur="500"/>
                                        <p:tgtEl>
                                          <p:spTgt spid="2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1B4744B-705E-8903-4CE2-CA8DD48CB7C1}"/>
              </a:ext>
            </a:extLst>
          </p:cNvPr>
          <p:cNvPicPr>
            <a:picLocks noChangeAspect="1"/>
          </p:cNvPicPr>
          <p:nvPr/>
        </p:nvPicPr>
        <p:blipFill rotWithShape="1">
          <a:blip r:embed="rId3"/>
          <a:srcRect l="23889" t="21667" r="26204" b="7083"/>
          <a:stretch/>
        </p:blipFill>
        <p:spPr>
          <a:xfrm>
            <a:off x="3128962" y="398843"/>
            <a:ext cx="6367463" cy="6060313"/>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642949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BIOLOGICAL POSITIVISM</a:t>
            </a:r>
          </a:p>
        </p:txBody>
      </p:sp>
      <p:sp>
        <p:nvSpPr>
          <p:cNvPr id="4" name="TextBox 3"/>
          <p:cNvSpPr txBox="1"/>
          <p:nvPr/>
        </p:nvSpPr>
        <p:spPr>
          <a:xfrm>
            <a:off x="4443211" y="3444810"/>
            <a:ext cx="3928056" cy="830997"/>
          </a:xfrm>
          <a:prstGeom prst="rect">
            <a:avLst/>
          </a:prstGeom>
          <a:solidFill>
            <a:schemeClr val="tx2">
              <a:lumMod val="10000"/>
              <a:lumOff val="90000"/>
            </a:schemeClr>
          </a:solidFill>
        </p:spPr>
        <p:txBody>
          <a:bodyPr wrap="square" rtlCol="0">
            <a:spAutoFit/>
          </a:bodyPr>
          <a:lstStyle/>
          <a:p>
            <a:r>
              <a:rPr lang="en-GB" sz="4800" dirty="0">
                <a:latin typeface="Cambria Math" panose="02040503050406030204" pitchFamily="18" charset="0"/>
                <a:ea typeface="Cambria Math" panose="02040503050406030204" pitchFamily="18" charset="0"/>
              </a:rPr>
              <a:t>‘BORN BAD’?</a:t>
            </a:r>
          </a:p>
        </p:txBody>
      </p:sp>
      <p:pic>
        <p:nvPicPr>
          <p:cNvPr id="5" name="Picture 4"/>
          <p:cNvPicPr>
            <a:picLocks noChangeAspect="1"/>
          </p:cNvPicPr>
          <p:nvPr/>
        </p:nvPicPr>
        <p:blipFill>
          <a:blip r:embed="rId3"/>
          <a:stretch>
            <a:fillRect/>
          </a:stretch>
        </p:blipFill>
        <p:spPr>
          <a:xfrm>
            <a:off x="393141" y="1690754"/>
            <a:ext cx="1952625" cy="2343150"/>
          </a:xfrm>
          <a:prstGeom prst="rect">
            <a:avLst/>
          </a:prstGeom>
        </p:spPr>
      </p:pic>
      <p:sp>
        <p:nvSpPr>
          <p:cNvPr id="6" name="TextBox 5"/>
          <p:cNvSpPr txBox="1"/>
          <p:nvPr/>
        </p:nvSpPr>
        <p:spPr>
          <a:xfrm>
            <a:off x="2550017" y="2678806"/>
            <a:ext cx="2897746" cy="923330"/>
          </a:xfrm>
          <a:prstGeom prst="rect">
            <a:avLst/>
          </a:prstGeom>
          <a:noFill/>
        </p:spPr>
        <p:txBody>
          <a:bodyPr wrap="square" rtlCol="0">
            <a:spAutoFit/>
          </a:bodyPr>
          <a:lstStyle/>
          <a:p>
            <a:r>
              <a:rPr lang="en-GB" b="1" i="1" dirty="0">
                <a:solidFill>
                  <a:srgbClr val="00B0F0"/>
                </a:solidFill>
              </a:rPr>
              <a:t>Franz Joseph Gall: </a:t>
            </a:r>
            <a:r>
              <a:rPr lang="en-GB" dirty="0"/>
              <a:t>which physical traits are linked to criminal behaviour?</a:t>
            </a:r>
          </a:p>
        </p:txBody>
      </p:sp>
      <p:pic>
        <p:nvPicPr>
          <p:cNvPr id="7" name="Picture 6"/>
          <p:cNvPicPr>
            <a:picLocks noChangeAspect="1"/>
          </p:cNvPicPr>
          <p:nvPr/>
        </p:nvPicPr>
        <p:blipFill>
          <a:blip r:embed="rId4"/>
          <a:stretch>
            <a:fillRect/>
          </a:stretch>
        </p:blipFill>
        <p:spPr>
          <a:xfrm>
            <a:off x="1598154" y="4266280"/>
            <a:ext cx="1847850" cy="2466975"/>
          </a:xfrm>
          <a:prstGeom prst="rect">
            <a:avLst/>
          </a:prstGeom>
        </p:spPr>
      </p:pic>
      <p:sp>
        <p:nvSpPr>
          <p:cNvPr id="8" name="TextBox 7"/>
          <p:cNvSpPr txBox="1"/>
          <p:nvPr/>
        </p:nvSpPr>
        <p:spPr>
          <a:xfrm>
            <a:off x="3644721" y="5267459"/>
            <a:ext cx="1996225" cy="923330"/>
          </a:xfrm>
          <a:prstGeom prst="rect">
            <a:avLst/>
          </a:prstGeom>
          <a:noFill/>
        </p:spPr>
        <p:txBody>
          <a:bodyPr wrap="square" rtlCol="0">
            <a:spAutoFit/>
          </a:bodyPr>
          <a:lstStyle/>
          <a:p>
            <a:r>
              <a:rPr lang="en-GB" b="1" i="1" dirty="0">
                <a:solidFill>
                  <a:srgbClr val="92D050"/>
                </a:solidFill>
              </a:rPr>
              <a:t>Cesare Lombroso </a:t>
            </a:r>
            <a:r>
              <a:rPr lang="en-GB" dirty="0"/>
              <a:t>(1876)</a:t>
            </a:r>
          </a:p>
          <a:p>
            <a:r>
              <a:rPr lang="en-GB" dirty="0"/>
              <a:t>‘Biological freaks’</a:t>
            </a:r>
          </a:p>
        </p:txBody>
      </p:sp>
      <p:pic>
        <p:nvPicPr>
          <p:cNvPr id="9" name="Picture 8"/>
          <p:cNvPicPr>
            <a:picLocks noChangeAspect="1"/>
          </p:cNvPicPr>
          <p:nvPr/>
        </p:nvPicPr>
        <p:blipFill>
          <a:blip r:embed="rId5"/>
          <a:stretch>
            <a:fillRect/>
          </a:stretch>
        </p:blipFill>
        <p:spPr>
          <a:xfrm>
            <a:off x="7216999" y="4390474"/>
            <a:ext cx="1905000" cy="2400300"/>
          </a:xfrm>
          <a:prstGeom prst="rect">
            <a:avLst/>
          </a:prstGeom>
        </p:spPr>
      </p:pic>
      <p:sp>
        <p:nvSpPr>
          <p:cNvPr id="10" name="TextBox 9"/>
          <p:cNvSpPr txBox="1"/>
          <p:nvPr/>
        </p:nvSpPr>
        <p:spPr>
          <a:xfrm>
            <a:off x="9272789" y="4816699"/>
            <a:ext cx="1687132" cy="1477328"/>
          </a:xfrm>
          <a:prstGeom prst="rect">
            <a:avLst/>
          </a:prstGeom>
          <a:noFill/>
        </p:spPr>
        <p:txBody>
          <a:bodyPr wrap="square" rtlCol="0">
            <a:spAutoFit/>
          </a:bodyPr>
          <a:lstStyle/>
          <a:p>
            <a:r>
              <a:rPr lang="en-GB" b="1" i="1" dirty="0">
                <a:solidFill>
                  <a:srgbClr val="7030A0"/>
                </a:solidFill>
              </a:rPr>
              <a:t>Enrico </a:t>
            </a:r>
            <a:r>
              <a:rPr lang="en-GB" b="1" i="1" dirty="0" err="1">
                <a:solidFill>
                  <a:srgbClr val="7030A0"/>
                </a:solidFill>
              </a:rPr>
              <a:t>Ferri</a:t>
            </a:r>
            <a:r>
              <a:rPr lang="en-GB" b="1" i="1" dirty="0">
                <a:solidFill>
                  <a:srgbClr val="7030A0"/>
                </a:solidFill>
              </a:rPr>
              <a:t> (1856-1929)</a:t>
            </a:r>
          </a:p>
          <a:p>
            <a:r>
              <a:rPr lang="en-GB" dirty="0"/>
              <a:t>Born bad, insane or social circumstance</a:t>
            </a:r>
          </a:p>
        </p:txBody>
      </p:sp>
      <p:pic>
        <p:nvPicPr>
          <p:cNvPr id="11" name="Picture 10"/>
          <p:cNvPicPr>
            <a:picLocks noChangeAspect="1"/>
          </p:cNvPicPr>
          <p:nvPr/>
        </p:nvPicPr>
        <p:blipFill>
          <a:blip r:embed="rId6"/>
          <a:stretch>
            <a:fillRect/>
          </a:stretch>
        </p:blipFill>
        <p:spPr>
          <a:xfrm>
            <a:off x="7508382" y="1515396"/>
            <a:ext cx="1947153" cy="1814747"/>
          </a:xfrm>
          <a:prstGeom prst="rect">
            <a:avLst/>
          </a:prstGeom>
        </p:spPr>
      </p:pic>
      <p:sp>
        <p:nvSpPr>
          <p:cNvPr id="12" name="TextBox 11"/>
          <p:cNvSpPr txBox="1"/>
          <p:nvPr/>
        </p:nvSpPr>
        <p:spPr>
          <a:xfrm>
            <a:off x="9620518" y="1828800"/>
            <a:ext cx="2228045" cy="646331"/>
          </a:xfrm>
          <a:prstGeom prst="rect">
            <a:avLst/>
          </a:prstGeom>
          <a:solidFill>
            <a:schemeClr val="bg1"/>
          </a:solidFill>
        </p:spPr>
        <p:txBody>
          <a:bodyPr wrap="square" rtlCol="0">
            <a:spAutoFit/>
          </a:bodyPr>
          <a:lstStyle/>
          <a:p>
            <a:r>
              <a:rPr lang="en-GB" b="1" i="1" dirty="0">
                <a:solidFill>
                  <a:srgbClr val="0070C0"/>
                </a:solidFill>
              </a:rPr>
              <a:t>William Sheldon </a:t>
            </a:r>
          </a:p>
          <a:p>
            <a:r>
              <a:rPr lang="en-GB" dirty="0"/>
              <a:t>Somatotyping</a:t>
            </a:r>
          </a:p>
        </p:txBody>
      </p:sp>
    </p:spTree>
    <p:extLst>
      <p:ext uri="{BB962C8B-B14F-4D97-AF65-F5344CB8AC3E}">
        <p14:creationId xmlns:p14="http://schemas.microsoft.com/office/powerpoint/2010/main" val="282257512"/>
      </p:ext>
    </p:extLst>
  </p:cSld>
  <p:clrMapOvr>
    <a:masterClrMapping/>
  </p:clrMapOvr>
  <mc:AlternateContent xmlns:mc="http://schemas.openxmlformats.org/markup-compatibility/2006" xmlns:p14="http://schemas.microsoft.com/office/powerpoint/2010/main">
    <mc:Choice Requires="p14">
      <p:transition spd="slow" p14:dur="2000" advTm="68321"/>
    </mc:Choice>
    <mc:Fallback xmlns="">
      <p:transition spd="slow" advTm="68321"/>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dirty="0"/>
              <a:t>Cesare Lombroso</a:t>
            </a:r>
            <a:br>
              <a:rPr lang="en-GB" dirty="0"/>
            </a:br>
            <a:endParaRPr lang="en-GB" dirty="0"/>
          </a:p>
        </p:txBody>
      </p:sp>
      <p:pic>
        <p:nvPicPr>
          <p:cNvPr id="6" name="Picture 5">
            <a:extLst>
              <a:ext uri="{FF2B5EF4-FFF2-40B4-BE49-F238E27FC236}">
                <a16:creationId xmlns:a16="http://schemas.microsoft.com/office/drawing/2014/main" id="{92188DD9-EC48-C7A3-292D-963680A5B385}"/>
              </a:ext>
            </a:extLst>
          </p:cNvPr>
          <p:cNvPicPr>
            <a:picLocks noChangeAspect="1"/>
          </p:cNvPicPr>
          <p:nvPr/>
        </p:nvPicPr>
        <p:blipFill rotWithShape="1">
          <a:blip r:embed="rId3"/>
          <a:srcRect t="374" r="1" b="375"/>
          <a:stretch/>
        </p:blipFill>
        <p:spPr>
          <a:xfrm>
            <a:off x="1076432" y="1916318"/>
            <a:ext cx="3094997" cy="3471012"/>
          </a:xfrm>
          <a:prstGeom prst="rect">
            <a:avLst/>
          </a:prstGeom>
        </p:spPr>
      </p:pic>
      <p:sp>
        <p:nvSpPr>
          <p:cNvPr id="3" name="Content Placeholder 2"/>
          <p:cNvSpPr>
            <a:spLocks noGrp="1"/>
          </p:cNvSpPr>
          <p:nvPr>
            <p:ph idx="1"/>
          </p:nvPr>
        </p:nvSpPr>
        <p:spPr>
          <a:xfrm>
            <a:off x="4639733" y="1845734"/>
            <a:ext cx="6515947" cy="4023360"/>
          </a:xfrm>
        </p:spPr>
        <p:txBody>
          <a:bodyPr>
            <a:normAutofit/>
          </a:bodyPr>
          <a:lstStyle/>
          <a:p>
            <a:pPr marL="0" indent="0">
              <a:buNone/>
            </a:pPr>
            <a:r>
              <a:rPr lang="en-GB" b="1" u="sng">
                <a:latin typeface="Arial" panose="020B0604020202020204" pitchFamily="34" charset="0"/>
                <a:cs typeface="Arial" panose="020B0604020202020204" pitchFamily="34" charset="0"/>
              </a:rPr>
              <a:t>1. Criminals were biological freaks who had failed to evolve - </a:t>
            </a:r>
            <a:r>
              <a:rPr lang="en-GB">
                <a:latin typeface="Arial" panose="020B0604020202020204" pitchFamily="34" charset="0"/>
                <a:cs typeface="Arial" panose="020B0604020202020204" pitchFamily="34" charset="0"/>
              </a:rPr>
              <a:t>ATAVISM</a:t>
            </a:r>
          </a:p>
          <a:p>
            <a:pPr marL="0" indent="0">
              <a:buNone/>
            </a:pPr>
            <a:r>
              <a:rPr lang="en-GB" b="1" u="sng">
                <a:latin typeface="Arial" panose="020B0604020202020204" pitchFamily="34" charset="0"/>
                <a:cs typeface="Arial" panose="020B0604020202020204" pitchFamily="34" charset="0"/>
              </a:rPr>
              <a:t>2. Criminals could be identified by their physical features:</a:t>
            </a:r>
          </a:p>
          <a:p>
            <a:pPr marL="0" indent="0">
              <a:buNone/>
            </a:pPr>
            <a:r>
              <a:rPr lang="en-GB" b="1"/>
              <a:t>Thief</a:t>
            </a:r>
            <a:r>
              <a:rPr lang="en-GB"/>
              <a:t>: expressive face, small wandering eyes</a:t>
            </a:r>
          </a:p>
          <a:p>
            <a:pPr marL="0" indent="0">
              <a:buNone/>
            </a:pPr>
            <a:r>
              <a:rPr lang="en-GB" b="1"/>
              <a:t>Murderers</a:t>
            </a:r>
            <a:r>
              <a:rPr lang="en-GB"/>
              <a:t>: big-hawk like noses</a:t>
            </a:r>
          </a:p>
          <a:p>
            <a:pPr marL="0" indent="0">
              <a:buNone/>
            </a:pPr>
            <a:r>
              <a:rPr lang="en-GB" b="1"/>
              <a:t>Rapists</a:t>
            </a:r>
            <a:r>
              <a:rPr lang="en-GB"/>
              <a:t>: ‘Jug ears’</a:t>
            </a:r>
          </a:p>
          <a:p>
            <a:pPr marL="0" indent="0">
              <a:buNone/>
            </a:pPr>
            <a:r>
              <a:rPr lang="en-GB" b="1"/>
              <a:t>Females</a:t>
            </a:r>
            <a:r>
              <a:rPr lang="en-GB"/>
              <a:t>: lustful, immodest, shorter, more wrinkled and had darker hair than ‘normal’ women.</a:t>
            </a:r>
          </a:p>
        </p:txBody>
      </p:sp>
    </p:spTree>
    <p:extLst>
      <p:ext uri="{BB962C8B-B14F-4D97-AF65-F5344CB8AC3E}">
        <p14:creationId xmlns:p14="http://schemas.microsoft.com/office/powerpoint/2010/main" val="260815604"/>
      </p:ext>
    </p:extLst>
  </p:cSld>
  <p:clrMapOvr>
    <a:masterClrMapping/>
  </p:clrMapOvr>
  <mc:AlternateContent xmlns:mc="http://schemas.openxmlformats.org/markup-compatibility/2006" xmlns:p14="http://schemas.microsoft.com/office/powerpoint/2010/main">
    <mc:Choice Requires="p14">
      <p:transition spd="slow" p14:dur="2000" advTm="193539"/>
    </mc:Choice>
    <mc:Fallback xmlns="">
      <p:transition spd="slow" advTm="193539"/>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A1F91D-A267-E574-D447-D2FB1B0BDEC2}"/>
              </a:ext>
            </a:extLst>
          </p:cNvPr>
          <p:cNvSpPr>
            <a:spLocks noGrp="1"/>
          </p:cNvSpPr>
          <p:nvPr>
            <p:ph type="title"/>
          </p:nvPr>
        </p:nvSpPr>
        <p:spPr>
          <a:xfrm>
            <a:off x="5181601" y="634946"/>
            <a:ext cx="6368142" cy="1450757"/>
          </a:xfrm>
        </p:spPr>
        <p:txBody>
          <a:bodyPr>
            <a:normAutofit/>
          </a:bodyPr>
          <a:lstStyle/>
          <a:p>
            <a:r>
              <a:rPr lang="en-GB" dirty="0"/>
              <a:t>Lombroso</a:t>
            </a:r>
          </a:p>
        </p:txBody>
      </p:sp>
      <p:pic>
        <p:nvPicPr>
          <p:cNvPr id="5" name="Content Placeholder 4">
            <a:extLst>
              <a:ext uri="{FF2B5EF4-FFF2-40B4-BE49-F238E27FC236}">
                <a16:creationId xmlns:a16="http://schemas.microsoft.com/office/drawing/2014/main" id="{C5B414C9-19B7-5443-7055-A1FC71F69FC2}"/>
              </a:ext>
            </a:extLst>
          </p:cNvPr>
          <p:cNvPicPr>
            <a:picLocks noChangeAspect="1"/>
          </p:cNvPicPr>
          <p:nvPr/>
        </p:nvPicPr>
        <p:blipFill rotWithShape="1">
          <a:blip r:embed="rId3"/>
          <a:srcRect l="13843" r="940" b="-2"/>
          <a:stretch/>
        </p:blipFill>
        <p:spPr>
          <a:xfrm>
            <a:off x="20" y="-12128"/>
            <a:ext cx="4654276" cy="6870127"/>
          </a:xfrm>
          <a:prstGeom prst="rect">
            <a:avLst/>
          </a:prstGeom>
        </p:spPr>
      </p:pic>
      <p:cxnSp>
        <p:nvCxnSpPr>
          <p:cNvPr id="16" name="Straight Connector 15">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11" name="Content Placeholder 8">
            <a:extLst>
              <a:ext uri="{FF2B5EF4-FFF2-40B4-BE49-F238E27FC236}">
                <a16:creationId xmlns:a16="http://schemas.microsoft.com/office/drawing/2014/main" id="{5E4584BB-D839-5CE2-0EC0-A55B8FCBFF9D}"/>
              </a:ext>
            </a:extLst>
          </p:cNvPr>
          <p:cNvSpPr>
            <a:spLocks noGrp="1"/>
          </p:cNvSpPr>
          <p:nvPr>
            <p:ph idx="1"/>
          </p:nvPr>
        </p:nvSpPr>
        <p:spPr>
          <a:xfrm>
            <a:off x="4886325" y="2198913"/>
            <a:ext cx="6663418" cy="4316173"/>
          </a:xfrm>
        </p:spPr>
        <p:txBody>
          <a:bodyPr>
            <a:normAutofit fontScale="92500"/>
          </a:bodyPr>
          <a:lstStyle/>
          <a:p>
            <a:r>
              <a:rPr lang="en-US" sz="2800" dirty="0"/>
              <a:t>- Idea has since been rejected (see Rock, 2007)</a:t>
            </a:r>
          </a:p>
          <a:p>
            <a:r>
              <a:rPr lang="en-US" sz="2800" dirty="0"/>
              <a:t>- Remembered for his methodology: he collected data to test his theory, rather than just proposing it</a:t>
            </a:r>
          </a:p>
          <a:p>
            <a:r>
              <a:rPr lang="en-US" sz="2800" dirty="0"/>
              <a:t>- ‘Father of criminology’: he insisted on taking a scientific approach to explaining crime.</a:t>
            </a:r>
          </a:p>
          <a:p>
            <a:r>
              <a:rPr lang="en-US" sz="2800" dirty="0"/>
              <a:t>- Lombroso was willing to be flexible and to amend his theories depending on any new evidence.</a:t>
            </a:r>
          </a:p>
        </p:txBody>
      </p:sp>
    </p:spTree>
    <p:extLst>
      <p:ext uri="{BB962C8B-B14F-4D97-AF65-F5344CB8AC3E}">
        <p14:creationId xmlns:p14="http://schemas.microsoft.com/office/powerpoint/2010/main" val="19418264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38CA78E7-359D-40DC-AFAB-8287268FC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33" name="Rectangle 1032">
            <a:extLst>
              <a:ext uri="{FF2B5EF4-FFF2-40B4-BE49-F238E27FC236}">
                <a16:creationId xmlns:a16="http://schemas.microsoft.com/office/drawing/2014/main" id="{8ECA9D09-8011-4ADA-AC83-425AD46E8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35" name="Straight Connector 1034">
            <a:extLst>
              <a:ext uri="{FF2B5EF4-FFF2-40B4-BE49-F238E27FC236}">
                <a16:creationId xmlns:a16="http://schemas.microsoft.com/office/drawing/2014/main" id="{12A25E9B-15F8-4123-8275-812AD89E2F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037" name="Rectangle 1036">
            <a:extLst>
              <a:ext uri="{FF2B5EF4-FFF2-40B4-BE49-F238E27FC236}">
                <a16:creationId xmlns:a16="http://schemas.microsoft.com/office/drawing/2014/main" id="{1F9037C3-85A3-4BCB-88A2-ADB8F64D25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3999" y="4550229"/>
            <a:ext cx="10909073" cy="1057655"/>
          </a:xfrm>
        </p:spPr>
        <p:txBody>
          <a:bodyPr vert="horz" lIns="91440" tIns="45720" rIns="91440" bIns="45720" rtlCol="0" anchor="b">
            <a:normAutofit/>
          </a:bodyPr>
          <a:lstStyle/>
          <a:p>
            <a:r>
              <a:rPr lang="en-US" sz="6000">
                <a:solidFill>
                  <a:schemeClr val="tx1">
                    <a:lumMod val="85000"/>
                    <a:lumOff val="15000"/>
                  </a:schemeClr>
                </a:solidFill>
              </a:rPr>
              <a:t>Franz Joseph Gall</a:t>
            </a:r>
          </a:p>
        </p:txBody>
      </p:sp>
      <p:pic>
        <p:nvPicPr>
          <p:cNvPr id="4" name="Picture 3"/>
          <p:cNvPicPr>
            <a:picLocks noChangeAspect="1"/>
          </p:cNvPicPr>
          <p:nvPr/>
        </p:nvPicPr>
        <p:blipFill>
          <a:blip r:embed="rId3"/>
          <a:stretch>
            <a:fillRect/>
          </a:stretch>
        </p:blipFill>
        <p:spPr>
          <a:xfrm>
            <a:off x="789930" y="640080"/>
            <a:ext cx="3003840" cy="3602736"/>
          </a:xfrm>
          <a:prstGeom prst="rect">
            <a:avLst/>
          </a:prstGeom>
        </p:spPr>
      </p:pic>
      <p:sp>
        <p:nvSpPr>
          <p:cNvPr id="1039" name="Rectangle 1038">
            <a:extLst>
              <a:ext uri="{FF2B5EF4-FFF2-40B4-BE49-F238E27FC236}">
                <a16:creationId xmlns:a16="http://schemas.microsoft.com/office/drawing/2014/main" id="{B69980A3-C206-42F5-BF92-5E9FB6E9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8553" y="886968"/>
            <a:ext cx="64008" cy="31089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4"/>
          <a:stretch>
            <a:fillRect/>
          </a:stretch>
        </p:blipFill>
        <p:spPr>
          <a:xfrm>
            <a:off x="4432872" y="737217"/>
            <a:ext cx="3312785" cy="3408461"/>
          </a:xfrm>
          <a:prstGeom prst="rect">
            <a:avLst/>
          </a:prstGeom>
        </p:spPr>
      </p:pic>
      <p:sp>
        <p:nvSpPr>
          <p:cNvPr id="1041" name="Rectangle 1040">
            <a:extLst>
              <a:ext uri="{FF2B5EF4-FFF2-40B4-BE49-F238E27FC236}">
                <a16:creationId xmlns:a16="http://schemas.microsoft.com/office/drawing/2014/main" id="{0B1AC6D6-1B75-4EA6-B60E-DBD2E3F4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5969" y="886968"/>
            <a:ext cx="64008" cy="31089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ttp://www.intropsych.com/ch01_psychology_and_science/01phren.jpg"/>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8351015" y="640080"/>
            <a:ext cx="3071332" cy="3602736"/>
          </a:xfrm>
          <a:prstGeom prst="rect">
            <a:avLst/>
          </a:prstGeom>
          <a:noFill/>
          <a:extLst>
            <a:ext uri="{909E8E84-426E-40DD-AFC4-6F175D3DCCD1}">
              <a14:hiddenFill xmlns:a14="http://schemas.microsoft.com/office/drawing/2010/main">
                <a:solidFill>
                  <a:srgbClr val="FFFFFF"/>
                </a:solidFill>
              </a14:hiddenFill>
            </a:ext>
          </a:extLst>
        </p:spPr>
      </p:pic>
      <p:cxnSp>
        <p:nvCxnSpPr>
          <p:cNvPr id="1043" name="Straight Connector 1042">
            <a:extLst>
              <a:ext uri="{FF2B5EF4-FFF2-40B4-BE49-F238E27FC236}">
                <a16:creationId xmlns:a16="http://schemas.microsoft.com/office/drawing/2014/main" id="{0A9E7251-BA01-4FA8-B283-706FBA6CE2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045" name="Rectangle 1044">
            <a:extLst>
              <a:ext uri="{FF2B5EF4-FFF2-40B4-BE49-F238E27FC236}">
                <a16:creationId xmlns:a16="http://schemas.microsoft.com/office/drawing/2014/main" id="{8224CB75-6074-47E8-ABC3-6651B39FCB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47" name="Rectangle 1046">
            <a:extLst>
              <a:ext uri="{FF2B5EF4-FFF2-40B4-BE49-F238E27FC236}">
                <a16:creationId xmlns:a16="http://schemas.microsoft.com/office/drawing/2014/main" id="{317E8644-19CA-4B48-8CF2-BE1FF144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31830689"/>
      </p:ext>
    </p:extLst>
  </p:cSld>
  <p:clrMapOvr>
    <a:masterClrMapping/>
  </p:clrMapOvr>
  <mc:AlternateContent xmlns:mc="http://schemas.openxmlformats.org/markup-compatibility/2006" xmlns:p14="http://schemas.microsoft.com/office/powerpoint/2010/main">
    <mc:Choice Requires="p14">
      <p:transition spd="slow" p14:dur="2000" advTm="100784"/>
    </mc:Choice>
    <mc:Fallback xmlns="">
      <p:transition spd="slow" advTm="100784"/>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William Sheldon</a:t>
            </a:r>
          </a:p>
        </p:txBody>
      </p:sp>
      <p:pic>
        <p:nvPicPr>
          <p:cNvPr id="9" name="Content Placeholder 8"/>
          <p:cNvPicPr>
            <a:picLocks noGrp="1" noChangeAspect="1"/>
          </p:cNvPicPr>
          <p:nvPr>
            <p:ph idx="1"/>
          </p:nvPr>
        </p:nvPicPr>
        <p:blipFill>
          <a:blip r:embed="rId3"/>
          <a:stretch>
            <a:fillRect/>
          </a:stretch>
        </p:blipFill>
        <p:spPr>
          <a:xfrm>
            <a:off x="7385050" y="1791393"/>
            <a:ext cx="4286250" cy="3810000"/>
          </a:xfrm>
          <a:prstGeom prst="rect">
            <a:avLst/>
          </a:prstGeom>
        </p:spPr>
      </p:pic>
      <p:sp>
        <p:nvSpPr>
          <p:cNvPr id="3" name="TextBox 2"/>
          <p:cNvSpPr txBox="1"/>
          <p:nvPr/>
        </p:nvSpPr>
        <p:spPr>
          <a:xfrm>
            <a:off x="517581" y="1994078"/>
            <a:ext cx="5702532" cy="3816429"/>
          </a:xfrm>
          <a:prstGeom prst="rect">
            <a:avLst/>
          </a:prstGeom>
          <a:solidFill>
            <a:schemeClr val="bg1"/>
          </a:solidFill>
        </p:spPr>
        <p:txBody>
          <a:bodyPr wrap="square" rtlCol="0">
            <a:spAutoFit/>
          </a:bodyPr>
          <a:lstStyle/>
          <a:p>
            <a:r>
              <a:rPr lang="en-GB" sz="2800" b="1" dirty="0"/>
              <a:t>Endomorphs</a:t>
            </a:r>
            <a:r>
              <a:rPr lang="en-GB" sz="2800" dirty="0"/>
              <a:t> - rounded, soft</a:t>
            </a:r>
          </a:p>
          <a:p>
            <a:r>
              <a:rPr lang="en-GB" sz="2800" dirty="0"/>
              <a:t>	      - relaxed, comfortable</a:t>
            </a:r>
          </a:p>
          <a:p>
            <a:endParaRPr lang="en-GB" sz="2800" dirty="0"/>
          </a:p>
          <a:p>
            <a:r>
              <a:rPr lang="en-GB" sz="2800" b="1" dirty="0"/>
              <a:t>Mesomorphs</a:t>
            </a:r>
            <a:r>
              <a:rPr lang="en-GB" sz="2800" dirty="0"/>
              <a:t> – Square, muscular</a:t>
            </a:r>
          </a:p>
          <a:p>
            <a:r>
              <a:rPr lang="en-GB" sz="2800" dirty="0"/>
              <a:t>	       - assertive, aggressive</a:t>
            </a:r>
          </a:p>
          <a:p>
            <a:endParaRPr lang="en-GB" sz="2800" dirty="0"/>
          </a:p>
          <a:p>
            <a:r>
              <a:rPr lang="en-GB" sz="2800" b="1" dirty="0"/>
              <a:t>Ectomorphs</a:t>
            </a:r>
            <a:r>
              <a:rPr lang="en-GB" sz="2800" dirty="0"/>
              <a:t> – Thin, fine boned</a:t>
            </a:r>
          </a:p>
          <a:p>
            <a:r>
              <a:rPr lang="en-GB" sz="2800" dirty="0"/>
              <a:t>                      - Introverted, sensitive</a:t>
            </a:r>
          </a:p>
          <a:p>
            <a:endParaRPr lang="en-GB" dirty="0"/>
          </a:p>
        </p:txBody>
      </p:sp>
    </p:spTree>
    <p:extLst>
      <p:ext uri="{BB962C8B-B14F-4D97-AF65-F5344CB8AC3E}">
        <p14:creationId xmlns:p14="http://schemas.microsoft.com/office/powerpoint/2010/main" val="2266676266"/>
      </p:ext>
    </p:extLst>
  </p:cSld>
  <p:clrMapOvr>
    <a:masterClrMapping/>
  </p:clrMapOvr>
  <mc:AlternateContent xmlns:mc="http://schemas.openxmlformats.org/markup-compatibility/2006" xmlns:p14="http://schemas.microsoft.com/office/powerpoint/2010/main">
    <mc:Choice Requires="p14">
      <p:transition spd="slow" p14:dur="2000" advTm="118349"/>
    </mc:Choice>
    <mc:Fallback xmlns="">
      <p:transition spd="slow" advTm="118349"/>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1AE42-5FC4-42FA-01E4-281D74C87877}"/>
              </a:ext>
            </a:extLst>
          </p:cNvPr>
          <p:cNvSpPr>
            <a:spLocks noGrp="1"/>
          </p:cNvSpPr>
          <p:nvPr>
            <p:ph type="title"/>
          </p:nvPr>
        </p:nvSpPr>
        <p:spPr/>
        <p:txBody>
          <a:bodyPr/>
          <a:lstStyle/>
          <a:p>
            <a:r>
              <a:rPr lang="en-GB" dirty="0"/>
              <a:t>THINKPOINT</a:t>
            </a:r>
          </a:p>
        </p:txBody>
      </p:sp>
      <p:sp>
        <p:nvSpPr>
          <p:cNvPr id="3" name="Content Placeholder 2">
            <a:extLst>
              <a:ext uri="{FF2B5EF4-FFF2-40B4-BE49-F238E27FC236}">
                <a16:creationId xmlns:a16="http://schemas.microsoft.com/office/drawing/2014/main" id="{CCC39822-BF3F-D6DF-DE37-5FD1BDCF7821}"/>
              </a:ext>
            </a:extLst>
          </p:cNvPr>
          <p:cNvSpPr>
            <a:spLocks noGrp="1"/>
          </p:cNvSpPr>
          <p:nvPr>
            <p:ph idx="1"/>
          </p:nvPr>
        </p:nvSpPr>
        <p:spPr>
          <a:xfrm>
            <a:off x="9191624" y="1097281"/>
            <a:ext cx="2060851" cy="2331719"/>
          </a:xfrm>
        </p:spPr>
        <p:txBody>
          <a:bodyPr/>
          <a:lstStyle/>
          <a:p>
            <a:r>
              <a:rPr lang="en-GB" dirty="0"/>
              <a:t>Francis Galton (1883)</a:t>
            </a:r>
          </a:p>
          <a:p>
            <a:r>
              <a:rPr lang="en-GB" dirty="0"/>
              <a:t>Berry (1988)</a:t>
            </a:r>
          </a:p>
        </p:txBody>
      </p:sp>
      <p:sp>
        <p:nvSpPr>
          <p:cNvPr id="5" name="Rectangle 4">
            <a:extLst>
              <a:ext uri="{FF2B5EF4-FFF2-40B4-BE49-F238E27FC236}">
                <a16:creationId xmlns:a16="http://schemas.microsoft.com/office/drawing/2014/main" id="{6626CA33-0C48-7556-946A-47C8CBDFF7AC}"/>
              </a:ext>
            </a:extLst>
          </p:cNvPr>
          <p:cNvSpPr/>
          <p:nvPr/>
        </p:nvSpPr>
        <p:spPr>
          <a:xfrm>
            <a:off x="463274" y="2163592"/>
            <a:ext cx="10312952" cy="923330"/>
          </a:xfrm>
          <a:prstGeom prst="rect">
            <a:avLst/>
          </a:prstGeom>
          <a:noFill/>
        </p:spPr>
        <p:txBody>
          <a:bodyPr wrap="none" lIns="91440" tIns="45720" rIns="91440" bIns="45720">
            <a:spAutoFit/>
          </a:bodyPr>
          <a:lstStyle/>
          <a:p>
            <a:pPr algn="ctr"/>
            <a:r>
              <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Do you judge people on their looks?</a:t>
            </a:r>
          </a:p>
        </p:txBody>
      </p:sp>
      <p:pic>
        <p:nvPicPr>
          <p:cNvPr id="6" name="Picture 5">
            <a:extLst>
              <a:ext uri="{FF2B5EF4-FFF2-40B4-BE49-F238E27FC236}">
                <a16:creationId xmlns:a16="http://schemas.microsoft.com/office/drawing/2014/main" id="{D4563C6B-69CF-1A51-BCDA-3F89D112C23C}"/>
              </a:ext>
            </a:extLst>
          </p:cNvPr>
          <p:cNvPicPr>
            <a:picLocks noChangeAspect="1"/>
          </p:cNvPicPr>
          <p:nvPr/>
        </p:nvPicPr>
        <p:blipFill>
          <a:blip r:embed="rId3"/>
          <a:stretch>
            <a:fillRect/>
          </a:stretch>
        </p:blipFill>
        <p:spPr>
          <a:xfrm>
            <a:off x="3790950" y="3213568"/>
            <a:ext cx="5153025" cy="2625257"/>
          </a:xfrm>
          <a:prstGeom prst="rect">
            <a:avLst/>
          </a:prstGeom>
        </p:spPr>
      </p:pic>
    </p:spTree>
    <p:extLst>
      <p:ext uri="{BB962C8B-B14F-4D97-AF65-F5344CB8AC3E}">
        <p14:creationId xmlns:p14="http://schemas.microsoft.com/office/powerpoint/2010/main" val="30426130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26D75EE5-57FF-4D1E-B105-A6036B0FE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C913828F-06C6-4172-B0DE-BAB0120201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5" name="Straight Connector 24">
            <a:extLst>
              <a:ext uri="{FF2B5EF4-FFF2-40B4-BE49-F238E27FC236}">
                <a16:creationId xmlns:a16="http://schemas.microsoft.com/office/drawing/2014/main" id="{0CB2A3A6-962C-4D7A-8272-EDEDD881F0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7" name="Rectangle 26">
            <a:extLst>
              <a:ext uri="{FF2B5EF4-FFF2-40B4-BE49-F238E27FC236}">
                <a16:creationId xmlns:a16="http://schemas.microsoft.com/office/drawing/2014/main" id="{21348D5E-A2F9-4457-85D6-EF33B01C1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C6F7E2-BC59-582A-8FAB-15FADB1A9FB0}"/>
              </a:ext>
            </a:extLst>
          </p:cNvPr>
          <p:cNvSpPr>
            <a:spLocks noGrp="1"/>
          </p:cNvSpPr>
          <p:nvPr>
            <p:ph type="title"/>
          </p:nvPr>
        </p:nvSpPr>
        <p:spPr>
          <a:xfrm>
            <a:off x="633999" y="4550229"/>
            <a:ext cx="10909073" cy="1057655"/>
          </a:xfrm>
        </p:spPr>
        <p:txBody>
          <a:bodyPr vert="horz" lIns="91440" tIns="45720" rIns="91440" bIns="45720" rtlCol="0" anchor="b">
            <a:normAutofit/>
          </a:bodyPr>
          <a:lstStyle/>
          <a:p>
            <a:r>
              <a:rPr lang="en-US" sz="3300">
                <a:solidFill>
                  <a:schemeClr val="tx1">
                    <a:lumMod val="85000"/>
                    <a:lumOff val="15000"/>
                  </a:schemeClr>
                </a:solidFill>
              </a:rPr>
              <a:t>Biological theories – </a:t>
            </a:r>
            <a:br>
              <a:rPr lang="en-US" sz="3300">
                <a:solidFill>
                  <a:schemeClr val="tx1">
                    <a:lumMod val="85000"/>
                    <a:lumOff val="15000"/>
                  </a:schemeClr>
                </a:solidFill>
              </a:rPr>
            </a:br>
            <a:r>
              <a:rPr lang="en-US" sz="3300">
                <a:solidFill>
                  <a:schemeClr val="tx1">
                    <a:lumMod val="85000"/>
                    <a:lumOff val="15000"/>
                  </a:schemeClr>
                </a:solidFill>
              </a:rPr>
              <a:t>Brain structure and function</a:t>
            </a:r>
          </a:p>
        </p:txBody>
      </p:sp>
      <p:pic>
        <p:nvPicPr>
          <p:cNvPr id="7" name="Content Placeholder 6">
            <a:extLst>
              <a:ext uri="{FF2B5EF4-FFF2-40B4-BE49-F238E27FC236}">
                <a16:creationId xmlns:a16="http://schemas.microsoft.com/office/drawing/2014/main" id="{63E22521-4389-CB63-07BB-9F91A0F60B16}"/>
              </a:ext>
            </a:extLst>
          </p:cNvPr>
          <p:cNvPicPr>
            <a:picLocks noGrp="1" noChangeAspect="1"/>
          </p:cNvPicPr>
          <p:nvPr>
            <p:ph idx="1"/>
          </p:nvPr>
        </p:nvPicPr>
        <p:blipFill>
          <a:blip r:embed="rId3"/>
          <a:stretch>
            <a:fillRect/>
          </a:stretch>
        </p:blipFill>
        <p:spPr>
          <a:xfrm>
            <a:off x="635457" y="953269"/>
            <a:ext cx="5131653" cy="2976357"/>
          </a:xfrm>
          <a:prstGeom prst="rect">
            <a:avLst/>
          </a:prstGeom>
        </p:spPr>
      </p:pic>
      <p:sp>
        <p:nvSpPr>
          <p:cNvPr id="29" name="Rectangle 28">
            <a:extLst>
              <a:ext uri="{FF2B5EF4-FFF2-40B4-BE49-F238E27FC236}">
                <a16:creationId xmlns:a16="http://schemas.microsoft.com/office/drawing/2014/main" id="{62E5679E-AF9A-4675-8EB9-82F877C47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3996" y="886968"/>
            <a:ext cx="64008" cy="31089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7C0A1BAE-D22A-4A50-00B5-4D9AAB8E587E}"/>
              </a:ext>
            </a:extLst>
          </p:cNvPr>
          <p:cNvPicPr>
            <a:picLocks noChangeAspect="1"/>
          </p:cNvPicPr>
          <p:nvPr/>
        </p:nvPicPr>
        <p:blipFill>
          <a:blip r:embed="rId4"/>
          <a:stretch>
            <a:fillRect/>
          </a:stretch>
        </p:blipFill>
        <p:spPr>
          <a:xfrm>
            <a:off x="6424891" y="640080"/>
            <a:ext cx="4327610" cy="3602736"/>
          </a:xfrm>
          <a:prstGeom prst="rect">
            <a:avLst/>
          </a:prstGeom>
        </p:spPr>
      </p:pic>
      <p:cxnSp>
        <p:nvCxnSpPr>
          <p:cNvPr id="31" name="Straight Connector 30">
            <a:extLst>
              <a:ext uri="{FF2B5EF4-FFF2-40B4-BE49-F238E27FC236}">
                <a16:creationId xmlns:a16="http://schemas.microsoft.com/office/drawing/2014/main" id="{A4193D27-0DF9-4485-90D7-D8E69A3F445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33" name="Rectangle 32">
            <a:extLst>
              <a:ext uri="{FF2B5EF4-FFF2-40B4-BE49-F238E27FC236}">
                <a16:creationId xmlns:a16="http://schemas.microsoft.com/office/drawing/2014/main" id="{7EF5A4DD-17B0-415A-8F3A-0DEE3FF8F8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34">
            <a:extLst>
              <a:ext uri="{FF2B5EF4-FFF2-40B4-BE49-F238E27FC236}">
                <a16:creationId xmlns:a16="http://schemas.microsoft.com/office/drawing/2014/main" id="{4AA73B4A-2570-4D18-9566-12E68828C4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195246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Chemical and Biochemical factors</a:t>
            </a:r>
          </a:p>
        </p:txBody>
      </p:sp>
      <p:pic>
        <p:nvPicPr>
          <p:cNvPr id="4" name="Content Placeholder 3"/>
          <p:cNvPicPr>
            <a:picLocks noGrp="1" noChangeAspect="1"/>
          </p:cNvPicPr>
          <p:nvPr>
            <p:ph idx="1"/>
          </p:nvPr>
        </p:nvPicPr>
        <p:blipFill>
          <a:blip r:embed="rId3"/>
          <a:stretch>
            <a:fillRect/>
          </a:stretch>
        </p:blipFill>
        <p:spPr>
          <a:xfrm>
            <a:off x="3042460" y="2142866"/>
            <a:ext cx="4887306" cy="3459554"/>
          </a:xfrm>
          <a:prstGeom prst="rect">
            <a:avLst/>
          </a:prstGeom>
        </p:spPr>
      </p:pic>
      <p:sp>
        <p:nvSpPr>
          <p:cNvPr id="5" name="TextBox 4"/>
          <p:cNvSpPr txBox="1"/>
          <p:nvPr/>
        </p:nvSpPr>
        <p:spPr>
          <a:xfrm>
            <a:off x="909813" y="6307641"/>
            <a:ext cx="11862816" cy="646331"/>
          </a:xfrm>
          <a:prstGeom prst="rect">
            <a:avLst/>
          </a:prstGeom>
          <a:noFill/>
        </p:spPr>
        <p:txBody>
          <a:bodyPr wrap="square" rtlCol="0">
            <a:spAutoFit/>
          </a:bodyPr>
          <a:lstStyle/>
          <a:p>
            <a:r>
              <a:rPr lang="en-GB" dirty="0">
                <a:hlinkClick r:id="rId4"/>
              </a:rPr>
              <a:t>https://www.nytimes.com/1981/12/29/science/british-legal-debate-premenstrual-tension-and-criminal-behavior.html</a:t>
            </a:r>
            <a:endParaRPr lang="en-GB" dirty="0"/>
          </a:p>
          <a:p>
            <a:endParaRPr lang="en-GB" dirty="0"/>
          </a:p>
        </p:txBody>
      </p:sp>
    </p:spTree>
    <p:extLst>
      <p:ext uri="{BB962C8B-B14F-4D97-AF65-F5344CB8AC3E}">
        <p14:creationId xmlns:p14="http://schemas.microsoft.com/office/powerpoint/2010/main" val="4135773226"/>
      </p:ext>
    </p:extLst>
  </p:cSld>
  <p:clrMapOvr>
    <a:masterClrMapping/>
  </p:clrMapOvr>
  <mc:AlternateContent xmlns:mc="http://schemas.openxmlformats.org/markup-compatibility/2006" xmlns:p14="http://schemas.microsoft.com/office/powerpoint/2010/main">
    <mc:Choice Requires="p14">
      <p:transition spd="slow" p14:dur="2000" advTm="80958"/>
    </mc:Choice>
    <mc:Fallback xmlns="">
      <p:transition spd="slow" advTm="80958"/>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C4C7B-74E7-43F8-AD46-7D12A1E16035}"/>
              </a:ext>
            </a:extLst>
          </p:cNvPr>
          <p:cNvSpPr>
            <a:spLocks noGrp="1"/>
          </p:cNvSpPr>
          <p:nvPr>
            <p:ph type="title"/>
          </p:nvPr>
        </p:nvSpPr>
        <p:spPr/>
        <p:txBody>
          <a:bodyPr/>
          <a:lstStyle/>
          <a:p>
            <a:r>
              <a:rPr lang="en-GB" dirty="0">
                <a:cs typeface="Calibri Light"/>
              </a:rPr>
              <a:t>Positivism: Chemical and biochemical influences</a:t>
            </a:r>
            <a:endParaRPr lang="en-GB" dirty="0"/>
          </a:p>
        </p:txBody>
      </p:sp>
      <p:sp>
        <p:nvSpPr>
          <p:cNvPr id="3" name="Content Placeholder 2">
            <a:extLst>
              <a:ext uri="{FF2B5EF4-FFF2-40B4-BE49-F238E27FC236}">
                <a16:creationId xmlns:a16="http://schemas.microsoft.com/office/drawing/2014/main" id="{B8288721-ED26-4F9A-BAD5-213983A52B68}"/>
              </a:ext>
            </a:extLst>
          </p:cNvPr>
          <p:cNvSpPr>
            <a:spLocks noGrp="1"/>
          </p:cNvSpPr>
          <p:nvPr>
            <p:ph idx="1"/>
          </p:nvPr>
        </p:nvSpPr>
        <p:spPr>
          <a:xfrm>
            <a:off x="275562" y="1737360"/>
            <a:ext cx="11640876" cy="4914054"/>
          </a:xfrm>
        </p:spPr>
        <p:txBody>
          <a:bodyPr vert="horz" lIns="91440" tIns="45720" rIns="91440" bIns="45720" rtlCol="0" anchor="t">
            <a:normAutofit/>
          </a:bodyPr>
          <a:lstStyle/>
          <a:p>
            <a:pPr marL="0" indent="0">
              <a:buNone/>
            </a:pPr>
            <a:r>
              <a:rPr lang="en-GB" sz="3600" dirty="0">
                <a:solidFill>
                  <a:srgbClr val="00B0F0"/>
                </a:solidFill>
                <a:cs typeface="Calibri" panose="020F0502020204030204"/>
              </a:rPr>
              <a:t>WHAT DO YOU THINK?</a:t>
            </a:r>
          </a:p>
          <a:p>
            <a:pPr marL="0" indent="0">
              <a:buNone/>
            </a:pPr>
            <a:r>
              <a:rPr lang="en-GB" dirty="0">
                <a:cs typeface="Calibri" panose="020F0502020204030204"/>
              </a:rPr>
              <a:t>Which drug do you think is responsible for the following symptoms?</a:t>
            </a:r>
          </a:p>
          <a:p>
            <a:pPr marL="0" indent="0">
              <a:buNone/>
            </a:pPr>
            <a:r>
              <a:rPr lang="en-GB" sz="2800" b="1" dirty="0">
                <a:cs typeface="Calibri" panose="020F0502020204030204"/>
              </a:rPr>
              <a:t>Drug A:</a:t>
            </a:r>
            <a:r>
              <a:rPr lang="en-GB" sz="2800" dirty="0">
                <a:cs typeface="Calibri" panose="020F0502020204030204"/>
              </a:rPr>
              <a:t> Whilst often unpleasant to start with, once people become accustomed to this drug they usually get addicted and find it hard to stop. Most users find it difficult to get through the day without this substance, they often need it as soon as they wake and multiple times throughout the day. If they don't get the drug they can become irritable, inattentive and moody. This drug probably kills more people than any other drug. The drug is unpleasant and risks causing serious harm to non-users – every year a number of innocent people are killed.</a:t>
            </a:r>
          </a:p>
        </p:txBody>
      </p:sp>
    </p:spTree>
    <p:extLst>
      <p:ext uri="{BB962C8B-B14F-4D97-AF65-F5344CB8AC3E}">
        <p14:creationId xmlns:p14="http://schemas.microsoft.com/office/powerpoint/2010/main" val="1426400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60151-4AED-49E0-961F-CD4C1BFDE976}"/>
              </a:ext>
            </a:extLst>
          </p:cNvPr>
          <p:cNvSpPr>
            <a:spLocks noGrp="1"/>
          </p:cNvSpPr>
          <p:nvPr>
            <p:ph type="title"/>
          </p:nvPr>
        </p:nvSpPr>
        <p:spPr/>
        <p:txBody>
          <a:bodyPr/>
          <a:lstStyle/>
          <a:p>
            <a:r>
              <a:rPr lang="en-GB" dirty="0">
                <a:ea typeface="+mj-lt"/>
                <a:cs typeface="+mj-lt"/>
              </a:rPr>
              <a:t>Positivism: Chemical and biochemical influences</a:t>
            </a:r>
            <a:endParaRPr lang="en-US" dirty="0"/>
          </a:p>
        </p:txBody>
      </p:sp>
      <p:sp>
        <p:nvSpPr>
          <p:cNvPr id="3" name="Content Placeholder 2">
            <a:extLst>
              <a:ext uri="{FF2B5EF4-FFF2-40B4-BE49-F238E27FC236}">
                <a16:creationId xmlns:a16="http://schemas.microsoft.com/office/drawing/2014/main" id="{FCE9EA92-5712-4E57-925E-E8120B2B7ED2}"/>
              </a:ext>
            </a:extLst>
          </p:cNvPr>
          <p:cNvSpPr>
            <a:spLocks noGrp="1"/>
          </p:cNvSpPr>
          <p:nvPr>
            <p:ph idx="1"/>
          </p:nvPr>
        </p:nvSpPr>
        <p:spPr/>
        <p:txBody>
          <a:bodyPr vert="horz" lIns="91440" tIns="45720" rIns="91440" bIns="45720" rtlCol="0" anchor="t">
            <a:normAutofit/>
          </a:bodyPr>
          <a:lstStyle/>
          <a:p>
            <a:pPr marL="0" indent="0">
              <a:buNone/>
            </a:pPr>
            <a:r>
              <a:rPr lang="en-GB" sz="4000" b="1" dirty="0">
                <a:cs typeface="Calibri" panose="020F0502020204030204"/>
              </a:rPr>
              <a:t>Drug B</a:t>
            </a:r>
            <a:r>
              <a:rPr lang="en-GB" sz="4000" dirty="0">
                <a:cs typeface="Calibri" panose="020F0502020204030204"/>
              </a:rPr>
              <a:t>: This depressant drug can affect mood and behaviour negatively. It is physically addictive and withdrawal is particularly unpleasant – in some of the worst cases drug users suffer epileptic seizures and hallucinations when withdrawing. This drug is strongly linked to depression and violence. </a:t>
            </a:r>
            <a:endParaRPr lang="en-GB" dirty="0">
              <a:cs typeface="Calibri" panose="020F0502020204030204"/>
            </a:endParaRPr>
          </a:p>
        </p:txBody>
      </p:sp>
    </p:spTree>
    <p:extLst>
      <p:ext uri="{BB962C8B-B14F-4D97-AF65-F5344CB8AC3E}">
        <p14:creationId xmlns:p14="http://schemas.microsoft.com/office/powerpoint/2010/main" val="15723334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7374D-CF37-4722-9323-8F6326DEA803}"/>
              </a:ext>
            </a:extLst>
          </p:cNvPr>
          <p:cNvSpPr>
            <a:spLocks noGrp="1"/>
          </p:cNvSpPr>
          <p:nvPr>
            <p:ph type="title"/>
          </p:nvPr>
        </p:nvSpPr>
        <p:spPr/>
        <p:txBody>
          <a:bodyPr/>
          <a:lstStyle/>
          <a:p>
            <a:r>
              <a:rPr lang="en-GB" dirty="0">
                <a:ea typeface="+mj-lt"/>
                <a:cs typeface="+mj-lt"/>
              </a:rPr>
              <a:t>Positivism: Chemical and biochemical influences</a:t>
            </a:r>
            <a:endParaRPr lang="en-US" dirty="0"/>
          </a:p>
        </p:txBody>
      </p:sp>
      <p:sp>
        <p:nvSpPr>
          <p:cNvPr id="3" name="Content Placeholder 2">
            <a:extLst>
              <a:ext uri="{FF2B5EF4-FFF2-40B4-BE49-F238E27FC236}">
                <a16:creationId xmlns:a16="http://schemas.microsoft.com/office/drawing/2014/main" id="{6CCA4920-21FC-48FF-BB5B-FF45B19BD492}"/>
              </a:ext>
            </a:extLst>
          </p:cNvPr>
          <p:cNvSpPr>
            <a:spLocks noGrp="1"/>
          </p:cNvSpPr>
          <p:nvPr>
            <p:ph idx="1"/>
          </p:nvPr>
        </p:nvSpPr>
        <p:spPr/>
        <p:txBody>
          <a:bodyPr vert="horz" lIns="91440" tIns="45720" rIns="91440" bIns="45720" rtlCol="0" anchor="t">
            <a:normAutofit/>
          </a:bodyPr>
          <a:lstStyle/>
          <a:p>
            <a:pPr marL="0" indent="0">
              <a:buNone/>
            </a:pPr>
            <a:r>
              <a:rPr lang="en-GB" sz="3200" b="1" dirty="0">
                <a:cs typeface="Calibri" panose="020F0502020204030204"/>
              </a:rPr>
              <a:t>Drug C: </a:t>
            </a:r>
            <a:r>
              <a:rPr lang="en-GB" sz="3200" dirty="0">
                <a:cs typeface="Calibri" panose="020F0502020204030204"/>
              </a:rPr>
              <a:t>This stimulant drug is psychologically addictive. These drug users feel that they can't face life unless they have their fix. Most of these drug users have to take the drug at least once a day. If they can't get hold of their drug these users become edgy, irritable, depressed and restless. Heavy users suffer palpitations, dizziness, headaches, migraine and insomnia.</a:t>
            </a:r>
            <a:endParaRPr lang="en-GB" sz="3200" b="1" dirty="0">
              <a:cs typeface="Calibri" panose="020F0502020204030204"/>
            </a:endParaRPr>
          </a:p>
        </p:txBody>
      </p:sp>
    </p:spTree>
    <p:extLst>
      <p:ext uri="{BB962C8B-B14F-4D97-AF65-F5344CB8AC3E}">
        <p14:creationId xmlns:p14="http://schemas.microsoft.com/office/powerpoint/2010/main" val="41088381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0F3E5-A493-4B67-A6C7-14519E4C8144}"/>
              </a:ext>
            </a:extLst>
          </p:cNvPr>
          <p:cNvSpPr>
            <a:spLocks noGrp="1"/>
          </p:cNvSpPr>
          <p:nvPr>
            <p:ph type="title"/>
          </p:nvPr>
        </p:nvSpPr>
        <p:spPr>
          <a:xfrm>
            <a:off x="7859485" y="634946"/>
            <a:ext cx="3690257" cy="1450757"/>
          </a:xfrm>
        </p:spPr>
        <p:txBody>
          <a:bodyPr vert="horz" lIns="91440" tIns="45720" rIns="91440" bIns="45720" rtlCol="0" anchor="b">
            <a:normAutofit/>
          </a:bodyPr>
          <a:lstStyle/>
          <a:p>
            <a:r>
              <a:rPr lang="en-US"/>
              <a:t>Drug A: Tobacco </a:t>
            </a:r>
          </a:p>
        </p:txBody>
      </p:sp>
      <p:pic>
        <p:nvPicPr>
          <p:cNvPr id="4" name="Picture 4">
            <a:extLst>
              <a:ext uri="{FF2B5EF4-FFF2-40B4-BE49-F238E27FC236}">
                <a16:creationId xmlns:a16="http://schemas.microsoft.com/office/drawing/2014/main" id="{59F374AC-363E-4012-A774-BC97E69F0ECC}"/>
              </a:ext>
            </a:extLst>
          </p:cNvPr>
          <p:cNvPicPr>
            <a:picLocks noGrp="1" noChangeAspect="1"/>
          </p:cNvPicPr>
          <p:nvPr>
            <p:ph idx="1"/>
          </p:nvPr>
        </p:nvPicPr>
        <p:blipFill rotWithShape="1">
          <a:blip r:embed="rId2"/>
          <a:srcRect l="3237" r="6726" b="2"/>
          <a:stretch/>
        </p:blipFill>
        <p:spPr>
          <a:xfrm>
            <a:off x="633999" y="640081"/>
            <a:ext cx="6909801" cy="5314406"/>
          </a:xfrm>
          <a:prstGeom prst="rect">
            <a:avLst/>
          </a:prstGeom>
        </p:spPr>
      </p:pic>
      <p:sp>
        <p:nvSpPr>
          <p:cNvPr id="3" name="TextBox 2">
            <a:extLst>
              <a:ext uri="{FF2B5EF4-FFF2-40B4-BE49-F238E27FC236}">
                <a16:creationId xmlns:a16="http://schemas.microsoft.com/office/drawing/2014/main" id="{DC390523-E875-4BFA-BEC9-128749B682D0}"/>
              </a:ext>
            </a:extLst>
          </p:cNvPr>
          <p:cNvSpPr txBox="1"/>
          <p:nvPr/>
        </p:nvSpPr>
        <p:spPr>
          <a:xfrm>
            <a:off x="7859485" y="2198914"/>
            <a:ext cx="3690257" cy="3670180"/>
          </a:xfrm>
          <a:prstGeom prst="rect">
            <a:avLst/>
          </a:prstGeom>
        </p:spPr>
        <p:txBody>
          <a:bodyPr rot="0" spcFirstLastPara="0" vertOverflow="overflow" horzOverflow="overflow" vert="horz" lIns="0" tIns="45720" rIns="0" bIns="45720" numCol="1" spcCol="0" rtlCol="0" fromWordArt="0" anchorCtr="0" forceAA="0" compatLnSpc="1">
            <a:prstTxWarp prst="textNoShape">
              <a:avLst/>
            </a:prstTxWarp>
            <a:normAutofit lnSpcReduction="10000"/>
          </a:bodyPr>
          <a:lstStyle/>
          <a:p>
            <a:pPr defTabSz="914400">
              <a:lnSpc>
                <a:spcPct val="90000"/>
              </a:lnSpc>
              <a:spcAft>
                <a:spcPts val="600"/>
              </a:spcAft>
              <a:buClr>
                <a:schemeClr val="accent1"/>
              </a:buClr>
              <a:buFont typeface="Calibri" panose="020F0502020204030204" pitchFamily="34" charset="0"/>
            </a:pPr>
            <a:r>
              <a:rPr lang="en-US" sz="2800" dirty="0">
                <a:solidFill>
                  <a:schemeClr val="tx1">
                    <a:lumMod val="75000"/>
                    <a:lumOff val="25000"/>
                  </a:schemeClr>
                </a:solidFill>
              </a:rPr>
              <a:t>Cigarettes have caused many deaths through fires in people's homes but have also caused mass deaths, e.g. when Bradford football stadium caught fire and 56 people were killed due to a dropped cigarette end.</a:t>
            </a:r>
          </a:p>
        </p:txBody>
      </p:sp>
    </p:spTree>
    <p:extLst>
      <p:ext uri="{BB962C8B-B14F-4D97-AF65-F5344CB8AC3E}">
        <p14:creationId xmlns:p14="http://schemas.microsoft.com/office/powerpoint/2010/main" val="24456613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C7C38-E650-446D-BCFA-704DA037C638}"/>
              </a:ext>
            </a:extLst>
          </p:cNvPr>
          <p:cNvSpPr>
            <a:spLocks noGrp="1"/>
          </p:cNvSpPr>
          <p:nvPr>
            <p:ph type="title"/>
          </p:nvPr>
        </p:nvSpPr>
        <p:spPr>
          <a:xfrm>
            <a:off x="7859485" y="634946"/>
            <a:ext cx="3690257" cy="1450757"/>
          </a:xfrm>
        </p:spPr>
        <p:txBody>
          <a:bodyPr vert="horz" lIns="91440" tIns="45720" rIns="91440" bIns="45720" rtlCol="0" anchor="b">
            <a:normAutofit/>
          </a:bodyPr>
          <a:lstStyle/>
          <a:p>
            <a:r>
              <a:rPr lang="en-US"/>
              <a:t>Drug B: Alcohol</a:t>
            </a:r>
          </a:p>
        </p:txBody>
      </p:sp>
      <p:pic>
        <p:nvPicPr>
          <p:cNvPr id="4" name="Picture 4">
            <a:extLst>
              <a:ext uri="{FF2B5EF4-FFF2-40B4-BE49-F238E27FC236}">
                <a16:creationId xmlns:a16="http://schemas.microsoft.com/office/drawing/2014/main" id="{A388B501-A8BD-4449-B111-A41714700933}"/>
              </a:ext>
            </a:extLst>
          </p:cNvPr>
          <p:cNvPicPr>
            <a:picLocks noGrp="1" noChangeAspect="1"/>
          </p:cNvPicPr>
          <p:nvPr>
            <p:ph idx="1"/>
          </p:nvPr>
        </p:nvPicPr>
        <p:blipFill rotWithShape="1">
          <a:blip r:embed="rId3"/>
          <a:srcRect l="2485" r="2" b="2"/>
          <a:stretch/>
        </p:blipFill>
        <p:spPr>
          <a:xfrm>
            <a:off x="633999" y="640081"/>
            <a:ext cx="6909801" cy="5314406"/>
          </a:xfrm>
          <a:prstGeom prst="rect">
            <a:avLst/>
          </a:prstGeom>
        </p:spPr>
      </p:pic>
      <p:sp>
        <p:nvSpPr>
          <p:cNvPr id="3" name="TextBox 2">
            <a:extLst>
              <a:ext uri="{FF2B5EF4-FFF2-40B4-BE49-F238E27FC236}">
                <a16:creationId xmlns:a16="http://schemas.microsoft.com/office/drawing/2014/main" id="{CE908C15-D3B5-465A-A793-E61C3AB09D47}"/>
              </a:ext>
            </a:extLst>
          </p:cNvPr>
          <p:cNvSpPr txBox="1"/>
          <p:nvPr/>
        </p:nvSpPr>
        <p:spPr>
          <a:xfrm>
            <a:off x="7859485" y="2198914"/>
            <a:ext cx="3690257" cy="3670180"/>
          </a:xfrm>
          <a:prstGeom prst="rect">
            <a:avLst/>
          </a:prstGeom>
        </p:spPr>
        <p:txBody>
          <a:bodyPr rot="0" spcFirstLastPara="0" vertOverflow="overflow" horzOverflow="overflow" vert="horz" lIns="0" tIns="45720" rIns="0" bIns="45720" numCol="1" spcCol="0" rtlCol="0" fromWordArt="0" anchorCtr="0" forceAA="0" compatLnSpc="1">
            <a:prstTxWarp prst="textNoShape">
              <a:avLst/>
            </a:prstTxWarp>
            <a:normAutofit fontScale="92500" lnSpcReduction="20000"/>
          </a:bodyPr>
          <a:lstStyle/>
          <a:p>
            <a:pPr defTabSz="914400">
              <a:lnSpc>
                <a:spcPct val="90000"/>
              </a:lnSpc>
              <a:spcAft>
                <a:spcPts val="600"/>
              </a:spcAft>
              <a:buClr>
                <a:schemeClr val="accent1"/>
              </a:buClr>
              <a:buFont typeface="Calibri" panose="020F0502020204030204" pitchFamily="34" charset="0"/>
            </a:pPr>
            <a:r>
              <a:rPr lang="en-US" sz="2400" dirty="0">
                <a:solidFill>
                  <a:schemeClr val="tx1">
                    <a:lumMod val="75000"/>
                    <a:lumOff val="25000"/>
                  </a:schemeClr>
                </a:solidFill>
              </a:rPr>
              <a:t>- Alcohol related crime in the UK is estimated to cost between £8bn and £13bn per year.</a:t>
            </a:r>
          </a:p>
          <a:p>
            <a:pPr defTabSz="914400">
              <a:lnSpc>
                <a:spcPct val="90000"/>
              </a:lnSpc>
              <a:spcAft>
                <a:spcPts val="600"/>
              </a:spcAft>
              <a:buClr>
                <a:schemeClr val="accent1"/>
              </a:buClr>
              <a:buFont typeface="Calibri" panose="020F0502020204030204" pitchFamily="34" charset="0"/>
            </a:pPr>
            <a:endParaRPr lang="en-US" sz="2400"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sz="2400" dirty="0">
                <a:solidFill>
                  <a:schemeClr val="tx1">
                    <a:lumMod val="75000"/>
                    <a:lumOff val="25000"/>
                  </a:schemeClr>
                </a:solidFill>
              </a:rPr>
              <a:t>- 29% of all violent incidents in 2013-14 took place in or around a pub.</a:t>
            </a:r>
          </a:p>
          <a:p>
            <a:pPr defTabSz="914400">
              <a:lnSpc>
                <a:spcPct val="90000"/>
              </a:lnSpc>
              <a:spcAft>
                <a:spcPts val="600"/>
              </a:spcAft>
              <a:buClr>
                <a:schemeClr val="accent1"/>
              </a:buClr>
              <a:buFont typeface="Calibri" panose="020F0502020204030204" pitchFamily="34" charset="0"/>
            </a:pPr>
            <a:endParaRPr lang="en-US" sz="2400"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sz="2400" dirty="0">
                <a:solidFill>
                  <a:schemeClr val="tx1">
                    <a:lumMod val="75000"/>
                    <a:lumOff val="25000"/>
                  </a:schemeClr>
                </a:solidFill>
              </a:rPr>
              <a:t>- Victims believed the offender to be under the influence of alcohol in 53% of all violent  incidents</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p:txBody>
      </p:sp>
    </p:spTree>
    <p:extLst>
      <p:ext uri="{BB962C8B-B14F-4D97-AF65-F5344CB8AC3E}">
        <p14:creationId xmlns:p14="http://schemas.microsoft.com/office/powerpoint/2010/main" val="12526732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FD208-37AA-42FC-BEA0-44E7DD5F36B1}"/>
              </a:ext>
            </a:extLst>
          </p:cNvPr>
          <p:cNvSpPr>
            <a:spLocks noGrp="1"/>
          </p:cNvSpPr>
          <p:nvPr>
            <p:ph type="title"/>
          </p:nvPr>
        </p:nvSpPr>
        <p:spPr>
          <a:xfrm>
            <a:off x="1097280" y="286603"/>
            <a:ext cx="10058400" cy="1450757"/>
          </a:xfrm>
        </p:spPr>
        <p:txBody>
          <a:bodyPr vert="horz" lIns="91440" tIns="45720" rIns="91440" bIns="45720" rtlCol="0" anchor="b">
            <a:normAutofit/>
          </a:bodyPr>
          <a:lstStyle/>
          <a:p>
            <a:r>
              <a:rPr lang="en-US"/>
              <a:t>Drug C: Caffeine</a:t>
            </a:r>
          </a:p>
        </p:txBody>
      </p:sp>
      <p:pic>
        <p:nvPicPr>
          <p:cNvPr id="4" name="Picture 4" descr="A picture containing cup, indoor, table, doughnut&#10;&#10;Description automatically generated">
            <a:extLst>
              <a:ext uri="{FF2B5EF4-FFF2-40B4-BE49-F238E27FC236}">
                <a16:creationId xmlns:a16="http://schemas.microsoft.com/office/drawing/2014/main" id="{175CDB19-B90A-4051-A4FD-DD8B5A1DD26B}"/>
              </a:ext>
            </a:extLst>
          </p:cNvPr>
          <p:cNvPicPr>
            <a:picLocks noGrp="1" noChangeAspect="1"/>
          </p:cNvPicPr>
          <p:nvPr>
            <p:ph idx="1"/>
          </p:nvPr>
        </p:nvPicPr>
        <p:blipFill rotWithShape="1">
          <a:blip r:embed="rId2"/>
          <a:srcRect l="21952" r="31601"/>
          <a:stretch/>
        </p:blipFill>
        <p:spPr>
          <a:xfrm>
            <a:off x="1076432" y="1916318"/>
            <a:ext cx="3094997" cy="3471012"/>
          </a:xfrm>
          <a:prstGeom prst="rect">
            <a:avLst/>
          </a:prstGeom>
        </p:spPr>
      </p:pic>
      <p:sp>
        <p:nvSpPr>
          <p:cNvPr id="5" name="TextBox 4">
            <a:extLst>
              <a:ext uri="{FF2B5EF4-FFF2-40B4-BE49-F238E27FC236}">
                <a16:creationId xmlns:a16="http://schemas.microsoft.com/office/drawing/2014/main" id="{34EAD89E-1F10-48B0-9653-F66C8FCA2079}"/>
              </a:ext>
            </a:extLst>
          </p:cNvPr>
          <p:cNvSpPr txBox="1"/>
          <p:nvPr/>
        </p:nvSpPr>
        <p:spPr>
          <a:xfrm>
            <a:off x="4639733" y="1845734"/>
            <a:ext cx="6515947" cy="4023360"/>
          </a:xfrm>
          <a:prstGeom prst="rect">
            <a:avLst/>
          </a:prstGeom>
        </p:spPr>
        <p:txBody>
          <a:bodyPr rot="0" spcFirstLastPara="0" vertOverflow="overflow" horzOverflow="overflow" vert="horz" lIns="0" tIns="45720" rIns="0" bIns="45720" numCol="1" spcCol="0" rtlCol="0" fromWordArt="0" anchorCtr="0" forceAA="0" compatLnSpc="1">
            <a:prstTxWarp prst="textNoShape">
              <a:avLst/>
            </a:prstTxWarp>
            <a:normAutofit/>
          </a:bodyPr>
          <a:lstStyle/>
          <a:p>
            <a:pPr defTabSz="914400">
              <a:lnSpc>
                <a:spcPct val="90000"/>
              </a:lnSpc>
              <a:spcAft>
                <a:spcPts val="600"/>
              </a:spcAft>
              <a:buClr>
                <a:schemeClr val="accent1"/>
              </a:buClr>
              <a:buFont typeface="Calibri" panose="020F0502020204030204" pitchFamily="34" charset="0"/>
            </a:pPr>
            <a:r>
              <a:rPr lang="en-US" sz="4000" dirty="0">
                <a:solidFill>
                  <a:schemeClr val="tx1">
                    <a:lumMod val="75000"/>
                    <a:lumOff val="25000"/>
                  </a:schemeClr>
                </a:solidFill>
              </a:rPr>
              <a:t>Found in chocolate, lemonade, tea, coffee, pills.</a:t>
            </a:r>
          </a:p>
          <a:p>
            <a:pPr defTabSz="914400">
              <a:lnSpc>
                <a:spcPct val="90000"/>
              </a:lnSpc>
              <a:spcAft>
                <a:spcPts val="600"/>
              </a:spcAft>
              <a:buClr>
                <a:schemeClr val="accent1"/>
              </a:buClr>
              <a:buFont typeface="Calibri" panose="020F0502020204030204" pitchFamily="34" charset="0"/>
            </a:pPr>
            <a:endParaRPr lang="en-US" sz="4000"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sz="4000" dirty="0">
                <a:solidFill>
                  <a:schemeClr val="tx1">
                    <a:lumMod val="75000"/>
                    <a:lumOff val="25000"/>
                  </a:schemeClr>
                </a:solidFill>
              </a:rPr>
              <a:t>- Can cause tiredness, irritability and increases heart rate and blood pressure.</a:t>
            </a:r>
          </a:p>
        </p:txBody>
      </p:sp>
    </p:spTree>
    <p:extLst>
      <p:ext uri="{BB962C8B-B14F-4D97-AF65-F5344CB8AC3E}">
        <p14:creationId xmlns:p14="http://schemas.microsoft.com/office/powerpoint/2010/main" val="6395720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Genetic explanations</a:t>
            </a:r>
          </a:p>
        </p:txBody>
      </p:sp>
      <p:sp>
        <p:nvSpPr>
          <p:cNvPr id="3" name="Content Placeholder 2"/>
          <p:cNvSpPr>
            <a:spLocks noGrp="1"/>
          </p:cNvSpPr>
          <p:nvPr>
            <p:ph idx="1"/>
          </p:nvPr>
        </p:nvSpPr>
        <p:spPr>
          <a:xfrm>
            <a:off x="466483" y="2039620"/>
            <a:ext cx="4728972" cy="3992880"/>
          </a:xfrm>
          <a:solidFill>
            <a:schemeClr val="accent2">
              <a:lumMod val="20000"/>
              <a:lumOff val="80000"/>
            </a:schemeClr>
          </a:solidFill>
        </p:spPr>
        <p:txBody>
          <a:bodyPr>
            <a:noAutofit/>
          </a:bodyPr>
          <a:lstStyle/>
          <a:p>
            <a:pPr marL="0" indent="0">
              <a:buNone/>
            </a:pPr>
            <a:r>
              <a:rPr lang="en-GB" sz="2400" dirty="0"/>
              <a:t>Initial research focused on an attempt to reveal a ‘criminal chromosome’ XXY</a:t>
            </a:r>
          </a:p>
          <a:p>
            <a:pPr marL="0" indent="0">
              <a:buNone/>
            </a:pPr>
            <a:r>
              <a:rPr lang="en-GB" sz="2400" b="1" i="1" dirty="0">
                <a:solidFill>
                  <a:srgbClr val="FF0000"/>
                </a:solidFill>
              </a:rPr>
              <a:t>Jacobs et al 1965</a:t>
            </a:r>
            <a:r>
              <a:rPr lang="en-GB" sz="2400" dirty="0"/>
              <a:t>: males with an extra chromosome were predisposed to criminal behaviour</a:t>
            </a:r>
          </a:p>
          <a:p>
            <a:pPr marL="0" indent="0">
              <a:buNone/>
            </a:pPr>
            <a:r>
              <a:rPr lang="en-GB" sz="2400" dirty="0"/>
              <a:t>X: Not everyone with the extra chromosome turned to offending</a:t>
            </a:r>
          </a:p>
        </p:txBody>
      </p:sp>
      <p:pic>
        <p:nvPicPr>
          <p:cNvPr id="4" name="Picture 3"/>
          <p:cNvPicPr>
            <a:picLocks noChangeAspect="1"/>
          </p:cNvPicPr>
          <p:nvPr/>
        </p:nvPicPr>
        <p:blipFill>
          <a:blip r:embed="rId4"/>
          <a:stretch>
            <a:fillRect/>
          </a:stretch>
        </p:blipFill>
        <p:spPr>
          <a:xfrm>
            <a:off x="9780651" y="172871"/>
            <a:ext cx="2143125" cy="2143125"/>
          </a:xfrm>
          <a:prstGeom prst="rect">
            <a:avLst/>
          </a:prstGeom>
        </p:spPr>
      </p:pic>
      <p:sp>
        <p:nvSpPr>
          <p:cNvPr id="7" name="TextBox 6"/>
          <p:cNvSpPr txBox="1"/>
          <p:nvPr/>
        </p:nvSpPr>
        <p:spPr>
          <a:xfrm>
            <a:off x="6108192" y="2502932"/>
            <a:ext cx="5815584" cy="3970318"/>
          </a:xfrm>
          <a:prstGeom prst="rect">
            <a:avLst/>
          </a:prstGeom>
          <a:noFill/>
        </p:spPr>
        <p:txBody>
          <a:bodyPr wrap="square" rtlCol="0">
            <a:spAutoFit/>
          </a:bodyPr>
          <a:lstStyle/>
          <a:p>
            <a:r>
              <a:rPr lang="en-GB" sz="2400" dirty="0">
                <a:latin typeface="AR CENA" panose="02000000000000000000" pitchFamily="2" charset="0"/>
              </a:rPr>
              <a:t>Han Brunner (Brunner et al, 1993)</a:t>
            </a:r>
          </a:p>
          <a:p>
            <a:endParaRPr lang="en-GB" sz="2400" dirty="0">
              <a:latin typeface="AR CENA" panose="02000000000000000000" pitchFamily="2" charset="0"/>
            </a:endParaRPr>
          </a:p>
          <a:p>
            <a:pPr marL="285750" indent="-285750">
              <a:buFontTx/>
              <a:buChar char="-"/>
            </a:pPr>
            <a:r>
              <a:rPr lang="en-GB" sz="2400" dirty="0">
                <a:latin typeface="AR CENA" panose="02000000000000000000" pitchFamily="2" charset="0"/>
              </a:rPr>
              <a:t>Observed Dutch family over several generations</a:t>
            </a:r>
          </a:p>
          <a:p>
            <a:pPr marL="285750" indent="-285750">
              <a:buFontTx/>
              <a:buChar char="-"/>
            </a:pPr>
            <a:r>
              <a:rPr lang="en-GB" sz="2400" dirty="0">
                <a:latin typeface="AR CENA" panose="02000000000000000000" pitchFamily="2" charset="0"/>
              </a:rPr>
              <a:t>Found some members exhibited extremely violent behaviour</a:t>
            </a:r>
          </a:p>
          <a:p>
            <a:pPr marL="285750" indent="-285750">
              <a:buFontTx/>
              <a:buChar char="-"/>
            </a:pPr>
            <a:r>
              <a:rPr lang="en-GB" sz="2400" dirty="0">
                <a:latin typeface="AR CENA" panose="02000000000000000000" pitchFamily="2" charset="0"/>
              </a:rPr>
              <a:t>Found that these family members were deficient in MONOAMINE OXIDASE A </a:t>
            </a:r>
            <a:r>
              <a:rPr lang="en-GB" sz="2800" dirty="0">
                <a:latin typeface="AR CENA" panose="02000000000000000000" pitchFamily="2" charset="0"/>
              </a:rPr>
              <a:t>(MAOA).</a:t>
            </a:r>
          </a:p>
        </p:txBody>
      </p:sp>
    </p:spTree>
    <p:custDataLst>
      <p:tags r:id="rId1"/>
    </p:custDataLst>
    <p:extLst>
      <p:ext uri="{BB962C8B-B14F-4D97-AF65-F5344CB8AC3E}">
        <p14:creationId xmlns:p14="http://schemas.microsoft.com/office/powerpoint/2010/main" val="3211249923"/>
      </p:ext>
    </p:extLst>
  </p:cSld>
  <p:clrMapOvr>
    <a:masterClrMapping/>
  </p:clrMapOvr>
  <mc:AlternateContent xmlns:mc="http://schemas.openxmlformats.org/markup-compatibility/2006" xmlns:p14="http://schemas.microsoft.com/office/powerpoint/2010/main">
    <mc:Choice Requires="p14">
      <p:transition spd="slow" p14:dur="2000" advTm="221665"/>
    </mc:Choice>
    <mc:Fallback xmlns="">
      <p:transition spd="slow" advTm="22166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wipe(down)">
                                      <p:cBhvr>
                                        <p:cTn id="3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829" y="235494"/>
            <a:ext cx="10058400" cy="1450757"/>
          </a:xfrm>
        </p:spPr>
        <p:txBody>
          <a:bodyPr/>
          <a:lstStyle/>
          <a:p>
            <a:r>
              <a:rPr lang="en-GB" dirty="0"/>
              <a:t>Limitations of genetic explanations</a:t>
            </a:r>
            <a:endParaRPr lang="en-GB" b="1" dirty="0"/>
          </a:p>
        </p:txBody>
      </p:sp>
      <p:pic>
        <p:nvPicPr>
          <p:cNvPr id="4" name="Content Placeholder 3"/>
          <p:cNvPicPr>
            <a:picLocks noGrp="1" noChangeAspect="1"/>
          </p:cNvPicPr>
          <p:nvPr>
            <p:ph idx="1"/>
          </p:nvPr>
        </p:nvPicPr>
        <p:blipFill>
          <a:blip r:embed="rId4"/>
          <a:stretch>
            <a:fillRect/>
          </a:stretch>
        </p:blipFill>
        <p:spPr>
          <a:xfrm>
            <a:off x="9310846" y="219138"/>
            <a:ext cx="2600325" cy="1762125"/>
          </a:xfrm>
          <a:prstGeom prst="rect">
            <a:avLst/>
          </a:prstGeom>
        </p:spPr>
      </p:pic>
      <p:sp>
        <p:nvSpPr>
          <p:cNvPr id="5" name="TextBox 4"/>
          <p:cNvSpPr txBox="1"/>
          <p:nvPr/>
        </p:nvSpPr>
        <p:spPr>
          <a:xfrm>
            <a:off x="512064" y="2322576"/>
            <a:ext cx="6806921" cy="1815882"/>
          </a:xfrm>
          <a:prstGeom prst="rect">
            <a:avLst/>
          </a:prstGeom>
          <a:solidFill>
            <a:schemeClr val="bg1"/>
          </a:solidFill>
        </p:spPr>
        <p:txBody>
          <a:bodyPr wrap="square" rtlCol="0">
            <a:spAutoFit/>
          </a:bodyPr>
          <a:lstStyle/>
          <a:p>
            <a:r>
              <a:rPr lang="en-GB" sz="2800" b="1" u="sng" dirty="0">
                <a:solidFill>
                  <a:srgbClr val="92D050"/>
                </a:solidFill>
              </a:rPr>
              <a:t>Nature vs nurture</a:t>
            </a:r>
          </a:p>
          <a:p>
            <a:r>
              <a:rPr lang="en-GB" sz="2800" dirty="0"/>
              <a:t>- Crime can run in families not because of inherited genetic disorders but because of environmental factors e.g. bad parenting</a:t>
            </a:r>
          </a:p>
        </p:txBody>
      </p:sp>
      <p:sp>
        <p:nvSpPr>
          <p:cNvPr id="6" name="TextBox 5"/>
          <p:cNvSpPr txBox="1"/>
          <p:nvPr/>
        </p:nvSpPr>
        <p:spPr>
          <a:xfrm>
            <a:off x="512064" y="4498848"/>
            <a:ext cx="6806921" cy="1815882"/>
          </a:xfrm>
          <a:prstGeom prst="rect">
            <a:avLst/>
          </a:prstGeom>
          <a:solidFill>
            <a:schemeClr val="bg1"/>
          </a:solidFill>
        </p:spPr>
        <p:txBody>
          <a:bodyPr wrap="square" rtlCol="0">
            <a:spAutoFit/>
          </a:bodyPr>
          <a:lstStyle/>
          <a:p>
            <a:r>
              <a:rPr lang="en-GB" sz="2800" b="1" u="sng" dirty="0">
                <a:solidFill>
                  <a:srgbClr val="92D050"/>
                </a:solidFill>
              </a:rPr>
              <a:t>Free will</a:t>
            </a:r>
          </a:p>
          <a:p>
            <a:r>
              <a:rPr lang="en-GB" sz="2800" dirty="0"/>
              <a:t>Genetic explanations ignore free will and puts the explanation of crime down to uncontrollable impulses</a:t>
            </a:r>
          </a:p>
        </p:txBody>
      </p:sp>
      <p:sp>
        <p:nvSpPr>
          <p:cNvPr id="7" name="TextBox 6"/>
          <p:cNvSpPr txBox="1"/>
          <p:nvPr/>
        </p:nvSpPr>
        <p:spPr>
          <a:xfrm>
            <a:off x="7546436" y="2375189"/>
            <a:ext cx="4364735" cy="4247317"/>
          </a:xfrm>
          <a:prstGeom prst="rect">
            <a:avLst/>
          </a:prstGeom>
          <a:solidFill>
            <a:schemeClr val="bg1"/>
          </a:solidFill>
        </p:spPr>
        <p:txBody>
          <a:bodyPr wrap="square" rtlCol="0">
            <a:spAutoFit/>
          </a:bodyPr>
          <a:lstStyle/>
          <a:p>
            <a:r>
              <a:rPr lang="en-GB" sz="2800" b="1" u="sng" dirty="0">
                <a:solidFill>
                  <a:srgbClr val="92D050"/>
                </a:solidFill>
              </a:rPr>
              <a:t>Justifies pre-emptive action</a:t>
            </a:r>
          </a:p>
          <a:p>
            <a:r>
              <a:rPr lang="en-GB" sz="2800" dirty="0"/>
              <a:t>If the state believed someone to have these genetic implications then it may be justified in taking pre-emptive action e.g. pre-emptive imprisonment, regardless of whether that person has offended or not</a:t>
            </a:r>
          </a:p>
          <a:p>
            <a:endParaRPr lang="en-GB" dirty="0"/>
          </a:p>
        </p:txBody>
      </p:sp>
    </p:spTree>
    <p:custDataLst>
      <p:tags r:id="rId1"/>
    </p:custDataLst>
    <p:extLst>
      <p:ext uri="{BB962C8B-B14F-4D97-AF65-F5344CB8AC3E}">
        <p14:creationId xmlns:p14="http://schemas.microsoft.com/office/powerpoint/2010/main" val="1759822291"/>
      </p:ext>
    </p:extLst>
  </p:cSld>
  <p:clrMapOvr>
    <a:masterClrMapping/>
  </p:clrMapOvr>
  <mc:AlternateContent xmlns:mc="http://schemas.openxmlformats.org/markup-compatibility/2006" xmlns:p14="http://schemas.microsoft.com/office/powerpoint/2010/main">
    <mc:Choice Requires="p14">
      <p:transition spd="slow" p14:dur="2000" advTm="140905"/>
    </mc:Choice>
    <mc:Fallback xmlns="">
      <p:transition spd="slow" advTm="14090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98165" y="190751"/>
            <a:ext cx="9924930" cy="6423272"/>
          </a:xfrm>
          <a:prstGeom prst="rect">
            <a:avLst/>
          </a:prstGeom>
        </p:spPr>
      </p:pic>
      <p:sp>
        <p:nvSpPr>
          <p:cNvPr id="2" name="TextBox 1"/>
          <p:cNvSpPr txBox="1"/>
          <p:nvPr/>
        </p:nvSpPr>
        <p:spPr>
          <a:xfrm>
            <a:off x="3102683" y="3402387"/>
            <a:ext cx="6114197" cy="2123658"/>
          </a:xfrm>
          <a:prstGeom prst="rect">
            <a:avLst/>
          </a:prstGeom>
          <a:solidFill>
            <a:schemeClr val="accent2">
              <a:lumMod val="40000"/>
              <a:lumOff val="60000"/>
            </a:schemeClr>
          </a:solidFill>
        </p:spPr>
        <p:txBody>
          <a:bodyPr wrap="square" rtlCol="0">
            <a:spAutoFit/>
          </a:bodyPr>
          <a:lstStyle/>
          <a:p>
            <a:r>
              <a:rPr lang="en-GB" sz="6600" dirty="0">
                <a:solidFill>
                  <a:srgbClr val="0070C0"/>
                </a:solidFill>
              </a:rPr>
              <a:t>PSYCHOLOGICAL POSITIVISM</a:t>
            </a:r>
          </a:p>
        </p:txBody>
      </p:sp>
    </p:spTree>
    <p:extLst>
      <p:ext uri="{BB962C8B-B14F-4D97-AF65-F5344CB8AC3E}">
        <p14:creationId xmlns:p14="http://schemas.microsoft.com/office/powerpoint/2010/main" val="598972319"/>
      </p:ext>
    </p:extLst>
  </p:cSld>
  <p:clrMapOvr>
    <a:masterClrMapping/>
  </p:clrMapOvr>
  <mc:AlternateContent xmlns:mc="http://schemas.openxmlformats.org/markup-compatibility/2006" xmlns:p14="http://schemas.microsoft.com/office/powerpoint/2010/main">
    <mc:Choice Requires="p14">
      <p:transition spd="slow" p14:dur="2000" advTm="13403"/>
    </mc:Choice>
    <mc:Fallback xmlns="">
      <p:transition spd="slow" advTm="13403"/>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PSYCHOLOGICAL EXPLANATIONS OF CRIME</a:t>
            </a:r>
          </a:p>
        </p:txBody>
      </p:sp>
      <p:pic>
        <p:nvPicPr>
          <p:cNvPr id="4" name="Picture 3"/>
          <p:cNvPicPr>
            <a:picLocks noChangeAspect="1"/>
          </p:cNvPicPr>
          <p:nvPr/>
        </p:nvPicPr>
        <p:blipFill>
          <a:blip r:embed="rId5"/>
          <a:stretch>
            <a:fillRect/>
          </a:stretch>
        </p:blipFill>
        <p:spPr>
          <a:xfrm>
            <a:off x="487729" y="2187321"/>
            <a:ext cx="2171700" cy="2105025"/>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graphicFrame>
        <p:nvGraphicFramePr>
          <p:cNvPr id="7" name="TextBox 2">
            <a:extLst>
              <a:ext uri="{FF2B5EF4-FFF2-40B4-BE49-F238E27FC236}">
                <a16:creationId xmlns:a16="http://schemas.microsoft.com/office/drawing/2014/main" id="{80445F8D-4FA0-7F70-183E-89A631560DEA}"/>
              </a:ext>
            </a:extLst>
          </p:cNvPr>
          <p:cNvGraphicFramePr/>
          <p:nvPr/>
        </p:nvGraphicFramePr>
        <p:xfrm>
          <a:off x="3189707" y="2322576"/>
          <a:ext cx="8514564" cy="393954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149822281"/>
      </p:ext>
    </p:extLst>
  </p:cSld>
  <p:clrMapOvr>
    <a:masterClrMapping/>
  </p:clrMapOvr>
  <mc:AlternateContent xmlns:mc="http://schemas.openxmlformats.org/markup-compatibility/2006" xmlns:p14="http://schemas.microsoft.com/office/powerpoint/2010/main">
    <mc:Choice Requires="p14">
      <p:transition spd="slow" p14:dur="2000" advTm="49087"/>
    </mc:Choice>
    <mc:Fallback xmlns="">
      <p:transition spd="slow" advTm="490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SIGMUND FREUD</a:t>
            </a:r>
          </a:p>
        </p:txBody>
      </p:sp>
      <p:pic>
        <p:nvPicPr>
          <p:cNvPr id="5" name="Picture 4"/>
          <p:cNvPicPr>
            <a:picLocks noChangeAspect="1"/>
          </p:cNvPicPr>
          <p:nvPr/>
        </p:nvPicPr>
        <p:blipFill>
          <a:blip r:embed="rId3"/>
          <a:stretch>
            <a:fillRect/>
          </a:stretch>
        </p:blipFill>
        <p:spPr>
          <a:xfrm>
            <a:off x="7026519" y="1737360"/>
            <a:ext cx="3031832" cy="4282248"/>
          </a:xfrm>
          <a:prstGeom prst="rect">
            <a:avLst/>
          </a:prstGeom>
        </p:spPr>
      </p:pic>
      <p:pic>
        <p:nvPicPr>
          <p:cNvPr id="6" name="Picture 5"/>
          <p:cNvPicPr>
            <a:picLocks noChangeAspect="1"/>
          </p:cNvPicPr>
          <p:nvPr/>
        </p:nvPicPr>
        <p:blipFill>
          <a:blip r:embed="rId4"/>
          <a:stretch>
            <a:fillRect/>
          </a:stretch>
        </p:blipFill>
        <p:spPr>
          <a:xfrm>
            <a:off x="1645746" y="1750252"/>
            <a:ext cx="4720366" cy="4282248"/>
          </a:xfrm>
          <a:prstGeom prst="rect">
            <a:avLst/>
          </a:prstGeom>
        </p:spPr>
      </p:pic>
    </p:spTree>
    <p:extLst>
      <p:ext uri="{BB962C8B-B14F-4D97-AF65-F5344CB8AC3E}">
        <p14:creationId xmlns:p14="http://schemas.microsoft.com/office/powerpoint/2010/main" val="2851179438"/>
      </p:ext>
    </p:extLst>
  </p:cSld>
  <p:clrMapOvr>
    <a:masterClrMapping/>
  </p:clrMapOvr>
  <mc:AlternateContent xmlns:mc="http://schemas.openxmlformats.org/markup-compatibility/2006" xmlns:p14="http://schemas.microsoft.com/office/powerpoint/2010/main">
    <mc:Choice Requires="p14">
      <p:transition spd="slow" p14:dur="2000" advTm="111995"/>
    </mc:Choice>
    <mc:Fallback xmlns="">
      <p:transition spd="slow" advTm="111995"/>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2989" y="-308426"/>
            <a:ext cx="10058400" cy="1450757"/>
          </a:xfrm>
        </p:spPr>
        <p:txBody>
          <a:bodyPr/>
          <a:lstStyle/>
          <a:p>
            <a:r>
              <a:rPr lang="en-GB" dirty="0"/>
              <a:t>Personality and criminality</a:t>
            </a:r>
          </a:p>
        </p:txBody>
      </p:sp>
      <p:sp>
        <p:nvSpPr>
          <p:cNvPr id="3" name="TextBox 2"/>
          <p:cNvSpPr txBox="1"/>
          <p:nvPr/>
        </p:nvSpPr>
        <p:spPr>
          <a:xfrm>
            <a:off x="673770" y="4427621"/>
            <a:ext cx="11030501" cy="2246769"/>
          </a:xfrm>
          <a:prstGeom prst="rect">
            <a:avLst/>
          </a:prstGeom>
          <a:solidFill>
            <a:schemeClr val="bg2"/>
          </a:solidFill>
        </p:spPr>
        <p:txBody>
          <a:bodyPr wrap="square" rtlCol="0">
            <a:spAutoFit/>
          </a:bodyPr>
          <a:lstStyle/>
          <a:p>
            <a:pPr marL="342900" indent="-342900">
              <a:buFont typeface="Wingdings" panose="05000000000000000000" pitchFamily="2" charset="2"/>
              <a:buChar char="Ø"/>
            </a:pPr>
            <a:r>
              <a:rPr lang="en-GB" sz="2800" dirty="0"/>
              <a:t>Personality tests can also be used to assess and evaluate someone’s personality.</a:t>
            </a:r>
          </a:p>
          <a:p>
            <a:endParaRPr lang="en-GB" sz="2800" dirty="0"/>
          </a:p>
          <a:p>
            <a:r>
              <a:rPr lang="en-GB" sz="2800" dirty="0"/>
              <a:t>Examples of such tests include: </a:t>
            </a:r>
            <a:r>
              <a:rPr lang="en-GB" sz="2800" b="1" dirty="0"/>
              <a:t>Minnesota Multiphasic Personality Inventory (MMPI</a:t>
            </a:r>
            <a:r>
              <a:rPr lang="en-GB" sz="2800" dirty="0"/>
              <a:t>) and the </a:t>
            </a:r>
            <a:r>
              <a:rPr lang="en-GB" sz="2800" b="1" dirty="0"/>
              <a:t>Interpersonal Maturity Test (I-L)</a:t>
            </a:r>
          </a:p>
        </p:txBody>
      </p:sp>
      <p:pic>
        <p:nvPicPr>
          <p:cNvPr id="4" name="Picture 3"/>
          <p:cNvPicPr>
            <a:picLocks noChangeAspect="1"/>
          </p:cNvPicPr>
          <p:nvPr/>
        </p:nvPicPr>
        <p:blipFill>
          <a:blip r:embed="rId4"/>
          <a:stretch>
            <a:fillRect/>
          </a:stretch>
        </p:blipFill>
        <p:spPr>
          <a:xfrm>
            <a:off x="673770" y="416952"/>
            <a:ext cx="2717130" cy="3833490"/>
          </a:xfrm>
          <a:prstGeom prst="rect">
            <a:avLst/>
          </a:prstGeom>
        </p:spPr>
      </p:pic>
      <p:sp>
        <p:nvSpPr>
          <p:cNvPr id="5" name="Oval Callout 4"/>
          <p:cNvSpPr/>
          <p:nvPr/>
        </p:nvSpPr>
        <p:spPr>
          <a:xfrm>
            <a:off x="4860758" y="1451515"/>
            <a:ext cx="7050505" cy="2735473"/>
          </a:xfrm>
          <a:prstGeom prst="wedgeEllipseCallout">
            <a:avLst/>
          </a:prstGeom>
          <a:solidFill>
            <a:srgbClr val="66DCE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5650830" y="1788199"/>
            <a:ext cx="5125453" cy="2062103"/>
          </a:xfrm>
          <a:prstGeom prst="rect">
            <a:avLst/>
          </a:prstGeom>
          <a:noFill/>
        </p:spPr>
        <p:txBody>
          <a:bodyPr wrap="square" rtlCol="0">
            <a:spAutoFit/>
          </a:bodyPr>
          <a:lstStyle/>
          <a:p>
            <a:pPr algn="ctr"/>
            <a:r>
              <a:rPr lang="en-GB" sz="3200" b="1" dirty="0">
                <a:solidFill>
                  <a:schemeClr val="bg1"/>
                </a:solidFill>
              </a:rPr>
              <a:t>HOW COULD THE EVIDENCE PROVIDED BY THESE TESTS BE USEFUL TO THE JUSTICE SYSTEM?</a:t>
            </a:r>
          </a:p>
        </p:txBody>
      </p:sp>
    </p:spTree>
    <p:custDataLst>
      <p:tags r:id="rId1"/>
    </p:custDataLst>
    <p:extLst>
      <p:ext uri="{BB962C8B-B14F-4D97-AF65-F5344CB8AC3E}">
        <p14:creationId xmlns:p14="http://schemas.microsoft.com/office/powerpoint/2010/main" val="3408815010"/>
      </p:ext>
    </p:extLst>
  </p:cSld>
  <p:clrMapOvr>
    <a:masterClrMapping/>
  </p:clrMapOvr>
  <mc:AlternateContent xmlns:mc="http://schemas.openxmlformats.org/markup-compatibility/2006" xmlns:p14="http://schemas.microsoft.com/office/powerpoint/2010/main">
    <mc:Choice Requires="p14">
      <p:transition spd="slow" p14:dur="2000" advTm="96326"/>
    </mc:Choice>
    <mc:Fallback xmlns="">
      <p:transition spd="slow" advTm="9632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circle(in)">
                                      <p:cBhvr>
                                        <p:cTn id="19" dur="20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circle(in)">
                                      <p:cBhvr>
                                        <p:cTn id="24"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7458" y="413362"/>
            <a:ext cx="9658495" cy="749011"/>
          </a:xfrm>
        </p:spPr>
        <p:txBody>
          <a:bodyPr>
            <a:normAutofit/>
          </a:bodyPr>
          <a:lstStyle/>
          <a:p>
            <a:r>
              <a:rPr lang="en-GB" dirty="0"/>
              <a:t>HANS EYSENCK</a:t>
            </a:r>
          </a:p>
        </p:txBody>
      </p:sp>
      <p:pic>
        <p:nvPicPr>
          <p:cNvPr id="3" name="Picture 2"/>
          <p:cNvPicPr>
            <a:picLocks noChangeAspect="1"/>
          </p:cNvPicPr>
          <p:nvPr/>
        </p:nvPicPr>
        <p:blipFill>
          <a:blip r:embed="rId3"/>
          <a:stretch>
            <a:fillRect/>
          </a:stretch>
        </p:blipFill>
        <p:spPr>
          <a:xfrm>
            <a:off x="4974956" y="289376"/>
            <a:ext cx="7027674" cy="6289655"/>
          </a:xfrm>
          <a:prstGeom prst="rect">
            <a:avLst/>
          </a:prstGeom>
        </p:spPr>
      </p:pic>
      <p:pic>
        <p:nvPicPr>
          <p:cNvPr id="4" name="Picture 3"/>
          <p:cNvPicPr>
            <a:picLocks noChangeAspect="1"/>
          </p:cNvPicPr>
          <p:nvPr/>
        </p:nvPicPr>
        <p:blipFill>
          <a:blip r:embed="rId4"/>
          <a:stretch>
            <a:fillRect/>
          </a:stretch>
        </p:blipFill>
        <p:spPr>
          <a:xfrm>
            <a:off x="875655" y="1628650"/>
            <a:ext cx="3611105" cy="3611105"/>
          </a:xfrm>
          <a:prstGeom prst="rect">
            <a:avLst/>
          </a:prstGeom>
        </p:spPr>
      </p:pic>
    </p:spTree>
    <p:extLst>
      <p:ext uri="{BB962C8B-B14F-4D97-AF65-F5344CB8AC3E}">
        <p14:creationId xmlns:p14="http://schemas.microsoft.com/office/powerpoint/2010/main" val="1854291215"/>
      </p:ext>
    </p:extLst>
  </p:cSld>
  <p:clrMapOvr>
    <a:masterClrMapping/>
  </p:clrMapOvr>
  <mc:AlternateContent xmlns:mc="http://schemas.openxmlformats.org/markup-compatibility/2006" xmlns:p14="http://schemas.microsoft.com/office/powerpoint/2010/main">
    <mc:Choice Requires="p14">
      <p:transition spd="slow" p14:dur="2000" advTm="101896"/>
    </mc:Choice>
    <mc:Fallback xmlns="">
      <p:transition spd="slow" advTm="101896"/>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4531" y="568344"/>
            <a:ext cx="7089740" cy="1244957"/>
          </a:xfrm>
        </p:spPr>
        <p:txBody>
          <a:bodyPr>
            <a:normAutofit/>
          </a:bodyPr>
          <a:lstStyle/>
          <a:p>
            <a:r>
              <a:rPr lang="en-GB" dirty="0"/>
              <a:t>Intelligence and criminality</a:t>
            </a:r>
          </a:p>
        </p:txBody>
      </p:sp>
      <p:sp>
        <p:nvSpPr>
          <p:cNvPr id="3" name="TextBox 2"/>
          <p:cNvSpPr txBox="1"/>
          <p:nvPr/>
        </p:nvSpPr>
        <p:spPr>
          <a:xfrm>
            <a:off x="4614531" y="2541722"/>
            <a:ext cx="5408908" cy="830997"/>
          </a:xfrm>
          <a:prstGeom prst="rect">
            <a:avLst/>
          </a:prstGeom>
          <a:solidFill>
            <a:schemeClr val="bg1"/>
          </a:solidFill>
        </p:spPr>
        <p:txBody>
          <a:bodyPr wrap="square" rtlCol="0">
            <a:spAutoFit/>
          </a:bodyPr>
          <a:lstStyle/>
          <a:p>
            <a:pPr algn="ctr"/>
            <a:r>
              <a:rPr lang="en-GB" sz="2400" dirty="0"/>
              <a:t>Studies have linked low IQ with aggressive and violent behaviour</a:t>
            </a:r>
          </a:p>
        </p:txBody>
      </p:sp>
      <p:sp>
        <p:nvSpPr>
          <p:cNvPr id="4" name="TextBox 3"/>
          <p:cNvSpPr txBox="1"/>
          <p:nvPr/>
        </p:nvSpPr>
        <p:spPr>
          <a:xfrm>
            <a:off x="2933700" y="3732450"/>
            <a:ext cx="7264185" cy="1138773"/>
          </a:xfrm>
          <a:prstGeom prst="rect">
            <a:avLst/>
          </a:prstGeom>
          <a:noFill/>
        </p:spPr>
        <p:txBody>
          <a:bodyPr wrap="square" rtlCol="0">
            <a:spAutoFit/>
          </a:bodyPr>
          <a:lstStyle/>
          <a:p>
            <a:r>
              <a:rPr lang="en-GB" sz="3200" b="1" dirty="0" err="1">
                <a:solidFill>
                  <a:srgbClr val="0070C0"/>
                </a:solidFill>
              </a:rPr>
              <a:t>Hirschi</a:t>
            </a:r>
            <a:r>
              <a:rPr lang="en-GB" sz="3200" b="1" dirty="0">
                <a:solidFill>
                  <a:srgbClr val="0070C0"/>
                </a:solidFill>
              </a:rPr>
              <a:t> and </a:t>
            </a:r>
            <a:r>
              <a:rPr lang="en-GB" sz="3200" b="1" dirty="0" err="1">
                <a:solidFill>
                  <a:srgbClr val="0070C0"/>
                </a:solidFill>
              </a:rPr>
              <a:t>Hindelang</a:t>
            </a:r>
            <a:r>
              <a:rPr lang="en-GB" sz="3200" b="1" dirty="0">
                <a:solidFill>
                  <a:srgbClr val="0070C0"/>
                </a:solidFill>
              </a:rPr>
              <a:t> (1977)</a:t>
            </a:r>
          </a:p>
          <a:p>
            <a:endParaRPr lang="en-GB" dirty="0"/>
          </a:p>
          <a:p>
            <a:endParaRPr lang="en-GB" dirty="0"/>
          </a:p>
        </p:txBody>
      </p:sp>
      <p:sp>
        <p:nvSpPr>
          <p:cNvPr id="5" name="Down Arrow 4"/>
          <p:cNvSpPr/>
          <p:nvPr/>
        </p:nvSpPr>
        <p:spPr>
          <a:xfrm>
            <a:off x="3332136" y="4355024"/>
            <a:ext cx="976393" cy="2092271"/>
          </a:xfrm>
          <a:prstGeom prst="downArrow">
            <a:avLst/>
          </a:prstGeom>
          <a:solidFill>
            <a:srgbClr val="07CB3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Up Arrow 5"/>
          <p:cNvSpPr/>
          <p:nvPr/>
        </p:nvSpPr>
        <p:spPr>
          <a:xfrm>
            <a:off x="6780509" y="4355024"/>
            <a:ext cx="945396" cy="2092271"/>
          </a:xfrm>
          <a:prstGeom prst="upArrow">
            <a:avLst/>
          </a:prstGeom>
          <a:solidFill>
            <a:srgbClr val="66DCE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4417017" y="4866468"/>
            <a:ext cx="1968285" cy="369332"/>
          </a:xfrm>
          <a:prstGeom prst="rect">
            <a:avLst/>
          </a:prstGeom>
          <a:noFill/>
        </p:spPr>
        <p:txBody>
          <a:bodyPr wrap="square" rtlCol="0">
            <a:spAutoFit/>
          </a:bodyPr>
          <a:lstStyle/>
          <a:p>
            <a:r>
              <a:rPr lang="en-GB" b="1" dirty="0"/>
              <a:t>Low intelligence</a:t>
            </a:r>
          </a:p>
        </p:txBody>
      </p:sp>
      <p:sp>
        <p:nvSpPr>
          <p:cNvPr id="8" name="TextBox 7"/>
          <p:cNvSpPr txBox="1"/>
          <p:nvPr/>
        </p:nvSpPr>
        <p:spPr>
          <a:xfrm>
            <a:off x="8121112" y="4727968"/>
            <a:ext cx="2157315" cy="646331"/>
          </a:xfrm>
          <a:prstGeom prst="rect">
            <a:avLst/>
          </a:prstGeom>
          <a:noFill/>
        </p:spPr>
        <p:txBody>
          <a:bodyPr wrap="square" rtlCol="0">
            <a:spAutoFit/>
          </a:bodyPr>
          <a:lstStyle/>
          <a:p>
            <a:r>
              <a:rPr lang="en-GB" b="1" dirty="0"/>
              <a:t>Criminal and delinquent </a:t>
            </a:r>
          </a:p>
        </p:txBody>
      </p:sp>
      <p:sp>
        <p:nvSpPr>
          <p:cNvPr id="9" name="Rectangular Callout 8"/>
          <p:cNvSpPr/>
          <p:nvPr/>
        </p:nvSpPr>
        <p:spPr>
          <a:xfrm>
            <a:off x="158948" y="1280724"/>
            <a:ext cx="4149581" cy="1751308"/>
          </a:xfrm>
          <a:prstGeom prst="wedgeRectCallou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t>
            </a:r>
            <a:r>
              <a:rPr lang="en-GB" dirty="0">
                <a:solidFill>
                  <a:srgbClr val="0070C0"/>
                </a:solidFill>
              </a:rPr>
              <a:t>CAN YOU THINK OF SOME CRITICISMS OF LINKING INTELLIGENCE WITH CRIMINALITY?</a:t>
            </a:r>
            <a:endParaRPr lang="en-GB" dirty="0"/>
          </a:p>
        </p:txBody>
      </p:sp>
    </p:spTree>
    <p:extLst>
      <p:ext uri="{BB962C8B-B14F-4D97-AF65-F5344CB8AC3E}">
        <p14:creationId xmlns:p14="http://schemas.microsoft.com/office/powerpoint/2010/main" val="1351104520"/>
      </p:ext>
    </p:extLst>
  </p:cSld>
  <p:clrMapOvr>
    <a:masterClrMapping/>
  </p:clrMapOvr>
  <mc:AlternateContent xmlns:mc="http://schemas.openxmlformats.org/markup-compatibility/2006" xmlns:p14="http://schemas.microsoft.com/office/powerpoint/2010/main">
    <mc:Choice Requires="p14">
      <p:transition spd="slow" p14:dur="2000" advTm="91461"/>
    </mc:Choice>
    <mc:Fallback xmlns="">
      <p:transition spd="slow" advTm="91461"/>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05A42EF-68E6-4808-81CD-E5ABD0ED9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9B7808-62CD-6C49-C898-5A37C9E4497E}"/>
              </a:ext>
            </a:extLst>
          </p:cNvPr>
          <p:cNvSpPr>
            <a:spLocks noGrp="1"/>
          </p:cNvSpPr>
          <p:nvPr>
            <p:ph type="title"/>
          </p:nvPr>
        </p:nvSpPr>
        <p:spPr>
          <a:xfrm>
            <a:off x="6411685" y="634946"/>
            <a:ext cx="5127171" cy="1450757"/>
          </a:xfrm>
        </p:spPr>
        <p:txBody>
          <a:bodyPr>
            <a:normAutofit/>
          </a:bodyPr>
          <a:lstStyle/>
          <a:p>
            <a:r>
              <a:rPr lang="en-GB" dirty="0"/>
              <a:t>Learning theories</a:t>
            </a:r>
          </a:p>
        </p:txBody>
      </p:sp>
      <p:pic>
        <p:nvPicPr>
          <p:cNvPr id="4" name="Content Placeholder 3">
            <a:extLst>
              <a:ext uri="{FF2B5EF4-FFF2-40B4-BE49-F238E27FC236}">
                <a16:creationId xmlns:a16="http://schemas.microsoft.com/office/drawing/2014/main" id="{654F6668-7DAF-F4DC-9828-E60ECB16187C}"/>
              </a:ext>
            </a:extLst>
          </p:cNvPr>
          <p:cNvPicPr>
            <a:picLocks noChangeAspect="1"/>
          </p:cNvPicPr>
          <p:nvPr/>
        </p:nvPicPr>
        <p:blipFill>
          <a:blip r:embed="rId3"/>
          <a:stretch>
            <a:fillRect/>
          </a:stretch>
        </p:blipFill>
        <p:spPr>
          <a:xfrm>
            <a:off x="643192" y="720344"/>
            <a:ext cx="5451627" cy="5097270"/>
          </a:xfrm>
          <a:prstGeom prst="rect">
            <a:avLst/>
          </a:prstGeom>
        </p:spPr>
      </p:pic>
      <p:cxnSp>
        <p:nvCxnSpPr>
          <p:cNvPr id="13" name="Straight Connector 12">
            <a:extLst>
              <a:ext uri="{FF2B5EF4-FFF2-40B4-BE49-F238E27FC236}">
                <a16:creationId xmlns:a16="http://schemas.microsoft.com/office/drawing/2014/main" id="{3C4A154E-1950-4755-A5FC-5998EE0CC1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99A5FD7E-FEF2-B34D-3460-4EEA0910E382}"/>
              </a:ext>
            </a:extLst>
          </p:cNvPr>
          <p:cNvSpPr>
            <a:spLocks noGrp="1"/>
          </p:cNvSpPr>
          <p:nvPr>
            <p:ph idx="1"/>
          </p:nvPr>
        </p:nvSpPr>
        <p:spPr>
          <a:xfrm>
            <a:off x="6411684" y="2195059"/>
            <a:ext cx="5127172" cy="3670180"/>
          </a:xfrm>
        </p:spPr>
        <p:txBody>
          <a:bodyPr>
            <a:normAutofit fontScale="92500" lnSpcReduction="20000"/>
          </a:bodyPr>
          <a:lstStyle/>
          <a:p>
            <a:pPr>
              <a:buFont typeface="Wingdings" panose="05000000000000000000" pitchFamily="2" charset="2"/>
              <a:buChar char="q"/>
            </a:pPr>
            <a:r>
              <a:rPr lang="en-US" sz="4000" dirty="0"/>
              <a:t>Classical conditioning- Pavlov</a:t>
            </a:r>
          </a:p>
          <a:p>
            <a:pPr>
              <a:buFont typeface="Wingdings" panose="05000000000000000000" pitchFamily="2" charset="2"/>
              <a:buChar char="q"/>
            </a:pPr>
            <a:r>
              <a:rPr lang="en-US" sz="4000" dirty="0"/>
              <a:t>Operant conditioning - Skinner</a:t>
            </a:r>
          </a:p>
          <a:p>
            <a:pPr>
              <a:buFont typeface="Wingdings" panose="05000000000000000000" pitchFamily="2" charset="2"/>
              <a:buChar char="q"/>
            </a:pPr>
            <a:r>
              <a:rPr lang="en-US" sz="4000" dirty="0"/>
              <a:t>Social learning theory - Bandura</a:t>
            </a:r>
          </a:p>
          <a:p>
            <a:pPr>
              <a:buFont typeface="Wingdings" panose="05000000000000000000" pitchFamily="2" charset="2"/>
              <a:buChar char="q"/>
            </a:pPr>
            <a:r>
              <a:rPr lang="en-US" sz="4000" dirty="0"/>
              <a:t>Cognition</a:t>
            </a:r>
          </a:p>
          <a:p>
            <a:endParaRPr lang="en-US" sz="4000" dirty="0"/>
          </a:p>
        </p:txBody>
      </p:sp>
      <p:sp>
        <p:nvSpPr>
          <p:cNvPr id="15" name="Rectangle 14">
            <a:extLst>
              <a:ext uri="{FF2B5EF4-FFF2-40B4-BE49-F238E27FC236}">
                <a16:creationId xmlns:a16="http://schemas.microsoft.com/office/drawing/2014/main" id="{3FE9C285-56FB-4B36-8ECA-C2D6596AA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937C076B-00B1-4629-B27F-A86F9885F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670492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383B7-CD88-3691-EB37-FE0E91DF4C9F}"/>
              </a:ext>
            </a:extLst>
          </p:cNvPr>
          <p:cNvSpPr>
            <a:spLocks noGrp="1"/>
          </p:cNvSpPr>
          <p:nvPr>
            <p:ph type="title"/>
          </p:nvPr>
        </p:nvSpPr>
        <p:spPr>
          <a:xfrm>
            <a:off x="1657350" y="-389672"/>
            <a:ext cx="10058400" cy="1450757"/>
          </a:xfrm>
        </p:spPr>
        <p:txBody>
          <a:bodyPr/>
          <a:lstStyle/>
          <a:p>
            <a:r>
              <a:rPr lang="en-GB" dirty="0"/>
              <a:t>Learning theories</a:t>
            </a:r>
          </a:p>
        </p:txBody>
      </p:sp>
      <p:pic>
        <p:nvPicPr>
          <p:cNvPr id="5" name="Content Placeholder 4">
            <a:extLst>
              <a:ext uri="{FF2B5EF4-FFF2-40B4-BE49-F238E27FC236}">
                <a16:creationId xmlns:a16="http://schemas.microsoft.com/office/drawing/2014/main" id="{8BDF79A4-0C50-BB82-EBE1-2547B7640BA3}"/>
              </a:ext>
            </a:extLst>
          </p:cNvPr>
          <p:cNvPicPr>
            <a:picLocks noGrp="1" noChangeAspect="1"/>
          </p:cNvPicPr>
          <p:nvPr>
            <p:ph idx="1"/>
          </p:nvPr>
        </p:nvPicPr>
        <p:blipFill>
          <a:blip r:embed="rId3"/>
          <a:stretch>
            <a:fillRect/>
          </a:stretch>
        </p:blipFill>
        <p:spPr>
          <a:xfrm>
            <a:off x="2324100" y="973102"/>
            <a:ext cx="7883776" cy="5410880"/>
          </a:xfrm>
        </p:spPr>
      </p:pic>
    </p:spTree>
    <p:extLst>
      <p:ext uri="{BB962C8B-B14F-4D97-AF65-F5344CB8AC3E}">
        <p14:creationId xmlns:p14="http://schemas.microsoft.com/office/powerpoint/2010/main" val="6832942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FE635C-C432-47DA-AEAB-A593345CB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BF3D3-2448-4FF3-B57B-852CB3B851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E040C66D-4F1C-4AC9-9214-C9E6DA54AA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777743-5F59-4AAC-B459-F67AE20B64E5}"/>
              </a:ext>
            </a:extLst>
          </p:cNvPr>
          <p:cNvSpPr>
            <a:spLocks noGrp="1"/>
          </p:cNvSpPr>
          <p:nvPr>
            <p:ph type="title"/>
          </p:nvPr>
        </p:nvSpPr>
        <p:spPr>
          <a:xfrm>
            <a:off x="965201" y="643467"/>
            <a:ext cx="6255026" cy="5054008"/>
          </a:xfrm>
        </p:spPr>
        <p:txBody>
          <a:bodyPr vert="horz" lIns="91440" tIns="45720" rIns="91440" bIns="45720" rtlCol="0" anchor="ctr">
            <a:normAutofit/>
          </a:bodyPr>
          <a:lstStyle/>
          <a:p>
            <a:pPr algn="r"/>
            <a:r>
              <a:rPr lang="en-US" sz="8000">
                <a:solidFill>
                  <a:schemeClr val="tx1">
                    <a:lumMod val="85000"/>
                    <a:lumOff val="15000"/>
                  </a:schemeClr>
                </a:solidFill>
              </a:rPr>
              <a:t>Thinkpoint?</a:t>
            </a:r>
          </a:p>
        </p:txBody>
      </p:sp>
      <p:sp>
        <p:nvSpPr>
          <p:cNvPr id="3" name="Content Placeholder 2">
            <a:extLst>
              <a:ext uri="{FF2B5EF4-FFF2-40B4-BE49-F238E27FC236}">
                <a16:creationId xmlns:a16="http://schemas.microsoft.com/office/drawing/2014/main" id="{E9F98377-4D80-4CD3-BFF3-86F0322D5C60}"/>
              </a:ext>
            </a:extLst>
          </p:cNvPr>
          <p:cNvSpPr>
            <a:spLocks noGrp="1"/>
          </p:cNvSpPr>
          <p:nvPr>
            <p:ph idx="1"/>
          </p:nvPr>
        </p:nvSpPr>
        <p:spPr>
          <a:xfrm>
            <a:off x="7870995" y="643467"/>
            <a:ext cx="3341488" cy="5054008"/>
          </a:xfrm>
        </p:spPr>
        <p:txBody>
          <a:bodyPr vert="horz" lIns="91440" tIns="45720" rIns="91440" bIns="45720" rtlCol="0" anchor="ctr">
            <a:normAutofit/>
          </a:bodyPr>
          <a:lstStyle/>
          <a:p>
            <a:pPr marL="0" indent="0">
              <a:buNone/>
            </a:pPr>
            <a:r>
              <a:rPr lang="en-US" sz="2400" cap="all" spc="200">
                <a:solidFill>
                  <a:schemeClr val="tx2"/>
                </a:solidFill>
                <a:latin typeface="+mj-lt"/>
              </a:rPr>
              <a:t>Are children of criminal parents more likely to be criminals themselves?</a:t>
            </a:r>
          </a:p>
        </p:txBody>
      </p:sp>
      <p:cxnSp>
        <p:nvCxnSpPr>
          <p:cNvPr id="16" name="Straight Connector 15">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391367"/>
            <a:ext cx="0" cy="355820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22D9B36-9BE7-472B-8808-7E0D68107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40942"/>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8A549DE7-671D-4575-AF43-858FD9998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73236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5138816-AF06-47EE-964C-EC93C016D5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32CCCF-48DC-4042-9DE1-C82A4B930DF2}"/>
              </a:ext>
            </a:extLst>
          </p:cNvPr>
          <p:cNvSpPr>
            <a:spLocks noGrp="1"/>
          </p:cNvSpPr>
          <p:nvPr>
            <p:ph type="title"/>
          </p:nvPr>
        </p:nvSpPr>
        <p:spPr>
          <a:xfrm>
            <a:off x="4974771" y="634946"/>
            <a:ext cx="6574972" cy="1450757"/>
          </a:xfrm>
        </p:spPr>
        <p:txBody>
          <a:bodyPr>
            <a:normAutofit/>
          </a:bodyPr>
          <a:lstStyle/>
          <a:p>
            <a:r>
              <a:rPr lang="en-US" sz="3400" kern="1200">
                <a:latin typeface="+mn-lt"/>
                <a:ea typeface="+mn-ea"/>
                <a:cs typeface="+mn-cs"/>
              </a:rPr>
              <a:t>Are children of criminal parents more likely to be criminals themselves?</a:t>
            </a:r>
            <a:br>
              <a:rPr lang="en-US" sz="3400" kern="1200">
                <a:latin typeface="+mn-lt"/>
                <a:ea typeface="+mn-ea"/>
                <a:cs typeface="+mn-cs"/>
              </a:rPr>
            </a:br>
            <a:endParaRPr lang="en-GB" sz="3400"/>
          </a:p>
        </p:txBody>
      </p:sp>
      <p:pic>
        <p:nvPicPr>
          <p:cNvPr id="1026" name="Picture 2" descr="Thumbnail">
            <a:extLst>
              <a:ext uri="{FF2B5EF4-FFF2-40B4-BE49-F238E27FC236}">
                <a16:creationId xmlns:a16="http://schemas.microsoft.com/office/drawing/2014/main" id="{50F58490-0AC2-4DBE-AB45-9CCA27DDEE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364"/>
          <a:stretch/>
        </p:blipFill>
        <p:spPr bwMode="auto">
          <a:xfrm>
            <a:off x="633999" y="640081"/>
            <a:ext cx="4001315" cy="5314406"/>
          </a:xfrm>
          <a:prstGeom prst="rect">
            <a:avLst/>
          </a:prstGeom>
          <a:noFill/>
          <a:extLst>
            <a:ext uri="{909E8E84-426E-40DD-AFC4-6F175D3DCCD1}">
              <a14:hiddenFill xmlns:a14="http://schemas.microsoft.com/office/drawing/2010/main">
                <a:solidFill>
                  <a:srgbClr val="FFFFFF"/>
                </a:solidFill>
              </a14:hiddenFill>
            </a:ext>
          </a:extLst>
        </p:spPr>
      </p:pic>
      <p:cxnSp>
        <p:nvCxnSpPr>
          <p:cNvPr id="1033" name="Straight Connector 1032">
            <a:extLst>
              <a:ext uri="{FF2B5EF4-FFF2-40B4-BE49-F238E27FC236}">
                <a16:creationId xmlns:a16="http://schemas.microsoft.com/office/drawing/2014/main" id="{87ED8B4E-BB7E-447F-A35F-4D3AF6C0A6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ACDE100-7F6F-49C7-9BF5-0376032BCD0E}"/>
              </a:ext>
            </a:extLst>
          </p:cNvPr>
          <p:cNvSpPr>
            <a:spLocks noGrp="1"/>
          </p:cNvSpPr>
          <p:nvPr>
            <p:ph idx="1"/>
          </p:nvPr>
        </p:nvSpPr>
        <p:spPr>
          <a:xfrm>
            <a:off x="4974769" y="2198914"/>
            <a:ext cx="6574973" cy="3670180"/>
          </a:xfrm>
        </p:spPr>
        <p:txBody>
          <a:bodyPr>
            <a:normAutofit/>
          </a:bodyPr>
          <a:lstStyle/>
          <a:p>
            <a:r>
              <a:rPr lang="en-GB"/>
              <a:t>‘The apple doesn’t fall far from the tree’</a:t>
            </a:r>
          </a:p>
          <a:p>
            <a:r>
              <a:rPr lang="en-GB"/>
              <a:t>‘Chip off the old block’</a:t>
            </a:r>
          </a:p>
          <a:p>
            <a:r>
              <a:rPr lang="en-GB"/>
              <a:t>‘Like father like son’</a:t>
            </a:r>
          </a:p>
          <a:p>
            <a:r>
              <a:rPr lang="en-GB">
                <a:highlight>
                  <a:srgbClr val="FFFF00"/>
                </a:highlight>
              </a:rPr>
              <a:t>Sytske Besemer [2012]- </a:t>
            </a:r>
            <a:r>
              <a:rPr lang="en-GB"/>
              <a:t>children of criminal parents had 2.4 times higher chance of falling into crime than children without criminal parents</a:t>
            </a:r>
          </a:p>
          <a:p>
            <a:r>
              <a:rPr lang="en-GB">
                <a:hlinkClick r:id="rId4"/>
              </a:rPr>
              <a:t>Intergenerational transmission of criminal and violent behaviour - University of Wales Trinity Saint David (uwtsd.ac.uk)</a:t>
            </a:r>
            <a:endParaRPr lang="en-GB"/>
          </a:p>
          <a:p>
            <a:pPr marL="0" indent="0">
              <a:buNone/>
            </a:pPr>
            <a:endParaRPr lang="en-GB"/>
          </a:p>
        </p:txBody>
      </p:sp>
      <p:sp>
        <p:nvSpPr>
          <p:cNvPr id="1035" name="Rectangle 1034">
            <a:extLst>
              <a:ext uri="{FF2B5EF4-FFF2-40B4-BE49-F238E27FC236}">
                <a16:creationId xmlns:a16="http://schemas.microsoft.com/office/drawing/2014/main" id="{10DC0642-5384-4897-BC9B-E85F63D7BC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37" name="Rectangle 1036">
            <a:extLst>
              <a:ext uri="{FF2B5EF4-FFF2-40B4-BE49-F238E27FC236}">
                <a16:creationId xmlns:a16="http://schemas.microsoft.com/office/drawing/2014/main" id="{26015513-D3C4-4477-AA12-D8FF240AA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534212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138816-AF06-47EE-964C-EC93C016D5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application, Word&#10;&#10;Description automatically generated">
            <a:extLst>
              <a:ext uri="{FF2B5EF4-FFF2-40B4-BE49-F238E27FC236}">
                <a16:creationId xmlns:a16="http://schemas.microsoft.com/office/drawing/2014/main" id="{8457C3D3-F609-4136-93C7-9485C2B94E1E}"/>
              </a:ext>
            </a:extLst>
          </p:cNvPr>
          <p:cNvPicPr>
            <a:picLocks noChangeAspect="1"/>
          </p:cNvPicPr>
          <p:nvPr/>
        </p:nvPicPr>
        <p:blipFill rotWithShape="1">
          <a:blip r:embed="rId3"/>
          <a:srcRect l="32557" t="18615" r="32778" b="7555"/>
          <a:stretch/>
        </p:blipFill>
        <p:spPr>
          <a:xfrm>
            <a:off x="847898" y="920210"/>
            <a:ext cx="3258590" cy="4632692"/>
          </a:xfrm>
          <a:prstGeom prst="rect">
            <a:avLst/>
          </a:prstGeom>
          <a:ln w="228600" cap="sq" cmpd="thickThin">
            <a:solidFill>
              <a:srgbClr val="000000"/>
            </a:solidFill>
            <a:prstDash val="solid"/>
            <a:miter lim="800000"/>
          </a:ln>
          <a:effectLst>
            <a:innerShdw blurRad="76200">
              <a:srgbClr val="000000"/>
            </a:innerShdw>
          </a:effectLst>
        </p:spPr>
      </p:pic>
      <p:cxnSp>
        <p:nvCxnSpPr>
          <p:cNvPr id="12" name="Straight Connector 11">
            <a:extLst>
              <a:ext uri="{FF2B5EF4-FFF2-40B4-BE49-F238E27FC236}">
                <a16:creationId xmlns:a16="http://schemas.microsoft.com/office/drawing/2014/main" id="{87ED8B4E-BB7E-447F-A35F-4D3AF6C0A6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6357C61-0359-4386-A91A-9DDF67DDA931}"/>
              </a:ext>
            </a:extLst>
          </p:cNvPr>
          <p:cNvSpPr>
            <a:spLocks noGrp="1"/>
          </p:cNvSpPr>
          <p:nvPr>
            <p:ph idx="1"/>
          </p:nvPr>
        </p:nvSpPr>
        <p:spPr>
          <a:xfrm>
            <a:off x="4933504" y="770581"/>
            <a:ext cx="6595356" cy="4948884"/>
          </a:xfrm>
        </p:spPr>
        <p:txBody>
          <a:bodyPr>
            <a:normAutofit/>
          </a:bodyPr>
          <a:lstStyle/>
          <a:p>
            <a:r>
              <a:rPr lang="en-GB" sz="1600" dirty="0"/>
              <a:t>Results Many prisoners had problematic backgrounds:</a:t>
            </a:r>
          </a:p>
          <a:p>
            <a:r>
              <a:rPr lang="en-GB" sz="1600" dirty="0"/>
              <a:t> Twenty-four per cent stated that they had been in care at some point during their childhood. </a:t>
            </a:r>
          </a:p>
          <a:p>
            <a:r>
              <a:rPr lang="en-GB" sz="1600" dirty="0"/>
              <a:t> Many prisoners had experienced abuse (29%) or observed violence in the home (41%) as a child – particularly those who stated that they had a family member with an alcohol or drug problem. </a:t>
            </a:r>
          </a:p>
          <a:p>
            <a:r>
              <a:rPr lang="en-GB" sz="1600" dirty="0">
                <a:highlight>
                  <a:srgbClr val="FFFF00"/>
                </a:highlight>
              </a:rPr>
              <a:t>Thirty-seven per cent of prisoners reported having family members who had been convicted of a non-motoring criminal offence, of whom 84% had been in prison, a young offenders’ institution or borstal. Prisoners with a convicted family member were more likely to be reconvicted in the year after release from custody than those without a convicted family member. </a:t>
            </a:r>
          </a:p>
          <a:p>
            <a:r>
              <a:rPr lang="en-GB" sz="1600" dirty="0"/>
              <a:t>Eighteen per cent of prisoners stated that they had a family member with an alcohol problem, and 14% with a drug problem. </a:t>
            </a:r>
          </a:p>
          <a:p>
            <a:r>
              <a:rPr lang="en-GB" sz="1600" dirty="0"/>
              <a:t> Fifty-nine per cent of prisoners stated that they had regularly played truant from school, 63% had been suspended or temporarily excluded, and 42% stated that they had been permanently excluded or expelled. Prisoners with these issues were more likely to be reconvicted on release than those without.</a:t>
            </a:r>
          </a:p>
        </p:txBody>
      </p:sp>
      <p:sp>
        <p:nvSpPr>
          <p:cNvPr id="14" name="Rectangle 13">
            <a:extLst>
              <a:ext uri="{FF2B5EF4-FFF2-40B4-BE49-F238E27FC236}">
                <a16:creationId xmlns:a16="http://schemas.microsoft.com/office/drawing/2014/main" id="{10DC0642-5384-4897-BC9B-E85F63D7BC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26015513-D3C4-4477-AA12-D8FF240AA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2848564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7.7|1.6|66.8|8.7|48.7"/>
</p:tagLst>
</file>

<file path=ppt/tags/tag2.xml><?xml version="1.0" encoding="utf-8"?>
<p:tagLst xmlns:a="http://schemas.openxmlformats.org/drawingml/2006/main" xmlns:r="http://schemas.openxmlformats.org/officeDocument/2006/relationships" xmlns:p="http://schemas.openxmlformats.org/presentationml/2006/main">
  <p:tag name="TIMING" val="|1.5|50.9|26.4"/>
</p:tagLst>
</file>

<file path=ppt/tags/tag3.xml><?xml version="1.0" encoding="utf-8"?>
<p:tagLst xmlns:a="http://schemas.openxmlformats.org/drawingml/2006/main" xmlns:r="http://schemas.openxmlformats.org/officeDocument/2006/relationships" xmlns:p="http://schemas.openxmlformats.org/presentationml/2006/main">
  <p:tag name="TIMING" val="|1.9|23.7|1.2|2.1"/>
</p:tagLst>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13399</Words>
  <Application>Microsoft Office PowerPoint</Application>
  <PresentationFormat>Widescreen</PresentationFormat>
  <Paragraphs>408</Paragraphs>
  <Slides>33</Slides>
  <Notes>29</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33</vt:i4>
      </vt:variant>
    </vt:vector>
  </HeadingPairs>
  <TitlesOfParts>
    <vt:vector size="42" baseType="lpstr">
      <vt:lpstr>AR CENA</vt:lpstr>
      <vt:lpstr>Quicksand</vt:lpstr>
      <vt:lpstr>Arial</vt:lpstr>
      <vt:lpstr>Bahnschrift Light SemiCondensed</vt:lpstr>
      <vt:lpstr>Calibri</vt:lpstr>
      <vt:lpstr>Calibri Light</vt:lpstr>
      <vt:lpstr>Cambria Math</vt:lpstr>
      <vt:lpstr>Wingdings</vt:lpstr>
      <vt:lpstr>Retrospect</vt:lpstr>
      <vt:lpstr>THEORIES OF CRIME: POSITIVISM: Biological and Psychological</vt:lpstr>
      <vt:lpstr>Learning objectives</vt:lpstr>
      <vt:lpstr>THINKPOINT?</vt:lpstr>
      <vt:lpstr>Positivism, punishment and rehabilitation</vt:lpstr>
      <vt:lpstr>IS PUNISHMENT APPROPRIATE IF THE OFFENCE WAS, AT LEAST PARTLY OUT OF THEIR CONTROL????? </vt:lpstr>
      <vt:lpstr>PowerPoint Presentation</vt:lpstr>
      <vt:lpstr>BIOLOGICAL POSITIVISM</vt:lpstr>
      <vt:lpstr>Cesare Lombroso </vt:lpstr>
      <vt:lpstr>Lombroso</vt:lpstr>
      <vt:lpstr>Franz Joseph Gall</vt:lpstr>
      <vt:lpstr>William Sheldon</vt:lpstr>
      <vt:lpstr>THINKPOINT</vt:lpstr>
      <vt:lpstr>Biological theories –  Brain structure and function</vt:lpstr>
      <vt:lpstr>Chemical and Biochemical factors</vt:lpstr>
      <vt:lpstr>Positivism: Chemical and biochemical influences</vt:lpstr>
      <vt:lpstr>Positivism: Chemical and biochemical influences</vt:lpstr>
      <vt:lpstr>Positivism: Chemical and biochemical influences</vt:lpstr>
      <vt:lpstr>Drug A: Tobacco </vt:lpstr>
      <vt:lpstr>Drug B: Alcohol</vt:lpstr>
      <vt:lpstr>Drug C: Caffeine</vt:lpstr>
      <vt:lpstr>Genetic explanations</vt:lpstr>
      <vt:lpstr>Limitations of genetic explanations</vt:lpstr>
      <vt:lpstr>PowerPoint Presentation</vt:lpstr>
      <vt:lpstr>PSYCHOLOGICAL EXPLANATIONS OF CRIME</vt:lpstr>
      <vt:lpstr>SIGMUND FREUD</vt:lpstr>
      <vt:lpstr>Personality and criminality</vt:lpstr>
      <vt:lpstr>HANS EYSENCK</vt:lpstr>
      <vt:lpstr>Intelligence and criminality</vt:lpstr>
      <vt:lpstr>Learning theories</vt:lpstr>
      <vt:lpstr>Learning theories</vt:lpstr>
      <vt:lpstr>Thinkpoint?</vt:lpstr>
      <vt:lpstr>Are children of criminal parents more likely to be criminals themselves?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THEORIES OF CRIME: POSITIVISM: Biological and Psychological</dc:title>
  <dc:creator>Laura Knight</dc:creator>
  <cp:lastModifiedBy>Laura Knight</cp:lastModifiedBy>
  <cp:revision>49</cp:revision>
  <cp:lastPrinted>2018-08-16T10:26:35Z</cp:lastPrinted>
  <dcterms:created xsi:type="dcterms:W3CDTF">2018-08-13T11:54:41Z</dcterms:created>
  <dcterms:modified xsi:type="dcterms:W3CDTF">2022-10-14T13:22:36Z</dcterms:modified>
</cp:coreProperties>
</file>