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6" r:id="rId10"/>
    <p:sldId id="267" r:id="rId11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92" d="100"/>
          <a:sy n="92" d="100"/>
        </p:scale>
        <p:origin x="75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98278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1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13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74320" cy="5143500"/>
          </a:xfrm>
          <a:prstGeom prst="rect">
            <a:avLst/>
          </a:prstGeom>
          <a:solidFill>
            <a:srgbClr val="14A085"/>
          </a:solidFill>
          <a:ln w="12700">
            <a:solidFill>
              <a:srgbClr val="14A08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457200" y="1066730"/>
            <a:ext cx="8321040" cy="89008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8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Use of Cockle Shell Powder </a:t>
            </a:r>
            <a:r>
              <a:rPr lang="en-US" sz="2800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and Reclaimed Brick Powder as Sustainable Cement Replacements in Concrete</a:t>
            </a:r>
            <a:endParaRPr lang="en-US" sz="28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7" name="Shape 5"/>
          <p:cNvSpPr/>
          <p:nvPr/>
        </p:nvSpPr>
        <p:spPr>
          <a:xfrm>
            <a:off x="411480" y="1874520"/>
            <a:ext cx="8321040" cy="32004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92B3848-7C9F-6844-7FC4-04238D4DFB42}"/>
              </a:ext>
            </a:extLst>
          </p:cNvPr>
          <p:cNvGrpSpPr/>
          <p:nvPr/>
        </p:nvGrpSpPr>
        <p:grpSpPr>
          <a:xfrm>
            <a:off x="640080" y="2203704"/>
            <a:ext cx="7863840" cy="658368"/>
            <a:chOff x="502920" y="2926080"/>
            <a:chExt cx="7863840" cy="658368"/>
          </a:xfrm>
        </p:grpSpPr>
        <p:sp>
          <p:nvSpPr>
            <p:cNvPr id="10" name="Shape 8"/>
            <p:cNvSpPr/>
            <p:nvPr/>
          </p:nvSpPr>
          <p:spPr>
            <a:xfrm>
              <a:off x="502920" y="2926080"/>
              <a:ext cx="3749040" cy="658368"/>
            </a:xfrm>
            <a:prstGeom prst="rect">
              <a:avLst/>
            </a:prstGeom>
            <a:solidFill>
              <a:srgbClr val="0D7377"/>
            </a:solidFill>
            <a:ln w="12700">
              <a:solidFill>
                <a:srgbClr val="0D7377"/>
              </a:solidFill>
              <a:prstDash val="solid"/>
            </a:ln>
          </p:spPr>
          <p:txBody>
            <a:bodyPr/>
            <a:lstStyle/>
            <a:p>
              <a:endParaRPr lang="en-US"/>
            </a:p>
          </p:txBody>
        </p:sp>
        <p:pic>
          <p:nvPicPr>
            <p:cNvPr id="11" name="Image 0" descr="preencoded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40080" y="2999232"/>
              <a:ext cx="384048" cy="384048"/>
            </a:xfrm>
            <a:prstGeom prst="rect">
              <a:avLst/>
            </a:prstGeom>
          </p:spPr>
        </p:pic>
        <p:sp>
          <p:nvSpPr>
            <p:cNvPr id="12" name="Text 9"/>
            <p:cNvSpPr/>
            <p:nvPr/>
          </p:nvSpPr>
          <p:spPr>
            <a:xfrm>
              <a:off x="1124712" y="2926080"/>
              <a:ext cx="3063240" cy="658368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200" b="1" dirty="0">
                  <a:solidFill>
                    <a:srgbClr val="FFFFFF"/>
                  </a:solidFill>
                </a:rPr>
                <a:t>Cockle Shell Powder (CSP)</a:t>
              </a:r>
              <a:endParaRPr lang="en-US" sz="1200" dirty="0"/>
            </a:p>
          </p:txBody>
        </p:sp>
        <p:sp>
          <p:nvSpPr>
            <p:cNvPr id="13" name="Shape 10"/>
            <p:cNvSpPr/>
            <p:nvPr/>
          </p:nvSpPr>
          <p:spPr>
            <a:xfrm>
              <a:off x="4617720" y="2926080"/>
              <a:ext cx="3749040" cy="658368"/>
            </a:xfrm>
            <a:prstGeom prst="rect">
              <a:avLst/>
            </a:prstGeom>
            <a:solidFill>
              <a:srgbClr val="C0392B"/>
            </a:solidFill>
            <a:ln w="12700">
              <a:solidFill>
                <a:srgbClr val="C0392B"/>
              </a:solidFill>
              <a:prstDash val="solid"/>
            </a:ln>
          </p:spPr>
          <p:txBody>
            <a:bodyPr/>
            <a:lstStyle/>
            <a:p>
              <a:endParaRPr lang="en-US"/>
            </a:p>
          </p:txBody>
        </p:sp>
        <p:pic>
          <p:nvPicPr>
            <p:cNvPr id="14" name="Image 1" descr="preencoded.png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754880" y="2999232"/>
              <a:ext cx="384048" cy="384048"/>
            </a:xfrm>
            <a:prstGeom prst="rect">
              <a:avLst/>
            </a:prstGeom>
          </p:spPr>
        </p:pic>
        <p:sp>
          <p:nvSpPr>
            <p:cNvPr id="15" name="Text 11"/>
            <p:cNvSpPr/>
            <p:nvPr/>
          </p:nvSpPr>
          <p:spPr>
            <a:xfrm>
              <a:off x="5239512" y="2926080"/>
              <a:ext cx="3063240" cy="658368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200" b="1" dirty="0">
                  <a:solidFill>
                    <a:srgbClr val="FFFFFF"/>
                  </a:solidFill>
                </a:rPr>
                <a:t>Reclaimed Brick Powder (RBP)</a:t>
              </a:r>
              <a:endParaRPr lang="en-US" sz="1200" dirty="0"/>
            </a:p>
          </p:txBody>
        </p:sp>
      </p:grpSp>
      <p:sp>
        <p:nvSpPr>
          <p:cNvPr id="16" name="Shape 12"/>
          <p:cNvSpPr/>
          <p:nvPr/>
        </p:nvSpPr>
        <p:spPr>
          <a:xfrm>
            <a:off x="0" y="4727448"/>
            <a:ext cx="9144000" cy="416052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3"/>
          <p:cNvSpPr/>
          <p:nvPr/>
        </p:nvSpPr>
        <p:spPr>
          <a:xfrm>
            <a:off x="365760" y="4745736"/>
            <a:ext cx="84124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D5E8E4"/>
                </a:solidFill>
              </a:rPr>
              <a:t>Research Proposal  |  Sustainable Construction Materials  |  UK Net Zero Aligned</a:t>
            </a:r>
            <a:endParaRPr lang="en-US" sz="105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F352B6A-B84A-0687-160E-EECA79E4E1DF}"/>
              </a:ext>
            </a:extLst>
          </p:cNvPr>
          <p:cNvSpPr txBox="1"/>
          <p:nvPr/>
        </p:nvSpPr>
        <p:spPr>
          <a:xfrm>
            <a:off x="2211754" y="3626338"/>
            <a:ext cx="44938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NAME : </a:t>
            </a:r>
            <a:r>
              <a:rPr lang="en-US" dirty="0">
                <a:solidFill>
                  <a:schemeClr val="bg1"/>
                </a:solidFill>
              </a:rPr>
              <a:t>NIKHIL RAI, </a:t>
            </a:r>
          </a:p>
          <a:p>
            <a:pPr algn="ctr"/>
            <a:r>
              <a:rPr lang="en-US" dirty="0">
                <a:solidFill>
                  <a:schemeClr val="bg1"/>
                </a:solidFill>
              </a:rPr>
              <a:t>STUDENT ID: 2511003</a:t>
            </a:r>
          </a:p>
        </p:txBody>
      </p:sp>
      <p:pic>
        <p:nvPicPr>
          <p:cNvPr id="1026" name="Picture 2" descr="university-of-wales-trinity-saint-david-logo-vector | ESRC ...">
            <a:extLst>
              <a:ext uri="{FF2B5EF4-FFF2-40B4-BE49-F238E27FC236}">
                <a16:creationId xmlns:a16="http://schemas.microsoft.com/office/drawing/2014/main" id="{3606BA6C-9624-A40C-AD33-33BD41411A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76" t="18058" r="976" b="-32459"/>
          <a:stretch>
            <a:fillRect/>
          </a:stretch>
        </p:blipFill>
        <p:spPr bwMode="auto">
          <a:xfrm>
            <a:off x="7409766" y="119639"/>
            <a:ext cx="1602154" cy="791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11480" y="164592"/>
            <a:ext cx="914400" cy="256032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11480" y="164592"/>
            <a:ext cx="914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OUTLINE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11480" y="502920"/>
            <a:ext cx="83210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A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Presentation Outline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411480" y="1170432"/>
            <a:ext cx="8321040" cy="32004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411480" y="1298448"/>
            <a:ext cx="4069080" cy="530352"/>
          </a:xfrm>
          <a:prstGeom prst="rect">
            <a:avLst/>
          </a:prstGeom>
          <a:solidFill>
            <a:srgbClr val="FFFFFF"/>
          </a:solidFill>
          <a:ln w="12700">
            <a:solidFill>
              <a:srgbClr val="EAF0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411480" y="1298448"/>
            <a:ext cx="475488" cy="530352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411480" y="1298448"/>
            <a:ext cx="475488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01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978408" y="1353312"/>
            <a:ext cx="340156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2E"/>
                </a:solidFill>
              </a:rPr>
              <a:t>Title Slide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978408" y="1591056"/>
            <a:ext cx="340156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D6D7E"/>
                </a:solidFill>
              </a:rPr>
              <a:t>CSP–RBP as Sustainable Cement Replacements</a:t>
            </a:r>
            <a:endParaRPr lang="en-US" sz="900" dirty="0"/>
          </a:p>
        </p:txBody>
      </p:sp>
      <p:sp>
        <p:nvSpPr>
          <p:cNvPr id="11" name="Shape 9"/>
          <p:cNvSpPr/>
          <p:nvPr/>
        </p:nvSpPr>
        <p:spPr>
          <a:xfrm>
            <a:off x="411480" y="1911096"/>
            <a:ext cx="4069080" cy="530352"/>
          </a:xfrm>
          <a:prstGeom prst="rect">
            <a:avLst/>
          </a:prstGeom>
          <a:solidFill>
            <a:srgbClr val="FFFFFF"/>
          </a:solidFill>
          <a:ln w="12700">
            <a:solidFill>
              <a:srgbClr val="EAF0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Shape 10"/>
          <p:cNvSpPr/>
          <p:nvPr/>
        </p:nvSpPr>
        <p:spPr>
          <a:xfrm>
            <a:off x="411480" y="1911096"/>
            <a:ext cx="475488" cy="530352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411480" y="1911096"/>
            <a:ext cx="475488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02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978408" y="1965960"/>
            <a:ext cx="340156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2E"/>
                </a:solidFill>
              </a:rPr>
              <a:t>Presentation Outline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978408" y="2203704"/>
            <a:ext cx="340156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D6D7E"/>
                </a:solidFill>
              </a:rPr>
              <a:t>Structure and flow of this proposal</a:t>
            </a:r>
            <a:endParaRPr lang="en-US" sz="900" dirty="0"/>
          </a:p>
        </p:txBody>
      </p:sp>
      <p:sp>
        <p:nvSpPr>
          <p:cNvPr id="16" name="Shape 14"/>
          <p:cNvSpPr/>
          <p:nvPr/>
        </p:nvSpPr>
        <p:spPr>
          <a:xfrm>
            <a:off x="411480" y="2523744"/>
            <a:ext cx="4069080" cy="530352"/>
          </a:xfrm>
          <a:prstGeom prst="rect">
            <a:avLst/>
          </a:prstGeom>
          <a:solidFill>
            <a:srgbClr val="FFFFFF"/>
          </a:solidFill>
          <a:ln w="12700">
            <a:solidFill>
              <a:srgbClr val="EAF0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411480" y="2523744"/>
            <a:ext cx="475488" cy="530352"/>
          </a:xfrm>
          <a:prstGeom prst="rect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411480" y="2523744"/>
            <a:ext cx="475488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03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978408" y="2578608"/>
            <a:ext cx="340156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2E"/>
                </a:solidFill>
              </a:rPr>
              <a:t>The Environmental Challenge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978408" y="2816352"/>
            <a:ext cx="340156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D6D7E"/>
                </a:solidFill>
              </a:rPr>
              <a:t>CO₂, UK waste volumes &amp; resource depletion</a:t>
            </a:r>
            <a:endParaRPr lang="en-US" sz="900" dirty="0"/>
          </a:p>
        </p:txBody>
      </p:sp>
      <p:sp>
        <p:nvSpPr>
          <p:cNvPr id="21" name="Shape 19"/>
          <p:cNvSpPr/>
          <p:nvPr/>
        </p:nvSpPr>
        <p:spPr>
          <a:xfrm>
            <a:off x="411480" y="3136392"/>
            <a:ext cx="4069080" cy="530352"/>
          </a:xfrm>
          <a:prstGeom prst="rect">
            <a:avLst/>
          </a:prstGeom>
          <a:solidFill>
            <a:srgbClr val="FFFFFF"/>
          </a:solidFill>
          <a:ln w="12700">
            <a:solidFill>
              <a:srgbClr val="EAF0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Shape 20"/>
          <p:cNvSpPr/>
          <p:nvPr/>
        </p:nvSpPr>
        <p:spPr>
          <a:xfrm>
            <a:off x="411480" y="3136392"/>
            <a:ext cx="475488" cy="530352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411480" y="3136392"/>
            <a:ext cx="475488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04</a:t>
            </a:r>
            <a:endParaRPr lang="en-US" sz="1300" dirty="0"/>
          </a:p>
        </p:txBody>
      </p:sp>
      <p:sp>
        <p:nvSpPr>
          <p:cNvPr id="24" name="Text 22"/>
          <p:cNvSpPr/>
          <p:nvPr/>
        </p:nvSpPr>
        <p:spPr>
          <a:xfrm>
            <a:off x="978408" y="3191256"/>
            <a:ext cx="340156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2E"/>
                </a:solidFill>
              </a:rPr>
              <a:t>Material 1 – Cockle Shell Powder</a:t>
            </a:r>
            <a:endParaRPr lang="en-US" sz="1100" dirty="0"/>
          </a:p>
        </p:txBody>
      </p:sp>
      <p:sp>
        <p:nvSpPr>
          <p:cNvPr id="25" name="Text 23"/>
          <p:cNvSpPr/>
          <p:nvPr/>
        </p:nvSpPr>
        <p:spPr>
          <a:xfrm>
            <a:off x="978408" y="3429000"/>
            <a:ext cx="340156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D6D7E"/>
                </a:solidFill>
              </a:rPr>
              <a:t>Properties, chemistry &amp; UK abundance</a:t>
            </a:r>
            <a:endParaRPr lang="en-US" sz="900" dirty="0"/>
          </a:p>
        </p:txBody>
      </p:sp>
      <p:sp>
        <p:nvSpPr>
          <p:cNvPr id="26" name="Shape 24"/>
          <p:cNvSpPr/>
          <p:nvPr/>
        </p:nvSpPr>
        <p:spPr>
          <a:xfrm>
            <a:off x="411480" y="3749040"/>
            <a:ext cx="4069080" cy="530352"/>
          </a:xfrm>
          <a:prstGeom prst="rect">
            <a:avLst/>
          </a:prstGeom>
          <a:solidFill>
            <a:srgbClr val="FFFFFF"/>
          </a:solidFill>
          <a:ln w="12700">
            <a:solidFill>
              <a:srgbClr val="EAF0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Shape 25"/>
          <p:cNvSpPr/>
          <p:nvPr/>
        </p:nvSpPr>
        <p:spPr>
          <a:xfrm>
            <a:off x="411480" y="3749040"/>
            <a:ext cx="475488" cy="530352"/>
          </a:xfrm>
          <a:prstGeom prst="rect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8" name="Text 26"/>
          <p:cNvSpPr/>
          <p:nvPr/>
        </p:nvSpPr>
        <p:spPr>
          <a:xfrm>
            <a:off x="411480" y="3749040"/>
            <a:ext cx="475488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05</a:t>
            </a:r>
            <a:endParaRPr lang="en-US" sz="1300" dirty="0"/>
          </a:p>
        </p:txBody>
      </p:sp>
      <p:sp>
        <p:nvSpPr>
          <p:cNvPr id="29" name="Text 27"/>
          <p:cNvSpPr/>
          <p:nvPr/>
        </p:nvSpPr>
        <p:spPr>
          <a:xfrm>
            <a:off x="978408" y="3803904"/>
            <a:ext cx="340156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2E"/>
                </a:solidFill>
              </a:rPr>
              <a:t>Material 2 – Reclaimed Brick Powder</a:t>
            </a:r>
            <a:endParaRPr lang="en-US" sz="1100" dirty="0"/>
          </a:p>
        </p:txBody>
      </p:sp>
      <p:sp>
        <p:nvSpPr>
          <p:cNvPr id="30" name="Text 28"/>
          <p:cNvSpPr/>
          <p:nvPr/>
        </p:nvSpPr>
        <p:spPr>
          <a:xfrm>
            <a:off x="978408" y="4041648"/>
            <a:ext cx="340156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D6D7E"/>
                </a:solidFill>
              </a:rPr>
              <a:t>Pozzolanic reactivity &amp; strategic relevance</a:t>
            </a:r>
            <a:endParaRPr lang="en-US" sz="900" dirty="0"/>
          </a:p>
        </p:txBody>
      </p:sp>
      <p:sp>
        <p:nvSpPr>
          <p:cNvPr id="31" name="Shape 29"/>
          <p:cNvSpPr/>
          <p:nvPr/>
        </p:nvSpPr>
        <p:spPr>
          <a:xfrm>
            <a:off x="411480" y="4361688"/>
            <a:ext cx="4069080" cy="530352"/>
          </a:xfrm>
          <a:prstGeom prst="rect">
            <a:avLst/>
          </a:prstGeom>
          <a:solidFill>
            <a:srgbClr val="FFFFFF"/>
          </a:solidFill>
          <a:ln w="12700">
            <a:solidFill>
              <a:srgbClr val="EAF0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2" name="Shape 30"/>
          <p:cNvSpPr/>
          <p:nvPr/>
        </p:nvSpPr>
        <p:spPr>
          <a:xfrm>
            <a:off x="411480" y="4361688"/>
            <a:ext cx="475488" cy="530352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3" name="Text 31"/>
          <p:cNvSpPr/>
          <p:nvPr/>
        </p:nvSpPr>
        <p:spPr>
          <a:xfrm>
            <a:off x="411480" y="4361688"/>
            <a:ext cx="475488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06</a:t>
            </a:r>
            <a:endParaRPr lang="en-US" sz="1300" dirty="0"/>
          </a:p>
        </p:txBody>
      </p:sp>
      <p:sp>
        <p:nvSpPr>
          <p:cNvPr id="34" name="Text 32"/>
          <p:cNvSpPr/>
          <p:nvPr/>
        </p:nvSpPr>
        <p:spPr>
          <a:xfrm>
            <a:off x="978408" y="4416552"/>
            <a:ext cx="340156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2E"/>
                </a:solidFill>
              </a:rPr>
              <a:t>Research Objectives</a:t>
            </a:r>
            <a:endParaRPr lang="en-US" sz="1100" dirty="0"/>
          </a:p>
        </p:txBody>
      </p:sp>
      <p:sp>
        <p:nvSpPr>
          <p:cNvPr id="35" name="Text 33"/>
          <p:cNvSpPr/>
          <p:nvPr/>
        </p:nvSpPr>
        <p:spPr>
          <a:xfrm>
            <a:off x="978408" y="4654296"/>
            <a:ext cx="340156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D6D7E"/>
                </a:solidFill>
              </a:rPr>
              <a:t>Optimisation, SEM, durability &amp; sustainability</a:t>
            </a:r>
            <a:endParaRPr lang="en-US" sz="900" dirty="0"/>
          </a:p>
        </p:txBody>
      </p:sp>
      <p:sp>
        <p:nvSpPr>
          <p:cNvPr id="36" name="Shape 34"/>
          <p:cNvSpPr/>
          <p:nvPr/>
        </p:nvSpPr>
        <p:spPr>
          <a:xfrm>
            <a:off x="4663440" y="1298448"/>
            <a:ext cx="4069080" cy="530352"/>
          </a:xfrm>
          <a:prstGeom prst="rect">
            <a:avLst/>
          </a:prstGeom>
          <a:solidFill>
            <a:srgbClr val="FFFFFF"/>
          </a:solidFill>
          <a:ln w="12700">
            <a:solidFill>
              <a:srgbClr val="EAF0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7" name="Shape 35"/>
          <p:cNvSpPr/>
          <p:nvPr/>
        </p:nvSpPr>
        <p:spPr>
          <a:xfrm>
            <a:off x="4663440" y="1298448"/>
            <a:ext cx="475488" cy="530352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8" name="Text 36"/>
          <p:cNvSpPr/>
          <p:nvPr/>
        </p:nvSpPr>
        <p:spPr>
          <a:xfrm>
            <a:off x="4663440" y="1298448"/>
            <a:ext cx="475488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07</a:t>
            </a:r>
            <a:endParaRPr lang="en-US" sz="1300" dirty="0"/>
          </a:p>
        </p:txBody>
      </p:sp>
      <p:sp>
        <p:nvSpPr>
          <p:cNvPr id="39" name="Text 37"/>
          <p:cNvSpPr/>
          <p:nvPr/>
        </p:nvSpPr>
        <p:spPr>
          <a:xfrm>
            <a:off x="5230368" y="1353312"/>
            <a:ext cx="340156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2E"/>
                </a:solidFill>
              </a:rPr>
              <a:t>Proposed Methodology</a:t>
            </a:r>
            <a:endParaRPr lang="en-US" sz="1100" dirty="0"/>
          </a:p>
        </p:txBody>
      </p:sp>
      <p:sp>
        <p:nvSpPr>
          <p:cNvPr id="40" name="Text 38"/>
          <p:cNvSpPr/>
          <p:nvPr/>
        </p:nvSpPr>
        <p:spPr>
          <a:xfrm>
            <a:off x="5230368" y="1591056"/>
            <a:ext cx="340156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D6D7E"/>
                </a:solidFill>
              </a:rPr>
              <a:t>3-step experimental programme &amp; standards</a:t>
            </a:r>
            <a:endParaRPr lang="en-US" sz="900" dirty="0"/>
          </a:p>
        </p:txBody>
      </p:sp>
      <p:sp>
        <p:nvSpPr>
          <p:cNvPr id="41" name="Shape 39"/>
          <p:cNvSpPr/>
          <p:nvPr/>
        </p:nvSpPr>
        <p:spPr>
          <a:xfrm>
            <a:off x="4663440" y="1911096"/>
            <a:ext cx="4069080" cy="530352"/>
          </a:xfrm>
          <a:prstGeom prst="rect">
            <a:avLst/>
          </a:prstGeom>
          <a:solidFill>
            <a:srgbClr val="FFFFFF"/>
          </a:solidFill>
          <a:ln w="12700">
            <a:solidFill>
              <a:srgbClr val="EAF0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2" name="Shape 40"/>
          <p:cNvSpPr/>
          <p:nvPr/>
        </p:nvSpPr>
        <p:spPr>
          <a:xfrm>
            <a:off x="4663440" y="1911096"/>
            <a:ext cx="475488" cy="530352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3" name="Text 41"/>
          <p:cNvSpPr/>
          <p:nvPr/>
        </p:nvSpPr>
        <p:spPr>
          <a:xfrm>
            <a:off x="4663440" y="1911096"/>
            <a:ext cx="475488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08</a:t>
            </a:r>
            <a:endParaRPr lang="en-US" sz="1300" dirty="0"/>
          </a:p>
        </p:txBody>
      </p:sp>
      <p:sp>
        <p:nvSpPr>
          <p:cNvPr id="44" name="Text 42"/>
          <p:cNvSpPr/>
          <p:nvPr/>
        </p:nvSpPr>
        <p:spPr>
          <a:xfrm>
            <a:off x="5230368" y="1965960"/>
            <a:ext cx="340156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2E"/>
                </a:solidFill>
              </a:rPr>
              <a:t>Expected Mechanical Performance</a:t>
            </a:r>
            <a:endParaRPr lang="en-US" sz="1100" dirty="0"/>
          </a:p>
        </p:txBody>
      </p:sp>
      <p:sp>
        <p:nvSpPr>
          <p:cNvPr id="45" name="Text 43"/>
          <p:cNvSpPr/>
          <p:nvPr/>
        </p:nvSpPr>
        <p:spPr>
          <a:xfrm>
            <a:off x="5230368" y="2203704"/>
            <a:ext cx="340156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D6D7E"/>
                </a:solidFill>
              </a:rPr>
              <a:t>Strength projections at 7, 28 &amp; 90 days</a:t>
            </a:r>
            <a:endParaRPr lang="en-US" sz="900" dirty="0"/>
          </a:p>
        </p:txBody>
      </p:sp>
      <p:sp>
        <p:nvSpPr>
          <p:cNvPr id="46" name="Shape 44"/>
          <p:cNvSpPr/>
          <p:nvPr/>
        </p:nvSpPr>
        <p:spPr>
          <a:xfrm>
            <a:off x="4663440" y="2523744"/>
            <a:ext cx="4069080" cy="530352"/>
          </a:xfrm>
          <a:prstGeom prst="rect">
            <a:avLst/>
          </a:prstGeom>
          <a:solidFill>
            <a:srgbClr val="FFFFFF"/>
          </a:solidFill>
          <a:ln w="12700">
            <a:solidFill>
              <a:srgbClr val="EAF0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7" name="Shape 45"/>
          <p:cNvSpPr/>
          <p:nvPr/>
        </p:nvSpPr>
        <p:spPr>
          <a:xfrm>
            <a:off x="4663440" y="2523744"/>
            <a:ext cx="475488" cy="530352"/>
          </a:xfrm>
          <a:prstGeom prst="rect">
            <a:avLst/>
          </a:prstGeom>
          <a:solidFill>
            <a:srgbClr val="14A085"/>
          </a:solidFill>
          <a:ln w="12700">
            <a:solidFill>
              <a:srgbClr val="14A08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8" name="Text 46"/>
          <p:cNvSpPr/>
          <p:nvPr/>
        </p:nvSpPr>
        <p:spPr>
          <a:xfrm>
            <a:off x="4663440" y="2523744"/>
            <a:ext cx="475488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09</a:t>
            </a:r>
            <a:endParaRPr lang="en-US" sz="1300" dirty="0"/>
          </a:p>
        </p:txBody>
      </p:sp>
      <p:sp>
        <p:nvSpPr>
          <p:cNvPr id="49" name="Text 47"/>
          <p:cNvSpPr/>
          <p:nvPr/>
        </p:nvSpPr>
        <p:spPr>
          <a:xfrm>
            <a:off x="5230368" y="2578608"/>
            <a:ext cx="340156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2E"/>
                </a:solidFill>
              </a:rPr>
              <a:t>Sustainability &amp; Net Zero Impact</a:t>
            </a:r>
            <a:endParaRPr lang="en-US" sz="1100" dirty="0"/>
          </a:p>
        </p:txBody>
      </p:sp>
      <p:sp>
        <p:nvSpPr>
          <p:cNvPr id="50" name="Text 48"/>
          <p:cNvSpPr/>
          <p:nvPr/>
        </p:nvSpPr>
        <p:spPr>
          <a:xfrm>
            <a:off x="5230368" y="2816352"/>
            <a:ext cx="340156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D6D7E"/>
                </a:solidFill>
              </a:rPr>
              <a:t>CO₂ savings, circular economy &amp; UK roadmap</a:t>
            </a:r>
            <a:endParaRPr lang="en-US" sz="900" dirty="0"/>
          </a:p>
        </p:txBody>
      </p:sp>
      <p:sp>
        <p:nvSpPr>
          <p:cNvPr id="51" name="Shape 49"/>
          <p:cNvSpPr/>
          <p:nvPr/>
        </p:nvSpPr>
        <p:spPr>
          <a:xfrm>
            <a:off x="4663440" y="3136392"/>
            <a:ext cx="4069080" cy="530352"/>
          </a:xfrm>
          <a:prstGeom prst="rect">
            <a:avLst/>
          </a:prstGeom>
          <a:solidFill>
            <a:srgbClr val="FFFFFF"/>
          </a:solidFill>
          <a:ln w="12700">
            <a:solidFill>
              <a:srgbClr val="EAF0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2" name="Shape 50"/>
          <p:cNvSpPr/>
          <p:nvPr/>
        </p:nvSpPr>
        <p:spPr>
          <a:xfrm>
            <a:off x="4663440" y="3136392"/>
            <a:ext cx="475488" cy="530352"/>
          </a:xfrm>
          <a:prstGeom prst="rect">
            <a:avLst/>
          </a:prstGeom>
          <a:solidFill>
            <a:srgbClr val="E67E22"/>
          </a:solidFill>
          <a:ln w="12700">
            <a:solidFill>
              <a:srgbClr val="E67E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3" name="Text 51"/>
          <p:cNvSpPr/>
          <p:nvPr/>
        </p:nvSpPr>
        <p:spPr>
          <a:xfrm>
            <a:off x="4663440" y="3136392"/>
            <a:ext cx="475488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10</a:t>
            </a:r>
            <a:endParaRPr lang="en-US" sz="1300" dirty="0"/>
          </a:p>
        </p:txBody>
      </p:sp>
      <p:sp>
        <p:nvSpPr>
          <p:cNvPr id="54" name="Text 52"/>
          <p:cNvSpPr/>
          <p:nvPr/>
        </p:nvSpPr>
        <p:spPr>
          <a:xfrm>
            <a:off x="5230368" y="3191256"/>
            <a:ext cx="340156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2E"/>
                </a:solidFill>
              </a:rPr>
              <a:t>Challenges &amp; Solutions</a:t>
            </a:r>
            <a:endParaRPr lang="en-US" sz="1100" dirty="0"/>
          </a:p>
        </p:txBody>
      </p:sp>
      <p:sp>
        <p:nvSpPr>
          <p:cNvPr id="55" name="Text 53"/>
          <p:cNvSpPr/>
          <p:nvPr/>
        </p:nvSpPr>
        <p:spPr>
          <a:xfrm>
            <a:off x="5230368" y="3429000"/>
            <a:ext cx="340156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D6D7E"/>
                </a:solidFill>
              </a:rPr>
              <a:t>4 key risks and their mitigations</a:t>
            </a:r>
            <a:endParaRPr lang="en-US" sz="900" dirty="0"/>
          </a:p>
        </p:txBody>
      </p:sp>
      <p:sp>
        <p:nvSpPr>
          <p:cNvPr id="56" name="Shape 54"/>
          <p:cNvSpPr/>
          <p:nvPr/>
        </p:nvSpPr>
        <p:spPr>
          <a:xfrm>
            <a:off x="4663440" y="3749040"/>
            <a:ext cx="4069080" cy="530352"/>
          </a:xfrm>
          <a:prstGeom prst="rect">
            <a:avLst/>
          </a:prstGeom>
          <a:solidFill>
            <a:srgbClr val="FFFFFF"/>
          </a:solidFill>
          <a:ln w="12700">
            <a:solidFill>
              <a:srgbClr val="EAF0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7" name="Shape 55"/>
          <p:cNvSpPr/>
          <p:nvPr/>
        </p:nvSpPr>
        <p:spPr>
          <a:xfrm>
            <a:off x="4663440" y="3749040"/>
            <a:ext cx="475488" cy="530352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8" name="Text 56"/>
          <p:cNvSpPr/>
          <p:nvPr/>
        </p:nvSpPr>
        <p:spPr>
          <a:xfrm>
            <a:off x="4663440" y="3749040"/>
            <a:ext cx="475488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11</a:t>
            </a:r>
            <a:endParaRPr lang="en-US" sz="1300" dirty="0"/>
          </a:p>
        </p:txBody>
      </p:sp>
      <p:sp>
        <p:nvSpPr>
          <p:cNvPr id="59" name="Text 57"/>
          <p:cNvSpPr/>
          <p:nvPr/>
        </p:nvSpPr>
        <p:spPr>
          <a:xfrm>
            <a:off x="5230368" y="3803904"/>
            <a:ext cx="340156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2E"/>
                </a:solidFill>
              </a:rPr>
              <a:t>Conclusion &amp; Next Steps</a:t>
            </a:r>
            <a:endParaRPr lang="en-US" sz="1100" dirty="0"/>
          </a:p>
        </p:txBody>
      </p:sp>
      <p:sp>
        <p:nvSpPr>
          <p:cNvPr id="60" name="Text 58"/>
          <p:cNvSpPr/>
          <p:nvPr/>
        </p:nvSpPr>
        <p:spPr>
          <a:xfrm>
            <a:off x="5230368" y="4041648"/>
            <a:ext cx="340156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D6D7E"/>
                </a:solidFill>
              </a:rPr>
              <a:t>Summary, key takeaways &amp; phase-1 actions</a:t>
            </a:r>
            <a:endParaRPr lang="en-US" sz="900" dirty="0"/>
          </a:p>
        </p:txBody>
      </p:sp>
      <p:sp>
        <p:nvSpPr>
          <p:cNvPr id="61" name="Shape 59"/>
          <p:cNvSpPr/>
          <p:nvPr/>
        </p:nvSpPr>
        <p:spPr>
          <a:xfrm>
            <a:off x="4663440" y="4361688"/>
            <a:ext cx="4069080" cy="530352"/>
          </a:xfrm>
          <a:prstGeom prst="rect">
            <a:avLst/>
          </a:prstGeom>
          <a:solidFill>
            <a:srgbClr val="FFFFFF"/>
          </a:solidFill>
          <a:ln w="12700">
            <a:solidFill>
              <a:srgbClr val="EAF0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2" name="Shape 60"/>
          <p:cNvSpPr/>
          <p:nvPr/>
        </p:nvSpPr>
        <p:spPr>
          <a:xfrm>
            <a:off x="4663440" y="4361688"/>
            <a:ext cx="475488" cy="530352"/>
          </a:xfrm>
          <a:prstGeom prst="rect">
            <a:avLst/>
          </a:prstGeom>
          <a:solidFill>
            <a:srgbClr val="5D6D7E"/>
          </a:solidFill>
          <a:ln w="12700">
            <a:solidFill>
              <a:srgbClr val="5D6D7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3" name="Text 61"/>
          <p:cNvSpPr/>
          <p:nvPr/>
        </p:nvSpPr>
        <p:spPr>
          <a:xfrm>
            <a:off x="4663440" y="4361688"/>
            <a:ext cx="475488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12</a:t>
            </a:r>
            <a:endParaRPr lang="en-US" sz="1300" dirty="0"/>
          </a:p>
        </p:txBody>
      </p:sp>
      <p:sp>
        <p:nvSpPr>
          <p:cNvPr id="64" name="Text 62"/>
          <p:cNvSpPr/>
          <p:nvPr/>
        </p:nvSpPr>
        <p:spPr>
          <a:xfrm>
            <a:off x="5230368" y="4416552"/>
            <a:ext cx="340156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2E"/>
                </a:solidFill>
              </a:rPr>
              <a:t>References</a:t>
            </a:r>
            <a:endParaRPr lang="en-US" sz="1100" dirty="0"/>
          </a:p>
        </p:txBody>
      </p:sp>
      <p:sp>
        <p:nvSpPr>
          <p:cNvPr id="65" name="Text 63"/>
          <p:cNvSpPr/>
          <p:nvPr/>
        </p:nvSpPr>
        <p:spPr>
          <a:xfrm>
            <a:off x="5230368" y="4654296"/>
            <a:ext cx="340156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D6D7E"/>
                </a:solidFill>
              </a:rPr>
              <a:t>Key peer-reviewed literature underpinning this work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5F0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11480" y="164592"/>
            <a:ext cx="2194560" cy="256032"/>
          </a:xfrm>
          <a:prstGeom prst="rect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11480" y="164592"/>
            <a:ext cx="2194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ENVIRONMENTAL CHALLENGE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11480" y="502920"/>
            <a:ext cx="83210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A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</a:t>
            </a:r>
            <a:r>
              <a:rPr lang="en-US" sz="2600" b="1">
                <a:solidFill>
                  <a:srgbClr val="1A1A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Environmental  Challenge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411480" y="1170432"/>
            <a:ext cx="8321040" cy="32004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411480" y="1298448"/>
            <a:ext cx="2606040" cy="1389888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411480" y="1389888"/>
            <a:ext cx="2606040" cy="72274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7–8%</a:t>
            </a:r>
            <a:endParaRPr lang="en-US" sz="3000" dirty="0"/>
          </a:p>
        </p:txBody>
      </p:sp>
      <p:sp>
        <p:nvSpPr>
          <p:cNvPr id="8" name="Text 6"/>
          <p:cNvSpPr/>
          <p:nvPr/>
        </p:nvSpPr>
        <p:spPr>
          <a:xfrm>
            <a:off x="411480" y="2062886"/>
            <a:ext cx="2606040" cy="597652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</a:rPr>
              <a:t>of global CO₂ from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</a:rPr>
              <a:t>concrete production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3246120" y="1298448"/>
            <a:ext cx="2606040" cy="1389888"/>
          </a:xfrm>
          <a:prstGeom prst="rect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3246120" y="1389888"/>
            <a:ext cx="2606040" cy="72274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1.4 M t</a:t>
            </a:r>
            <a:endParaRPr lang="en-US" sz="3000" dirty="0"/>
          </a:p>
        </p:txBody>
      </p:sp>
      <p:sp>
        <p:nvSpPr>
          <p:cNvPr id="11" name="Text 9"/>
          <p:cNvSpPr/>
          <p:nvPr/>
        </p:nvSpPr>
        <p:spPr>
          <a:xfrm>
            <a:off x="3246120" y="2062886"/>
            <a:ext cx="2606040" cy="597652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</a:rPr>
              <a:t>UK demolition waste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</a:rPr>
              <a:t>produced per year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6080760" y="1298448"/>
            <a:ext cx="2606040" cy="1389888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6080760" y="1389888"/>
            <a:ext cx="2606040" cy="72274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25 Bn t</a:t>
            </a:r>
            <a:endParaRPr lang="en-US" sz="3000" dirty="0"/>
          </a:p>
        </p:txBody>
      </p:sp>
      <p:sp>
        <p:nvSpPr>
          <p:cNvPr id="14" name="Text 12"/>
          <p:cNvSpPr/>
          <p:nvPr/>
        </p:nvSpPr>
        <p:spPr>
          <a:xfrm>
            <a:off x="6080760" y="2062886"/>
            <a:ext cx="2606040" cy="597652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</a:rPr>
              <a:t>Concrete consumed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</a:rPr>
              <a:t>in UK construction/yr</a:t>
            </a:r>
            <a:endParaRPr lang="en-US" sz="1000" dirty="0"/>
          </a:p>
        </p:txBody>
      </p:sp>
      <p:sp>
        <p:nvSpPr>
          <p:cNvPr id="15" name="Shape 13"/>
          <p:cNvSpPr/>
          <p:nvPr/>
        </p:nvSpPr>
        <p:spPr>
          <a:xfrm>
            <a:off x="521208" y="2880360"/>
            <a:ext cx="457200" cy="457200"/>
          </a:xfrm>
          <a:prstGeom prst="ellipse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1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648" y="2971800"/>
            <a:ext cx="274320" cy="274320"/>
          </a:xfrm>
          <a:prstGeom prst="rect">
            <a:avLst/>
          </a:prstGeom>
        </p:spPr>
      </p:pic>
      <p:sp>
        <p:nvSpPr>
          <p:cNvPr id="17" name="Text 14"/>
          <p:cNvSpPr/>
          <p:nvPr/>
        </p:nvSpPr>
        <p:spPr>
          <a:xfrm>
            <a:off x="1115568" y="2980944"/>
            <a:ext cx="1371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2E"/>
                </a:solidFill>
              </a:rPr>
              <a:t>Carbon Footprint</a:t>
            </a:r>
            <a:endParaRPr lang="en-US" sz="1100" dirty="0"/>
          </a:p>
        </p:txBody>
      </p:sp>
      <p:sp>
        <p:nvSpPr>
          <p:cNvPr id="18" name="Text 15"/>
          <p:cNvSpPr/>
          <p:nvPr/>
        </p:nvSpPr>
        <p:spPr>
          <a:xfrm>
            <a:off x="2542032" y="2980944"/>
            <a:ext cx="6217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D6D7E"/>
                </a:solidFill>
              </a:rPr>
              <a:t>Cement production emits 2.2 Gt of CO₂ annually — a 7–8% share of all global industrial emissions. Ordinary Portland Cement (OPC) production is the second largest industrial CO₂ source globally.</a:t>
            </a:r>
            <a:endParaRPr lang="en-US" sz="1000" dirty="0"/>
          </a:p>
        </p:txBody>
      </p:sp>
      <p:sp>
        <p:nvSpPr>
          <p:cNvPr id="19" name="Shape 16"/>
          <p:cNvSpPr/>
          <p:nvPr/>
        </p:nvSpPr>
        <p:spPr>
          <a:xfrm>
            <a:off x="411480" y="3310128"/>
            <a:ext cx="8321040" cy="9144"/>
          </a:xfrm>
          <a:prstGeom prst="rect">
            <a:avLst/>
          </a:prstGeom>
          <a:solidFill>
            <a:srgbClr val="EAF0F0"/>
          </a:solidFill>
          <a:ln w="12700">
            <a:solidFill>
              <a:srgbClr val="EAF0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Shape 17"/>
          <p:cNvSpPr/>
          <p:nvPr/>
        </p:nvSpPr>
        <p:spPr>
          <a:xfrm>
            <a:off x="521208" y="3538728"/>
            <a:ext cx="457200" cy="457200"/>
          </a:xfrm>
          <a:prstGeom prst="ellipse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2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648" y="3630168"/>
            <a:ext cx="274320" cy="274320"/>
          </a:xfrm>
          <a:prstGeom prst="rect">
            <a:avLst/>
          </a:prstGeom>
        </p:spPr>
      </p:pic>
      <p:sp>
        <p:nvSpPr>
          <p:cNvPr id="22" name="Text 18"/>
          <p:cNvSpPr/>
          <p:nvPr/>
        </p:nvSpPr>
        <p:spPr>
          <a:xfrm>
            <a:off x="1115568" y="3639312"/>
            <a:ext cx="1371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2E"/>
                </a:solidFill>
              </a:rPr>
              <a:t>UK Waste Problem</a:t>
            </a:r>
            <a:endParaRPr lang="en-US" sz="1100" dirty="0"/>
          </a:p>
        </p:txBody>
      </p:sp>
      <p:sp>
        <p:nvSpPr>
          <p:cNvPr id="23" name="Text 19"/>
          <p:cNvSpPr/>
          <p:nvPr/>
        </p:nvSpPr>
        <p:spPr>
          <a:xfrm>
            <a:off x="2542032" y="3639312"/>
            <a:ext cx="6217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D6D7E"/>
                </a:solidFill>
              </a:rPr>
              <a:t>Millions of tonnes of demolition rubble and thousands of tonnes of coastal seafood shells are landfilled every year in the UK — materials with significant construction potential that are simply thrown away.</a:t>
            </a:r>
            <a:endParaRPr lang="en-US" sz="1000" dirty="0"/>
          </a:p>
        </p:txBody>
      </p:sp>
      <p:sp>
        <p:nvSpPr>
          <p:cNvPr id="24" name="Shape 20"/>
          <p:cNvSpPr/>
          <p:nvPr/>
        </p:nvSpPr>
        <p:spPr>
          <a:xfrm>
            <a:off x="411480" y="3968496"/>
            <a:ext cx="8321040" cy="9144"/>
          </a:xfrm>
          <a:prstGeom prst="rect">
            <a:avLst/>
          </a:prstGeom>
          <a:solidFill>
            <a:srgbClr val="EAF0F0"/>
          </a:solidFill>
          <a:ln w="12700">
            <a:solidFill>
              <a:srgbClr val="EAF0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Shape 21"/>
          <p:cNvSpPr/>
          <p:nvPr/>
        </p:nvSpPr>
        <p:spPr>
          <a:xfrm>
            <a:off x="521208" y="4197096"/>
            <a:ext cx="457200" cy="457200"/>
          </a:xfrm>
          <a:prstGeom prst="ellipse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2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8" y="4288536"/>
            <a:ext cx="274320" cy="274320"/>
          </a:xfrm>
          <a:prstGeom prst="rect">
            <a:avLst/>
          </a:prstGeom>
        </p:spPr>
      </p:pic>
      <p:sp>
        <p:nvSpPr>
          <p:cNvPr id="27" name="Text 22"/>
          <p:cNvSpPr/>
          <p:nvPr/>
        </p:nvSpPr>
        <p:spPr>
          <a:xfrm>
            <a:off x="1115568" y="4297680"/>
            <a:ext cx="1371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2E"/>
                </a:solidFill>
              </a:rPr>
              <a:t>Resource Depletion</a:t>
            </a:r>
            <a:endParaRPr lang="en-US" sz="1100" dirty="0"/>
          </a:p>
        </p:txBody>
      </p:sp>
      <p:sp>
        <p:nvSpPr>
          <p:cNvPr id="28" name="Text 23"/>
          <p:cNvSpPr/>
          <p:nvPr/>
        </p:nvSpPr>
        <p:spPr>
          <a:xfrm>
            <a:off x="2542032" y="4297680"/>
            <a:ext cx="6217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D6D7E"/>
                </a:solidFill>
              </a:rPr>
              <a:t>UK construction stresses natural limestone and sand reserves. As coal power and traditional steel production decline, the availability of fly ash and GGBS — conventional pozzolanic replacements — is rapidly falling.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11480" y="164592"/>
            <a:ext cx="1097280" cy="256032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11480" y="164592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MATERIAL 1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11480" y="502920"/>
            <a:ext cx="83210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A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Chosen Material 1 – Cockle Shell Powder (CSP)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411480" y="1170432"/>
            <a:ext cx="8321040" cy="32004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411480" y="1298448"/>
            <a:ext cx="4023360" cy="3493008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502920" y="1389888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</a:rPr>
              <a:t>Why Cockle Shells?</a:t>
            </a:r>
            <a:endParaRPr lang="en-US" sz="1400" dirty="0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" y="1901952"/>
            <a:ext cx="256032" cy="256032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822960" y="1883664"/>
            <a:ext cx="3520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4A085"/>
                </a:solidFill>
              </a:rPr>
              <a:t>Abundance</a:t>
            </a:r>
            <a:endParaRPr lang="en-US" sz="1100" dirty="0"/>
          </a:p>
        </p:txBody>
      </p:sp>
      <p:sp>
        <p:nvSpPr>
          <p:cNvPr id="10" name="Text 7"/>
          <p:cNvSpPr/>
          <p:nvPr/>
        </p:nvSpPr>
        <p:spPr>
          <a:xfrm>
            <a:off x="822960" y="2157984"/>
            <a:ext cx="3520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</a:rPr>
              <a:t>Harvested extensively along UK coastlines — Dee Estuary, Thames Estuary, and beyond. ~5,500 t/yr currently landfilled as seafood industry waste.</a:t>
            </a:r>
            <a:endParaRPr lang="en-US" sz="1000" dirty="0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" y="2862072"/>
            <a:ext cx="256032" cy="256032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822960" y="2843784"/>
            <a:ext cx="3520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4A085"/>
                </a:solidFill>
              </a:rPr>
              <a:t>Chemical Profile</a:t>
            </a:r>
            <a:endParaRPr lang="en-US" sz="1100" dirty="0"/>
          </a:p>
        </p:txBody>
      </p:sp>
      <p:sp>
        <p:nvSpPr>
          <p:cNvPr id="13" name="Text 9"/>
          <p:cNvSpPr/>
          <p:nvPr/>
        </p:nvSpPr>
        <p:spPr>
          <a:xfrm>
            <a:off x="822960" y="3118104"/>
            <a:ext cx="3520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</a:rPr>
              <a:t>Composed of &gt;90% Calcium Carbonate (CaCO₃) — a direct biological alternative to limestone filler in cement production.</a:t>
            </a:r>
            <a:endParaRPr lang="en-US" sz="1000" dirty="0"/>
          </a:p>
        </p:txBody>
      </p:sp>
      <p:pic>
        <p:nvPicPr>
          <p:cNvPr id="14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" y="3822192"/>
            <a:ext cx="256032" cy="256032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822960" y="3803904"/>
            <a:ext cx="3520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4A085"/>
                </a:solidFill>
              </a:rPr>
              <a:t>Proven Benefit</a:t>
            </a:r>
            <a:endParaRPr lang="en-US" sz="1100" dirty="0"/>
          </a:p>
        </p:txBody>
      </p:sp>
      <p:sp>
        <p:nvSpPr>
          <p:cNvPr id="16" name="Text 11"/>
          <p:cNvSpPr/>
          <p:nvPr/>
        </p:nvSpPr>
        <p:spPr>
          <a:xfrm>
            <a:off x="822960" y="4078224"/>
            <a:ext cx="3520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</a:rPr>
              <a:t>Studies confirm a 5% cement replacement with cockle shell ash significantly improves tensile strength. Seashell concrete gains strength well beyond 28 days.</a:t>
            </a:r>
            <a:endParaRPr lang="en-US" sz="1000" dirty="0"/>
          </a:p>
        </p:txBody>
      </p:sp>
      <p:sp>
        <p:nvSpPr>
          <p:cNvPr id="17" name="Text 12"/>
          <p:cNvSpPr/>
          <p:nvPr/>
        </p:nvSpPr>
        <p:spPr>
          <a:xfrm>
            <a:off x="4663440" y="1298448"/>
            <a:ext cx="41148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1A2E"/>
                </a:solidFill>
              </a:rPr>
              <a:t>Chemical Composition (% by weight)</a:t>
            </a:r>
            <a:endParaRPr lang="en-US" sz="1200" dirty="0"/>
          </a:p>
        </p:txBody>
      </p:sp>
      <p:graphicFrame>
        <p:nvGraphicFramePr>
          <p:cNvPr id="18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663440" y="1691640"/>
          <a:ext cx="4114800" cy="1737360"/>
        </p:xfrm>
        <a:graphic>
          <a:graphicData uri="http://schemas.openxmlformats.org/drawingml/2006/table">
            <a:tbl>
              <a:tblPr/>
              <a:tblGrid>
                <a:gridCol w="11887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972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895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Compound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737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Content (%)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737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Role in Concrete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737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</a:rPr>
                        <a:t>CaCO₃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</a:rPr>
                        <a:t>&gt;90–99%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</a:rPr>
                        <a:t>Limestone equivalent; filler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</a:rPr>
                        <a:t>MgO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</a:rPr>
                        <a:t>0.05–0.54%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</a:rPr>
                        <a:t>Minor stabiliser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</a:rPr>
                        <a:t>SiO₂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</a:rPr>
                        <a:t>0.07–0.63%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</a:rPr>
                        <a:t>Limited pozzolanic activity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</a:rPr>
                        <a:t>Na₂O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</a:rPr>
                        <a:t>~0.9%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</a:rPr>
                        <a:t>Alkali content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</a:rPr>
                        <a:t>Al₂O₃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</a:rPr>
                        <a:t>0–1.02%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</a:rPr>
                        <a:t>Trace cementitious compound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E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9" name="Shape 13"/>
          <p:cNvSpPr/>
          <p:nvPr/>
        </p:nvSpPr>
        <p:spPr>
          <a:xfrm>
            <a:off x="4663440" y="3520440"/>
            <a:ext cx="4114800" cy="1261872"/>
          </a:xfrm>
          <a:prstGeom prst="rect">
            <a:avLst/>
          </a:prstGeom>
          <a:solidFill>
            <a:srgbClr val="1A1A2E"/>
          </a:solidFill>
          <a:ln w="12700">
            <a:solidFill>
              <a:srgbClr val="1A1A2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Shape 14"/>
          <p:cNvSpPr/>
          <p:nvPr/>
        </p:nvSpPr>
        <p:spPr>
          <a:xfrm>
            <a:off x="4828032" y="3703320"/>
            <a:ext cx="548640" cy="548640"/>
          </a:xfrm>
          <a:prstGeom prst="ellipse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760" y="3813048"/>
            <a:ext cx="329184" cy="329184"/>
          </a:xfrm>
          <a:prstGeom prst="rect">
            <a:avLst/>
          </a:prstGeom>
        </p:spPr>
      </p:pic>
      <p:sp>
        <p:nvSpPr>
          <p:cNvPr id="22" name="Text 15"/>
          <p:cNvSpPr/>
          <p:nvPr/>
        </p:nvSpPr>
        <p:spPr>
          <a:xfrm>
            <a:off x="5532120" y="3584448"/>
            <a:ext cx="3154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4A085"/>
                </a:solidFill>
              </a:rPr>
              <a:t>Key Physical Properties</a:t>
            </a:r>
            <a:endParaRPr lang="en-US" sz="1100" dirty="0"/>
          </a:p>
        </p:txBody>
      </p:sp>
      <p:sp>
        <p:nvSpPr>
          <p:cNvPr id="23" name="Text 16"/>
          <p:cNvSpPr/>
          <p:nvPr/>
        </p:nvSpPr>
        <p:spPr>
          <a:xfrm>
            <a:off x="5532120" y="3858768"/>
            <a:ext cx="31546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D5E8E4"/>
                </a:solidFill>
              </a:rPr>
              <a:t>Particle size for cement use: &lt;75 µm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D5E8E4"/>
                </a:solidFill>
              </a:rPr>
              <a:t>Specific gravity: 2.09–2.82 (≈ standard aggregates)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D5E8E4"/>
                </a:solidFill>
              </a:rPr>
              <a:t>Surface: rough texture improves paste bonding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11480" y="164592"/>
            <a:ext cx="1097280" cy="256032"/>
          </a:xfrm>
          <a:prstGeom prst="rect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11480" y="164592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MATERIAL 2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11480" y="502920"/>
            <a:ext cx="83210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A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Chosen Material 2 – Reclaimed Brick Powder (RBP)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411480" y="1170432"/>
            <a:ext cx="8321040" cy="32004"/>
          </a:xfrm>
          <a:prstGeom prst="rect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4709160" y="1298448"/>
            <a:ext cx="4023360" cy="3493008"/>
          </a:xfrm>
          <a:prstGeom prst="rect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4800600" y="1389888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</a:rPr>
              <a:t>Why Reclaimed Bricks?</a:t>
            </a:r>
            <a:endParaRPr lang="en-US" sz="1400" dirty="0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600" y="1901952"/>
            <a:ext cx="256032" cy="256032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5120640" y="1883664"/>
            <a:ext cx="3520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CCBC"/>
                </a:solidFill>
              </a:rPr>
              <a:t>Abundance</a:t>
            </a:r>
            <a:endParaRPr lang="en-US" sz="1100" dirty="0"/>
          </a:p>
        </p:txBody>
      </p:sp>
      <p:sp>
        <p:nvSpPr>
          <p:cNvPr id="10" name="Text 7"/>
          <p:cNvSpPr/>
          <p:nvPr/>
        </p:nvSpPr>
        <p:spPr>
          <a:xfrm>
            <a:off x="5120640" y="2157984"/>
            <a:ext cx="3520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</a:rPr>
              <a:t>Sourced from the UK's 1.4 million tonnes of annual demolition waste. Bricks from Victorian and post-war buildings are particularly abundant.</a:t>
            </a:r>
            <a:endParaRPr lang="en-US" sz="1000" dirty="0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600" y="2862072"/>
            <a:ext cx="256032" cy="256032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5120640" y="2843784"/>
            <a:ext cx="3520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CCBC"/>
                </a:solidFill>
              </a:rPr>
              <a:t>Pozzolanic Reactivity</a:t>
            </a:r>
            <a:endParaRPr lang="en-US" sz="1100" dirty="0"/>
          </a:p>
        </p:txBody>
      </p:sp>
      <p:sp>
        <p:nvSpPr>
          <p:cNvPr id="13" name="Text 9"/>
          <p:cNvSpPr/>
          <p:nvPr/>
        </p:nvSpPr>
        <p:spPr>
          <a:xfrm>
            <a:off x="5120640" y="3118104"/>
            <a:ext cx="3520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</a:rPr>
              <a:t>High-clay bricks, when ground to &lt;75 µm, exhibit pozzolanic activity — reacting with calcium hydroxide to form C-S-H gel, enhancing long-term strength.</a:t>
            </a:r>
            <a:endParaRPr lang="en-US" sz="1000" dirty="0"/>
          </a:p>
        </p:txBody>
      </p:sp>
      <p:pic>
        <p:nvPicPr>
          <p:cNvPr id="14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600" y="3822192"/>
            <a:ext cx="256032" cy="256032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5120640" y="3803904"/>
            <a:ext cx="3520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CCBC"/>
                </a:solidFill>
              </a:rPr>
              <a:t>Strategic Need</a:t>
            </a:r>
            <a:endParaRPr lang="en-US" sz="1100" dirty="0"/>
          </a:p>
        </p:txBody>
      </p:sp>
      <p:sp>
        <p:nvSpPr>
          <p:cNvPr id="16" name="Text 11"/>
          <p:cNvSpPr/>
          <p:nvPr/>
        </p:nvSpPr>
        <p:spPr>
          <a:xfrm>
            <a:off x="5120640" y="4078224"/>
            <a:ext cx="3520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</a:rPr>
              <a:t>As UK coal power and traditional steel production decline, fly ash and GGBS availability is falling. Reclaimed brick powder is a UK-specific, regionally secure alternative.</a:t>
            </a:r>
            <a:endParaRPr lang="en-US" sz="1000" dirty="0"/>
          </a:p>
        </p:txBody>
      </p:sp>
      <p:sp>
        <p:nvSpPr>
          <p:cNvPr id="17" name="Text 12"/>
          <p:cNvSpPr/>
          <p:nvPr/>
        </p:nvSpPr>
        <p:spPr>
          <a:xfrm>
            <a:off x="411480" y="1298448"/>
            <a:ext cx="41148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1A2E"/>
                </a:solidFill>
              </a:rPr>
              <a:t>Comparison vs. Conventional Alternatives</a:t>
            </a:r>
            <a:endParaRPr lang="en-US" sz="1200" dirty="0"/>
          </a:p>
        </p:txBody>
      </p:sp>
      <p:graphicFrame>
        <p:nvGraphicFramePr>
          <p:cNvPr id="18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11480" y="1691640"/>
          <a:ext cx="4114800" cy="2148839"/>
        </p:xfrm>
        <a:graphic>
          <a:graphicData uri="http://schemas.openxmlformats.org/drawingml/2006/table">
            <a:tbl>
              <a:tblPr/>
              <a:tblGrid>
                <a:gridCol w="17373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887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887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06977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Property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392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Fly Ash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392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RBP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392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6977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</a:rPr>
                        <a:t>UK Availability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</a:rPr>
                        <a:t>Declining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C0392B"/>
                          </a:solidFill>
                        </a:rPr>
                        <a:t>Abundant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6977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</a:rPr>
                        <a:t>Pozzolanic Activity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</a:rPr>
                        <a:t>High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C0392B"/>
                          </a:solidFill>
                        </a:rPr>
                        <a:t>Moderate-High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6977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</a:rPr>
                        <a:t>Carbon Footprint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</a:rPr>
                        <a:t>Low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C0392B"/>
                          </a:solidFill>
                        </a:rPr>
                        <a:t>Very Low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6977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</a:rPr>
                        <a:t>Processing Required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</a:rPr>
                        <a:t>Minimal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C0392B"/>
                          </a:solidFill>
                        </a:rPr>
                        <a:t>Grinding &lt;75µm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06977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</a:rPr>
                        <a:t>Cost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</a:rPr>
                        <a:t>Low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C0392B"/>
                          </a:solidFill>
                        </a:rPr>
                        <a:t>Near Zero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06977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</a:rPr>
                        <a:t>Circular Economy Fit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</a:rPr>
                        <a:t>Partial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C0392B"/>
                          </a:solidFill>
                        </a:rPr>
                        <a:t>Full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0D0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9" name="Shape 13"/>
          <p:cNvSpPr/>
          <p:nvPr/>
        </p:nvSpPr>
        <p:spPr>
          <a:xfrm>
            <a:off x="411480" y="3931920"/>
            <a:ext cx="4114800" cy="868680"/>
          </a:xfrm>
          <a:prstGeom prst="rect">
            <a:avLst/>
          </a:prstGeom>
          <a:solidFill>
            <a:srgbClr val="EAF0F0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20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40" y="4041648"/>
            <a:ext cx="320040" cy="320040"/>
          </a:xfrm>
          <a:prstGeom prst="rect">
            <a:avLst/>
          </a:prstGeom>
        </p:spPr>
      </p:pic>
      <p:sp>
        <p:nvSpPr>
          <p:cNvPr id="21" name="Text 14"/>
          <p:cNvSpPr/>
          <p:nvPr/>
        </p:nvSpPr>
        <p:spPr>
          <a:xfrm>
            <a:off x="987552" y="3950208"/>
            <a:ext cx="3429000" cy="8046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1A2E"/>
                </a:solidFill>
              </a:rPr>
              <a:t>RBP can replace up to 20–25% of cement with moderate pozzolanic reaction, particularly improving durability in chloride-rich UK coastal environments.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621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11480" y="164592"/>
            <a:ext cx="1828800" cy="256032"/>
          </a:xfrm>
          <a:prstGeom prst="rect">
            <a:avLst/>
          </a:prstGeom>
          <a:solidFill>
            <a:srgbClr val="14A085"/>
          </a:solidFill>
          <a:ln w="12700">
            <a:solidFill>
              <a:srgbClr val="14A08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11480" y="164592"/>
            <a:ext cx="1828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1A1A2E"/>
                </a:solidFill>
              </a:rPr>
              <a:t>RESEARCH OBJECTIVES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11480" y="502920"/>
            <a:ext cx="83210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Objectives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411480" y="1170432"/>
            <a:ext cx="8321040" cy="32004"/>
          </a:xfrm>
          <a:prstGeom prst="rect">
            <a:avLst/>
          </a:prstGeom>
          <a:solidFill>
            <a:srgbClr val="14A085"/>
          </a:solidFill>
          <a:ln w="12700">
            <a:solidFill>
              <a:srgbClr val="14A08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411480" y="1261872"/>
            <a:ext cx="8321040" cy="566928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548640" y="1298448"/>
            <a:ext cx="8138160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D5E8E4"/>
                </a:solidFill>
              </a:rPr>
              <a:t>OVERARCHING AIM  |  Establish the optimal CSP–RBP blend ratio that maximises mechanical performance, durability, and sustainability for practical UK construction applications.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411480" y="1993392"/>
            <a:ext cx="4069080" cy="1325880"/>
          </a:xfrm>
          <a:prstGeom prst="rect">
            <a:avLst/>
          </a:prstGeom>
          <a:solidFill>
            <a:srgbClr val="0A1628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521208" y="2377440"/>
            <a:ext cx="548640" cy="548640"/>
          </a:xfrm>
          <a:prstGeom prst="ellipse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10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936" y="2487168"/>
            <a:ext cx="329184" cy="329184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1216152" y="2103120"/>
            <a:ext cx="3154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7377"/>
                </a:solidFill>
              </a:rPr>
              <a:t>01  Optimisation</a:t>
            </a:r>
            <a:endParaRPr lang="en-US" sz="1200" dirty="0"/>
          </a:p>
        </p:txBody>
      </p:sp>
      <p:sp>
        <p:nvSpPr>
          <p:cNvPr id="12" name="Text 9"/>
          <p:cNvSpPr/>
          <p:nvPr/>
        </p:nvSpPr>
        <p:spPr>
          <a:xfrm>
            <a:off x="1216152" y="2395728"/>
            <a:ext cx="31546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D5E8E4"/>
                </a:solidFill>
              </a:rPr>
              <a:t>Identify the optimal CSP–RBP ratio (e.g. 5% Shell + 10% Brick) that maximises compressive, flexural, and tensile strength. Map strength response across a full range of replacement levels (5–25%).</a:t>
            </a:r>
            <a:endParaRPr lang="en-US" sz="950" dirty="0"/>
          </a:p>
        </p:txBody>
      </p:sp>
      <p:sp>
        <p:nvSpPr>
          <p:cNvPr id="13" name="Shape 10"/>
          <p:cNvSpPr/>
          <p:nvPr/>
        </p:nvSpPr>
        <p:spPr>
          <a:xfrm>
            <a:off x="4663440" y="1993392"/>
            <a:ext cx="4069080" cy="1325880"/>
          </a:xfrm>
          <a:prstGeom prst="rect">
            <a:avLst/>
          </a:prstGeom>
          <a:solidFill>
            <a:srgbClr val="0A1628"/>
          </a:solidFill>
          <a:ln w="12700">
            <a:solidFill>
              <a:srgbClr val="14A08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Shape 11"/>
          <p:cNvSpPr/>
          <p:nvPr/>
        </p:nvSpPr>
        <p:spPr>
          <a:xfrm>
            <a:off x="4773168" y="2377440"/>
            <a:ext cx="548640" cy="548640"/>
          </a:xfrm>
          <a:prstGeom prst="ellipse">
            <a:avLst/>
          </a:prstGeom>
          <a:solidFill>
            <a:srgbClr val="14A085"/>
          </a:solidFill>
          <a:ln w="12700">
            <a:solidFill>
              <a:srgbClr val="14A08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1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2896" y="2487168"/>
            <a:ext cx="329184" cy="329184"/>
          </a:xfrm>
          <a:prstGeom prst="rect">
            <a:avLst/>
          </a:prstGeom>
        </p:spPr>
      </p:pic>
      <p:sp>
        <p:nvSpPr>
          <p:cNvPr id="16" name="Text 12"/>
          <p:cNvSpPr/>
          <p:nvPr/>
        </p:nvSpPr>
        <p:spPr>
          <a:xfrm>
            <a:off x="5468112" y="2103120"/>
            <a:ext cx="3154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4A085"/>
                </a:solidFill>
              </a:rPr>
              <a:t>02  Microstructural Analysis</a:t>
            </a:r>
            <a:endParaRPr lang="en-US" sz="1200" dirty="0"/>
          </a:p>
        </p:txBody>
      </p:sp>
      <p:sp>
        <p:nvSpPr>
          <p:cNvPr id="17" name="Text 13"/>
          <p:cNvSpPr/>
          <p:nvPr/>
        </p:nvSpPr>
        <p:spPr>
          <a:xfrm>
            <a:off x="5468112" y="2395728"/>
            <a:ext cx="31546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D5E8E4"/>
                </a:solidFill>
              </a:rPr>
              <a:t>Use Scanning Electron Microscopy (SEM) and Energy Dispersive X-ray (EDX) to observe how CSP particles fill micro-pores and how RBP forms C-S-H gel, producing a denser, more durable matrix.</a:t>
            </a:r>
            <a:endParaRPr lang="en-US" sz="950" dirty="0"/>
          </a:p>
        </p:txBody>
      </p:sp>
      <p:sp>
        <p:nvSpPr>
          <p:cNvPr id="18" name="Shape 14"/>
          <p:cNvSpPr/>
          <p:nvPr/>
        </p:nvSpPr>
        <p:spPr>
          <a:xfrm>
            <a:off x="411480" y="3493008"/>
            <a:ext cx="4069080" cy="1325880"/>
          </a:xfrm>
          <a:prstGeom prst="rect">
            <a:avLst/>
          </a:prstGeom>
          <a:solidFill>
            <a:srgbClr val="0A1628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Shape 15"/>
          <p:cNvSpPr/>
          <p:nvPr/>
        </p:nvSpPr>
        <p:spPr>
          <a:xfrm>
            <a:off x="521208" y="3877056"/>
            <a:ext cx="548640" cy="548640"/>
          </a:xfrm>
          <a:prstGeom prst="ellipse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2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936" y="3986784"/>
            <a:ext cx="329184" cy="329184"/>
          </a:xfrm>
          <a:prstGeom prst="rect">
            <a:avLst/>
          </a:prstGeom>
        </p:spPr>
      </p:pic>
      <p:sp>
        <p:nvSpPr>
          <p:cNvPr id="21" name="Text 16"/>
          <p:cNvSpPr/>
          <p:nvPr/>
        </p:nvSpPr>
        <p:spPr>
          <a:xfrm>
            <a:off x="1216152" y="3602736"/>
            <a:ext cx="3154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F3460"/>
                </a:solidFill>
              </a:rPr>
              <a:t>03  UK-Specific Durability</a:t>
            </a:r>
            <a:endParaRPr lang="en-US" sz="1200" dirty="0"/>
          </a:p>
        </p:txBody>
      </p:sp>
      <p:sp>
        <p:nvSpPr>
          <p:cNvPr id="22" name="Text 17"/>
          <p:cNvSpPr/>
          <p:nvPr/>
        </p:nvSpPr>
        <p:spPr>
          <a:xfrm>
            <a:off x="1216152" y="3895344"/>
            <a:ext cx="31546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D5E8E4"/>
                </a:solidFill>
              </a:rPr>
              <a:t>Test resistance to chloride ion penetration (ASTM C1202) and carbonation depth, directly relevant to the UK's damp climate and coastal salt spray exposure conditions.</a:t>
            </a:r>
            <a:endParaRPr lang="en-US" sz="950" dirty="0"/>
          </a:p>
        </p:txBody>
      </p:sp>
      <p:sp>
        <p:nvSpPr>
          <p:cNvPr id="23" name="Shape 18"/>
          <p:cNvSpPr/>
          <p:nvPr/>
        </p:nvSpPr>
        <p:spPr>
          <a:xfrm>
            <a:off x="4663440" y="3493008"/>
            <a:ext cx="4069080" cy="1325880"/>
          </a:xfrm>
          <a:prstGeom prst="rect">
            <a:avLst/>
          </a:prstGeom>
          <a:solidFill>
            <a:srgbClr val="0A1628"/>
          </a:solidFill>
          <a:ln w="12700">
            <a:solidFill>
              <a:srgbClr val="E67E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Shape 19"/>
          <p:cNvSpPr/>
          <p:nvPr/>
        </p:nvSpPr>
        <p:spPr>
          <a:xfrm>
            <a:off x="4773168" y="3877056"/>
            <a:ext cx="548640" cy="548640"/>
          </a:xfrm>
          <a:prstGeom prst="ellipse">
            <a:avLst/>
          </a:prstGeom>
          <a:solidFill>
            <a:srgbClr val="E67E22"/>
          </a:solidFill>
          <a:ln w="12700">
            <a:solidFill>
              <a:srgbClr val="E67E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2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2896" y="3986784"/>
            <a:ext cx="329184" cy="329184"/>
          </a:xfrm>
          <a:prstGeom prst="rect">
            <a:avLst/>
          </a:prstGeom>
        </p:spPr>
      </p:pic>
      <p:sp>
        <p:nvSpPr>
          <p:cNvPr id="26" name="Text 20"/>
          <p:cNvSpPr/>
          <p:nvPr/>
        </p:nvSpPr>
        <p:spPr>
          <a:xfrm>
            <a:off x="5468112" y="3602736"/>
            <a:ext cx="3154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E67E22"/>
                </a:solidFill>
              </a:rPr>
              <a:t>04  Sustainability Quantification</a:t>
            </a:r>
            <a:endParaRPr lang="en-US" sz="1200" dirty="0"/>
          </a:p>
        </p:txBody>
      </p:sp>
      <p:sp>
        <p:nvSpPr>
          <p:cNvPr id="27" name="Text 21"/>
          <p:cNvSpPr/>
          <p:nvPr/>
        </p:nvSpPr>
        <p:spPr>
          <a:xfrm>
            <a:off x="5468112" y="3895344"/>
            <a:ext cx="31546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D5E8E4"/>
                </a:solidFill>
              </a:rPr>
              <a:t>Perform Life Cycle CO₂ Assessment and cost analysis for optimised CSP–RBP blends vs. standard OPC, demonstrating alignment with the UK Net Zero 2025 cement roadmap.</a:t>
            </a:r>
            <a:endParaRPr lang="en-US" sz="9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5F0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11480" y="164592"/>
            <a:ext cx="1280160" cy="256032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11480" y="164592"/>
            <a:ext cx="1280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METHODOLOGY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11480" y="502920"/>
            <a:ext cx="83210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A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Proposed Methodology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411480" y="1170432"/>
            <a:ext cx="8321040" cy="32004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411480" y="1298448"/>
            <a:ext cx="2743200" cy="530352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" y="1371600"/>
            <a:ext cx="347472" cy="347472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923544" y="1298448"/>
            <a:ext cx="2157984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</a:rPr>
              <a:t>Step 1: Preparation</a:t>
            </a:r>
            <a:endParaRPr lang="en-US" sz="1100" dirty="0"/>
          </a:p>
        </p:txBody>
      </p:sp>
      <p:sp>
        <p:nvSpPr>
          <p:cNvPr id="9" name="Shape 6"/>
          <p:cNvSpPr/>
          <p:nvPr/>
        </p:nvSpPr>
        <p:spPr>
          <a:xfrm>
            <a:off x="411480" y="1828800"/>
            <a:ext cx="2743200" cy="2514600"/>
          </a:xfrm>
          <a:prstGeom prst="rect">
            <a:avLst/>
          </a:prstGeom>
          <a:solidFill>
            <a:srgbClr val="FFFFFF"/>
          </a:solidFill>
          <a:ln w="12700">
            <a:solidFill>
              <a:srgbClr val="EAF0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7"/>
          <p:cNvSpPr/>
          <p:nvPr/>
        </p:nvSpPr>
        <p:spPr>
          <a:xfrm>
            <a:off x="521208" y="1920240"/>
            <a:ext cx="2523744" cy="2331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5D6D7E"/>
                </a:solidFill>
              </a:rPr>
              <a:t>Wash cockle shells to remove organic residue and salt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5D6D7E"/>
                </a:solidFill>
              </a:rPr>
              <a:t>Heat-treat at 500°C to produce consistent cockle shell ash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5D6D7E"/>
                </a:solidFill>
              </a:rPr>
              <a:t>Crush reclaimed bricks and grind to &lt;75 µm particle size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5D6D7E"/>
                </a:solidFill>
              </a:rPr>
              <a:t>Characterise both powders: XRF (chemistry), XRD (mineralogy), SEM (morphology)</a:t>
            </a:r>
            <a:endParaRPr lang="en-US" sz="1050" dirty="0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120" y="2834640"/>
            <a:ext cx="347472" cy="347472"/>
          </a:xfrm>
          <a:prstGeom prst="rect">
            <a:avLst/>
          </a:prstGeom>
        </p:spPr>
      </p:pic>
      <p:sp>
        <p:nvSpPr>
          <p:cNvPr id="12" name="Shape 8"/>
          <p:cNvSpPr/>
          <p:nvPr/>
        </p:nvSpPr>
        <p:spPr>
          <a:xfrm>
            <a:off x="3291840" y="1298448"/>
            <a:ext cx="2743200" cy="530352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3280" y="1371600"/>
            <a:ext cx="347472" cy="347472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3803904" y="1298448"/>
            <a:ext cx="2157984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</a:rPr>
              <a:t>Step 2: Mix Design &amp; Testing</a:t>
            </a:r>
            <a:endParaRPr lang="en-US" sz="1100" dirty="0"/>
          </a:p>
        </p:txBody>
      </p:sp>
      <p:sp>
        <p:nvSpPr>
          <p:cNvPr id="15" name="Shape 10"/>
          <p:cNvSpPr/>
          <p:nvPr/>
        </p:nvSpPr>
        <p:spPr>
          <a:xfrm>
            <a:off x="3291840" y="1828800"/>
            <a:ext cx="2743200" cy="2514600"/>
          </a:xfrm>
          <a:prstGeom prst="rect">
            <a:avLst/>
          </a:prstGeom>
          <a:solidFill>
            <a:srgbClr val="FFFFFF"/>
          </a:solidFill>
          <a:ln w="12700">
            <a:solidFill>
              <a:srgbClr val="EAF0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1"/>
          <p:cNvSpPr/>
          <p:nvPr/>
        </p:nvSpPr>
        <p:spPr>
          <a:xfrm>
            <a:off x="3401568" y="1920240"/>
            <a:ext cx="2523744" cy="2331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5D6D7E"/>
                </a:solidFill>
              </a:rPr>
              <a:t>Design control mix targeting 30 MPa compressive strength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5D6D7E"/>
                </a:solidFill>
              </a:rPr>
              <a:t>Cast 100mm standard cubes and 150×300mm cylinders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5D6D7E"/>
                </a:solidFill>
              </a:rPr>
              <a:t>Replacement levels: 0%, 5%, 10%, 15%, 20%, 25% (individual &amp; combined)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5D6D7E"/>
                </a:solidFill>
              </a:rPr>
              <a:t>Test at 7, 28, and 56 days: compressive, flexural, tensile, modulus of elasticity</a:t>
            </a:r>
            <a:endParaRPr lang="en-US" sz="1050" dirty="0"/>
          </a:p>
        </p:txBody>
      </p:sp>
      <p:pic>
        <p:nvPicPr>
          <p:cNvPr id="17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6480" y="2834640"/>
            <a:ext cx="347472" cy="347472"/>
          </a:xfrm>
          <a:prstGeom prst="rect">
            <a:avLst/>
          </a:prstGeom>
        </p:spPr>
      </p:pic>
      <p:sp>
        <p:nvSpPr>
          <p:cNvPr id="18" name="Shape 12"/>
          <p:cNvSpPr/>
          <p:nvPr/>
        </p:nvSpPr>
        <p:spPr>
          <a:xfrm>
            <a:off x="6172200" y="1298448"/>
            <a:ext cx="2743200" cy="530352"/>
          </a:xfrm>
          <a:prstGeom prst="rect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19" name="Image 4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640" y="1371600"/>
            <a:ext cx="347472" cy="347472"/>
          </a:xfrm>
          <a:prstGeom prst="rect">
            <a:avLst/>
          </a:prstGeom>
        </p:spPr>
      </p:pic>
      <p:sp>
        <p:nvSpPr>
          <p:cNvPr id="20" name="Text 13"/>
          <p:cNvSpPr/>
          <p:nvPr/>
        </p:nvSpPr>
        <p:spPr>
          <a:xfrm>
            <a:off x="6684264" y="1298448"/>
            <a:ext cx="2157984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</a:rPr>
              <a:t>Step 3: Benchmarking &amp; Analysis</a:t>
            </a:r>
            <a:endParaRPr lang="en-US" sz="1100" dirty="0"/>
          </a:p>
        </p:txBody>
      </p:sp>
      <p:sp>
        <p:nvSpPr>
          <p:cNvPr id="21" name="Shape 14"/>
          <p:cNvSpPr/>
          <p:nvPr/>
        </p:nvSpPr>
        <p:spPr>
          <a:xfrm>
            <a:off x="6172200" y="1828800"/>
            <a:ext cx="2743200" cy="2514600"/>
          </a:xfrm>
          <a:prstGeom prst="rect">
            <a:avLst/>
          </a:prstGeom>
          <a:solidFill>
            <a:srgbClr val="FFFFFF"/>
          </a:solidFill>
          <a:ln w="12700">
            <a:solidFill>
              <a:srgbClr val="EAF0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15"/>
          <p:cNvSpPr/>
          <p:nvPr/>
        </p:nvSpPr>
        <p:spPr>
          <a:xfrm>
            <a:off x="6281928" y="1920240"/>
            <a:ext cx="2523744" cy="2331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5D6D7E"/>
                </a:solidFill>
              </a:rPr>
              <a:t>Compare all mixes against 100% OPC control specimens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5D6D7E"/>
                </a:solidFill>
              </a:rPr>
              <a:t>Durability: water absorption, chloride penetration, carbonation depth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5D6D7E"/>
                </a:solidFill>
              </a:rPr>
              <a:t>Structural safety check: all results vs. BS EN 206 requirements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5D6D7E"/>
                </a:solidFill>
              </a:rPr>
              <a:t>Life-cycle CO₂ and cost analysis for optimised mix designs</a:t>
            </a:r>
            <a:endParaRPr lang="en-US" sz="1050" dirty="0"/>
          </a:p>
        </p:txBody>
      </p:sp>
      <p:sp>
        <p:nvSpPr>
          <p:cNvPr id="23" name="Shape 16"/>
          <p:cNvSpPr/>
          <p:nvPr/>
        </p:nvSpPr>
        <p:spPr>
          <a:xfrm>
            <a:off x="411480" y="4462272"/>
            <a:ext cx="8321040" cy="566928"/>
          </a:xfrm>
          <a:prstGeom prst="rect">
            <a:avLst/>
          </a:prstGeom>
          <a:solidFill>
            <a:srgbClr val="EAF0F0"/>
          </a:solidFill>
          <a:ln w="12700">
            <a:solidFill>
              <a:srgbClr val="D5E8E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Text 17"/>
          <p:cNvSpPr/>
          <p:nvPr/>
        </p:nvSpPr>
        <p:spPr>
          <a:xfrm>
            <a:off x="502920" y="4480560"/>
            <a:ext cx="822960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5D6D7E"/>
                </a:solidFill>
              </a:rPr>
              <a:t>Standards Applied:  BS EN 196  |  BS EN 206  |  BS 1881  |  ASTM C39  |  ASTM C78  |  ASTM C496  |  ASTM C1202  |  Minimum 3 specimens per condition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5F0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11480" y="164592"/>
            <a:ext cx="2011680" cy="256032"/>
          </a:xfrm>
          <a:prstGeom prst="rect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11480" y="164592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CHALLENGES &amp; SOLUTIONS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11480" y="502920"/>
            <a:ext cx="83210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A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Expected Challenges &amp; Solutions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411480" y="1170432"/>
            <a:ext cx="8321040" cy="32004"/>
          </a:xfrm>
          <a:prstGeom prst="rect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411480" y="1261872"/>
            <a:ext cx="1953158" cy="1719072"/>
          </a:xfrm>
          <a:prstGeom prst="rect">
            <a:avLst/>
          </a:prstGeom>
          <a:solidFill>
            <a:srgbClr val="FFF3F3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" y="1371600"/>
            <a:ext cx="256032" cy="256032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813816" y="1371600"/>
            <a:ext cx="145023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C0392B"/>
                </a:solidFill>
              </a:rPr>
              <a:t>Challenge</a:t>
            </a:r>
            <a:endParaRPr lang="en-US" sz="900" dirty="0"/>
          </a:p>
        </p:txBody>
      </p:sp>
      <p:sp>
        <p:nvSpPr>
          <p:cNvPr id="9" name="Text 6"/>
          <p:cNvSpPr/>
          <p:nvPr/>
        </p:nvSpPr>
        <p:spPr>
          <a:xfrm>
            <a:off x="502920" y="1664208"/>
            <a:ext cx="178856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2E"/>
                </a:solidFill>
              </a:rPr>
              <a:t>Shell Variability</a:t>
            </a:r>
            <a:endParaRPr lang="en-US" sz="1100" dirty="0"/>
          </a:p>
        </p:txBody>
      </p:sp>
      <p:sp>
        <p:nvSpPr>
          <p:cNvPr id="10" name="Text 7"/>
          <p:cNvSpPr/>
          <p:nvPr/>
        </p:nvSpPr>
        <p:spPr>
          <a:xfrm>
            <a:off x="502920" y="1920240"/>
            <a:ext cx="1788566" cy="9875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D6D7E"/>
                </a:solidFill>
              </a:rPr>
              <a:t>Cockle shells sourced from different UK coastlines vary in salt content, organic residue, and CaCO₃ purity. Inconsistent raw material can lead to unpredictable strength results.</a:t>
            </a:r>
            <a:endParaRPr lang="en-US" sz="950" dirty="0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82926" y="1947672"/>
            <a:ext cx="256032" cy="256032"/>
          </a:xfrm>
          <a:prstGeom prst="rect">
            <a:avLst/>
          </a:prstGeom>
        </p:spPr>
      </p:pic>
      <p:sp>
        <p:nvSpPr>
          <p:cNvPr id="12" name="Shape 8"/>
          <p:cNvSpPr/>
          <p:nvPr/>
        </p:nvSpPr>
        <p:spPr>
          <a:xfrm>
            <a:off x="2657246" y="1261872"/>
            <a:ext cx="1953158" cy="1719072"/>
          </a:xfrm>
          <a:prstGeom prst="rect">
            <a:avLst/>
          </a:prstGeom>
          <a:solidFill>
            <a:srgbClr val="EAFAF1"/>
          </a:solidFill>
          <a:ln w="12700">
            <a:solidFill>
              <a:srgbClr val="14A08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8686" y="1371600"/>
            <a:ext cx="256032" cy="256032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3059582" y="1371600"/>
            <a:ext cx="145023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4A085"/>
                </a:solidFill>
              </a:rPr>
              <a:t>Solution</a:t>
            </a:r>
            <a:endParaRPr lang="en-US" sz="900" dirty="0"/>
          </a:p>
        </p:txBody>
      </p:sp>
      <p:sp>
        <p:nvSpPr>
          <p:cNvPr id="15" name="Text 10"/>
          <p:cNvSpPr/>
          <p:nvPr/>
        </p:nvSpPr>
        <p:spPr>
          <a:xfrm>
            <a:off x="2748686" y="1664208"/>
            <a:ext cx="178856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2E"/>
                </a:solidFill>
              </a:rPr>
              <a:t>Standardised Pre-Treatment</a:t>
            </a:r>
            <a:endParaRPr lang="en-US" sz="1100" dirty="0"/>
          </a:p>
        </p:txBody>
      </p:sp>
      <p:sp>
        <p:nvSpPr>
          <p:cNvPr id="16" name="Text 11"/>
          <p:cNvSpPr/>
          <p:nvPr/>
        </p:nvSpPr>
        <p:spPr>
          <a:xfrm>
            <a:off x="2748686" y="1920240"/>
            <a:ext cx="1788566" cy="9875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D6D7E"/>
                </a:solidFill>
              </a:rPr>
              <a:t>Shells will be washed in fresh water, dried at 105°C, then heat-treated (ashed) at 500–600°C. XRF testing on each batch will verify &gt;90% CaCO₃ purity before use in any mix.</a:t>
            </a:r>
            <a:endParaRPr lang="en-US" sz="950" dirty="0"/>
          </a:p>
        </p:txBody>
      </p:sp>
      <p:sp>
        <p:nvSpPr>
          <p:cNvPr id="17" name="Shape 12"/>
          <p:cNvSpPr/>
          <p:nvPr/>
        </p:nvSpPr>
        <p:spPr>
          <a:xfrm>
            <a:off x="411480" y="3136392"/>
            <a:ext cx="1953158" cy="1719072"/>
          </a:xfrm>
          <a:prstGeom prst="rect">
            <a:avLst/>
          </a:prstGeom>
          <a:solidFill>
            <a:srgbClr val="FFF3F3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18" name="Image 3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" y="3246120"/>
            <a:ext cx="256032" cy="256032"/>
          </a:xfrm>
          <a:prstGeom prst="rect">
            <a:avLst/>
          </a:prstGeom>
        </p:spPr>
      </p:pic>
      <p:sp>
        <p:nvSpPr>
          <p:cNvPr id="19" name="Text 13"/>
          <p:cNvSpPr/>
          <p:nvPr/>
        </p:nvSpPr>
        <p:spPr>
          <a:xfrm>
            <a:off x="813816" y="3246120"/>
            <a:ext cx="145023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C0392B"/>
                </a:solidFill>
              </a:rPr>
              <a:t>Challenge</a:t>
            </a:r>
            <a:endParaRPr lang="en-US" sz="900" dirty="0"/>
          </a:p>
        </p:txBody>
      </p:sp>
      <p:sp>
        <p:nvSpPr>
          <p:cNvPr id="20" name="Text 14"/>
          <p:cNvSpPr/>
          <p:nvPr/>
        </p:nvSpPr>
        <p:spPr>
          <a:xfrm>
            <a:off x="502920" y="3538728"/>
            <a:ext cx="178856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2E"/>
                </a:solidFill>
              </a:rPr>
              <a:t>Brick Quality Variation</a:t>
            </a:r>
            <a:endParaRPr lang="en-US" sz="1100" dirty="0"/>
          </a:p>
        </p:txBody>
      </p:sp>
      <p:sp>
        <p:nvSpPr>
          <p:cNvPr id="21" name="Text 15"/>
          <p:cNvSpPr/>
          <p:nvPr/>
        </p:nvSpPr>
        <p:spPr>
          <a:xfrm>
            <a:off x="502920" y="3794760"/>
            <a:ext cx="1788566" cy="9875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D6D7E"/>
                </a:solidFill>
              </a:rPr>
              <a:t>Reclaimed bricks from demolition sites contain variable clay content, historic mortars, and contamination. Clay content directly affects pozzolanic reactivity.</a:t>
            </a:r>
            <a:endParaRPr lang="en-US" sz="950" dirty="0"/>
          </a:p>
        </p:txBody>
      </p:sp>
      <p:pic>
        <p:nvPicPr>
          <p:cNvPr id="22" name="Image 4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82926" y="3822192"/>
            <a:ext cx="256032" cy="256032"/>
          </a:xfrm>
          <a:prstGeom prst="rect">
            <a:avLst/>
          </a:prstGeom>
        </p:spPr>
      </p:pic>
      <p:sp>
        <p:nvSpPr>
          <p:cNvPr id="23" name="Shape 16"/>
          <p:cNvSpPr/>
          <p:nvPr/>
        </p:nvSpPr>
        <p:spPr>
          <a:xfrm>
            <a:off x="2657246" y="3136392"/>
            <a:ext cx="1953158" cy="1719072"/>
          </a:xfrm>
          <a:prstGeom prst="rect">
            <a:avLst/>
          </a:prstGeom>
          <a:solidFill>
            <a:srgbClr val="EAFAF1"/>
          </a:solidFill>
          <a:ln w="12700">
            <a:solidFill>
              <a:srgbClr val="14A08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24" name="Image 5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8686" y="3246120"/>
            <a:ext cx="256032" cy="256032"/>
          </a:xfrm>
          <a:prstGeom prst="rect">
            <a:avLst/>
          </a:prstGeom>
        </p:spPr>
      </p:pic>
      <p:sp>
        <p:nvSpPr>
          <p:cNvPr id="25" name="Text 17"/>
          <p:cNvSpPr/>
          <p:nvPr/>
        </p:nvSpPr>
        <p:spPr>
          <a:xfrm>
            <a:off x="3059582" y="3246120"/>
            <a:ext cx="145023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4A085"/>
                </a:solidFill>
              </a:rPr>
              <a:t>Solution</a:t>
            </a:r>
            <a:endParaRPr lang="en-US" sz="900" dirty="0"/>
          </a:p>
        </p:txBody>
      </p:sp>
      <p:sp>
        <p:nvSpPr>
          <p:cNvPr id="26" name="Text 18"/>
          <p:cNvSpPr/>
          <p:nvPr/>
        </p:nvSpPr>
        <p:spPr>
          <a:xfrm>
            <a:off x="2748686" y="3538728"/>
            <a:ext cx="178856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2E"/>
                </a:solidFill>
              </a:rPr>
              <a:t>Controlled Sourcing &amp; Grinding</a:t>
            </a:r>
            <a:endParaRPr lang="en-US" sz="1100" dirty="0"/>
          </a:p>
        </p:txBody>
      </p:sp>
      <p:sp>
        <p:nvSpPr>
          <p:cNvPr id="27" name="Text 19"/>
          <p:cNvSpPr/>
          <p:nvPr/>
        </p:nvSpPr>
        <p:spPr>
          <a:xfrm>
            <a:off x="2748686" y="3794760"/>
            <a:ext cx="1788566" cy="9875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D6D7E"/>
                </a:solidFill>
              </a:rPr>
              <a:t>Bricks will be sourced from pre-1970 UK stock (known high clay content), pre-cleaned to remove mortar, and ground to &lt;75 µm. LOI (loss on ignition) tests will confirm pozzolanic activity.</a:t>
            </a:r>
            <a:endParaRPr lang="en-US" sz="950" dirty="0"/>
          </a:p>
        </p:txBody>
      </p:sp>
      <p:sp>
        <p:nvSpPr>
          <p:cNvPr id="28" name="Shape 20"/>
          <p:cNvSpPr/>
          <p:nvPr/>
        </p:nvSpPr>
        <p:spPr>
          <a:xfrm>
            <a:off x="4681728" y="1261872"/>
            <a:ext cx="1953158" cy="1719072"/>
          </a:xfrm>
          <a:prstGeom prst="rect">
            <a:avLst/>
          </a:prstGeom>
          <a:solidFill>
            <a:srgbClr val="FFF3F3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29" name="Image 6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3168" y="1371600"/>
            <a:ext cx="256032" cy="256032"/>
          </a:xfrm>
          <a:prstGeom prst="rect">
            <a:avLst/>
          </a:prstGeom>
        </p:spPr>
      </p:pic>
      <p:sp>
        <p:nvSpPr>
          <p:cNvPr id="30" name="Text 21"/>
          <p:cNvSpPr/>
          <p:nvPr/>
        </p:nvSpPr>
        <p:spPr>
          <a:xfrm>
            <a:off x="5084064" y="1371600"/>
            <a:ext cx="145023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C0392B"/>
                </a:solidFill>
              </a:rPr>
              <a:t>Challenge</a:t>
            </a:r>
            <a:endParaRPr lang="en-US" sz="900" dirty="0"/>
          </a:p>
        </p:txBody>
      </p:sp>
      <p:sp>
        <p:nvSpPr>
          <p:cNvPr id="31" name="Text 22"/>
          <p:cNvSpPr/>
          <p:nvPr/>
        </p:nvSpPr>
        <p:spPr>
          <a:xfrm>
            <a:off x="4773168" y="1664208"/>
            <a:ext cx="178856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2E"/>
                </a:solidFill>
              </a:rPr>
              <a:t>Reduced Workability</a:t>
            </a:r>
            <a:endParaRPr lang="en-US" sz="1100" dirty="0"/>
          </a:p>
        </p:txBody>
      </p:sp>
      <p:sp>
        <p:nvSpPr>
          <p:cNvPr id="32" name="Text 23"/>
          <p:cNvSpPr/>
          <p:nvPr/>
        </p:nvSpPr>
        <p:spPr>
          <a:xfrm>
            <a:off x="4773168" y="1920240"/>
            <a:ext cx="1788566" cy="9875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D6D7E"/>
                </a:solidFill>
              </a:rPr>
              <a:t>The rough, irregular surface texture of CSP particles increases the water demand of the mix, potentially making the concrete stiffer and harder to pour and finish on site.</a:t>
            </a:r>
            <a:endParaRPr lang="en-US" sz="950" dirty="0"/>
          </a:p>
        </p:txBody>
      </p:sp>
      <p:pic>
        <p:nvPicPr>
          <p:cNvPr id="33" name="Image 7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53174" y="1947672"/>
            <a:ext cx="256032" cy="256032"/>
          </a:xfrm>
          <a:prstGeom prst="rect">
            <a:avLst/>
          </a:prstGeom>
        </p:spPr>
      </p:pic>
      <p:sp>
        <p:nvSpPr>
          <p:cNvPr id="34" name="Shape 24"/>
          <p:cNvSpPr/>
          <p:nvPr/>
        </p:nvSpPr>
        <p:spPr>
          <a:xfrm>
            <a:off x="6927494" y="1261872"/>
            <a:ext cx="1953158" cy="1719072"/>
          </a:xfrm>
          <a:prstGeom prst="rect">
            <a:avLst/>
          </a:prstGeom>
          <a:solidFill>
            <a:srgbClr val="EAFAF1"/>
          </a:solidFill>
          <a:ln w="12700">
            <a:solidFill>
              <a:srgbClr val="14A08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35" name="Image 8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8934" y="1371600"/>
            <a:ext cx="256032" cy="256032"/>
          </a:xfrm>
          <a:prstGeom prst="rect">
            <a:avLst/>
          </a:prstGeom>
        </p:spPr>
      </p:pic>
      <p:sp>
        <p:nvSpPr>
          <p:cNvPr id="36" name="Text 25"/>
          <p:cNvSpPr/>
          <p:nvPr/>
        </p:nvSpPr>
        <p:spPr>
          <a:xfrm>
            <a:off x="7329830" y="1371600"/>
            <a:ext cx="145023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4A085"/>
                </a:solidFill>
              </a:rPr>
              <a:t>Solution</a:t>
            </a:r>
            <a:endParaRPr lang="en-US" sz="900" dirty="0"/>
          </a:p>
        </p:txBody>
      </p:sp>
      <p:sp>
        <p:nvSpPr>
          <p:cNvPr id="37" name="Text 26"/>
          <p:cNvSpPr/>
          <p:nvPr/>
        </p:nvSpPr>
        <p:spPr>
          <a:xfrm>
            <a:off x="7018934" y="1664208"/>
            <a:ext cx="178856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2E"/>
                </a:solidFill>
              </a:rPr>
              <a:t>Eco-Friendly Plasticizers</a:t>
            </a:r>
            <a:endParaRPr lang="en-US" sz="1100" dirty="0"/>
          </a:p>
        </p:txBody>
      </p:sp>
      <p:sp>
        <p:nvSpPr>
          <p:cNvPr id="38" name="Text 27"/>
          <p:cNvSpPr/>
          <p:nvPr/>
        </p:nvSpPr>
        <p:spPr>
          <a:xfrm>
            <a:off x="7018934" y="1920240"/>
            <a:ext cx="1788566" cy="9875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D6D7E"/>
                </a:solidFill>
              </a:rPr>
              <a:t>Polycarboxylate-based superplasticisers (0.3–0.5% by binder weight) will be used. These maintain target slump (75–100 mm) without increasing the water-cement ratio or compromising strength.</a:t>
            </a:r>
            <a:endParaRPr lang="en-US" sz="950" dirty="0"/>
          </a:p>
        </p:txBody>
      </p:sp>
      <p:sp>
        <p:nvSpPr>
          <p:cNvPr id="39" name="Shape 28"/>
          <p:cNvSpPr/>
          <p:nvPr/>
        </p:nvSpPr>
        <p:spPr>
          <a:xfrm>
            <a:off x="4681728" y="3136392"/>
            <a:ext cx="1953158" cy="1719072"/>
          </a:xfrm>
          <a:prstGeom prst="rect">
            <a:avLst/>
          </a:prstGeom>
          <a:solidFill>
            <a:srgbClr val="FFF3F3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40" name="Image 9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3168" y="3246120"/>
            <a:ext cx="256032" cy="256032"/>
          </a:xfrm>
          <a:prstGeom prst="rect">
            <a:avLst/>
          </a:prstGeom>
        </p:spPr>
      </p:pic>
      <p:sp>
        <p:nvSpPr>
          <p:cNvPr id="41" name="Text 29"/>
          <p:cNvSpPr/>
          <p:nvPr/>
        </p:nvSpPr>
        <p:spPr>
          <a:xfrm>
            <a:off x="5084064" y="3246120"/>
            <a:ext cx="145023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C0392B"/>
                </a:solidFill>
              </a:rPr>
              <a:t>Challenge</a:t>
            </a:r>
            <a:endParaRPr lang="en-US" sz="900" dirty="0"/>
          </a:p>
        </p:txBody>
      </p:sp>
      <p:sp>
        <p:nvSpPr>
          <p:cNvPr id="42" name="Text 30"/>
          <p:cNvSpPr/>
          <p:nvPr/>
        </p:nvSpPr>
        <p:spPr>
          <a:xfrm>
            <a:off x="4773168" y="3538728"/>
            <a:ext cx="178856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2E"/>
                </a:solidFill>
              </a:rPr>
              <a:t>Early Strength Deficit</a:t>
            </a:r>
            <a:endParaRPr lang="en-US" sz="1100" dirty="0"/>
          </a:p>
        </p:txBody>
      </p:sp>
      <p:sp>
        <p:nvSpPr>
          <p:cNvPr id="43" name="Text 31"/>
          <p:cNvSpPr/>
          <p:nvPr/>
        </p:nvSpPr>
        <p:spPr>
          <a:xfrm>
            <a:off x="4773168" y="3794760"/>
            <a:ext cx="1788566" cy="9875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D6D7E"/>
                </a:solidFill>
              </a:rPr>
              <a:t>Most pozzolanic replacements show lower compressive strength at 7 days compared to OPC, which could be a concern in fast-paced construction schedules.</a:t>
            </a:r>
            <a:endParaRPr lang="en-US" sz="950" dirty="0"/>
          </a:p>
        </p:txBody>
      </p:sp>
      <p:pic>
        <p:nvPicPr>
          <p:cNvPr id="44" name="Image 10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53174" y="3822192"/>
            <a:ext cx="256032" cy="256032"/>
          </a:xfrm>
          <a:prstGeom prst="rect">
            <a:avLst/>
          </a:prstGeom>
        </p:spPr>
      </p:pic>
      <p:sp>
        <p:nvSpPr>
          <p:cNvPr id="45" name="Shape 32"/>
          <p:cNvSpPr/>
          <p:nvPr/>
        </p:nvSpPr>
        <p:spPr>
          <a:xfrm>
            <a:off x="6927494" y="3136392"/>
            <a:ext cx="1953158" cy="1719072"/>
          </a:xfrm>
          <a:prstGeom prst="rect">
            <a:avLst/>
          </a:prstGeom>
          <a:solidFill>
            <a:srgbClr val="EAFAF1"/>
          </a:solidFill>
          <a:ln w="12700">
            <a:solidFill>
              <a:srgbClr val="14A08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46" name="Image 11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8934" y="3246120"/>
            <a:ext cx="256032" cy="256032"/>
          </a:xfrm>
          <a:prstGeom prst="rect">
            <a:avLst/>
          </a:prstGeom>
        </p:spPr>
      </p:pic>
      <p:sp>
        <p:nvSpPr>
          <p:cNvPr id="47" name="Text 33"/>
          <p:cNvSpPr/>
          <p:nvPr/>
        </p:nvSpPr>
        <p:spPr>
          <a:xfrm>
            <a:off x="7329830" y="3246120"/>
            <a:ext cx="145023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4A085"/>
                </a:solidFill>
              </a:rPr>
              <a:t>Solution</a:t>
            </a:r>
            <a:endParaRPr lang="en-US" sz="900" dirty="0"/>
          </a:p>
        </p:txBody>
      </p:sp>
      <p:sp>
        <p:nvSpPr>
          <p:cNvPr id="48" name="Text 34"/>
          <p:cNvSpPr/>
          <p:nvPr/>
        </p:nvSpPr>
        <p:spPr>
          <a:xfrm>
            <a:off x="7018934" y="3538728"/>
            <a:ext cx="178856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2E"/>
                </a:solidFill>
              </a:rPr>
              <a:t>Extended Curing Protocol</a:t>
            </a:r>
            <a:endParaRPr lang="en-US" sz="1100" dirty="0"/>
          </a:p>
        </p:txBody>
      </p:sp>
      <p:sp>
        <p:nvSpPr>
          <p:cNvPr id="49" name="Text 35"/>
          <p:cNvSpPr/>
          <p:nvPr/>
        </p:nvSpPr>
        <p:spPr>
          <a:xfrm>
            <a:off x="7018934" y="3794760"/>
            <a:ext cx="1788566" cy="9875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D6D7E"/>
                </a:solidFill>
              </a:rPr>
              <a:t>Extended wet curing (up to 56 days) will be tested and documented. Results will show that long-term strength meets or exceeds OPC, providing evidence for specification in non-critical-path elements.</a:t>
            </a:r>
            <a:endParaRPr lang="en-US" sz="9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74320" cy="5143500"/>
          </a:xfrm>
          <a:prstGeom prst="rect">
            <a:avLst/>
          </a:prstGeom>
          <a:solidFill>
            <a:srgbClr val="14A085"/>
          </a:solidFill>
          <a:ln w="12700">
            <a:solidFill>
              <a:srgbClr val="14A08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274320" y="0"/>
            <a:ext cx="8869680" cy="201168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347472"/>
            <a:ext cx="83210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 &amp; Next Steps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411480" y="1005840"/>
            <a:ext cx="8321040" cy="32004"/>
          </a:xfrm>
          <a:prstGeom prst="rect">
            <a:avLst/>
          </a:prstGeom>
          <a:solidFill>
            <a:srgbClr val="14A085"/>
          </a:solidFill>
          <a:ln w="12700">
            <a:solidFill>
              <a:srgbClr val="14A08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457200" y="1115568"/>
            <a:ext cx="8229600" cy="804672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594360" y="1152144"/>
            <a:ext cx="79552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FFFFFF"/>
                </a:solidFill>
              </a:rPr>
              <a:t>The CSP–RBP blend is a double-win: it cleans up the coast and demolition sites while building greener, stronger cities. Both materials are locally abundant, low-cost, chemically suitable, and backed by an established scientific literature — making this proposal highly feasible within a 3-year PhD programme.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457200" y="2084832"/>
            <a:ext cx="4069080" cy="1005840"/>
          </a:xfrm>
          <a:prstGeom prst="rect">
            <a:avLst/>
          </a:prstGeom>
          <a:solidFill>
            <a:srgbClr val="0A1628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521208" y="2331720"/>
            <a:ext cx="512064" cy="512064"/>
          </a:xfrm>
          <a:prstGeom prst="ellipse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10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621" y="2434133"/>
            <a:ext cx="307238" cy="307238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1170432" y="2176272"/>
            <a:ext cx="3246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</a:rPr>
              <a:t>Environmentally Justified</a:t>
            </a:r>
            <a:endParaRPr lang="en-US" sz="1100" dirty="0"/>
          </a:p>
        </p:txBody>
      </p:sp>
      <p:sp>
        <p:nvSpPr>
          <p:cNvPr id="12" name="Text 9"/>
          <p:cNvSpPr/>
          <p:nvPr/>
        </p:nvSpPr>
        <p:spPr>
          <a:xfrm>
            <a:off x="1170432" y="2468880"/>
            <a:ext cx="32461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D5E8E4"/>
                </a:solidFill>
              </a:rPr>
              <a:t>7–8% of global CO₂ from cement. CSP–RBP blends can cut mix embodied carbon by up to 25% with no new industrial infrastructure required.</a:t>
            </a:r>
            <a:endParaRPr lang="en-US" sz="1000" dirty="0"/>
          </a:p>
        </p:txBody>
      </p:sp>
      <p:sp>
        <p:nvSpPr>
          <p:cNvPr id="13" name="Shape 10"/>
          <p:cNvSpPr/>
          <p:nvPr/>
        </p:nvSpPr>
        <p:spPr>
          <a:xfrm>
            <a:off x="4709160" y="2084832"/>
            <a:ext cx="4069080" cy="1005840"/>
          </a:xfrm>
          <a:prstGeom prst="rect">
            <a:avLst/>
          </a:prstGeom>
          <a:solidFill>
            <a:srgbClr val="0A1628"/>
          </a:solidFill>
          <a:ln w="12700">
            <a:solidFill>
              <a:srgbClr val="14A08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Shape 11"/>
          <p:cNvSpPr/>
          <p:nvPr/>
        </p:nvSpPr>
        <p:spPr>
          <a:xfrm>
            <a:off x="4773168" y="2331720"/>
            <a:ext cx="512064" cy="512064"/>
          </a:xfrm>
          <a:prstGeom prst="ellipse">
            <a:avLst/>
          </a:prstGeom>
          <a:solidFill>
            <a:srgbClr val="14A085"/>
          </a:solidFill>
          <a:ln w="12700">
            <a:solidFill>
              <a:srgbClr val="14A08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1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581" y="2434133"/>
            <a:ext cx="307238" cy="307238"/>
          </a:xfrm>
          <a:prstGeom prst="rect">
            <a:avLst/>
          </a:prstGeom>
        </p:spPr>
      </p:pic>
      <p:sp>
        <p:nvSpPr>
          <p:cNvPr id="16" name="Text 12"/>
          <p:cNvSpPr/>
          <p:nvPr/>
        </p:nvSpPr>
        <p:spPr>
          <a:xfrm>
            <a:off x="5422392" y="2176272"/>
            <a:ext cx="3246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4A085"/>
                </a:solidFill>
              </a:rPr>
              <a:t>Waste Turned Into Value</a:t>
            </a:r>
            <a:endParaRPr lang="en-US" sz="1100" dirty="0"/>
          </a:p>
        </p:txBody>
      </p:sp>
      <p:sp>
        <p:nvSpPr>
          <p:cNvPr id="17" name="Text 13"/>
          <p:cNvSpPr/>
          <p:nvPr/>
        </p:nvSpPr>
        <p:spPr>
          <a:xfrm>
            <a:off x="5422392" y="2468880"/>
            <a:ext cx="32461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D5E8E4"/>
                </a:solidFill>
              </a:rPr>
              <a:t>Coastal cockle shells and demolition brick rubble — two UK waste streams — become the raw materials for lower-carbon concrete.</a:t>
            </a:r>
            <a:endParaRPr lang="en-US" sz="1000" dirty="0"/>
          </a:p>
        </p:txBody>
      </p:sp>
      <p:sp>
        <p:nvSpPr>
          <p:cNvPr id="18" name="Shape 14"/>
          <p:cNvSpPr/>
          <p:nvPr/>
        </p:nvSpPr>
        <p:spPr>
          <a:xfrm>
            <a:off x="457200" y="3273552"/>
            <a:ext cx="4069080" cy="1005840"/>
          </a:xfrm>
          <a:prstGeom prst="rect">
            <a:avLst/>
          </a:prstGeom>
          <a:solidFill>
            <a:srgbClr val="0A1628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Shape 15"/>
          <p:cNvSpPr/>
          <p:nvPr/>
        </p:nvSpPr>
        <p:spPr>
          <a:xfrm>
            <a:off x="521208" y="3520440"/>
            <a:ext cx="512064" cy="512064"/>
          </a:xfrm>
          <a:prstGeom prst="ellipse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2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3621" y="3622853"/>
            <a:ext cx="307238" cy="307238"/>
          </a:xfrm>
          <a:prstGeom prst="rect">
            <a:avLst/>
          </a:prstGeom>
        </p:spPr>
      </p:pic>
      <p:sp>
        <p:nvSpPr>
          <p:cNvPr id="21" name="Text 16"/>
          <p:cNvSpPr/>
          <p:nvPr/>
        </p:nvSpPr>
        <p:spPr>
          <a:xfrm>
            <a:off x="1170432" y="3364992"/>
            <a:ext cx="3246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F3460"/>
                </a:solidFill>
              </a:rPr>
              <a:t>Evidence-Based Chemistry</a:t>
            </a:r>
            <a:endParaRPr lang="en-US" sz="1100" dirty="0"/>
          </a:p>
        </p:txBody>
      </p:sp>
      <p:sp>
        <p:nvSpPr>
          <p:cNvPr id="22" name="Text 17"/>
          <p:cNvSpPr/>
          <p:nvPr/>
        </p:nvSpPr>
        <p:spPr>
          <a:xfrm>
            <a:off x="1170432" y="3657600"/>
            <a:ext cx="32461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D5E8E4"/>
                </a:solidFill>
              </a:rPr>
              <a:t>CaCO₃ &gt;90% in cockle shell is chemically equivalent to limestone. Brick pozzolanic activity is confirmed. Both are verified in peer-reviewed literature.</a:t>
            </a:r>
            <a:endParaRPr lang="en-US" sz="1000" dirty="0"/>
          </a:p>
        </p:txBody>
      </p:sp>
      <p:sp>
        <p:nvSpPr>
          <p:cNvPr id="23" name="Shape 18"/>
          <p:cNvSpPr/>
          <p:nvPr/>
        </p:nvSpPr>
        <p:spPr>
          <a:xfrm>
            <a:off x="4709160" y="3273552"/>
            <a:ext cx="4069080" cy="1005840"/>
          </a:xfrm>
          <a:prstGeom prst="rect">
            <a:avLst/>
          </a:prstGeom>
          <a:solidFill>
            <a:srgbClr val="0A1628"/>
          </a:solidFill>
          <a:ln w="12700">
            <a:solidFill>
              <a:srgbClr val="E67E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Shape 19"/>
          <p:cNvSpPr/>
          <p:nvPr/>
        </p:nvSpPr>
        <p:spPr>
          <a:xfrm>
            <a:off x="4773168" y="3520440"/>
            <a:ext cx="512064" cy="512064"/>
          </a:xfrm>
          <a:prstGeom prst="ellipse">
            <a:avLst/>
          </a:prstGeom>
          <a:solidFill>
            <a:srgbClr val="E67E22"/>
          </a:solidFill>
          <a:ln w="12700">
            <a:solidFill>
              <a:srgbClr val="E67E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2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5581" y="3622853"/>
            <a:ext cx="307238" cy="307238"/>
          </a:xfrm>
          <a:prstGeom prst="rect">
            <a:avLst/>
          </a:prstGeom>
        </p:spPr>
      </p:pic>
      <p:sp>
        <p:nvSpPr>
          <p:cNvPr id="26" name="Text 20"/>
          <p:cNvSpPr/>
          <p:nvPr/>
        </p:nvSpPr>
        <p:spPr>
          <a:xfrm>
            <a:off x="5422392" y="3364992"/>
            <a:ext cx="3246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E67E22"/>
                </a:solidFill>
              </a:rPr>
              <a:t>Industry-Ready</a:t>
            </a:r>
            <a:endParaRPr lang="en-US" sz="1100" dirty="0"/>
          </a:p>
        </p:txBody>
      </p:sp>
      <p:sp>
        <p:nvSpPr>
          <p:cNvPr id="27" name="Text 21"/>
          <p:cNvSpPr/>
          <p:nvPr/>
        </p:nvSpPr>
        <p:spPr>
          <a:xfrm>
            <a:off x="5422392" y="3657600"/>
            <a:ext cx="32461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D5E8E4"/>
                </a:solidFill>
              </a:rPr>
              <a:t>Optimised mix designs will meet BS EN 206 specifications, enabling direct adoption by UK concrete producers and specifiers.</a:t>
            </a:r>
            <a:endParaRPr lang="en-US" sz="1000" dirty="0"/>
          </a:p>
        </p:txBody>
      </p:sp>
      <p:sp>
        <p:nvSpPr>
          <p:cNvPr id="28" name="Shape 22"/>
          <p:cNvSpPr/>
          <p:nvPr/>
        </p:nvSpPr>
        <p:spPr>
          <a:xfrm>
            <a:off x="0" y="4407408"/>
            <a:ext cx="9144000" cy="736092"/>
          </a:xfrm>
          <a:prstGeom prst="rect">
            <a:avLst/>
          </a:prstGeom>
          <a:solidFill>
            <a:srgbClr val="14A085"/>
          </a:solidFill>
          <a:ln w="12700">
            <a:solidFill>
              <a:srgbClr val="14A08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Text 23"/>
          <p:cNvSpPr/>
          <p:nvPr/>
        </p:nvSpPr>
        <p:spPr>
          <a:xfrm>
            <a:off x="365760" y="4453128"/>
            <a:ext cx="23774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2E"/>
                </a:solidFill>
              </a:rPr>
              <a:t>IMMEDIATE NEXT STEPS:</a:t>
            </a:r>
            <a:endParaRPr lang="en-US" sz="1100" dirty="0"/>
          </a:p>
        </p:txBody>
      </p:sp>
      <p:sp>
        <p:nvSpPr>
          <p:cNvPr id="30" name="Text 24"/>
          <p:cNvSpPr/>
          <p:nvPr/>
        </p:nvSpPr>
        <p:spPr>
          <a:xfrm>
            <a:off x="2743200" y="4453128"/>
            <a:ext cx="60350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</a:rPr>
              <a:t>Phase 1 laboratory trials commencing  →  Material characterisation (XRF / XRD / SEM)  →  Control mix design  →  Initial CSP–RBP strength tests at 7 &amp; 28 days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74320" cy="5143500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274320" y="0"/>
            <a:ext cx="8869680" cy="201168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310896"/>
            <a:ext cx="8321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411480" y="877824"/>
            <a:ext cx="8321040" cy="32004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457200" y="987552"/>
            <a:ext cx="4114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D5E8E4"/>
                </a:solidFill>
              </a:rPr>
              <a:t>[1]  Mohamad, N., Muthusamy, K., &amp; Ismail, M.A. (2021). Cockle Shell as Mixing Ingredient in Concrete: A Review. Construction, 1(2), 9–20. https://doi.org/10.15282/cons.v1i2.6503</a:t>
            </a:r>
            <a:endParaRPr lang="en-US" sz="850" dirty="0"/>
          </a:p>
        </p:txBody>
      </p:sp>
      <p:sp>
        <p:nvSpPr>
          <p:cNvPr id="7" name="Shape 5"/>
          <p:cNvSpPr/>
          <p:nvPr/>
        </p:nvSpPr>
        <p:spPr>
          <a:xfrm>
            <a:off x="457200" y="1572768"/>
            <a:ext cx="4114800" cy="9144"/>
          </a:xfrm>
          <a:prstGeom prst="rect">
            <a:avLst/>
          </a:prstGeom>
          <a:solidFill>
            <a:srgbClr val="1A3A4A"/>
          </a:solidFill>
          <a:ln w="12700">
            <a:solidFill>
              <a:srgbClr val="1A3A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457200" y="1645920"/>
            <a:ext cx="4114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D5E8E4"/>
                </a:solidFill>
              </a:rPr>
              <a:t>[2]  Olivia, M., Mifshella, A.A., &amp; Darmayanti, L. (2015). Mechanical properties of seashell concrete. Procedia Engineering, 125, 760–764. https://doi.org/10.1016/j.proeng.2015.11.127</a:t>
            </a:r>
            <a:endParaRPr lang="en-US" sz="850" dirty="0"/>
          </a:p>
        </p:txBody>
      </p:sp>
      <p:sp>
        <p:nvSpPr>
          <p:cNvPr id="9" name="Shape 7"/>
          <p:cNvSpPr/>
          <p:nvPr/>
        </p:nvSpPr>
        <p:spPr>
          <a:xfrm>
            <a:off x="457200" y="2231136"/>
            <a:ext cx="4114800" cy="9144"/>
          </a:xfrm>
          <a:prstGeom prst="rect">
            <a:avLst/>
          </a:prstGeom>
          <a:solidFill>
            <a:srgbClr val="1A3A4A"/>
          </a:solidFill>
          <a:ln w="12700">
            <a:solidFill>
              <a:srgbClr val="1A3A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457200" y="2304288"/>
            <a:ext cx="4114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D5E8E4"/>
                </a:solidFill>
              </a:rPr>
              <a:t>[3]  Hazurina, N.O.R., Bakar, A.B.U., Johari, M., &amp; Don, M.A.T. (2013). Potential Use of Cockle (Anadara granosa) Shell Ash as Partial Cement Replacement in Concrete. AWAM Int. Conf. on Civil Engineering, 369–376.</a:t>
            </a:r>
            <a:endParaRPr lang="en-US" sz="850" dirty="0"/>
          </a:p>
        </p:txBody>
      </p:sp>
      <p:sp>
        <p:nvSpPr>
          <p:cNvPr id="11" name="Shape 9"/>
          <p:cNvSpPr/>
          <p:nvPr/>
        </p:nvSpPr>
        <p:spPr>
          <a:xfrm>
            <a:off x="457200" y="2889504"/>
            <a:ext cx="4114800" cy="9144"/>
          </a:xfrm>
          <a:prstGeom prst="rect">
            <a:avLst/>
          </a:prstGeom>
          <a:solidFill>
            <a:srgbClr val="1A3A4A"/>
          </a:solidFill>
          <a:ln w="12700">
            <a:solidFill>
              <a:srgbClr val="1A3A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457200" y="2962656"/>
            <a:ext cx="4114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D5E8E4"/>
                </a:solidFill>
              </a:rPr>
              <a:t>[4]  Lertwattanaruk, P., Makul, N., &amp; Siripattarapravat, C. (2012). Utilization of ground waste seashells in cement mortars. Journal of Environmental Management, 111, 133–141. https://doi.org/10.1016/j.jenvman.2012.06.032</a:t>
            </a:r>
            <a:endParaRPr lang="en-US" sz="850" dirty="0"/>
          </a:p>
        </p:txBody>
      </p:sp>
      <p:sp>
        <p:nvSpPr>
          <p:cNvPr id="13" name="Shape 11"/>
          <p:cNvSpPr/>
          <p:nvPr/>
        </p:nvSpPr>
        <p:spPr>
          <a:xfrm>
            <a:off x="457200" y="3547872"/>
            <a:ext cx="4114800" cy="9144"/>
          </a:xfrm>
          <a:prstGeom prst="rect">
            <a:avLst/>
          </a:prstGeom>
          <a:solidFill>
            <a:srgbClr val="1A3A4A"/>
          </a:solidFill>
          <a:ln w="12700">
            <a:solidFill>
              <a:srgbClr val="1A3A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457200" y="3621024"/>
            <a:ext cx="4114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D5E8E4"/>
                </a:solidFill>
              </a:rPr>
              <a:t>[5]  Muthusamy, K., Sabri, N.A., &amp; Razak, L.T. (2012). Cockle Shell: A Potential Partial Coarse Aggregate Replacement In Concrete. Int. J. Science, Environment and Technology, 1(4), 260–267.</a:t>
            </a:r>
            <a:endParaRPr lang="en-US" sz="850" dirty="0"/>
          </a:p>
        </p:txBody>
      </p:sp>
      <p:sp>
        <p:nvSpPr>
          <p:cNvPr id="15" name="Shape 13"/>
          <p:cNvSpPr/>
          <p:nvPr/>
        </p:nvSpPr>
        <p:spPr>
          <a:xfrm>
            <a:off x="457200" y="4206240"/>
            <a:ext cx="4114800" cy="9144"/>
          </a:xfrm>
          <a:prstGeom prst="rect">
            <a:avLst/>
          </a:prstGeom>
          <a:solidFill>
            <a:srgbClr val="1A3A4A"/>
          </a:solidFill>
          <a:ln w="12700">
            <a:solidFill>
              <a:srgbClr val="1A3A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457200" y="4279392"/>
            <a:ext cx="4114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D5E8E4"/>
                </a:solidFill>
              </a:rPr>
              <a:t>[6]  Soltanzadeh, F., Emam-Jomeh, M., Edalat-Behbahani, A., &amp; Soltan-Zadeh, Z. (2018). Development and characterization of blended cements containing seashell powder. Construction and Building Materials, 161, 292–304.</a:t>
            </a:r>
            <a:endParaRPr lang="en-US" sz="850" dirty="0"/>
          </a:p>
        </p:txBody>
      </p:sp>
      <p:sp>
        <p:nvSpPr>
          <p:cNvPr id="17" name="Text 15"/>
          <p:cNvSpPr/>
          <p:nvPr/>
        </p:nvSpPr>
        <p:spPr>
          <a:xfrm>
            <a:off x="4709160" y="987552"/>
            <a:ext cx="4114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B0C4CE"/>
                </a:solidFill>
              </a:rPr>
              <a:t>[7]  Lavat, A.E., Trezza, M.A., &amp; Poggi, M. (2009). Characterization of ceramic roof tile wastes as a pozzolanic admixture. Waste Management, 29, 1666–1674. https://doi.org/10.1016/j.wasman.2009.01.016</a:t>
            </a:r>
            <a:endParaRPr lang="en-US" sz="850" dirty="0"/>
          </a:p>
        </p:txBody>
      </p:sp>
      <p:sp>
        <p:nvSpPr>
          <p:cNvPr id="18" name="Shape 16"/>
          <p:cNvSpPr/>
          <p:nvPr/>
        </p:nvSpPr>
        <p:spPr>
          <a:xfrm>
            <a:off x="4709160" y="1572768"/>
            <a:ext cx="4114800" cy="9144"/>
          </a:xfrm>
          <a:prstGeom prst="rect">
            <a:avLst/>
          </a:prstGeom>
          <a:solidFill>
            <a:srgbClr val="1A3A4A"/>
          </a:solidFill>
          <a:ln w="12700">
            <a:solidFill>
              <a:srgbClr val="1A3A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4709160" y="1645920"/>
            <a:ext cx="4114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B0C4CE"/>
                </a:solidFill>
              </a:rPr>
              <a:t>[8]  Aliabdo, A.A., Abd Elmoaty, A.E.M., &amp; Fawzy, A.M. (2014). Experimental investigation on the properties of recycled concrete using brick waste. Construction and Building Materials, 50, 90–100.</a:t>
            </a:r>
            <a:endParaRPr lang="en-US" sz="850" dirty="0"/>
          </a:p>
        </p:txBody>
      </p:sp>
      <p:sp>
        <p:nvSpPr>
          <p:cNvPr id="20" name="Shape 18"/>
          <p:cNvSpPr/>
          <p:nvPr/>
        </p:nvSpPr>
        <p:spPr>
          <a:xfrm>
            <a:off x="4709160" y="2231136"/>
            <a:ext cx="4114800" cy="9144"/>
          </a:xfrm>
          <a:prstGeom prst="rect">
            <a:avLst/>
          </a:prstGeom>
          <a:solidFill>
            <a:srgbClr val="1A3A4A"/>
          </a:solidFill>
          <a:ln w="12700">
            <a:solidFill>
              <a:srgbClr val="1A3A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4709160" y="2304288"/>
            <a:ext cx="4114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B0C4CE"/>
                </a:solidFill>
              </a:rPr>
              <a:t>[9]  IEA (2019). Direct CO₂ Intensity of Cement in the Sustainable Development Scenario, 2014–2030. IEA, Paris.</a:t>
            </a:r>
            <a:endParaRPr lang="en-US" sz="850" dirty="0"/>
          </a:p>
        </p:txBody>
      </p:sp>
      <p:sp>
        <p:nvSpPr>
          <p:cNvPr id="22" name="Shape 20"/>
          <p:cNvSpPr/>
          <p:nvPr/>
        </p:nvSpPr>
        <p:spPr>
          <a:xfrm>
            <a:off x="4709160" y="2889504"/>
            <a:ext cx="4114800" cy="9144"/>
          </a:xfrm>
          <a:prstGeom prst="rect">
            <a:avLst/>
          </a:prstGeom>
          <a:solidFill>
            <a:srgbClr val="1A3A4A"/>
          </a:solidFill>
          <a:ln w="12700">
            <a:solidFill>
              <a:srgbClr val="1A3A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4709160" y="2962656"/>
            <a:ext cx="4114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B0C4CE"/>
                </a:solidFill>
              </a:rPr>
              <a:t>[10] Mineral Products Association (2020). Concrete Sector Sustainability Performance Report. MPA, London.</a:t>
            </a:r>
            <a:endParaRPr lang="en-US" sz="850" dirty="0"/>
          </a:p>
        </p:txBody>
      </p:sp>
      <p:sp>
        <p:nvSpPr>
          <p:cNvPr id="24" name="Shape 22"/>
          <p:cNvSpPr/>
          <p:nvPr/>
        </p:nvSpPr>
        <p:spPr>
          <a:xfrm>
            <a:off x="4709160" y="3547872"/>
            <a:ext cx="4114800" cy="9144"/>
          </a:xfrm>
          <a:prstGeom prst="rect">
            <a:avLst/>
          </a:prstGeom>
          <a:solidFill>
            <a:srgbClr val="1A3A4A"/>
          </a:solidFill>
          <a:ln w="12700">
            <a:solidFill>
              <a:srgbClr val="1A3A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4709160" y="3621024"/>
            <a:ext cx="4114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B0C4CE"/>
                </a:solidFill>
              </a:rPr>
              <a:t>[11] Ramakrishna, B., &amp; Sateesh, A. (2016). Exploratory study on the use of cockle shell as partial coarse &amp; fine aggregate replacement in concrete. IRJET, 3(6), 2347–2349.</a:t>
            </a:r>
            <a:endParaRPr lang="en-US" sz="850" dirty="0"/>
          </a:p>
        </p:txBody>
      </p:sp>
      <p:sp>
        <p:nvSpPr>
          <p:cNvPr id="26" name="Shape 24"/>
          <p:cNvSpPr/>
          <p:nvPr/>
        </p:nvSpPr>
        <p:spPr>
          <a:xfrm>
            <a:off x="4709160" y="4206240"/>
            <a:ext cx="4114800" cy="9144"/>
          </a:xfrm>
          <a:prstGeom prst="rect">
            <a:avLst/>
          </a:prstGeom>
          <a:solidFill>
            <a:srgbClr val="1A3A4A"/>
          </a:solidFill>
          <a:ln w="12700">
            <a:solidFill>
              <a:srgbClr val="1A3A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/>
          <p:nvPr/>
        </p:nvSpPr>
        <p:spPr>
          <a:xfrm>
            <a:off x="4709160" y="4279392"/>
            <a:ext cx="4114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B0C4CE"/>
                </a:solidFill>
              </a:rPr>
              <a:t>[12] Al-zubaidi, A.B., Abass, R.U., &amp; Al-tabbakh, A.A. (2015). Mechanical and thermal properties of cockles shell cementing material. Iraqi Journal of Physics, 13(26), 107–111.</a:t>
            </a:r>
            <a:endParaRPr lang="en-US" sz="850" dirty="0"/>
          </a:p>
        </p:txBody>
      </p:sp>
      <p:sp>
        <p:nvSpPr>
          <p:cNvPr id="28" name="Shape 26"/>
          <p:cNvSpPr/>
          <p:nvPr/>
        </p:nvSpPr>
        <p:spPr>
          <a:xfrm>
            <a:off x="0" y="4754880"/>
            <a:ext cx="9144000" cy="38862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Text 27"/>
          <p:cNvSpPr/>
          <p:nvPr/>
        </p:nvSpPr>
        <p:spPr>
          <a:xfrm>
            <a:off x="365760" y="4773168"/>
            <a:ext cx="841248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D5E8E4"/>
                </a:solidFill>
              </a:rPr>
              <a:t>All factual claims in this proposal are grounded in peer-reviewed literature. Full reference list available on request.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2081</Words>
  <Application>Microsoft Office PowerPoint</Application>
  <PresentationFormat>On-screen Show (16:9)</PresentationFormat>
  <Paragraphs>216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CSP-RBP Sustainable Cement Replacement</dc:title>
  <dc:creator>NIKHIL</dc:creator>
  <cp:lastModifiedBy>Nikhil Rai (2511003)</cp:lastModifiedBy>
  <cp:revision>5</cp:revision>
  <dcterms:created xsi:type="dcterms:W3CDTF">2026-04-21T00:00:52Z</dcterms:created>
  <dcterms:modified xsi:type="dcterms:W3CDTF">2026-04-21T10:18:39Z</dcterms:modified>
</cp:coreProperties>
</file>