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1" r:id="rId3"/>
    <p:sldId id="281" r:id="rId4"/>
    <p:sldId id="279" r:id="rId5"/>
    <p:sldId id="280" r:id="rId6"/>
    <p:sldId id="257" r:id="rId7"/>
    <p:sldId id="275" r:id="rId8"/>
    <p:sldId id="276" r:id="rId9"/>
    <p:sldId id="28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elcome" id="{E75E278A-FF0E-49A4-B170-79828D63BBAD}">
          <p14:sldIdLst>
            <p14:sldId id="256"/>
          </p14:sldIdLst>
        </p14:section>
        <p14:section name="Design, Morph, Annotate, Work Together, Tell Me" id="{B9B51309-D148-4332-87C2-07BE32FBCA3B}">
          <p14:sldIdLst>
            <p14:sldId id="271"/>
            <p14:sldId id="281"/>
            <p14:sldId id="279"/>
            <p14:sldId id="280"/>
            <p14:sldId id="257"/>
            <p14:sldId id="275"/>
            <p14:sldId id="276"/>
          </p14:sldIdLst>
        </p14:section>
        <p14:section name="Learn More" id="{2CC34DB2-6590-42C0-AD4B-A04C6060184E}">
          <p14:sldIdLst>
            <p14:sldId id="28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4726"/>
    <a:srgbClr val="404040"/>
    <a:srgbClr val="FF9B45"/>
    <a:srgbClr val="DD462F"/>
    <a:srgbClr val="F8CFB6"/>
    <a:srgbClr val="F8CAB6"/>
    <a:srgbClr val="923922"/>
    <a:srgbClr val="F5F5F5"/>
    <a:srgbClr val="F2F2F2"/>
    <a:srgbClr val="D2B4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241" autoAdjust="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680FBE-A8DF-4758-9AC4-3A9E1039168F}" type="datetimeFigureOut">
              <a:rPr lang="en-US" smtClean="0"/>
              <a:t>5/4/2022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79768-A2FC-4D08-91F6-8DCE6C566B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02551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13577B-6902-467D-A26C-08A0DD5E4E03}" type="datetimeFigureOut">
              <a:rPr lang="en-US" smtClean="0"/>
              <a:t>5/4/2022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1EA0F-A667-4B49-8422-0062BC55E24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910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769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780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blackWhite">
          <a:xfrm>
            <a:off x="254950" y="262784"/>
            <a:ext cx="11682101" cy="633243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549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 anchor="b" anchorCtr="0">
            <a:normAutofit/>
          </a:bodyPr>
          <a:lstStyle>
            <a:lvl1pPr>
              <a:defRPr sz="2800">
                <a:solidFill>
                  <a:schemeClr val="bg2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539496" y="1435608"/>
            <a:ext cx="44165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5/4/2022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192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4951" y="262784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10" name="Rectangle 9"/>
          <p:cNvSpPr/>
          <p:nvPr userDrawn="1"/>
        </p:nvSpPr>
        <p:spPr bwMode="blackWhite">
          <a:xfrm>
            <a:off x="254950" y="262784"/>
            <a:ext cx="11682101" cy="207264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208" y="1536192"/>
            <a:ext cx="6876288" cy="640080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39496" y="2560320"/>
            <a:ext cx="94457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655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1208" y="448056"/>
            <a:ext cx="6876288" cy="64008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496" y="1435608"/>
            <a:ext cx="4416552" cy="397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5/4/2022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5904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Tx/>
        <a:buNone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4455" y="1041400"/>
            <a:ext cx="8980054" cy="1369291"/>
          </a:xfrm>
        </p:spPr>
        <p:txBody>
          <a:bodyPr anchor="ctr" anchorCtr="0">
            <a:normAutofit fontScale="90000"/>
          </a:bodyPr>
          <a:lstStyle/>
          <a:p>
            <a:r>
              <a:rPr lang="en-US" sz="3600" b="1" kern="1200" dirty="0">
                <a:effectLst/>
              </a:rPr>
              <a:t>                    Cardiff Royal Infirmary</a:t>
            </a:r>
            <a:br>
              <a:rPr lang="en-GB" sz="4800" b="1" kern="1200" dirty="0">
                <a:solidFill>
                  <a:srgbClr val="000000"/>
                </a:solidFill>
                <a:effectLst/>
                <a:latin typeface="Avenir Next W1G Medium"/>
                <a:ea typeface="Corbel" panose="020B0503020204020204" pitchFamily="34" charset="0"/>
              </a:rPr>
            </a:br>
            <a:endParaRPr lang="en-US" sz="4800" dirty="0">
              <a:solidFill>
                <a:schemeClr val="bg1"/>
              </a:solidFill>
            </a:endParaRPr>
          </a:p>
        </p:txBody>
      </p:sp>
      <p:pic>
        <p:nvPicPr>
          <p:cNvPr id="1026" name="Picture 2" descr="Plans to Replace University Hospital of Wales in Cardiff with New Hospital Are Revealed">
            <a:extLst>
              <a:ext uri="{FF2B5EF4-FFF2-40B4-BE49-F238E27FC236}">
                <a16:creationId xmlns:a16="http://schemas.microsoft.com/office/drawing/2014/main" id="{2B9DA331-085F-4C2E-B770-B5DBB5C139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729" y="2687781"/>
            <a:ext cx="5068678" cy="3372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D27F85F-67F8-43FB-BF22-D2E519DC78C9}"/>
              </a:ext>
            </a:extLst>
          </p:cNvPr>
          <p:cNvSpPr txBox="1"/>
          <p:nvPr/>
        </p:nvSpPr>
        <p:spPr>
          <a:xfrm>
            <a:off x="822036" y="2087571"/>
            <a:ext cx="5612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kern="1200" dirty="0">
                <a:effectLst/>
                <a:latin typeface="Times New Roman" panose="02020603050405020304" pitchFamily="18" charset="0"/>
                <a:ea typeface="Corbel" panose="020B0503020204020204" pitchFamily="34" charset="0"/>
              </a:rPr>
              <a:t>The mission and the vision  of this organization </a:t>
            </a:r>
            <a:endParaRPr lang="en-GB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A477B2-F716-4AF6-8508-7CEB594C668B}"/>
              </a:ext>
            </a:extLst>
          </p:cNvPr>
          <p:cNvSpPr txBox="1"/>
          <p:nvPr/>
        </p:nvSpPr>
        <p:spPr>
          <a:xfrm>
            <a:off x="7055139" y="2087571"/>
            <a:ext cx="431482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</a:rPr>
              <a:t>SARC’s operating building </a:t>
            </a:r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538774-588D-47C8-A69F-0EA737F17F71}"/>
              </a:ext>
            </a:extLst>
          </p:cNvPr>
          <p:cNvSpPr txBox="1"/>
          <p:nvPr/>
        </p:nvSpPr>
        <p:spPr>
          <a:xfrm>
            <a:off x="822036" y="3754766"/>
            <a:ext cx="561253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rgbClr val="000000"/>
                </a:solidFill>
                <a:effectLst/>
                <a:latin typeface="Avenir Next W1G"/>
                <a:ea typeface="Corbel" panose="020B0503020204020204" pitchFamily="34" charset="0"/>
                <a:cs typeface="Times New Roman" panose="02020603050405020304" pitchFamily="18" charset="0"/>
              </a:rPr>
              <a:t>To provide front-line help to victims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venir Next W1G"/>
                <a:ea typeface="Corbel" panose="020B0503020204020204" pitchFamily="34" charset="0"/>
                <a:cs typeface="Times New Roman" panose="02020603050405020304" pitchFamily="18" charset="0"/>
              </a:rPr>
              <a:t>T</a:t>
            </a:r>
            <a:r>
              <a:rPr lang="en-US" sz="2400" kern="1200" dirty="0">
                <a:solidFill>
                  <a:srgbClr val="000000"/>
                </a:solidFill>
                <a:effectLst/>
                <a:latin typeface="Avenir Next W1G"/>
                <a:ea typeface="Corbel" panose="020B0503020204020204" pitchFamily="34" charset="0"/>
                <a:cs typeface="Times New Roman" panose="02020603050405020304" pitchFamily="18" charset="0"/>
              </a:rPr>
              <a:t>o provide a welcoming environment for patients and other facility users.</a:t>
            </a:r>
            <a:endParaRPr lang="en-GB" sz="2400" kern="1200" dirty="0">
              <a:solidFill>
                <a:srgbClr val="000000"/>
              </a:solidFill>
              <a:effectLst/>
              <a:latin typeface="Avenir Next W1G"/>
              <a:ea typeface="Corbel" panose="020B0503020204020204" pitchFamily="34" charset="0"/>
              <a:cs typeface="Times New Roman" panose="02020603050405020304" pitchFamily="18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71807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Sexual Assault Referral Centre </a:t>
            </a:r>
          </a:p>
        </p:txBody>
      </p:sp>
      <p:sp>
        <p:nvSpPr>
          <p:cNvPr id="38" name="Content Placeholder 17"/>
          <p:cNvSpPr txBox="1">
            <a:spLocks/>
          </p:cNvSpPr>
          <p:nvPr/>
        </p:nvSpPr>
        <p:spPr>
          <a:xfrm>
            <a:off x="541610" y="1524708"/>
            <a:ext cx="4321704" cy="38715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  <a:defRPr/>
            </a:pPr>
            <a:r>
              <a:rPr lang="en-GB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 was working as in hours crisis worker at the centre everyday was different and challenging </a:t>
            </a:r>
          </a:p>
          <a:p>
            <a:pPr>
              <a:spcAft>
                <a:spcPts val="600"/>
              </a:spcAft>
              <a:defRPr/>
            </a:pP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welcoming service users who had been sexual assault victims,</a:t>
            </a:r>
          </a:p>
          <a:p>
            <a:pPr>
              <a:spcAft>
                <a:spcPts val="600"/>
              </a:spcAft>
              <a:defRPr/>
            </a:pPr>
            <a:r>
              <a:rPr lang="en-GB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Showed unconditional positive regard and created safe environment while they wait to be seen. </a:t>
            </a:r>
            <a:endParaRPr lang="en-GB" sz="2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spcAft>
                <a:spcPts val="600"/>
              </a:spcAft>
              <a:buNone/>
              <a:defRPr/>
            </a:pPr>
            <a:r>
              <a:rPr lang="en-US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  <a:endParaRPr lang="en-US" sz="240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050" name="Picture 2" descr="SARC live link">
            <a:extLst>
              <a:ext uri="{FF2B5EF4-FFF2-40B4-BE49-F238E27FC236}">
                <a16:creationId xmlns:a16="http://schemas.microsoft.com/office/drawing/2014/main" id="{0786400E-EF8F-48DD-97BD-9BD481409D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1764144"/>
            <a:ext cx="5620327" cy="414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7616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Things I was surprised about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1610" y="1431010"/>
            <a:ext cx="4557164" cy="542699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285750" indent="-28575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durability and managing emotional pain</a:t>
            </a:r>
          </a:p>
          <a:p>
            <a:pPr marL="285750" indent="-28575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285750" indent="-28575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285750" indent="-28575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pyramid of the service need</a:t>
            </a:r>
          </a:p>
          <a:p>
            <a:pPr marL="285750" indent="-28575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285750" indent="-28575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285750" indent="-28575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ea typeface="Calibri" panose="020F0502020204030204" pitchFamily="34" charset="0"/>
              </a:rPr>
              <a:t>The estimated number of people who use SARC services 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4098" name="Picture 2" descr="The orange room for victims of rape and abuse at SV2">
            <a:extLst>
              <a:ext uri="{FF2B5EF4-FFF2-40B4-BE49-F238E27FC236}">
                <a16:creationId xmlns:a16="http://schemas.microsoft.com/office/drawing/2014/main" id="{E8D86090-3BC3-4BD1-AFA5-56F8A0B11A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018" y="1801137"/>
            <a:ext cx="4701309" cy="372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803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Challenging times </a:t>
            </a:r>
          </a:p>
        </p:txBody>
      </p:sp>
      <p:sp>
        <p:nvSpPr>
          <p:cNvPr id="25" name="Content Placeholder 17"/>
          <p:cNvSpPr txBox="1">
            <a:spLocks/>
          </p:cNvSpPr>
          <p:nvPr/>
        </p:nvSpPr>
        <p:spPr>
          <a:xfrm>
            <a:off x="541609" y="1455491"/>
            <a:ext cx="5110161" cy="4711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How it works:</a:t>
            </a:r>
          </a:p>
        </p:txBody>
      </p:sp>
      <p:grpSp>
        <p:nvGrpSpPr>
          <p:cNvPr id="18" name="Group 17" descr="Small circle with number 1 inside  indicating step 1"/>
          <p:cNvGrpSpPr/>
          <p:nvPr/>
        </p:nvGrpSpPr>
        <p:grpSpPr bwMode="blackWhite">
          <a:xfrm>
            <a:off x="531552" y="1917997"/>
            <a:ext cx="558179" cy="409838"/>
            <a:chOff x="6953426" y="711274"/>
            <a:chExt cx="558179" cy="409838"/>
          </a:xfrm>
        </p:grpSpPr>
        <p:sp>
          <p:nvSpPr>
            <p:cNvPr id="19" name="Oval 18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TextBox 19" descr="Number 1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</a:t>
              </a:r>
            </a:p>
          </p:txBody>
        </p:sp>
      </p:grpSp>
      <p:sp>
        <p:nvSpPr>
          <p:cNvPr id="21" name="Content Placeholder 17"/>
          <p:cNvSpPr txBox="1">
            <a:spLocks/>
          </p:cNvSpPr>
          <p:nvPr/>
        </p:nvSpPr>
        <p:spPr>
          <a:xfrm>
            <a:off x="1116234" y="1943688"/>
            <a:ext cx="4585731" cy="5965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600"/>
              </a:spcAft>
              <a:buNone/>
              <a:defRPr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Serious sexual assault </a:t>
            </a: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3" name="Group 32" descr="Small circle with number 2 inside  indicating step 2"/>
          <p:cNvGrpSpPr/>
          <p:nvPr/>
        </p:nvGrpSpPr>
        <p:grpSpPr bwMode="blackWhite">
          <a:xfrm>
            <a:off x="531552" y="2804257"/>
            <a:ext cx="558179" cy="409838"/>
            <a:chOff x="6953426" y="711274"/>
            <a:chExt cx="558179" cy="409838"/>
          </a:xfrm>
        </p:grpSpPr>
        <p:sp>
          <p:nvSpPr>
            <p:cNvPr id="34" name="Oval 33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TextBox 34" descr="Number 2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2</a:t>
              </a:r>
            </a:p>
          </p:txBody>
        </p:sp>
      </p:grpSp>
      <p:sp>
        <p:nvSpPr>
          <p:cNvPr id="36" name="Content Placeholder 17"/>
          <p:cNvSpPr txBox="1">
            <a:spLocks/>
          </p:cNvSpPr>
          <p:nvPr/>
        </p:nvSpPr>
        <p:spPr>
          <a:xfrm>
            <a:off x="1056513" y="2844451"/>
            <a:ext cx="4504252" cy="7423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2000"/>
              </a:spcAft>
              <a:buNone/>
              <a:defRPr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Rape including attempts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grpSp>
        <p:nvGrpSpPr>
          <p:cNvPr id="22" name="Group 21" descr="Small circle with number 3 inside  indicating step 3"/>
          <p:cNvGrpSpPr/>
          <p:nvPr/>
        </p:nvGrpSpPr>
        <p:grpSpPr bwMode="blackWhite">
          <a:xfrm>
            <a:off x="531552" y="4208299"/>
            <a:ext cx="558179" cy="409838"/>
            <a:chOff x="6953426" y="711274"/>
            <a:chExt cx="558179" cy="409838"/>
          </a:xfrm>
        </p:grpSpPr>
        <p:sp>
          <p:nvSpPr>
            <p:cNvPr id="24" name="Oval 23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TextBox 29" descr="Number 3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3</a:t>
              </a:r>
            </a:p>
          </p:txBody>
        </p:sp>
      </p:grpSp>
      <p:sp>
        <p:nvSpPr>
          <p:cNvPr id="32" name="Content Placeholder 17"/>
          <p:cNvSpPr txBox="1">
            <a:spLocks/>
          </p:cNvSpPr>
          <p:nvPr/>
        </p:nvSpPr>
        <p:spPr>
          <a:xfrm>
            <a:off x="1056513" y="4236460"/>
            <a:ext cx="4504252" cy="761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600"/>
              </a:spcAft>
              <a:buNone/>
              <a:defRPr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Assault by penetration</a:t>
            </a: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7" name="Group 36" descr="Small circle with number 4 inside  indicating step 4"/>
          <p:cNvGrpSpPr/>
          <p:nvPr/>
        </p:nvGrpSpPr>
        <p:grpSpPr bwMode="blackWhite">
          <a:xfrm>
            <a:off x="531552" y="5137379"/>
            <a:ext cx="558179" cy="409838"/>
            <a:chOff x="6953426" y="711274"/>
            <a:chExt cx="558179" cy="409838"/>
          </a:xfrm>
        </p:grpSpPr>
        <p:sp>
          <p:nvSpPr>
            <p:cNvPr id="38" name="Oval 37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TextBox 38" descr="Number 4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4</a:t>
              </a:r>
            </a:p>
          </p:txBody>
        </p:sp>
      </p:grpSp>
      <p:sp>
        <p:nvSpPr>
          <p:cNvPr id="40" name="Content Placeholder 17"/>
          <p:cNvSpPr txBox="1">
            <a:spLocks/>
          </p:cNvSpPr>
          <p:nvPr/>
        </p:nvSpPr>
        <p:spPr>
          <a:xfrm>
            <a:off x="1056513" y="5177572"/>
            <a:ext cx="4504252" cy="5635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2000"/>
              </a:spcAft>
              <a:buNone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pic>
        <p:nvPicPr>
          <p:cNvPr id="3074" name="Picture 2" descr="New Sexual Assault Referral Centre (SARC) is lauched in Derbyshire">
            <a:extLst>
              <a:ext uri="{FF2B5EF4-FFF2-40B4-BE49-F238E27FC236}">
                <a16:creationId xmlns:a16="http://schemas.microsoft.com/office/drawing/2014/main" id="{3BB01E54-004E-4DE2-90CB-58BD10D14F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381" y="1636592"/>
            <a:ext cx="4405745" cy="366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BC1238B2-D1BE-42B1-8864-0C1A5688924C}"/>
              </a:ext>
            </a:extLst>
          </p:cNvPr>
          <p:cNvSpPr txBox="1"/>
          <p:nvPr/>
        </p:nvSpPr>
        <p:spPr>
          <a:xfrm>
            <a:off x="1161374" y="5176808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 serious sexual assault</a:t>
            </a:r>
          </a:p>
        </p:txBody>
      </p:sp>
    </p:spTree>
    <p:extLst>
      <p:ext uri="{BB962C8B-B14F-4D97-AF65-F5344CB8AC3E}">
        <p14:creationId xmlns:p14="http://schemas.microsoft.com/office/powerpoint/2010/main" val="110700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Area, I like to improve on </a:t>
            </a:r>
          </a:p>
        </p:txBody>
      </p:sp>
      <p:sp>
        <p:nvSpPr>
          <p:cNvPr id="30" name="Content Placeholder 17"/>
          <p:cNvSpPr txBox="1">
            <a:spLocks/>
          </p:cNvSpPr>
          <p:nvPr/>
        </p:nvSpPr>
        <p:spPr>
          <a:xfrm>
            <a:off x="541609" y="1455491"/>
            <a:ext cx="5110161" cy="4711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/>
          </a:p>
        </p:txBody>
      </p:sp>
      <p:grpSp>
        <p:nvGrpSpPr>
          <p:cNvPr id="13" name="Group 12" descr="Small circle with number 1 inside  indicating step 1"/>
          <p:cNvGrpSpPr/>
          <p:nvPr/>
        </p:nvGrpSpPr>
        <p:grpSpPr bwMode="blackWhite">
          <a:xfrm>
            <a:off x="558723" y="1917997"/>
            <a:ext cx="558179" cy="409838"/>
            <a:chOff x="6953426" y="711274"/>
            <a:chExt cx="558179" cy="409838"/>
          </a:xfrm>
        </p:grpSpPr>
        <p:sp>
          <p:nvSpPr>
            <p:cNvPr id="14" name="Oval 13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TextBox 14" descr="Number 1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</a:t>
              </a:r>
            </a:p>
          </p:txBody>
        </p:sp>
      </p:grpSp>
      <p:sp>
        <p:nvSpPr>
          <p:cNvPr id="16" name="Content Placeholder 17"/>
          <p:cNvSpPr txBox="1">
            <a:spLocks/>
          </p:cNvSpPr>
          <p:nvPr/>
        </p:nvSpPr>
        <p:spPr>
          <a:xfrm>
            <a:off x="1066040" y="1958189"/>
            <a:ext cx="2486328" cy="91399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GB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struggled to manage to complete daily target for the centre</a:t>
            </a: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8" name="Group 17" descr="Small circle with number 2 inside  indicating step 2"/>
          <p:cNvGrpSpPr/>
          <p:nvPr/>
        </p:nvGrpSpPr>
        <p:grpSpPr bwMode="blackWhite">
          <a:xfrm>
            <a:off x="558723" y="2896735"/>
            <a:ext cx="558179" cy="409838"/>
            <a:chOff x="6953426" y="711274"/>
            <a:chExt cx="558179" cy="409838"/>
          </a:xfrm>
        </p:grpSpPr>
        <p:sp>
          <p:nvSpPr>
            <p:cNvPr id="23" name="Oval 22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TextBox 23" descr="Number 2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2</a:t>
              </a:r>
            </a:p>
          </p:txBody>
        </p:sp>
      </p:grpSp>
      <p:sp>
        <p:nvSpPr>
          <p:cNvPr id="25" name="Content Placeholder 17"/>
          <p:cNvSpPr txBox="1">
            <a:spLocks/>
          </p:cNvSpPr>
          <p:nvPr/>
        </p:nvSpPr>
        <p:spPr>
          <a:xfrm>
            <a:off x="1261112" y="2896926"/>
            <a:ext cx="2651153" cy="10534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GB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liaise with other professionals in a timely manner</a:t>
            </a: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6" name="Group 25" descr="Small circle with number 3 inside  indicating step 3"/>
          <p:cNvGrpSpPr/>
          <p:nvPr/>
        </p:nvGrpSpPr>
        <p:grpSpPr bwMode="blackWhite">
          <a:xfrm>
            <a:off x="557319" y="4344232"/>
            <a:ext cx="558179" cy="409838"/>
            <a:chOff x="6953426" y="711274"/>
            <a:chExt cx="558179" cy="409838"/>
          </a:xfrm>
        </p:grpSpPr>
        <p:sp>
          <p:nvSpPr>
            <p:cNvPr id="27" name="Oval 26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TextBox 27" descr="Number 3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3</a:t>
              </a:r>
            </a:p>
          </p:txBody>
        </p:sp>
      </p:grpSp>
      <p:sp>
        <p:nvSpPr>
          <p:cNvPr id="29" name="Content Placeholder 17"/>
          <p:cNvSpPr txBox="1">
            <a:spLocks/>
          </p:cNvSpPr>
          <p:nvPr/>
        </p:nvSpPr>
        <p:spPr>
          <a:xfrm>
            <a:off x="1076799" y="4360521"/>
            <a:ext cx="2784602" cy="11106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Ability to remain objective through challenging times </a:t>
            </a:r>
          </a:p>
        </p:txBody>
      </p:sp>
      <p:cxnSp>
        <p:nvCxnSpPr>
          <p:cNvPr id="20" name="Straight Connector 1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296866" y="1472431"/>
            <a:ext cx="0" cy="4892634"/>
          </a:xfrm>
          <a:prstGeom prst="line">
            <a:avLst/>
          </a:prstGeom>
          <a:ln w="9525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>
            <a:extLst>
              <a:ext uri="{FF2B5EF4-FFF2-40B4-BE49-F238E27FC236}">
                <a16:creationId xmlns:a16="http://schemas.microsoft.com/office/drawing/2014/main" id="{103B75D8-BC9C-4D46-B848-62BA7879CB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091" y="1804070"/>
            <a:ext cx="6490235" cy="460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6833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Responsibility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my own workload </a:t>
            </a:r>
          </a:p>
        </p:txBody>
      </p:sp>
      <p:sp>
        <p:nvSpPr>
          <p:cNvPr id="42" name="Content Placeholder 17"/>
          <p:cNvSpPr txBox="1">
            <a:spLocks/>
          </p:cNvSpPr>
          <p:nvPr/>
        </p:nvSpPr>
        <p:spPr>
          <a:xfrm>
            <a:off x="728798" y="1590880"/>
            <a:ext cx="3132553" cy="18381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2000"/>
              </a:spcAft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Mornings I worked alone at reception and prioritizing patients on urgent case first basis was something I adopted to reduce waiting time. </a:t>
            </a:r>
          </a:p>
        </p:txBody>
      </p:sp>
      <p:sp>
        <p:nvSpPr>
          <p:cNvPr id="43" name="Content Placeholder 17"/>
          <p:cNvSpPr txBox="1">
            <a:spLocks/>
          </p:cNvSpPr>
          <p:nvPr/>
        </p:nvSpPr>
        <p:spPr>
          <a:xfrm>
            <a:off x="521207" y="3596651"/>
            <a:ext cx="3106367" cy="13240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2000"/>
              </a:spcAft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Pre-Prepared forms for patients to lower the queue for reception. </a:t>
            </a:r>
          </a:p>
        </p:txBody>
      </p:sp>
      <p:sp>
        <p:nvSpPr>
          <p:cNvPr id="44" name="Content Placeholder 17"/>
          <p:cNvSpPr txBox="1">
            <a:spLocks/>
          </p:cNvSpPr>
          <p:nvPr/>
        </p:nvSpPr>
        <p:spPr>
          <a:xfrm>
            <a:off x="8429668" y="4571824"/>
            <a:ext cx="2658635" cy="697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6146" name="Picture 2" descr="Home - The Elms SARC (Cambridgeshire)">
            <a:extLst>
              <a:ext uri="{FF2B5EF4-FFF2-40B4-BE49-F238E27FC236}">
                <a16:creationId xmlns:a16="http://schemas.microsoft.com/office/drawing/2014/main" id="{A0835DA1-CBCA-43EF-B848-50332C4AA9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036" y="1588416"/>
            <a:ext cx="6577166" cy="4904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A147BED-1148-4016-BA5A-33E0EEE1A7F8}"/>
              </a:ext>
            </a:extLst>
          </p:cNvPr>
          <p:cNvSpPr txBox="1"/>
          <p:nvPr/>
        </p:nvSpPr>
        <p:spPr>
          <a:xfrm>
            <a:off x="443345" y="5107740"/>
            <a:ext cx="341800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https://www.hopehouse.nhs.uk/sarc/</a:t>
            </a:r>
          </a:p>
        </p:txBody>
      </p:sp>
    </p:spTree>
    <p:extLst>
      <p:ext uri="{BB962C8B-B14F-4D97-AF65-F5344CB8AC3E}">
        <p14:creationId xmlns:p14="http://schemas.microsoft.com/office/powerpoint/2010/main" val="132867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Proactive approach </a:t>
            </a:r>
          </a:p>
        </p:txBody>
      </p:sp>
      <p:sp>
        <p:nvSpPr>
          <p:cNvPr id="38" name="Content Placeholder 17"/>
          <p:cNvSpPr txBox="1">
            <a:spLocks/>
          </p:cNvSpPr>
          <p:nvPr/>
        </p:nvSpPr>
        <p:spPr>
          <a:xfrm>
            <a:off x="541609" y="1296100"/>
            <a:ext cx="5110161" cy="1236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4" name="Group 3" descr="Small circle with number 1 inside  indicating step 1"/>
          <p:cNvGrpSpPr/>
          <p:nvPr/>
        </p:nvGrpSpPr>
        <p:grpSpPr bwMode="blackWhite">
          <a:xfrm>
            <a:off x="558723" y="2564614"/>
            <a:ext cx="558179" cy="409838"/>
            <a:chOff x="6953426" y="711274"/>
            <a:chExt cx="558179" cy="409838"/>
          </a:xfrm>
        </p:grpSpPr>
        <p:sp>
          <p:nvSpPr>
            <p:cNvPr id="2" name="Oval 1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" name="TextBox 2" descr="Number 1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</a:t>
              </a:r>
            </a:p>
          </p:txBody>
        </p:sp>
      </p:grpSp>
      <p:sp>
        <p:nvSpPr>
          <p:cNvPr id="29" name="Content Placeholder 17"/>
          <p:cNvSpPr txBox="1">
            <a:spLocks/>
          </p:cNvSpPr>
          <p:nvPr/>
        </p:nvSpPr>
        <p:spPr>
          <a:xfrm>
            <a:off x="1066039" y="2506262"/>
            <a:ext cx="4796047" cy="6400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512763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None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Always ensured waiting time were no longer the necessary .</a:t>
            </a:r>
          </a:p>
        </p:txBody>
      </p:sp>
      <p:grpSp>
        <p:nvGrpSpPr>
          <p:cNvPr id="19" name="Group 18" descr="Small circle with number 2 inside  indicating step 2"/>
          <p:cNvGrpSpPr/>
          <p:nvPr/>
        </p:nvGrpSpPr>
        <p:grpSpPr bwMode="blackWhite">
          <a:xfrm>
            <a:off x="558723" y="3312993"/>
            <a:ext cx="558179" cy="409838"/>
            <a:chOff x="6953426" y="711274"/>
            <a:chExt cx="558179" cy="409838"/>
          </a:xfrm>
        </p:grpSpPr>
        <p:sp>
          <p:nvSpPr>
            <p:cNvPr id="20" name="Oval 19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TextBox 20" descr="Number 2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2</a:t>
              </a:r>
            </a:p>
          </p:txBody>
        </p:sp>
      </p:grpSp>
      <p:sp>
        <p:nvSpPr>
          <p:cNvPr id="22" name="Content Placeholder 17"/>
          <p:cNvSpPr txBox="1">
            <a:spLocks/>
          </p:cNvSpPr>
          <p:nvPr/>
        </p:nvSpPr>
        <p:spPr>
          <a:xfrm>
            <a:off x="1066039" y="3353184"/>
            <a:ext cx="4494252" cy="8282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Always planned ahead and informed manager if there is increase in  patients that come in as walk in. </a:t>
            </a:r>
          </a:p>
        </p:txBody>
      </p:sp>
      <p:grpSp>
        <p:nvGrpSpPr>
          <p:cNvPr id="31" name="Group 30" descr="Small circle with number 3 inside  indicating step 3"/>
          <p:cNvGrpSpPr/>
          <p:nvPr/>
        </p:nvGrpSpPr>
        <p:grpSpPr bwMode="blackWhite">
          <a:xfrm>
            <a:off x="557319" y="4263506"/>
            <a:ext cx="558179" cy="409838"/>
            <a:chOff x="6953426" y="711274"/>
            <a:chExt cx="558179" cy="409838"/>
          </a:xfrm>
        </p:grpSpPr>
        <p:sp>
          <p:nvSpPr>
            <p:cNvPr id="32" name="Oval 31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TextBox 32" descr="Number 3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3</a:t>
              </a:r>
            </a:p>
          </p:txBody>
        </p:sp>
      </p:grpSp>
      <p:sp>
        <p:nvSpPr>
          <p:cNvPr id="34" name="Content Placeholder 17"/>
          <p:cNvSpPr txBox="1">
            <a:spLocks/>
          </p:cNvSpPr>
          <p:nvPr/>
        </p:nvSpPr>
        <p:spPr>
          <a:xfrm>
            <a:off x="1064635" y="4303698"/>
            <a:ext cx="3719801" cy="10164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12763">
              <a:spcAft>
                <a:spcPts val="2000"/>
              </a:spcAft>
              <a:buNone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learnt to read facial  expression  and attend to those that show signs of fear and worry or in complete shock. </a:t>
            </a:r>
          </a:p>
        </p:txBody>
      </p:sp>
      <p:pic>
        <p:nvPicPr>
          <p:cNvPr id="7170" name="Picture 2" descr="British Journal of Nursing - An insight into the work of sexual assault  referral centres and the role of the forensic nurse examiner">
            <a:extLst>
              <a:ext uri="{FF2B5EF4-FFF2-40B4-BE49-F238E27FC236}">
                <a16:creationId xmlns:a16="http://schemas.microsoft.com/office/drawing/2014/main" id="{3D145330-8024-4126-ACBB-5F0D5CE74E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916" y="1511383"/>
            <a:ext cx="5112518" cy="449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66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gained </a:t>
            </a:r>
          </a:p>
        </p:txBody>
      </p:sp>
      <p:sp>
        <p:nvSpPr>
          <p:cNvPr id="42" name="Content Placeholder 17"/>
          <p:cNvSpPr txBox="1">
            <a:spLocks/>
          </p:cNvSpPr>
          <p:nvPr/>
        </p:nvSpPr>
        <p:spPr>
          <a:xfrm>
            <a:off x="927492" y="2093266"/>
            <a:ext cx="4281817" cy="8628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2000"/>
              </a:spcAft>
            </a:pPr>
            <a:r>
              <a:rPr lang="en-US" sz="24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Knowledge of child protection issues </a:t>
            </a:r>
            <a:endParaRPr lang="en-GB" sz="24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2000"/>
              </a:spcAft>
              <a:buNone/>
            </a:pPr>
            <a:endParaRPr lang="en-US" sz="18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3" name="Content Placeholder 17"/>
          <p:cNvSpPr txBox="1">
            <a:spLocks/>
          </p:cNvSpPr>
          <p:nvPr/>
        </p:nvSpPr>
        <p:spPr>
          <a:xfrm>
            <a:off x="4747855" y="5273573"/>
            <a:ext cx="3106367" cy="13240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srgbClr val="D2472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4" name="Content Placeholder 17"/>
          <p:cNvSpPr txBox="1">
            <a:spLocks/>
          </p:cNvSpPr>
          <p:nvPr/>
        </p:nvSpPr>
        <p:spPr>
          <a:xfrm>
            <a:off x="669173" y="4588660"/>
            <a:ext cx="4078682" cy="13418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457200" algn="l"/>
                <a:tab pos="457200" algn="l"/>
              </a:tabLst>
            </a:pPr>
            <a:r>
              <a:rPr lang="en-US" sz="24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Knowledge of the impact of sexual violence on children and adults </a:t>
            </a:r>
            <a:endParaRPr lang="en-GB" sz="2400" kern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A280665-A7F1-4434-B0DC-65A8F83125BD}"/>
              </a:ext>
            </a:extLst>
          </p:cNvPr>
          <p:cNvSpPr txBox="1"/>
          <p:nvPr/>
        </p:nvSpPr>
        <p:spPr>
          <a:xfrm>
            <a:off x="789247" y="2956075"/>
            <a:ext cx="420762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  <a:tab pos="457200" algn="l"/>
              </a:tabLst>
            </a:pPr>
            <a:r>
              <a:rPr lang="en-US" sz="24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Knowledge of national policies relating to sexual assault and sexual health </a:t>
            </a:r>
            <a:endParaRPr lang="en-GB" sz="2400" kern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932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9">
            <a:extLst>
              <a:ext uri="{FF2B5EF4-FFF2-40B4-BE49-F238E27FC236}">
                <a16:creationId xmlns:a16="http://schemas.microsoft.com/office/drawing/2014/main" id="{D19E72AB-EA4E-4AC8-A5E4-5FCB0848E4CA}"/>
              </a:ext>
            </a:extLst>
          </p:cNvPr>
          <p:cNvSpPr txBox="1">
            <a:spLocks/>
          </p:cNvSpPr>
          <p:nvPr/>
        </p:nvSpPr>
        <p:spPr>
          <a:xfrm>
            <a:off x="591127" y="397164"/>
            <a:ext cx="8528950" cy="192116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92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your attention    any questions? </a:t>
            </a: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30258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xmlns:p14="http://schemas.microsoft.com/office/powerpoint/2010/main" spd="slow">
        <p:fade/>
      </p:transition>
    </mc:Fallback>
  </mc:AlternateContent>
</p:sld>
</file>

<file path=ppt/theme/theme1.xml><?xml version="1.0" encoding="utf-8"?>
<a:theme xmlns:a="http://schemas.openxmlformats.org/drawingml/2006/main" name="WelcomeDoc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108_win32_fixed.potx" id="{9A9BE078-57A7-48B2-9D33-8EFC365D262A}" vid="{66905093-CF97-471D-A25F-2AFDA55216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{4A1D7A36-9426-470B-99EC-7C5E277F42CC}tf10001108_win32</Template>
  <TotalTime>162</TotalTime>
  <Words>314</Words>
  <Application>Microsoft Office PowerPoint</Application>
  <PresentationFormat>Widescreen</PresentationFormat>
  <Paragraphs>56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Avenir Next W1G</vt:lpstr>
      <vt:lpstr>Avenir Next W1G Medium</vt:lpstr>
      <vt:lpstr>Calibri</vt:lpstr>
      <vt:lpstr>Segoe UI</vt:lpstr>
      <vt:lpstr>Segoe UI Light</vt:lpstr>
      <vt:lpstr>Segoe UI Semibold</vt:lpstr>
      <vt:lpstr>Times New Roman</vt:lpstr>
      <vt:lpstr>WelcomeDoc</vt:lpstr>
      <vt:lpstr>                    Cardiff Royal Infirmary </vt:lpstr>
      <vt:lpstr>Sexual Assault Referral Centre </vt:lpstr>
      <vt:lpstr>Things I was surprised about </vt:lpstr>
      <vt:lpstr>Challenging times </vt:lpstr>
      <vt:lpstr>Area, I like to improve on </vt:lpstr>
      <vt:lpstr>Responsibility of my own workload </vt:lpstr>
      <vt:lpstr>Proactive approach </vt:lpstr>
      <vt:lpstr>Knowledge gained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Cardiff Royal Infirmary </dc:title>
  <dc:creator>abukar Hussein</dc:creator>
  <cp:keywords/>
  <cp:lastModifiedBy>abukar Hussein</cp:lastModifiedBy>
  <cp:revision>1</cp:revision>
  <dcterms:created xsi:type="dcterms:W3CDTF">2022-05-03T23:11:35Z</dcterms:created>
  <dcterms:modified xsi:type="dcterms:W3CDTF">2022-05-04T01:54:34Z</dcterms:modified>
  <cp:version/>
</cp:coreProperties>
</file>