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16D92-11FB-EBA4-8203-2CE75CFD8A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7976C4-CEE4-B05C-D1E6-2BECBFC151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C4F6A-7832-FCD0-8FCA-5EE57FE56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3A968-E745-4B0C-93A6-454177323019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91D8DB-DF10-03E8-FB78-9DB71815CC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5370E4-58ED-288D-6D12-6EA377E8E0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172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7E044-CA3D-CBB4-10ED-183CF9D15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52BFE-58C1-9570-9D1F-C3B3255DCB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2E9BBC-2250-DD32-2F52-676301862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3A968-E745-4B0C-93A6-454177323019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A21530-6581-DD77-6DAA-C0FA62692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452193-E17F-DCE2-AF16-BAB316D8F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043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92FD1-4D63-5C42-A341-6A883CF57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09E22F-8F18-29DE-D4A7-71EE1F1B23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DA6C2B-A99C-8139-6178-3EE44F1222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3A968-E745-4B0C-93A6-454177323019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8329C1-969B-24C8-5CCA-1D85A42FC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3E4BBD-C20A-524F-DEEA-BAA4655CB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08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0A09-43F9-E443-CEA6-3FF2611F4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F862F-B706-CE2F-913D-6F11BC6D5F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E50BA9-62C7-68C7-8F23-0B6EC9E72B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93BADB-90A7-82AE-18A4-649CA2A06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3A968-E745-4B0C-93A6-454177323019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1B5828-515A-0CFF-4054-D303C6776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312B3C-A595-3559-2922-ACD6C7365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416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FF5ED-A1B3-E0BA-9C8A-656809622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C5659E-87EB-2FA0-A975-CDC32F7E9B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B41370-E23D-9EC8-1D98-2DD2FDAD0E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554047A-DE08-73A7-5758-6EFA7451A0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71CC25-A9DD-1035-DE95-04A5EDFF3E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9F12A8-16E0-E71C-471A-A36E2C784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3A968-E745-4B0C-93A6-454177323019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6408792-8974-BA0E-F791-38D422722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1F2C3F-85E5-A4B0-FE0C-02A7F3B00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764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48097-8297-CD33-C89D-566BCD6896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33C0D5-AFF2-91BD-AFE7-5E3A08A89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3A968-E745-4B0C-93A6-454177323019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2D654D-B6B9-6992-791F-23257236B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B1F55A-2B60-7534-37AB-23C144215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7129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25293A-9826-416D-89A1-4D96DBAA7F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3A968-E745-4B0C-93A6-454177323019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E8DA09-7509-7754-BB88-0055F28622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A7E8CC-4DDB-0B15-59C0-FBDE4ACDF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827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0FA0D-36BE-3AA0-3913-5F4D2ABD9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7CEE1-C4DE-D74F-53DB-07A6FE5D2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424BC8-B0EC-B689-A217-7413AC0C2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44EB2D-281A-0091-9A2E-50D78BE8C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3A968-E745-4B0C-93A6-454177323019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CD4362-613F-8566-A010-E3624F6DE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AF5D81-1828-AFB1-3350-FC5BD8764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473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720F2-AFFE-297C-37A0-025174074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2A6D0A-9680-CCFC-8E9F-6A651FB0EF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509682-78DF-544E-F6AD-E381BE5ED2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E7EBA7-A821-C548-202F-155D11349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3A968-E745-4B0C-93A6-454177323019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DF9843-BAB2-9DA6-23A8-65783F933D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45740F-64FE-CC52-ED28-6CF13D9881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759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24348-AF72-E751-258F-3889A7318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CB5249-1927-E335-23D0-A58D315A2C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6A0D9-943C-A578-596A-605FE9A9BC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3A968-E745-4B0C-93A6-454177323019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A0E562-B8A9-6490-7B35-DAC3E38AAA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70D41-3FBA-34FF-9CAE-D63054885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407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BDCB88-1BA3-2F52-024A-E54219B2F5F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57AD6D-05D0-1CEC-634D-71BB63D4A8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55EEA-2E0E-A01E-47DC-AF880474AC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3A968-E745-4B0C-93A6-454177323019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BFFE0-70B0-70CF-BE27-2088F3D625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DF326A-BB2F-AED2-4466-E0495B0EA2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6051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05C3D6-4D36-1241-41C9-B184A64BB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E3885A-4801-0A66-DB01-20309A5C55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09BD8-CD51-B215-DE58-6993CA52C4A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33A968-E745-4B0C-93A6-454177323019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9A6239-DC53-4DDB-3A29-77B0FF1C24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570E81-D96A-51AC-E7C4-D822ABB88F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396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jq52ZjMzqyI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adersinsight.net/JEI/article/view/1438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adersinsight.net/JEI/article/view/1438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adersinsight.net/JEI/article/view/1438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adersinsight.net/JEI/article/view/1438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F37B4089-43D0-AD85-940E-350FB4EC5826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4654296" y="640080"/>
            <a:ext cx="6894576" cy="35661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b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6100" b="1" i="0" u="none" strike="noStrike" cap="none" normalizeH="0" baseline="0">
                <a:ln>
                  <a:noFill/>
                </a:ln>
                <a:effectLst/>
                <a:latin typeface="Calibri (Body)"/>
                <a:ea typeface="Times New Roman" panose="02020603050405020304" pitchFamily="18" charset="0"/>
              </a:rPr>
              <a:t>Therapy Assistant Practitioner: </a:t>
            </a:r>
            <a:br>
              <a:rPr kumimoji="0" lang="en-GB" altLang="en-US" sz="6100" b="1" i="0" u="none" strike="noStrike" cap="none" normalizeH="0" baseline="0">
                <a:ln>
                  <a:noFill/>
                </a:ln>
                <a:effectLst/>
                <a:latin typeface="Calibri (Body)"/>
                <a:ea typeface="Times New Roman" panose="02020603050405020304" pitchFamily="18" charset="0"/>
              </a:rPr>
            </a:br>
            <a:r>
              <a:rPr kumimoji="0" lang="en-GB" altLang="en-US" sz="6100" b="1" i="0" u="none" strike="noStrike" cap="none" normalizeH="0" baseline="0">
                <a:ln>
                  <a:noFill/>
                </a:ln>
                <a:effectLst/>
                <a:latin typeface="Calibri (Body)"/>
                <a:ea typeface="Times New Roman" panose="02020603050405020304" pitchFamily="18" charset="0"/>
              </a:rPr>
              <a:t>Demonstrating</a:t>
            </a:r>
            <a:endParaRPr kumimoji="0" lang="en-GB" altLang="en-US" sz="6100" b="0" i="0" u="none" strike="noStrike" cap="none" normalizeH="0" baseline="0">
              <a:ln>
                <a:noFill/>
              </a:ln>
              <a:effectLst/>
              <a:latin typeface="Calibri (Body)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6100" b="1" i="0" u="none" strike="noStrike" cap="none" normalizeH="0" baseline="0">
                <a:ln>
                  <a:noFill/>
                </a:ln>
                <a:effectLst/>
                <a:latin typeface="Calibri (Body)"/>
                <a:ea typeface="Times New Roman" panose="02020603050405020304" pitchFamily="18" charset="0"/>
              </a:rPr>
              <a:t>Practice</a:t>
            </a:r>
            <a:endParaRPr kumimoji="0" lang="en-GB" altLang="en-US" sz="6100" b="0" i="0" u="none" strike="noStrike" cap="none" normalizeH="0" baseline="0">
              <a:ln>
                <a:noFill/>
              </a:ln>
              <a:effectLst/>
              <a:latin typeface="Calibri (Body)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1F4684-6AA8-F4B7-E9BB-94468413B2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6" y="4636008"/>
            <a:ext cx="6894576" cy="1572768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Module 2</a:t>
            </a:r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857AE1A-B7C9-8BFA-EBCD-B4E0CB82E8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288" r="16660"/>
          <a:stretch/>
        </p:blipFill>
        <p:spPr>
          <a:xfrm>
            <a:off x="20" y="10"/>
            <a:ext cx="4049786" cy="6857990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sketchy line">
            <a:extLst>
              <a:ext uri="{FF2B5EF4-FFF2-40B4-BE49-F238E27FC236}">
                <a16:creationId xmlns:a16="http://schemas.microsoft.com/office/drawing/2014/main" id="{82580482-BA80-420A-8A05-C58E97F2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4409267"/>
            <a:ext cx="4242816" cy="18288"/>
          </a:xfrm>
          <a:custGeom>
            <a:avLst/>
            <a:gdLst>
              <a:gd name="connsiteX0" fmla="*/ 0 w 4242816"/>
              <a:gd name="connsiteY0" fmla="*/ 0 h 18288"/>
              <a:gd name="connsiteX1" fmla="*/ 690973 w 4242816"/>
              <a:gd name="connsiteY1" fmla="*/ 0 h 18288"/>
              <a:gd name="connsiteX2" fmla="*/ 1212233 w 4242816"/>
              <a:gd name="connsiteY2" fmla="*/ 0 h 18288"/>
              <a:gd name="connsiteX3" fmla="*/ 1860778 w 4242816"/>
              <a:gd name="connsiteY3" fmla="*/ 0 h 18288"/>
              <a:gd name="connsiteX4" fmla="*/ 2424466 w 4242816"/>
              <a:gd name="connsiteY4" fmla="*/ 0 h 18288"/>
              <a:gd name="connsiteX5" fmla="*/ 3115439 w 4242816"/>
              <a:gd name="connsiteY5" fmla="*/ 0 h 18288"/>
              <a:gd name="connsiteX6" fmla="*/ 3636699 w 4242816"/>
              <a:gd name="connsiteY6" fmla="*/ 0 h 18288"/>
              <a:gd name="connsiteX7" fmla="*/ 4242816 w 4242816"/>
              <a:gd name="connsiteY7" fmla="*/ 0 h 18288"/>
              <a:gd name="connsiteX8" fmla="*/ 4242816 w 4242816"/>
              <a:gd name="connsiteY8" fmla="*/ 18288 h 18288"/>
              <a:gd name="connsiteX9" fmla="*/ 3636699 w 4242816"/>
              <a:gd name="connsiteY9" fmla="*/ 18288 h 18288"/>
              <a:gd name="connsiteX10" fmla="*/ 3030583 w 4242816"/>
              <a:gd name="connsiteY10" fmla="*/ 18288 h 18288"/>
              <a:gd name="connsiteX11" fmla="*/ 2466894 w 4242816"/>
              <a:gd name="connsiteY11" fmla="*/ 18288 h 18288"/>
              <a:gd name="connsiteX12" fmla="*/ 1988062 w 4242816"/>
              <a:gd name="connsiteY12" fmla="*/ 18288 h 18288"/>
              <a:gd name="connsiteX13" fmla="*/ 1466802 w 4242816"/>
              <a:gd name="connsiteY13" fmla="*/ 18288 h 18288"/>
              <a:gd name="connsiteX14" fmla="*/ 860686 w 4242816"/>
              <a:gd name="connsiteY14" fmla="*/ 18288 h 18288"/>
              <a:gd name="connsiteX15" fmla="*/ 0 w 4242816"/>
              <a:gd name="connsiteY15" fmla="*/ 18288 h 18288"/>
              <a:gd name="connsiteX16" fmla="*/ 0 w 4242816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2816" h="18288" fill="none" extrusionOk="0">
                <a:moveTo>
                  <a:pt x="0" y="0"/>
                </a:moveTo>
                <a:cubicBezTo>
                  <a:pt x="249934" y="1471"/>
                  <a:pt x="379877" y="-29444"/>
                  <a:pt x="690973" y="0"/>
                </a:cubicBezTo>
                <a:cubicBezTo>
                  <a:pt x="1002069" y="29444"/>
                  <a:pt x="1021583" y="17501"/>
                  <a:pt x="1212233" y="0"/>
                </a:cubicBezTo>
                <a:cubicBezTo>
                  <a:pt x="1402883" y="-17501"/>
                  <a:pt x="1678760" y="5386"/>
                  <a:pt x="1860778" y="0"/>
                </a:cubicBezTo>
                <a:cubicBezTo>
                  <a:pt x="2042796" y="-5386"/>
                  <a:pt x="2245608" y="-22401"/>
                  <a:pt x="2424466" y="0"/>
                </a:cubicBezTo>
                <a:cubicBezTo>
                  <a:pt x="2603324" y="22401"/>
                  <a:pt x="2890020" y="33806"/>
                  <a:pt x="3115439" y="0"/>
                </a:cubicBezTo>
                <a:cubicBezTo>
                  <a:pt x="3340858" y="-33806"/>
                  <a:pt x="3428300" y="18628"/>
                  <a:pt x="3636699" y="0"/>
                </a:cubicBezTo>
                <a:cubicBezTo>
                  <a:pt x="3845098" y="-18628"/>
                  <a:pt x="4108824" y="5541"/>
                  <a:pt x="4242816" y="0"/>
                </a:cubicBezTo>
                <a:cubicBezTo>
                  <a:pt x="4242066" y="4160"/>
                  <a:pt x="4243125" y="10356"/>
                  <a:pt x="4242816" y="18288"/>
                </a:cubicBezTo>
                <a:cubicBezTo>
                  <a:pt x="4113424" y="32735"/>
                  <a:pt x="3768327" y="47567"/>
                  <a:pt x="3636699" y="18288"/>
                </a:cubicBezTo>
                <a:cubicBezTo>
                  <a:pt x="3505071" y="-10991"/>
                  <a:pt x="3294208" y="-4990"/>
                  <a:pt x="3030583" y="18288"/>
                </a:cubicBezTo>
                <a:cubicBezTo>
                  <a:pt x="2766958" y="41566"/>
                  <a:pt x="2649277" y="20974"/>
                  <a:pt x="2466894" y="18288"/>
                </a:cubicBezTo>
                <a:cubicBezTo>
                  <a:pt x="2284511" y="15602"/>
                  <a:pt x="2151277" y="1154"/>
                  <a:pt x="1988062" y="18288"/>
                </a:cubicBezTo>
                <a:cubicBezTo>
                  <a:pt x="1824847" y="35422"/>
                  <a:pt x="1691359" y="9265"/>
                  <a:pt x="1466802" y="18288"/>
                </a:cubicBezTo>
                <a:cubicBezTo>
                  <a:pt x="1242245" y="27311"/>
                  <a:pt x="1006161" y="36605"/>
                  <a:pt x="860686" y="18288"/>
                </a:cubicBezTo>
                <a:cubicBezTo>
                  <a:pt x="715211" y="-29"/>
                  <a:pt x="242774" y="46538"/>
                  <a:pt x="0" y="18288"/>
                </a:cubicBezTo>
                <a:cubicBezTo>
                  <a:pt x="-146" y="11482"/>
                  <a:pt x="-422" y="5192"/>
                  <a:pt x="0" y="0"/>
                </a:cubicBezTo>
                <a:close/>
              </a:path>
              <a:path w="4242816" h="18288" stroke="0" extrusionOk="0">
                <a:moveTo>
                  <a:pt x="0" y="0"/>
                </a:moveTo>
                <a:cubicBezTo>
                  <a:pt x="259751" y="-14018"/>
                  <a:pt x="356632" y="-15007"/>
                  <a:pt x="521260" y="0"/>
                </a:cubicBezTo>
                <a:cubicBezTo>
                  <a:pt x="685888" y="15007"/>
                  <a:pt x="885786" y="5167"/>
                  <a:pt x="1212233" y="0"/>
                </a:cubicBezTo>
                <a:cubicBezTo>
                  <a:pt x="1538680" y="-5167"/>
                  <a:pt x="1458849" y="7951"/>
                  <a:pt x="1691065" y="0"/>
                </a:cubicBezTo>
                <a:cubicBezTo>
                  <a:pt x="1923281" y="-7951"/>
                  <a:pt x="1985780" y="-16303"/>
                  <a:pt x="2169897" y="0"/>
                </a:cubicBezTo>
                <a:cubicBezTo>
                  <a:pt x="2354014" y="16303"/>
                  <a:pt x="2633054" y="-2739"/>
                  <a:pt x="2776014" y="0"/>
                </a:cubicBezTo>
                <a:cubicBezTo>
                  <a:pt x="2918974" y="2739"/>
                  <a:pt x="3112688" y="-15682"/>
                  <a:pt x="3339702" y="0"/>
                </a:cubicBezTo>
                <a:cubicBezTo>
                  <a:pt x="3566716" y="15682"/>
                  <a:pt x="4015278" y="-28467"/>
                  <a:pt x="4242816" y="0"/>
                </a:cubicBezTo>
                <a:cubicBezTo>
                  <a:pt x="4243501" y="7633"/>
                  <a:pt x="4242294" y="10002"/>
                  <a:pt x="4242816" y="18288"/>
                </a:cubicBezTo>
                <a:cubicBezTo>
                  <a:pt x="3924964" y="16283"/>
                  <a:pt x="3746362" y="-1805"/>
                  <a:pt x="3551843" y="18288"/>
                </a:cubicBezTo>
                <a:cubicBezTo>
                  <a:pt x="3357324" y="38381"/>
                  <a:pt x="3126422" y="47156"/>
                  <a:pt x="2860870" y="18288"/>
                </a:cubicBezTo>
                <a:cubicBezTo>
                  <a:pt x="2595318" y="-10580"/>
                  <a:pt x="2572437" y="11441"/>
                  <a:pt x="2297182" y="18288"/>
                </a:cubicBezTo>
                <a:cubicBezTo>
                  <a:pt x="2021927" y="25135"/>
                  <a:pt x="1916908" y="33601"/>
                  <a:pt x="1733493" y="18288"/>
                </a:cubicBezTo>
                <a:cubicBezTo>
                  <a:pt x="1550078" y="2975"/>
                  <a:pt x="1412440" y="27896"/>
                  <a:pt x="1212233" y="18288"/>
                </a:cubicBezTo>
                <a:cubicBezTo>
                  <a:pt x="1012026" y="8680"/>
                  <a:pt x="914386" y="13859"/>
                  <a:pt x="648545" y="18288"/>
                </a:cubicBezTo>
                <a:cubicBezTo>
                  <a:pt x="382704" y="22717"/>
                  <a:pt x="233522" y="39342"/>
                  <a:pt x="0" y="18288"/>
                </a:cubicBezTo>
                <a:cubicBezTo>
                  <a:pt x="-772" y="13661"/>
                  <a:pt x="-839" y="849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514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15604A-2840-F368-1DA6-9FACE880A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 dirty="0"/>
              <a:t>Week one: online lesson</a:t>
            </a:r>
          </a:p>
        </p:txBody>
      </p:sp>
      <p:pic>
        <p:nvPicPr>
          <p:cNvPr id="16" name="Picture 15" descr="Sunlit desk">
            <a:extLst>
              <a:ext uri="{FF2B5EF4-FFF2-40B4-BE49-F238E27FC236}">
                <a16:creationId xmlns:a16="http://schemas.microsoft.com/office/drawing/2014/main" id="{2811F1F0-E550-D769-EDD1-3ADC0344D9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156" r="34400" b="-2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7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EADE7-37E9-BD48-021C-F408B547D3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2200" dirty="0">
                <a:hlinkClick r:id="rId3"/>
              </a:rPr>
              <a:t>Quality Improvement Principles </a:t>
            </a:r>
            <a:r>
              <a:rPr lang="en-GB" sz="2200" dirty="0"/>
              <a:t>and think about examples in your workplace, and what areas you can support within your scope of practice. </a:t>
            </a:r>
          </a:p>
          <a:p>
            <a:r>
              <a:rPr lang="en-GB" sz="2200" dirty="0"/>
              <a:t>Set PDSA task. </a:t>
            </a:r>
          </a:p>
        </p:txBody>
      </p:sp>
    </p:spTree>
    <p:extLst>
      <p:ext uri="{BB962C8B-B14F-4D97-AF65-F5344CB8AC3E}">
        <p14:creationId xmlns:p14="http://schemas.microsoft.com/office/powerpoint/2010/main" val="3463806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C5EC17-DF3E-12E3-C13A-E1DA60E9B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Week two: Online Lesson </a:t>
            </a:r>
          </a:p>
        </p:txBody>
      </p:sp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D25A6AB0-F978-4E31-79CE-8F92CA39D1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149" r="40406" b="-2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EAA1F-0FE3-E2A5-5D1F-523DD1058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2200" dirty="0"/>
              <a:t>Reflection. </a:t>
            </a:r>
          </a:p>
          <a:p>
            <a:r>
              <a:rPr lang="en-GB" sz="2200" dirty="0"/>
              <a:t>Go through assignments. 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209604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88153E-EA24-C9E7-A2D0-9AD365F14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0414" y="640080"/>
            <a:ext cx="4758458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dirty="0"/>
              <a:t>Week three: self-directed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7974A-85BA-C1CC-EA32-0F3396B4A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0412" y="4636008"/>
            <a:ext cx="4758459" cy="15727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/>
              <a:t>Time to work towards reflections, PDAS presentation and portfolio. </a:t>
            </a:r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ACEE0C5B-1371-B6DA-7F4B-22165BE801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21" r="16026" b="-1"/>
          <a:stretch/>
        </p:blipFill>
        <p:spPr>
          <a:xfrm>
            <a:off x="20" y="10"/>
            <a:ext cx="6108141" cy="6857990"/>
          </a:xfrm>
          <a:custGeom>
            <a:avLst/>
            <a:gdLst/>
            <a:ahLst/>
            <a:cxnLst/>
            <a:rect l="l" t="t" r="r" b="b"/>
            <a:pathLst>
              <a:path w="6108161" h="6858000">
                <a:moveTo>
                  <a:pt x="0" y="0"/>
                </a:moveTo>
                <a:lnTo>
                  <a:pt x="2058355" y="0"/>
                </a:lnTo>
                <a:lnTo>
                  <a:pt x="3299791" y="0"/>
                </a:lnTo>
                <a:lnTo>
                  <a:pt x="6076880" y="0"/>
                </a:lnTo>
                <a:lnTo>
                  <a:pt x="6078171" y="10931"/>
                </a:lnTo>
                <a:cubicBezTo>
                  <a:pt x="6093300" y="94836"/>
                  <a:pt x="6090630" y="179884"/>
                  <a:pt x="6094698" y="264297"/>
                </a:cubicBezTo>
                <a:cubicBezTo>
                  <a:pt x="6099656" y="367652"/>
                  <a:pt x="6093427" y="471135"/>
                  <a:pt x="6091266" y="574617"/>
                </a:cubicBezTo>
                <a:cubicBezTo>
                  <a:pt x="6089359" y="662717"/>
                  <a:pt x="6080587" y="750690"/>
                  <a:pt x="6083384" y="838916"/>
                </a:cubicBezTo>
                <a:cubicBezTo>
                  <a:pt x="6083384" y="841968"/>
                  <a:pt x="6083384" y="845019"/>
                  <a:pt x="6083384" y="848070"/>
                </a:cubicBezTo>
                <a:cubicBezTo>
                  <a:pt x="6075375" y="945068"/>
                  <a:pt x="6075375" y="1042576"/>
                  <a:pt x="6083384" y="1139574"/>
                </a:cubicBezTo>
                <a:cubicBezTo>
                  <a:pt x="6085964" y="1179950"/>
                  <a:pt x="6085240" y="1220466"/>
                  <a:pt x="6081223" y="1260728"/>
                </a:cubicBezTo>
                <a:cubicBezTo>
                  <a:pt x="6077409" y="1311960"/>
                  <a:pt x="6065204" y="1364083"/>
                  <a:pt x="6073976" y="1414934"/>
                </a:cubicBezTo>
                <a:cubicBezTo>
                  <a:pt x="6079722" y="1456784"/>
                  <a:pt x="6082913" y="1498940"/>
                  <a:pt x="6083511" y="1541172"/>
                </a:cubicBezTo>
                <a:cubicBezTo>
                  <a:pt x="6087833" y="1635755"/>
                  <a:pt x="6083638" y="1730847"/>
                  <a:pt x="6082112" y="1825685"/>
                </a:cubicBezTo>
                <a:cubicBezTo>
                  <a:pt x="6080205" y="1936286"/>
                  <a:pt x="6083002" y="2046634"/>
                  <a:pt x="6074103" y="2157235"/>
                </a:cubicBezTo>
                <a:cubicBezTo>
                  <a:pt x="6069145" y="2246581"/>
                  <a:pt x="6069145" y="2336130"/>
                  <a:pt x="6074103" y="2425476"/>
                </a:cubicBezTo>
                <a:cubicBezTo>
                  <a:pt x="6076519" y="2507473"/>
                  <a:pt x="6088850" y="2588454"/>
                  <a:pt x="6086816" y="2671214"/>
                </a:cubicBezTo>
                <a:cubicBezTo>
                  <a:pt x="6084401" y="2767832"/>
                  <a:pt x="6072959" y="2863940"/>
                  <a:pt x="6076519" y="2960685"/>
                </a:cubicBezTo>
                <a:cubicBezTo>
                  <a:pt x="6078171" y="3006832"/>
                  <a:pt x="6078299" y="3052980"/>
                  <a:pt x="6079316" y="3099127"/>
                </a:cubicBezTo>
                <a:cubicBezTo>
                  <a:pt x="6080333" y="3154682"/>
                  <a:pt x="6090376" y="3210110"/>
                  <a:pt x="6084782" y="3265665"/>
                </a:cubicBezTo>
                <a:cubicBezTo>
                  <a:pt x="6075502" y="3358087"/>
                  <a:pt x="6051475" y="3448857"/>
                  <a:pt x="6066476" y="3543567"/>
                </a:cubicBezTo>
                <a:cubicBezTo>
                  <a:pt x="6074739" y="3595690"/>
                  <a:pt x="6084146" y="3647940"/>
                  <a:pt x="6088850" y="3700571"/>
                </a:cubicBezTo>
                <a:cubicBezTo>
                  <a:pt x="6093045" y="3747608"/>
                  <a:pt x="6103724" y="3795408"/>
                  <a:pt x="6095588" y="3842191"/>
                </a:cubicBezTo>
                <a:cubicBezTo>
                  <a:pt x="6088723" y="3882237"/>
                  <a:pt x="6092410" y="3922282"/>
                  <a:pt x="6087070" y="3962327"/>
                </a:cubicBezTo>
                <a:cubicBezTo>
                  <a:pt x="6080078" y="4014831"/>
                  <a:pt x="6076265" y="4068352"/>
                  <a:pt x="6071052" y="4121111"/>
                </a:cubicBezTo>
                <a:cubicBezTo>
                  <a:pt x="6066221" y="4169038"/>
                  <a:pt x="6062662" y="4216838"/>
                  <a:pt x="6075375" y="4261841"/>
                </a:cubicBezTo>
                <a:cubicBezTo>
                  <a:pt x="6106394" y="4375112"/>
                  <a:pt x="6089359" y="4487748"/>
                  <a:pt x="6077663" y="4600257"/>
                </a:cubicBezTo>
                <a:cubicBezTo>
                  <a:pt x="6071942" y="4655049"/>
                  <a:pt x="6063552" y="4712765"/>
                  <a:pt x="6076265" y="4762853"/>
                </a:cubicBezTo>
                <a:cubicBezTo>
                  <a:pt x="6099783" y="4851716"/>
                  <a:pt x="6081350" y="4936764"/>
                  <a:pt x="6071179" y="5021432"/>
                </a:cubicBezTo>
                <a:cubicBezTo>
                  <a:pt x="6061009" y="5106099"/>
                  <a:pt x="6058594" y="5189495"/>
                  <a:pt x="6076392" y="5272637"/>
                </a:cubicBezTo>
                <a:cubicBezTo>
                  <a:pt x="6088850" y="5331116"/>
                  <a:pt x="6088850" y="5390612"/>
                  <a:pt x="6090376" y="5449600"/>
                </a:cubicBezTo>
                <a:cubicBezTo>
                  <a:pt x="6091266" y="5486339"/>
                  <a:pt x="6077663" y="5523842"/>
                  <a:pt x="6068637" y="5560582"/>
                </a:cubicBezTo>
                <a:cubicBezTo>
                  <a:pt x="6052364" y="5626943"/>
                  <a:pt x="6046517" y="5694321"/>
                  <a:pt x="6068637" y="5759029"/>
                </a:cubicBezTo>
                <a:cubicBezTo>
                  <a:pt x="6099148" y="5848655"/>
                  <a:pt x="6116691" y="5938407"/>
                  <a:pt x="6103978" y="6033117"/>
                </a:cubicBezTo>
                <a:cubicBezTo>
                  <a:pt x="6096732" y="6091724"/>
                  <a:pt x="6094952" y="6151347"/>
                  <a:pt x="6084019" y="6209190"/>
                </a:cubicBezTo>
                <a:cubicBezTo>
                  <a:pt x="6065713" y="6304790"/>
                  <a:pt x="6072196" y="6399882"/>
                  <a:pt x="6086816" y="6494211"/>
                </a:cubicBezTo>
                <a:cubicBezTo>
                  <a:pt x="6096897" y="6573081"/>
                  <a:pt x="6097965" y="6652829"/>
                  <a:pt x="6089994" y="6731941"/>
                </a:cubicBezTo>
                <a:lnTo>
                  <a:pt x="6081268" y="6858000"/>
                </a:lnTo>
                <a:lnTo>
                  <a:pt x="3299791" y="6858000"/>
                </a:lnTo>
                <a:lnTo>
                  <a:pt x="205835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82580482-BA80-420A-8A05-C58E97F2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1142" y="4409267"/>
            <a:ext cx="4242816" cy="18288"/>
          </a:xfrm>
          <a:custGeom>
            <a:avLst/>
            <a:gdLst>
              <a:gd name="connsiteX0" fmla="*/ 0 w 4242816"/>
              <a:gd name="connsiteY0" fmla="*/ 0 h 18288"/>
              <a:gd name="connsiteX1" fmla="*/ 690973 w 4242816"/>
              <a:gd name="connsiteY1" fmla="*/ 0 h 18288"/>
              <a:gd name="connsiteX2" fmla="*/ 1212233 w 4242816"/>
              <a:gd name="connsiteY2" fmla="*/ 0 h 18288"/>
              <a:gd name="connsiteX3" fmla="*/ 1860778 w 4242816"/>
              <a:gd name="connsiteY3" fmla="*/ 0 h 18288"/>
              <a:gd name="connsiteX4" fmla="*/ 2424466 w 4242816"/>
              <a:gd name="connsiteY4" fmla="*/ 0 h 18288"/>
              <a:gd name="connsiteX5" fmla="*/ 3115439 w 4242816"/>
              <a:gd name="connsiteY5" fmla="*/ 0 h 18288"/>
              <a:gd name="connsiteX6" fmla="*/ 3636699 w 4242816"/>
              <a:gd name="connsiteY6" fmla="*/ 0 h 18288"/>
              <a:gd name="connsiteX7" fmla="*/ 4242816 w 4242816"/>
              <a:gd name="connsiteY7" fmla="*/ 0 h 18288"/>
              <a:gd name="connsiteX8" fmla="*/ 4242816 w 4242816"/>
              <a:gd name="connsiteY8" fmla="*/ 18288 h 18288"/>
              <a:gd name="connsiteX9" fmla="*/ 3636699 w 4242816"/>
              <a:gd name="connsiteY9" fmla="*/ 18288 h 18288"/>
              <a:gd name="connsiteX10" fmla="*/ 3030583 w 4242816"/>
              <a:gd name="connsiteY10" fmla="*/ 18288 h 18288"/>
              <a:gd name="connsiteX11" fmla="*/ 2466894 w 4242816"/>
              <a:gd name="connsiteY11" fmla="*/ 18288 h 18288"/>
              <a:gd name="connsiteX12" fmla="*/ 1988062 w 4242816"/>
              <a:gd name="connsiteY12" fmla="*/ 18288 h 18288"/>
              <a:gd name="connsiteX13" fmla="*/ 1466802 w 4242816"/>
              <a:gd name="connsiteY13" fmla="*/ 18288 h 18288"/>
              <a:gd name="connsiteX14" fmla="*/ 860686 w 4242816"/>
              <a:gd name="connsiteY14" fmla="*/ 18288 h 18288"/>
              <a:gd name="connsiteX15" fmla="*/ 0 w 4242816"/>
              <a:gd name="connsiteY15" fmla="*/ 18288 h 18288"/>
              <a:gd name="connsiteX16" fmla="*/ 0 w 4242816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2816" h="18288" fill="none" extrusionOk="0">
                <a:moveTo>
                  <a:pt x="0" y="0"/>
                </a:moveTo>
                <a:cubicBezTo>
                  <a:pt x="249934" y="1471"/>
                  <a:pt x="379877" y="-29444"/>
                  <a:pt x="690973" y="0"/>
                </a:cubicBezTo>
                <a:cubicBezTo>
                  <a:pt x="1002069" y="29444"/>
                  <a:pt x="1021583" y="17501"/>
                  <a:pt x="1212233" y="0"/>
                </a:cubicBezTo>
                <a:cubicBezTo>
                  <a:pt x="1402883" y="-17501"/>
                  <a:pt x="1678760" y="5386"/>
                  <a:pt x="1860778" y="0"/>
                </a:cubicBezTo>
                <a:cubicBezTo>
                  <a:pt x="2042796" y="-5386"/>
                  <a:pt x="2245608" y="-22401"/>
                  <a:pt x="2424466" y="0"/>
                </a:cubicBezTo>
                <a:cubicBezTo>
                  <a:pt x="2603324" y="22401"/>
                  <a:pt x="2890020" y="33806"/>
                  <a:pt x="3115439" y="0"/>
                </a:cubicBezTo>
                <a:cubicBezTo>
                  <a:pt x="3340858" y="-33806"/>
                  <a:pt x="3428300" y="18628"/>
                  <a:pt x="3636699" y="0"/>
                </a:cubicBezTo>
                <a:cubicBezTo>
                  <a:pt x="3845098" y="-18628"/>
                  <a:pt x="4108824" y="5541"/>
                  <a:pt x="4242816" y="0"/>
                </a:cubicBezTo>
                <a:cubicBezTo>
                  <a:pt x="4242066" y="4160"/>
                  <a:pt x="4243125" y="10356"/>
                  <a:pt x="4242816" y="18288"/>
                </a:cubicBezTo>
                <a:cubicBezTo>
                  <a:pt x="4113424" y="32735"/>
                  <a:pt x="3768327" y="47567"/>
                  <a:pt x="3636699" y="18288"/>
                </a:cubicBezTo>
                <a:cubicBezTo>
                  <a:pt x="3505071" y="-10991"/>
                  <a:pt x="3294208" y="-4990"/>
                  <a:pt x="3030583" y="18288"/>
                </a:cubicBezTo>
                <a:cubicBezTo>
                  <a:pt x="2766958" y="41566"/>
                  <a:pt x="2649277" y="20974"/>
                  <a:pt x="2466894" y="18288"/>
                </a:cubicBezTo>
                <a:cubicBezTo>
                  <a:pt x="2284511" y="15602"/>
                  <a:pt x="2151277" y="1154"/>
                  <a:pt x="1988062" y="18288"/>
                </a:cubicBezTo>
                <a:cubicBezTo>
                  <a:pt x="1824847" y="35422"/>
                  <a:pt x="1691359" y="9265"/>
                  <a:pt x="1466802" y="18288"/>
                </a:cubicBezTo>
                <a:cubicBezTo>
                  <a:pt x="1242245" y="27311"/>
                  <a:pt x="1006161" y="36605"/>
                  <a:pt x="860686" y="18288"/>
                </a:cubicBezTo>
                <a:cubicBezTo>
                  <a:pt x="715211" y="-29"/>
                  <a:pt x="242774" y="46538"/>
                  <a:pt x="0" y="18288"/>
                </a:cubicBezTo>
                <a:cubicBezTo>
                  <a:pt x="-146" y="11482"/>
                  <a:pt x="-422" y="5192"/>
                  <a:pt x="0" y="0"/>
                </a:cubicBezTo>
                <a:close/>
              </a:path>
              <a:path w="4242816" h="18288" stroke="0" extrusionOk="0">
                <a:moveTo>
                  <a:pt x="0" y="0"/>
                </a:moveTo>
                <a:cubicBezTo>
                  <a:pt x="259751" y="-14018"/>
                  <a:pt x="356632" y="-15007"/>
                  <a:pt x="521260" y="0"/>
                </a:cubicBezTo>
                <a:cubicBezTo>
                  <a:pt x="685888" y="15007"/>
                  <a:pt x="885786" y="5167"/>
                  <a:pt x="1212233" y="0"/>
                </a:cubicBezTo>
                <a:cubicBezTo>
                  <a:pt x="1538680" y="-5167"/>
                  <a:pt x="1458849" y="7951"/>
                  <a:pt x="1691065" y="0"/>
                </a:cubicBezTo>
                <a:cubicBezTo>
                  <a:pt x="1923281" y="-7951"/>
                  <a:pt x="1985780" y="-16303"/>
                  <a:pt x="2169897" y="0"/>
                </a:cubicBezTo>
                <a:cubicBezTo>
                  <a:pt x="2354014" y="16303"/>
                  <a:pt x="2633054" y="-2739"/>
                  <a:pt x="2776014" y="0"/>
                </a:cubicBezTo>
                <a:cubicBezTo>
                  <a:pt x="2918974" y="2739"/>
                  <a:pt x="3112688" y="-15682"/>
                  <a:pt x="3339702" y="0"/>
                </a:cubicBezTo>
                <a:cubicBezTo>
                  <a:pt x="3566716" y="15682"/>
                  <a:pt x="4015278" y="-28467"/>
                  <a:pt x="4242816" y="0"/>
                </a:cubicBezTo>
                <a:cubicBezTo>
                  <a:pt x="4243501" y="7633"/>
                  <a:pt x="4242294" y="10002"/>
                  <a:pt x="4242816" y="18288"/>
                </a:cubicBezTo>
                <a:cubicBezTo>
                  <a:pt x="3924964" y="16283"/>
                  <a:pt x="3746362" y="-1805"/>
                  <a:pt x="3551843" y="18288"/>
                </a:cubicBezTo>
                <a:cubicBezTo>
                  <a:pt x="3357324" y="38381"/>
                  <a:pt x="3126422" y="47156"/>
                  <a:pt x="2860870" y="18288"/>
                </a:cubicBezTo>
                <a:cubicBezTo>
                  <a:pt x="2595318" y="-10580"/>
                  <a:pt x="2572437" y="11441"/>
                  <a:pt x="2297182" y="18288"/>
                </a:cubicBezTo>
                <a:cubicBezTo>
                  <a:pt x="2021927" y="25135"/>
                  <a:pt x="1916908" y="33601"/>
                  <a:pt x="1733493" y="18288"/>
                </a:cubicBezTo>
                <a:cubicBezTo>
                  <a:pt x="1550078" y="2975"/>
                  <a:pt x="1412440" y="27896"/>
                  <a:pt x="1212233" y="18288"/>
                </a:cubicBezTo>
                <a:cubicBezTo>
                  <a:pt x="1012026" y="8680"/>
                  <a:pt x="914386" y="13859"/>
                  <a:pt x="648545" y="18288"/>
                </a:cubicBezTo>
                <a:cubicBezTo>
                  <a:pt x="382704" y="22717"/>
                  <a:pt x="233522" y="39342"/>
                  <a:pt x="0" y="18288"/>
                </a:cubicBezTo>
                <a:cubicBezTo>
                  <a:pt x="-772" y="13661"/>
                  <a:pt x="-839" y="849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3829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8FB289-E598-B987-E323-D6BBC038E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5247" y="461772"/>
            <a:ext cx="6251110" cy="1783080"/>
          </a:xfrm>
        </p:spPr>
        <p:txBody>
          <a:bodyPr anchor="b">
            <a:normAutofit fontScale="90000"/>
          </a:bodyPr>
          <a:lstStyle/>
          <a:p>
            <a:r>
              <a:rPr lang="en-GB" sz="5400" dirty="0"/>
              <a:t>Week four: Self-directed learning and reflection submission. 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E1AEA-90BA-95C5-E020-3284F5175F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200" dirty="0"/>
              <a:t>Submit reflection by 13:00hrs</a:t>
            </a:r>
          </a:p>
          <a:p>
            <a:r>
              <a:rPr lang="en-GB" sz="2200" dirty="0"/>
              <a:t>Continue to work towards two further </a:t>
            </a:r>
            <a:r>
              <a:rPr lang="en-GB" sz="2200" dirty="0" err="1"/>
              <a:t>reliections</a:t>
            </a:r>
            <a:r>
              <a:rPr lang="en-GB" sz="2200" dirty="0"/>
              <a:t>, portfolio and PDSA presentation. </a:t>
            </a:r>
          </a:p>
          <a:p>
            <a:endParaRPr lang="en-GB" sz="2200" dirty="0"/>
          </a:p>
        </p:txBody>
      </p:sp>
      <p:pic>
        <p:nvPicPr>
          <p:cNvPr id="4" name="Picture 3" descr="A logo for a company&#10;&#10;Description automatically generated">
            <a:extLst>
              <a:ext uri="{FF2B5EF4-FFF2-40B4-BE49-F238E27FC236}">
                <a16:creationId xmlns:a16="http://schemas.microsoft.com/office/drawing/2014/main" id="{D3141B47-DFC5-313B-B0E1-F23F409DF8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771" r="24318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68E43F-7749-5D6E-9914-82B57B664D39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readersinsight.net/JEI/article/view/143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2443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67E4C2-2A11-2923-BE3B-9C236A833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 fontScale="90000"/>
          </a:bodyPr>
          <a:lstStyle/>
          <a:p>
            <a:r>
              <a:rPr lang="en-GB" sz="5000" dirty="0"/>
              <a:t>Week five: Self-directed learning and submission of reflections. </a:t>
            </a:r>
          </a:p>
        </p:txBody>
      </p:sp>
      <p:pic>
        <p:nvPicPr>
          <p:cNvPr id="5" name="Picture 4" descr="A logo for a company&#10;&#10;Description automatically generated">
            <a:extLst>
              <a:ext uri="{FF2B5EF4-FFF2-40B4-BE49-F238E27FC236}">
                <a16:creationId xmlns:a16="http://schemas.microsoft.com/office/drawing/2014/main" id="{8C0EA9AB-D35A-1320-6FB3-A4B3D6D51B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771" r="24318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3AC5C-670B-C463-0981-60A12F6BC2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200" dirty="0"/>
              <a:t>Submit two reflections by 11:55pm</a:t>
            </a:r>
          </a:p>
          <a:p>
            <a:r>
              <a:rPr lang="en-GB" sz="2200" dirty="0"/>
              <a:t>Continue to work towards portfolio and PDSA presentation.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B0CC72-EA38-ED4F-AA05-37FCC9D0ABFA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readersinsight.net/JEI/article/view/143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5826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8A94B6-C7CF-7725-FBE9-96D9F4EE6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 fontScale="90000"/>
          </a:bodyPr>
          <a:lstStyle/>
          <a:p>
            <a:r>
              <a:rPr lang="en-GB" sz="5400" dirty="0"/>
              <a:t>Week seven: Group one PDSA presentations. </a:t>
            </a:r>
          </a:p>
        </p:txBody>
      </p:sp>
      <p:pic>
        <p:nvPicPr>
          <p:cNvPr id="5" name="Picture 4" descr="Books stacked on a table">
            <a:extLst>
              <a:ext uri="{FF2B5EF4-FFF2-40B4-BE49-F238E27FC236}">
                <a16:creationId xmlns:a16="http://schemas.microsoft.com/office/drawing/2014/main" id="{D0206FA8-7591-BF3B-8F41-627DBE479D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328" r="26341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CD72E-EDB9-CEE8-4454-0C5A0E3FA9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200" dirty="0"/>
              <a:t>Group one will be presenting their PDSA projects. </a:t>
            </a:r>
          </a:p>
          <a:p>
            <a:r>
              <a:rPr lang="en-GB" sz="2200" dirty="0"/>
              <a:t>Group two will be completing peer assessments. 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2580811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777AA6-BEAB-18C2-D9CD-741E6E6AE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000" dirty="0"/>
              <a:t>Week eight: </a:t>
            </a:r>
            <a:r>
              <a:rPr lang="en-GB" sz="4800" dirty="0"/>
              <a:t>Group two PDSA presentations. </a:t>
            </a:r>
            <a:endParaRPr lang="en-GB" sz="5000" dirty="0"/>
          </a:p>
        </p:txBody>
      </p:sp>
      <p:pic>
        <p:nvPicPr>
          <p:cNvPr id="4" name="Picture 3" descr="A logo for a company&#10;&#10;Description automatically generated">
            <a:extLst>
              <a:ext uri="{FF2B5EF4-FFF2-40B4-BE49-F238E27FC236}">
                <a16:creationId xmlns:a16="http://schemas.microsoft.com/office/drawing/2014/main" id="{28520140-E8F9-6DF4-02E8-377F7EFEFC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771" r="24318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1B326-8C8B-1FAB-B7C8-C03802091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200" dirty="0"/>
              <a:t>Group two will be presenting their PDSA projects. </a:t>
            </a:r>
          </a:p>
          <a:p>
            <a:r>
              <a:rPr lang="en-GB" sz="2200" dirty="0"/>
              <a:t>Group one will be completing peer assessments.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46A61B-727C-9FA3-B0D4-835BE37E3351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readersinsight.net/JEI/article/view/143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9444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31DC96-A33B-E157-0B1C-EAE4417A7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000"/>
              <a:t>Week nine: Final submission of portfolio</a:t>
            </a:r>
          </a:p>
        </p:txBody>
      </p:sp>
      <p:pic>
        <p:nvPicPr>
          <p:cNvPr id="6" name="Picture 5" descr="A logo for a company&#10;&#10;Description automatically generated">
            <a:extLst>
              <a:ext uri="{FF2B5EF4-FFF2-40B4-BE49-F238E27FC236}">
                <a16:creationId xmlns:a16="http://schemas.microsoft.com/office/drawing/2014/main" id="{67C944BF-8011-83D1-C364-13A53AEDB8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771" r="24318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11F33-6B9B-28D2-A500-A3D19E2A8D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200"/>
              <a:t>Submit portfolio on turn it in by 13:00hrs.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2DCB77-3F98-06AC-1039-F77C068DC959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readersinsight.net/JEI/article/view/143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2229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224</Words>
  <Application>Microsoft Office PowerPoint</Application>
  <PresentationFormat>Widescreen</PresentationFormat>
  <Paragraphs>29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(Body)</vt:lpstr>
      <vt:lpstr>Calibri Light</vt:lpstr>
      <vt:lpstr>Office Theme</vt:lpstr>
      <vt:lpstr>Therapy Assistant Practitioner:  Demonstrating Practice</vt:lpstr>
      <vt:lpstr>Week one: online lesson</vt:lpstr>
      <vt:lpstr>Week two: Online Lesson </vt:lpstr>
      <vt:lpstr>Week three: self-directed study </vt:lpstr>
      <vt:lpstr>Week four: Self-directed learning and reflection submission.  </vt:lpstr>
      <vt:lpstr>Week five: Self-directed learning and submission of reflections. </vt:lpstr>
      <vt:lpstr>Week seven: Group one PDSA presentations. </vt:lpstr>
      <vt:lpstr>Week eight: Group two PDSA presentations. </vt:lpstr>
      <vt:lpstr>Week nine: Final submission of portfolio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Therapy Assistant Practitioner:  Demonstrating Practice</dc:title>
  <dc:creator>sarah collins</dc:creator>
  <cp:lastModifiedBy>sarah collins</cp:lastModifiedBy>
  <cp:revision>2</cp:revision>
  <dcterms:created xsi:type="dcterms:W3CDTF">2023-11-23T15:57:25Z</dcterms:created>
  <dcterms:modified xsi:type="dcterms:W3CDTF">2023-11-23T17:12:58Z</dcterms:modified>
</cp:coreProperties>
</file>