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1.xml" ContentType="application/vnd.openxmlformats-officedocument.theme+xml"/>
  <Override PartName="/ppt/slideMasters/slideMaster1.xml" ContentType="application/vnd.openxmlformats-officedocument.presentationml.slideMaster+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slides/slide1.xml" ContentType="application/vnd.openxmlformats-officedocument.presentationml.slide+xml"/>
  <Override PartName="/ppt/notesSlides/notesSlide2.xml" ContentType="application/vnd.openxmlformats-officedocument.presentationml.notesSlide+xml"/>
  <Override PartName="/ppt/slides/slide2.xml" ContentType="application/vnd.openxmlformats-officedocument.presentationml.slide+xml"/>
  <Override PartName="/ppt/slides/slide3.xml" ContentType="application/vnd.openxmlformats-officedocument.presentationml.slide+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p="http://schemas.openxmlformats.org/presentationml/2006/main" xmlns:r="http://schemas.openxmlformats.org/officeDocument/2006/relationships" xmlns:a="http://schemas.openxmlformats.org/drawingml/2006/main">
  <p:sldMasterIdLst>
    <p:sldMasterId id="2147483660" r:id="rId1"/>
  </p:sldMasterIdLst>
  <p:notesMasterIdLst>
    <p:notesMasterId r:id="rId2"/>
  </p:notesMasterIdLst>
  <p:sldIdLst>
    <p:sldId id="256" r:id="rId4"/>
    <p:sldId id="257" r:id="rId5"/>
    <p:sldId id="258" r:id="rId6"/>
  </p:sldIdLst>
  <p:sldSz cx="32918400" cy="21945600"/>
  <p:notesSz cx="6857895" cy="9143861"/>
  <p:kinsoku lang="zh-CN" invalStChars="!%),.:;?]}¨·ˇˉ་―‖’”…‰∶、。〃々〉》」』】〕〗！＂＇％），．：；？］｀｜｝～￠" invalEndChars="([{·‘“〈《「『【〔〖（．［｛￡￥"/>
  <p:defaultTextStyle>
    <a:defPPr>
      <a:defRPr lang="zh-CN"/>
    </a:defPPr>
    <a:lvl1pPr marL="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1pPr>
    <a:lvl2pPr marL="4572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2pPr>
    <a:lvl3pPr marL="9144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3pPr>
    <a:lvl4pPr marL="13716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4pPr>
    <a:lvl5pPr marL="18288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5pPr>
    <a:lvl6pPr marL="22860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6pPr>
    <a:lvl7pPr marL="27432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7pPr>
    <a:lvl8pPr marL="32004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8pPr>
    <a:lvl9pPr marL="32004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showNarration="1">
    <p:penClr>
      <a:srgbClr val="FF0000"/>
    </p:penClr>
    <p:extLst>
      <p:ext uri="{EC167BDD-8182-4AB7-AECC-EB403E3ABB37}">
        <p14:laserClr xmlns:p14="http://schemas.microsoft.com/office/powerpoint/2010/main">
          <a:srgbClr val="FF0000"/>
        </p14:laserClr>
      </p:ext>
    </p:extLst>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p:restoredLeft sz="15611" autoAdjust="0"/>
    <p:restoredTop sz="99500" autoAdjust="0"/>
  </p:normalViewPr>
  <p:slideViewPr>
    <p:cSldViewPr snapToGrid="0" snapToObjects="1">
      <p:cViewPr>
        <p:scale>
          <a:sx n="50" d="100"/>
          <a:sy n="50" d="100"/>
        </p:scale>
        <p:origin x="0" y="0"/>
      </p:cViewPr>
      <p:guideLst/>
    </p:cSldViewPr>
  </p:slideViewPr>
  <p:outlineViewPr>
    <p:cViewPr>
      <p:scale>
        <a:sx n="33" d="100"/>
        <a:sy n="33" d="100"/>
      </p:scale>
      <p:origin x="0" y="0"/>
    </p:cViewPr>
    <p:sldLst/>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57" d="100"/>
          <a:sy n="57" d="100"/>
        </p:scale>
        <p:origin x="0" y="0"/>
      </p:cViewPr>
      <p:guideLst/>
    </p:cSldViewPr>
  </p:notesViewPr>
  <p:gridSpacing cx="72009" cy="72009"/>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theme" Target="theme/theme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4464781"/>
      </p:ext>
    </p:extLst>
  </p:cSld>
  <p:clrMap bg1="lt1" tx1="dk1" bg2="lt2" tx2="dk2" accent1="accent1" accent2="accent2" accent3="accent3" accent4="accent4" accent5="accent5" accent6="accent6" hlink="hlink" folHlink="folHlink"/>
  <p:hf sldNum="1" hdr="0" ftr="0" dt="0"/>
  <p:notesStyle>
    <a:lvl1pPr marL="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1pPr>
    <a:lvl2pPr marL="4572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2pPr>
    <a:lvl3pPr marL="914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3pPr>
    <a:lvl4pPr marL="13716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4pPr>
    <a:lvl5pPr marL="18288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5pPr>
    <a:lvl6pPr marL="22860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6pPr>
    <a:lvl7pPr marL="27432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7pPr>
    <a:lvl8pPr marL="3200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8pPr>
    <a:lvl9pPr marL="3200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pitchFamily="0" charset="0"/>
        <a:ea typeface="等线" pitchFamily="0" charset="0"/>
        <a:cs typeface="Calibri" pitchFamily="0" charset="0"/>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11" name="对象"/>
          <p:cNvSpPr>
            <a:spLocks noGrp="1" noChangeAspect="1"/>
          </p:cNvSpPr>
          <p:nvPr>
            <p:ph type="sldImg"/>
          </p:nvPr>
        </p:nvSpPr>
        <p:spPr>
          <a:xfrm rot="0">
            <a:off x="0" y="0"/>
            <a:ext cx="0" cy="0"/>
          </a:xfrm>
          <a:prstGeom prst="rect"/>
          <a:noFill/>
          <a:ln w="12700" cmpd="sng" cap="flat">
            <a:noFill/>
            <a:prstDash val="solid"/>
            <a:miter/>
          </a:ln>
        </p:spPr>
      </p:sp>
      <p:sp>
        <p:nvSpPr>
          <p:cNvPr id="12" name="文本框"/>
          <p:cNvSpPr>
            <a:spLocks noGrp="1"/>
          </p:cNvSpPr>
          <p:nvPr>
            <p:ph type="body" idx="1"/>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endParaRPr lang="zh-CN" altLang="en-US"/>
          </a:p>
        </p:txBody>
      </p:sp>
      <p:sp>
        <p:nvSpPr>
          <p:cNvPr id="13" name="矩形"/>
          <p:cNvSpPr>
            <a:spLocks/>
          </p:cNvSpPr>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pPr marL="0" indent="0" algn="l">
              <a:lnSpc>
                <a:spcPct val="100000"/>
              </a:lnSpc>
              <a:spcBef>
                <a:spcPts val="0"/>
              </a:spcBef>
              <a:spcAft>
                <a:spcPts val="0"/>
              </a:spcAft>
              <a:buNone/>
            </a:pPr>
            <a:fld id="{CAD2D6BD-DE1B-4B5F-8B41-2702339687B9}" type="slidenum">
              <a:rPr lang="en-US" altLang="zh-CN" sz="1800" b="0" i="0" u="none" strike="noStrike" kern="1200" cap="none" spc="0" baseline="0">
                <a:solidFill>
                  <a:schemeClr val="tx1"/>
                </a:solidFill>
                <a:latin typeface="Calibri" pitchFamily="0" charset="0"/>
                <a:ea typeface="等线" pitchFamily="0" charset="0"/>
                <a:cs typeface="Calibri" pitchFamily="0" charset="0"/>
              </a:rPr>
              <a:t>1</a:t>
            </a:fld>
            <a:endParaRPr lang="zh-CN" altLang="en-US" sz="1800" b="0" i="0" u="none" strike="noStrike" kern="1200" cap="none" spc="0" baseline="0">
              <a:solidFill>
                <a:schemeClr val="tx1"/>
              </a:solidFill>
              <a:latin typeface="Calibri" pitchFamily="0" charset="0"/>
              <a:ea typeface="等线" pitchFamily="0" charset="0"/>
              <a:cs typeface="Calibri" pitchFamily="0" charset="0"/>
            </a:endParaRPr>
          </a:p>
        </p:txBody>
      </p:sp>
    </p:spTree>
    <p:extLst>
      <p:ext uri="{BB962C8B-B14F-4D97-AF65-F5344CB8AC3E}">
        <p14:creationId xmlns:p14="http://schemas.microsoft.com/office/powerpoint/2010/main" val="303137483"/>
      </p:ext>
    </p:extLst>
  </p:cSld>
  <p:clrMapOvr>
    <a:masterClrMapping/>
  </p:clrMapOvr>
</p:notes>
</file>

<file path=ppt/notesSlides/notesSlide2.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38" name="对象"/>
          <p:cNvSpPr>
            <a:spLocks noGrp="1" noChangeAspect="1"/>
          </p:cNvSpPr>
          <p:nvPr>
            <p:ph type="sldImg"/>
          </p:nvPr>
        </p:nvSpPr>
        <p:spPr>
          <a:xfrm rot="0">
            <a:off x="0" y="0"/>
            <a:ext cx="0" cy="0"/>
          </a:xfrm>
          <a:prstGeom prst="rect"/>
          <a:noFill/>
          <a:ln w="12700" cmpd="sng" cap="flat">
            <a:noFill/>
            <a:prstDash val="solid"/>
            <a:miter/>
          </a:ln>
        </p:spPr>
      </p:sp>
      <p:sp>
        <p:nvSpPr>
          <p:cNvPr id="39" name="文本框"/>
          <p:cNvSpPr>
            <a:spLocks noGrp="1"/>
          </p:cNvSpPr>
          <p:nvPr>
            <p:ph type="body" idx="1"/>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endParaRPr lang="zh-CN" altLang="en-US"/>
          </a:p>
        </p:txBody>
      </p:sp>
      <p:sp>
        <p:nvSpPr>
          <p:cNvPr id="40" name="矩形"/>
          <p:cNvSpPr>
            <a:spLocks/>
          </p:cNvSpPr>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pPr marL="0" indent="0" algn="l">
              <a:lnSpc>
                <a:spcPct val="100000"/>
              </a:lnSpc>
              <a:spcBef>
                <a:spcPts val="0"/>
              </a:spcBef>
              <a:spcAft>
                <a:spcPts val="0"/>
              </a:spcAft>
              <a:buNone/>
            </a:pPr>
            <a:fld id="{CAD2D6BD-DE1B-4B5F-8B41-2702339687B9}" type="slidenum">
              <a:rPr lang="en-US" altLang="zh-CN" sz="1800" b="0" i="0" u="none" strike="noStrike" kern="1200" cap="none" spc="0" baseline="0">
                <a:solidFill>
                  <a:schemeClr val="tx1"/>
                </a:solidFill>
                <a:latin typeface="Calibri" pitchFamily="0" charset="0"/>
                <a:ea typeface="等线" pitchFamily="0" charset="0"/>
                <a:cs typeface="Calibri" pitchFamily="0" charset="0"/>
              </a:rPr>
              <a:t>2</a:t>
            </a:fld>
            <a:endParaRPr lang="zh-CN" altLang="en-US" sz="1800" b="0" i="0" u="none" strike="noStrike" kern="1200" cap="none" spc="0" baseline="0">
              <a:solidFill>
                <a:schemeClr val="tx1"/>
              </a:solidFill>
              <a:latin typeface="Calibri" pitchFamily="0" charset="0"/>
              <a:ea typeface="等线" pitchFamily="0" charset="0"/>
              <a:cs typeface="Calibri" pitchFamily="0" charset="0"/>
            </a:endParaRPr>
          </a:p>
        </p:txBody>
      </p:sp>
    </p:spTree>
    <p:extLst>
      <p:ext uri="{BB962C8B-B14F-4D97-AF65-F5344CB8AC3E}">
        <p14:creationId xmlns:p14="http://schemas.microsoft.com/office/powerpoint/2010/main" val="1467953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a="http://schemas.openxmlformats.org/drawingml/2006/main" xmlns:r="http://schemas.openxmlformats.org/officeDocument/2006/relationships" type="title" preserve="1">
  <p:cSld name="标题幻灯片">
    <p:spTree>
      <p:nvGrpSpPr>
        <p:cNvPr id="1" name=""/>
        <p:cNvGrpSpPr/>
        <p:nvPr/>
      </p:nvGrpSpPr>
      <p:grpSpPr>
        <a:xfrm>
          <a:off x="0" y="0"/>
          <a:ext cx="0" cy="0"/>
          <a:chOff x="0" y="0"/>
          <a:chExt cx="0" cy="0"/>
        </a:xfrm>
      </p:grpSpPr>
      <p:sp>
        <p:nvSpPr>
          <p:cNvPr id="2" name="文本框"/>
          <p:cNvSpPr>
            <a:spLocks noGrp="1"/>
          </p:cNvSpPr>
          <p:nvPr>
            <p:ph type="ctrTitle"/>
          </p:nvPr>
        </p:nvSpPr>
        <p:spPr>
          <a:xfrm>
            <a:off x="2468880" y="6817360"/>
            <a:ext cx="27980640" cy="4704080"/>
          </a:xfrm>
        </p:spPr>
        <p:txBody>
          <a:bodyPr/>
          <a:lstStyle/>
          <a:p>
            <a:r>
              <a:rPr lang="zh-CN" altLang="en-US" smtClean="0"/>
              <a:t>单击此处编辑母版标题样式</a:t>
            </a:r>
            <a:endParaRPr lang="zh-CN" altLang="en-US"/>
          </a:p>
        </p:txBody>
      </p:sp>
      <p:sp>
        <p:nvSpPr>
          <p:cNvPr id="3" name="文本框"/>
          <p:cNvSpPr>
            <a:spLocks noGrp="1"/>
          </p:cNvSpPr>
          <p:nvPr>
            <p:ph type="subTitle" idx="1"/>
          </p:nvPr>
        </p:nvSpPr>
        <p:spPr>
          <a:xfrm>
            <a:off x="4937760" y="12435840"/>
            <a:ext cx="23042880" cy="560832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529802033"/>
      </p:ext>
    </p:extLst>
  </p:cSld>
  <p:clrMapOvr>
    <a:masterClrMapping/>
  </p:clrMapOvr>
</p:sldLayout>
</file>

<file path=ppt/slideLayouts/slideLayout2.xml><?xml version="1.0" encoding="utf-8"?>
<p:sldLayout xmlns:p="http://schemas.openxmlformats.org/presentationml/2006/main" type="obj" preserve="1">
  <p:cSld name="标题和内容">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p:nvPr>
        </p:nvSpPr>
        <p:spPr/>
        <p:txBody>
          <a:bodyPr xmlns:a="http://schemas.openxmlformats.org/drawingml/2006/main"/>
          <a:lstStyle xmlns:a="http://schemas.openxmlformats.org/drawingml/2006/main"/>
          <a:p xmlns:a="http://schemas.openxmlformats.org/drawingml/2006/main">
            <a:r>
              <a:rPr lang="zh-CN" altLang="en-US" smtClean="0"/>
              <a:t>单击此处编辑母版标题样式</a:t>
            </a:r>
            <a:endParaRPr lang="zh-CN" altLang="en-US"/>
          </a:p>
        </p:txBody>
      </p:sp>
      <p:sp>
        <p:nvSpPr>
          <p:cNvPr id="3" name="文本框"/>
          <p:cNvSpPr>
            <a:spLocks xmlns:a="http://schemas.openxmlformats.org/drawingml/2006/main" noGrp="1"/>
          </p:cNvSpPr>
          <p:nvPr>
            <p:ph idx="1"/>
          </p:nvPr>
        </p:nvSpPr>
        <p:spPr/>
        <p:txBody>
          <a:bodyPr xmlns:a="http://schemas.openxmlformats.org/drawingml/2006/main"/>
          <a:lstStyle xmlns:a="http://schemas.openxmlformats.org/drawingml/2006/main"/>
          <a:p xmlns:a="http://schemas.openxmlformats.org/drawingml/2006/main">
            <a:pPr lvl="0"/>
            <a:r>
              <a:rPr lang="zh-CN" altLang="en-US" smtClean="0"/>
              <a:t>单击此处编辑母版文本样式</a:t>
            </a:r>
          </a:p>
          <a:p xmlns:a="http://schemas.openxmlformats.org/drawingml/2006/main">
            <a:pPr lvl="1"/>
            <a:r>
              <a:rPr lang="zh-CN" altLang="en-US" smtClean="0"/>
              <a:t>第二级</a:t>
            </a:r>
          </a:p>
          <a:p xmlns:a="http://schemas.openxmlformats.org/drawingml/2006/main">
            <a:pPr lvl="2"/>
            <a:r>
              <a:rPr lang="zh-CN" altLang="en-US" smtClean="0"/>
              <a:t>第三级</a:t>
            </a:r>
          </a:p>
          <a:p xmlns:a="http://schemas.openxmlformats.org/drawingml/2006/main">
            <a:pPr lvl="3"/>
            <a:r>
              <a:rPr lang="zh-CN" altLang="en-US" smtClean="0"/>
              <a:t>第四级</a:t>
            </a:r>
          </a:p>
          <a:p xmlns:a="http://schemas.openxmlformats.org/drawingml/2006/main">
            <a:pPr lvl="4"/>
            <a:r>
              <a:rPr lang="zh-CN" altLang="en-US" smtClean="0"/>
              <a:t>第五级</a:t>
            </a:r>
            <a:endParaRPr lang="zh-CN" altLang="en-US"/>
          </a:p>
        </p:txBody>
      </p:sp>
    </p:spTree>
    <p:extLst>
      <p:ext uri="{BB962C8B-B14F-4D97-AF65-F5344CB8AC3E}">
        <p14:creationId xmlns:p14="http://schemas.microsoft.com/office/powerpoint/2010/main" val="89676363"/>
      </p:ext>
    </p:extLst>
  </p:cSld>
  <p:clrMapOvr>
    <a:masterClrMapping xmlns:a="http://schemas.openxmlformats.org/drawingml/2006/main"/>
  </p:clrMapOvr>
</p:sldLayout>
</file>

<file path=ppt/slideLayouts/slideLayout3.xml><?xml version="1.0" encoding="utf-8"?>
<p:sldLayout xmlns:p="http://schemas.openxmlformats.org/presentationml/2006/main" type="secHead" preserve="1">
  <p:cSld name="节标题">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p:nvPr>
        </p:nvSpPr>
        <p:spPr>
          <a:xfrm xmlns:a="http://schemas.openxmlformats.org/drawingml/2006/main">
            <a:off x="722313" y="4406900"/>
            <a:ext cx="7772400" cy="1362075"/>
          </a:xfrm>
        </p:spPr>
        <p:txBody>
          <a:bodyPr xmlns:a="http://schemas.openxmlformats.org/drawingml/2006/main" anchor="t"/>
          <a:lstStyle xmlns:a="http://schemas.openxmlformats.org/drawingml/2006/main">
            <a:lvl1pPr algn="l">
              <a:defRPr sz="4000" b="1" cap="all"/>
            </a:lvl1pPr>
          </a:lstStyle>
          <a:p xmlns:a="http://schemas.openxmlformats.org/drawingml/2006/main">
            <a:r>
              <a:rPr lang="zh-CN" altLang="en-US" smtClean="0"/>
              <a:t>单击此处编辑母版标题样式</a:t>
            </a:r>
            <a:endParaRPr lang="zh-CN" altLang="en-US"/>
          </a:p>
        </p:txBody>
      </p:sp>
      <p:sp>
        <p:nvSpPr>
          <p:cNvPr id="3" name="文本框"/>
          <p:cNvSpPr>
            <a:spLocks xmlns:a="http://schemas.openxmlformats.org/drawingml/2006/main" noGrp="1"/>
          </p:cNvSpPr>
          <p:nvPr>
            <p:ph type="body" idx="1"/>
          </p:nvPr>
        </p:nvSpPr>
        <p:spPr>
          <a:xfrm xmlns:a="http://schemas.openxmlformats.org/drawingml/2006/main">
            <a:off x="722313" y="2906713"/>
            <a:ext cx="7772400" cy="1500187"/>
          </a:xfrm>
        </p:spPr>
        <p:txBody>
          <a:bodyPr xmlns:a="http://schemas.openxmlformats.org/drawingml/2006/main" anchor="b"/>
          <a:lstStyle xmlns:a="http://schemas.openxmlformats.org/drawingml/2006/main">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xmlns:a="http://schemas.openxmlformats.org/drawingml/2006/main">
            <a:pPr lvl="0"/>
            <a:r>
              <a:rPr lang="zh-CN" altLang="en-US" smtClean="0"/>
              <a:t>单击此处编辑母版文本样式</a:t>
            </a:r>
          </a:p>
        </p:txBody>
      </p:sp>
    </p:spTree>
    <p:extLst>
      <p:ext uri="{BB962C8B-B14F-4D97-AF65-F5344CB8AC3E}">
        <p14:creationId xmlns:p14="http://schemas.microsoft.com/office/powerpoint/2010/main" val="2006999054"/>
      </p:ext>
    </p:extLst>
  </p:cSld>
  <p:clrMapOvr>
    <a:masterClrMapping xmlns:a="http://schemas.openxmlformats.org/drawingml/2006/main"/>
  </p:clrMapOvr>
</p:sldLayout>
</file>

<file path=ppt/slideLayouts/slideLayout4.xml><?xml version="1.0" encoding="utf-8"?>
<p:sldLayout xmlns:p="http://schemas.openxmlformats.org/presentationml/2006/main" type="twoObj" preserve="1">
  <p:cSld name="两栏内容">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p:nvPr>
        </p:nvSpPr>
        <p:spPr/>
        <p:txBody>
          <a:bodyPr xmlns:a="http://schemas.openxmlformats.org/drawingml/2006/main"/>
          <a:lstStyle xmlns:a="http://schemas.openxmlformats.org/drawingml/2006/main"/>
          <a:p xmlns:a="http://schemas.openxmlformats.org/drawingml/2006/main">
            <a:r>
              <a:rPr lang="zh-CN" altLang="en-US" smtClean="0"/>
              <a:t>单击此处编辑母版标题样式</a:t>
            </a:r>
            <a:endParaRPr lang="zh-CN" altLang="en-US"/>
          </a:p>
        </p:txBody>
      </p:sp>
      <p:sp>
        <p:nvSpPr>
          <p:cNvPr id="3" name="文本框"/>
          <p:cNvSpPr>
            <a:spLocks xmlns:a="http://schemas.openxmlformats.org/drawingml/2006/main" noGrp="1"/>
          </p:cNvSpPr>
          <p:nvPr>
            <p:ph sz="half" idx="1"/>
          </p:nvPr>
        </p:nvSpPr>
        <p:spPr>
          <a:xfrm xmlns:a="http://schemas.openxmlformats.org/drawingml/2006/main">
            <a:off x="457200" y="1600200"/>
            <a:ext cx="4038600" cy="4525963"/>
          </a:xfrm>
        </p:spPr>
        <p:txBody>
          <a:bodyPr xmlns:a="http://schemas.openxmlformats.org/drawingml/2006/main"/>
          <a:lstStyle xmlns:a="http://schemas.openxmlformats.org/drawingml/2006/main">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xmlns:a="http://schemas.openxmlformats.org/drawingml/2006/main">
            <a:pPr lvl="0"/>
            <a:r>
              <a:rPr lang="zh-CN" altLang="en-US" smtClean="0"/>
              <a:t>单击此处编辑母版文本样式</a:t>
            </a:r>
          </a:p>
          <a:p xmlns:a="http://schemas.openxmlformats.org/drawingml/2006/main">
            <a:pPr lvl="1"/>
            <a:r>
              <a:rPr lang="zh-CN" altLang="en-US" smtClean="0"/>
              <a:t>第二级</a:t>
            </a:r>
          </a:p>
          <a:p xmlns:a="http://schemas.openxmlformats.org/drawingml/2006/main">
            <a:pPr lvl="2"/>
            <a:r>
              <a:rPr lang="zh-CN" altLang="en-US" smtClean="0"/>
              <a:t>第三级</a:t>
            </a:r>
          </a:p>
          <a:p xmlns:a="http://schemas.openxmlformats.org/drawingml/2006/main">
            <a:pPr lvl="3"/>
            <a:r>
              <a:rPr lang="zh-CN" altLang="en-US" smtClean="0"/>
              <a:t>第四级</a:t>
            </a:r>
          </a:p>
          <a:p xmlns:a="http://schemas.openxmlformats.org/drawingml/2006/main">
            <a:pPr lvl="4"/>
            <a:r>
              <a:rPr lang="zh-CN" altLang="en-US" smtClean="0"/>
              <a:t>第五级</a:t>
            </a:r>
            <a:endParaRPr lang="zh-CN" altLang="en-US"/>
          </a:p>
        </p:txBody>
      </p:sp>
      <p:sp>
        <p:nvSpPr>
          <p:cNvPr id="4" name="文本框"/>
          <p:cNvSpPr>
            <a:spLocks xmlns:a="http://schemas.openxmlformats.org/drawingml/2006/main" noGrp="1"/>
          </p:cNvSpPr>
          <p:nvPr>
            <p:ph sz="half" idx="2"/>
          </p:nvPr>
        </p:nvSpPr>
        <p:spPr>
          <a:xfrm xmlns:a="http://schemas.openxmlformats.org/drawingml/2006/main">
            <a:off x="4648200" y="1600200"/>
            <a:ext cx="4038600" cy="4525963"/>
          </a:xfrm>
        </p:spPr>
        <p:txBody>
          <a:bodyPr xmlns:a="http://schemas.openxmlformats.org/drawingml/2006/main"/>
          <a:lstStyle xmlns:a="http://schemas.openxmlformats.org/drawingml/2006/main">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xmlns:a="http://schemas.openxmlformats.org/drawingml/2006/main">
            <a:pPr lvl="0"/>
            <a:r>
              <a:rPr lang="zh-CN" altLang="en-US" smtClean="0"/>
              <a:t>单击此处编辑母版文本样式</a:t>
            </a:r>
          </a:p>
          <a:p xmlns:a="http://schemas.openxmlformats.org/drawingml/2006/main">
            <a:pPr lvl="1"/>
            <a:r>
              <a:rPr lang="zh-CN" altLang="en-US" smtClean="0"/>
              <a:t>第二级</a:t>
            </a:r>
          </a:p>
          <a:p xmlns:a="http://schemas.openxmlformats.org/drawingml/2006/main">
            <a:pPr lvl="2"/>
            <a:r>
              <a:rPr lang="zh-CN" altLang="en-US" smtClean="0"/>
              <a:t>第三级</a:t>
            </a:r>
          </a:p>
          <a:p xmlns:a="http://schemas.openxmlformats.org/drawingml/2006/main">
            <a:pPr lvl="3"/>
            <a:r>
              <a:rPr lang="zh-CN" altLang="en-US" smtClean="0"/>
              <a:t>第四级</a:t>
            </a:r>
          </a:p>
          <a:p xmlns:a="http://schemas.openxmlformats.org/drawingml/2006/main">
            <a:pPr lvl="4"/>
            <a:r>
              <a:rPr lang="zh-CN" altLang="en-US" smtClean="0"/>
              <a:t>第五级</a:t>
            </a:r>
            <a:endParaRPr lang="zh-CN" altLang="en-US"/>
          </a:p>
        </p:txBody>
      </p:sp>
    </p:spTree>
    <p:extLst>
      <p:ext uri="{BB962C8B-B14F-4D97-AF65-F5344CB8AC3E}">
        <p14:creationId xmlns:p14="http://schemas.microsoft.com/office/powerpoint/2010/main" val="1784794647"/>
      </p:ext>
    </p:extLst>
  </p:cSld>
  <p:clrMapOvr>
    <a:masterClrMapping xmlns:a="http://schemas.openxmlformats.org/drawingml/2006/main"/>
  </p:clrMapOvr>
</p:sldLayout>
</file>

<file path=ppt/slideLayouts/slideLayout5.xml><?xml version="1.0" encoding="utf-8"?>
<p:sldLayout xmlns:p="http://schemas.openxmlformats.org/presentationml/2006/main" type="twoTxTwoObj" preserve="1">
  <p:cSld name="比较">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p:nvPr>
        </p:nvSpPr>
        <p:spPr/>
        <p:txBody>
          <a:bodyPr xmlns:a="http://schemas.openxmlformats.org/drawingml/2006/main"/>
          <a:lstStyle xmlns:a="http://schemas.openxmlformats.org/drawingml/2006/main">
            <a:lvl1pPr>
              <a:defRPr/>
            </a:lvl1pPr>
          </a:lstStyle>
          <a:p xmlns:a="http://schemas.openxmlformats.org/drawingml/2006/main">
            <a:r>
              <a:rPr lang="zh-CN" altLang="en-US" smtClean="0"/>
              <a:t>单击此处编辑母版标题样式</a:t>
            </a:r>
            <a:endParaRPr lang="zh-CN" altLang="en-US"/>
          </a:p>
        </p:txBody>
      </p:sp>
      <p:sp>
        <p:nvSpPr>
          <p:cNvPr id="3" name="文本框"/>
          <p:cNvSpPr>
            <a:spLocks xmlns:a="http://schemas.openxmlformats.org/drawingml/2006/main" noGrp="1"/>
          </p:cNvSpPr>
          <p:nvPr>
            <p:ph type="body" idx="1"/>
          </p:nvPr>
        </p:nvSpPr>
        <p:spPr>
          <a:xfrm xmlns:a="http://schemas.openxmlformats.org/drawingml/2006/main">
            <a:off x="457200" y="1535113"/>
            <a:ext cx="4040188" cy="639762"/>
          </a:xfrm>
        </p:spPr>
        <p:txBody>
          <a:bodyPr xmlns:a="http://schemas.openxmlformats.org/drawingml/2006/main" anchor="b"/>
          <a:lstStyle xmlns:a="http://schemas.openxmlformats.org/drawingml/2006/main">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xmlns:a="http://schemas.openxmlformats.org/drawingml/2006/main">
            <a:pPr lvl="0"/>
            <a:r>
              <a:rPr lang="zh-CN" altLang="en-US" smtClean="0"/>
              <a:t>单击此处编辑母版文本样式</a:t>
            </a:r>
          </a:p>
        </p:txBody>
      </p:sp>
      <p:sp>
        <p:nvSpPr>
          <p:cNvPr id="4" name="文本框"/>
          <p:cNvSpPr>
            <a:spLocks xmlns:a="http://schemas.openxmlformats.org/drawingml/2006/main" noGrp="1"/>
          </p:cNvSpPr>
          <p:nvPr>
            <p:ph sz="half" idx="2"/>
          </p:nvPr>
        </p:nvSpPr>
        <p:spPr>
          <a:xfrm xmlns:a="http://schemas.openxmlformats.org/drawingml/2006/main">
            <a:off x="457200" y="2174875"/>
            <a:ext cx="4040188" cy="3951288"/>
          </a:xfrm>
        </p:spPr>
        <p:txBody>
          <a:bodyPr xmlns:a="http://schemas.openxmlformats.org/drawingml/2006/main"/>
          <a:lstStyle xmlns:a="http://schemas.openxmlformats.org/drawingml/2006/main">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xmlns:a="http://schemas.openxmlformats.org/drawingml/2006/main">
            <a:pPr lvl="0"/>
            <a:r>
              <a:rPr lang="zh-CN" altLang="en-US" smtClean="0"/>
              <a:t>单击此处编辑母版文本样式</a:t>
            </a:r>
          </a:p>
          <a:p xmlns:a="http://schemas.openxmlformats.org/drawingml/2006/main">
            <a:pPr lvl="1"/>
            <a:r>
              <a:rPr lang="zh-CN" altLang="en-US" smtClean="0"/>
              <a:t>第二级</a:t>
            </a:r>
          </a:p>
          <a:p xmlns:a="http://schemas.openxmlformats.org/drawingml/2006/main">
            <a:pPr lvl="2"/>
            <a:r>
              <a:rPr lang="zh-CN" altLang="en-US" smtClean="0"/>
              <a:t>第三级</a:t>
            </a:r>
          </a:p>
          <a:p xmlns:a="http://schemas.openxmlformats.org/drawingml/2006/main">
            <a:pPr lvl="3"/>
            <a:r>
              <a:rPr lang="zh-CN" altLang="en-US" smtClean="0"/>
              <a:t>第四级</a:t>
            </a:r>
          </a:p>
          <a:p xmlns:a="http://schemas.openxmlformats.org/drawingml/2006/main">
            <a:pPr lvl="4"/>
            <a:r>
              <a:rPr lang="zh-CN" altLang="en-US" smtClean="0"/>
              <a:t>第五级</a:t>
            </a:r>
            <a:endParaRPr lang="zh-CN" altLang="en-US"/>
          </a:p>
        </p:txBody>
      </p:sp>
      <p:sp>
        <p:nvSpPr>
          <p:cNvPr id="5" name="文本框"/>
          <p:cNvSpPr>
            <a:spLocks xmlns:a="http://schemas.openxmlformats.org/drawingml/2006/main" noGrp="1"/>
          </p:cNvSpPr>
          <p:nvPr>
            <p:ph type="body" sz="quarter" idx="3"/>
          </p:nvPr>
        </p:nvSpPr>
        <p:spPr>
          <a:xfrm xmlns:a="http://schemas.openxmlformats.org/drawingml/2006/main">
            <a:off x="4645025" y="1535113"/>
            <a:ext cx="4041775" cy="639762"/>
          </a:xfrm>
        </p:spPr>
        <p:txBody>
          <a:bodyPr xmlns:a="http://schemas.openxmlformats.org/drawingml/2006/main" anchor="b"/>
          <a:lstStyle xmlns:a="http://schemas.openxmlformats.org/drawingml/2006/main">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xmlns:a="http://schemas.openxmlformats.org/drawingml/2006/main">
            <a:pPr lvl="0"/>
            <a:r>
              <a:rPr lang="zh-CN" altLang="en-US" smtClean="0"/>
              <a:t>单击此处编辑母版文本样式</a:t>
            </a:r>
          </a:p>
        </p:txBody>
      </p:sp>
      <p:sp>
        <p:nvSpPr>
          <p:cNvPr id="6" name="文本框"/>
          <p:cNvSpPr>
            <a:spLocks xmlns:a="http://schemas.openxmlformats.org/drawingml/2006/main" noGrp="1"/>
          </p:cNvSpPr>
          <p:nvPr>
            <p:ph sz="quarter" idx="4"/>
          </p:nvPr>
        </p:nvSpPr>
        <p:spPr>
          <a:xfrm xmlns:a="http://schemas.openxmlformats.org/drawingml/2006/main">
            <a:off x="4645025" y="2174875"/>
            <a:ext cx="4041775" cy="3951288"/>
          </a:xfrm>
        </p:spPr>
        <p:txBody>
          <a:bodyPr xmlns:a="http://schemas.openxmlformats.org/drawingml/2006/main"/>
          <a:lstStyle xmlns:a="http://schemas.openxmlformats.org/drawingml/2006/main">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xmlns:a="http://schemas.openxmlformats.org/drawingml/2006/main">
            <a:pPr lvl="0"/>
            <a:r>
              <a:rPr lang="zh-CN" altLang="en-US" smtClean="0"/>
              <a:t>单击此处编辑母版文本样式</a:t>
            </a:r>
          </a:p>
          <a:p xmlns:a="http://schemas.openxmlformats.org/drawingml/2006/main">
            <a:pPr lvl="1"/>
            <a:r>
              <a:rPr lang="zh-CN" altLang="en-US" smtClean="0"/>
              <a:t>第二级</a:t>
            </a:r>
          </a:p>
          <a:p xmlns:a="http://schemas.openxmlformats.org/drawingml/2006/main">
            <a:pPr lvl="2"/>
            <a:r>
              <a:rPr lang="zh-CN" altLang="en-US" smtClean="0"/>
              <a:t>第三级</a:t>
            </a:r>
          </a:p>
          <a:p xmlns:a="http://schemas.openxmlformats.org/drawingml/2006/main">
            <a:pPr lvl="3"/>
            <a:r>
              <a:rPr lang="zh-CN" altLang="en-US" smtClean="0"/>
              <a:t>第四级</a:t>
            </a:r>
          </a:p>
          <a:p xmlns:a="http://schemas.openxmlformats.org/drawingml/2006/main">
            <a:pPr lvl="4"/>
            <a:r>
              <a:rPr lang="zh-CN" altLang="en-US" smtClean="0"/>
              <a:t>第五级</a:t>
            </a:r>
            <a:endParaRPr lang="zh-CN" altLang="en-US"/>
          </a:p>
        </p:txBody>
      </p:sp>
    </p:spTree>
    <p:extLst>
      <p:ext uri="{BB962C8B-B14F-4D97-AF65-F5344CB8AC3E}">
        <p14:creationId xmlns:p14="http://schemas.microsoft.com/office/powerpoint/2010/main" val="1085129080"/>
      </p:ext>
    </p:extLst>
  </p:cSld>
  <p:clrMapOvr>
    <a:masterClrMapping xmlns:a="http://schemas.openxmlformats.org/drawingml/2006/main"/>
  </p:clrMapOvr>
</p:sldLayout>
</file>

<file path=ppt/slideLayouts/slideLayout6.xml><?xml version="1.0" encoding="utf-8"?>
<p:sldLayout xmlns:p="http://schemas.openxmlformats.org/presentationml/2006/main" type="titleOnly" preserve="1">
  <p:cSld name="仅标题">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p:nvPr>
        </p:nvSpPr>
        <p:spPr/>
        <p:txBody>
          <a:bodyPr xmlns:a="http://schemas.openxmlformats.org/drawingml/2006/main"/>
          <a:lstStyle xmlns:a="http://schemas.openxmlformats.org/drawingml/2006/main"/>
          <a:p xmlns:a="http://schemas.openxmlformats.org/drawingml/2006/main">
            <a:r>
              <a:rPr lang="zh-CN" altLang="en-US" smtClean="0"/>
              <a:t>单击此处编辑母版标题样式</a:t>
            </a:r>
            <a:endParaRPr lang="zh-CN" altLang="en-US"/>
          </a:p>
        </p:txBody>
      </p:sp>
    </p:spTree>
    <p:extLst>
      <p:ext uri="{BB962C8B-B14F-4D97-AF65-F5344CB8AC3E}">
        <p14:creationId xmlns:p14="http://schemas.microsoft.com/office/powerpoint/2010/main" val="1953578903"/>
      </p:ext>
    </p:extLst>
  </p:cSld>
  <p:clrMapOvr>
    <a:masterClrMapping xmlns:a="http://schemas.openxmlformats.org/drawingml/2006/main"/>
  </p:clrMapOvr>
</p:sldLayout>
</file>

<file path=ppt/slideLayouts/slideLayout7.xml><?xml version="1.0" encoding="utf-8"?>
<p:sldLayout xmlns:p="http://schemas.openxmlformats.org/presentationml/2006/main" type="blank" preserve="1">
  <p:cSld name="空白">
    <p:spTree>
      <p:nvGrpSpPr>
        <p:cNvPr id="1" name=""/>
        <p:cNvGrpSpPr/>
        <p:nvPr/>
      </p:nvGrpSpPr>
      <p:grpSpPr>
        <a:xfrm xmlns:a="http://schemas.openxmlformats.org/drawingml/2006/main">
          <a:off x="0" y="0"/>
          <a:ext cx="0" cy="0"/>
          <a:chOff x="0" y="0"/>
          <a:chExt cx="0" cy="0"/>
        </a:xfrm>
      </p:grpSpPr>
    </p:spTree>
    <p:extLst>
      <p:ext uri="{BB962C8B-B14F-4D97-AF65-F5344CB8AC3E}">
        <p14:creationId xmlns:p14="http://schemas.microsoft.com/office/powerpoint/2010/main" val="1096996891"/>
      </p:ext>
    </p:extLst>
  </p:cSld>
  <p:clrMapOvr>
    <a:masterClrMapping xmlns:a="http://schemas.openxmlformats.org/drawingml/2006/main"/>
  </p:clrMapOvr>
</p:sldLayout>
</file>

<file path=ppt/slideLayouts/slideLayout8.xml><?xml version="1.0" encoding="utf-8"?>
<p:sldLayout xmlns:p="http://schemas.openxmlformats.org/presentationml/2006/main" type="objTx" preserve="1">
  <p:cSld name="内容与标题">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p:nvPr>
        </p:nvSpPr>
        <p:spPr>
          <a:xfrm xmlns:a="http://schemas.openxmlformats.org/drawingml/2006/main">
            <a:off x="457200" y="273050"/>
            <a:ext cx="3008313" cy="1162050"/>
          </a:xfrm>
        </p:spPr>
        <p:txBody>
          <a:bodyPr xmlns:a="http://schemas.openxmlformats.org/drawingml/2006/main" anchor="b"/>
          <a:lstStyle xmlns:a="http://schemas.openxmlformats.org/drawingml/2006/main">
            <a:lvl1pPr algn="l">
              <a:defRPr sz="2000" b="1"/>
            </a:lvl1pPr>
          </a:lstStyle>
          <a:p xmlns:a="http://schemas.openxmlformats.org/drawingml/2006/main">
            <a:r>
              <a:rPr lang="zh-CN" altLang="en-US" smtClean="0"/>
              <a:t>单击此处编辑母版标题样式</a:t>
            </a:r>
            <a:endParaRPr lang="zh-CN" altLang="en-US"/>
          </a:p>
        </p:txBody>
      </p:sp>
      <p:sp>
        <p:nvSpPr>
          <p:cNvPr id="3" name="文本框"/>
          <p:cNvSpPr>
            <a:spLocks xmlns:a="http://schemas.openxmlformats.org/drawingml/2006/main" noGrp="1"/>
          </p:cNvSpPr>
          <p:nvPr>
            <p:ph idx="1"/>
          </p:nvPr>
        </p:nvSpPr>
        <p:spPr>
          <a:xfrm xmlns:a="http://schemas.openxmlformats.org/drawingml/2006/main">
            <a:off x="3575050" y="273050"/>
            <a:ext cx="5111750" cy="5853113"/>
          </a:xfrm>
        </p:spPr>
        <p:txBody>
          <a:bodyPr xmlns:a="http://schemas.openxmlformats.org/drawingml/2006/main"/>
          <a:lstStyle xmlns:a="http://schemas.openxmlformats.org/drawingml/2006/main">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xmlns:a="http://schemas.openxmlformats.org/drawingml/2006/main">
            <a:pPr lvl="0"/>
            <a:r>
              <a:rPr lang="zh-CN" altLang="en-US" smtClean="0"/>
              <a:t>单击此处编辑母版文本样式</a:t>
            </a:r>
          </a:p>
          <a:p xmlns:a="http://schemas.openxmlformats.org/drawingml/2006/main">
            <a:pPr lvl="1"/>
            <a:r>
              <a:rPr lang="zh-CN" altLang="en-US" smtClean="0"/>
              <a:t>第二级</a:t>
            </a:r>
          </a:p>
          <a:p xmlns:a="http://schemas.openxmlformats.org/drawingml/2006/main">
            <a:pPr lvl="2"/>
            <a:r>
              <a:rPr lang="zh-CN" altLang="en-US" smtClean="0"/>
              <a:t>第三级</a:t>
            </a:r>
          </a:p>
          <a:p xmlns:a="http://schemas.openxmlformats.org/drawingml/2006/main">
            <a:pPr lvl="3"/>
            <a:r>
              <a:rPr lang="zh-CN" altLang="en-US" smtClean="0"/>
              <a:t>第四级</a:t>
            </a:r>
          </a:p>
          <a:p xmlns:a="http://schemas.openxmlformats.org/drawingml/2006/main">
            <a:pPr lvl="4"/>
            <a:r>
              <a:rPr lang="zh-CN" altLang="en-US" smtClean="0"/>
              <a:t>第五级</a:t>
            </a:r>
            <a:endParaRPr lang="zh-CN" altLang="en-US"/>
          </a:p>
        </p:txBody>
      </p:sp>
      <p:sp>
        <p:nvSpPr>
          <p:cNvPr id="4" name="文本框"/>
          <p:cNvSpPr>
            <a:spLocks xmlns:a="http://schemas.openxmlformats.org/drawingml/2006/main" noGrp="1"/>
          </p:cNvSpPr>
          <p:nvPr>
            <p:ph type="body" sz="half" idx="2"/>
          </p:nvPr>
        </p:nvSpPr>
        <p:spPr>
          <a:xfrm xmlns:a="http://schemas.openxmlformats.org/drawingml/2006/main">
            <a:off x="457200" y="1435100"/>
            <a:ext cx="3008313" cy="4691063"/>
          </a:xfrm>
        </p:spPr>
        <p:txBody>
          <a:bodyPr xmlns:a="http://schemas.openxmlformats.org/drawingml/2006/main"/>
          <a:lstStyle xmlns:a="http://schemas.openxmlformats.org/drawingml/2006/main">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xmlns:a="http://schemas.openxmlformats.org/drawingml/2006/main">
            <a:pPr lvl="0"/>
            <a:r>
              <a:rPr lang="zh-CN" altLang="en-US" smtClean="0"/>
              <a:t>单击此处编辑母版文本样式</a:t>
            </a:r>
          </a:p>
        </p:txBody>
      </p:sp>
    </p:spTree>
    <p:extLst>
      <p:ext uri="{BB962C8B-B14F-4D97-AF65-F5344CB8AC3E}">
        <p14:creationId xmlns:p14="http://schemas.microsoft.com/office/powerpoint/2010/main" val="1682714668"/>
      </p:ext>
    </p:extLst>
  </p:cSld>
  <p:clrMapOvr>
    <a:masterClrMapping xmlns:a="http://schemas.openxmlformats.org/drawingml/2006/main"/>
  </p:clrMapOvr>
</p:sldLayout>
</file>

<file path=ppt/slideLayouts/slideLayout9.xml><?xml version="1.0" encoding="utf-8"?>
<p:sldLayout xmlns:p="http://schemas.openxmlformats.org/presentationml/2006/main" type="picTx" preserve="1">
  <p:cSld name="图片与标题">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p:nvPr>
        </p:nvSpPr>
        <p:spPr>
          <a:xfrm xmlns:a="http://schemas.openxmlformats.org/drawingml/2006/main">
            <a:off x="1792288" y="4800600"/>
            <a:ext cx="5486400" cy="566738"/>
          </a:xfrm>
        </p:spPr>
        <p:txBody>
          <a:bodyPr xmlns:a="http://schemas.openxmlformats.org/drawingml/2006/main" anchor="b"/>
          <a:lstStyle xmlns:a="http://schemas.openxmlformats.org/drawingml/2006/main">
            <a:lvl1pPr algn="l">
              <a:defRPr sz="2000" b="1"/>
            </a:lvl1pPr>
          </a:lstStyle>
          <a:p xmlns:a="http://schemas.openxmlformats.org/drawingml/2006/main">
            <a:r>
              <a:rPr lang="zh-CN" altLang="en-US" smtClean="0"/>
              <a:t>单击此处编辑母版标题样式</a:t>
            </a:r>
            <a:endParaRPr lang="zh-CN" altLang="en-US"/>
          </a:p>
        </p:txBody>
      </p:sp>
      <p:sp>
        <p:nvSpPr>
          <p:cNvPr id="3" name="文本框"/>
          <p:cNvSpPr>
            <a:spLocks xmlns:a="http://schemas.openxmlformats.org/drawingml/2006/main" noGrp="1"/>
          </p:cNvSpPr>
          <p:nvPr>
            <p:ph type="pic" idx="1"/>
          </p:nvPr>
        </p:nvSpPr>
        <p:spPr>
          <a:xfrm xmlns:a="http://schemas.openxmlformats.org/drawingml/2006/main">
            <a:off x="1792288" y="612775"/>
            <a:ext cx="5486400" cy="4114800"/>
          </a:xfrm>
        </p:spPr>
        <p:txBody>
          <a:bodyPr xmlns:a="http://schemas.openxmlformats.org/drawingml/2006/main"/>
          <a:lstStyle xmlns:a="http://schemas.openxmlformats.org/drawingml/2006/main">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xmlns:a="http://schemas.openxmlformats.org/drawingml/2006/main">
            <a:endParaRPr lang="zh-CN" altLang="en-US"/>
          </a:p>
        </p:txBody>
      </p:sp>
      <p:sp>
        <p:nvSpPr>
          <p:cNvPr id="4" name="文本框"/>
          <p:cNvSpPr>
            <a:spLocks xmlns:a="http://schemas.openxmlformats.org/drawingml/2006/main" noGrp="1"/>
          </p:cNvSpPr>
          <p:nvPr>
            <p:ph type="body" sz="half" idx="2"/>
          </p:nvPr>
        </p:nvSpPr>
        <p:spPr>
          <a:xfrm xmlns:a="http://schemas.openxmlformats.org/drawingml/2006/main">
            <a:off x="1792288" y="5367338"/>
            <a:ext cx="5486400" cy="804862"/>
          </a:xfrm>
        </p:spPr>
        <p:txBody>
          <a:bodyPr xmlns:a="http://schemas.openxmlformats.org/drawingml/2006/main"/>
          <a:lstStyle xmlns:a="http://schemas.openxmlformats.org/drawingml/2006/main">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xmlns:a="http://schemas.openxmlformats.org/drawingml/2006/main">
            <a:pPr lvl="0"/>
            <a:r>
              <a:rPr lang="zh-CN" altLang="en-US" smtClean="0"/>
              <a:t>单击此处编辑母版文本样式</a:t>
            </a:r>
          </a:p>
        </p:txBody>
      </p:sp>
    </p:spTree>
    <p:extLst>
      <p:ext uri="{BB962C8B-B14F-4D97-AF65-F5344CB8AC3E}">
        <p14:creationId xmlns:p14="http://schemas.microsoft.com/office/powerpoint/2010/main" val="1677545525"/>
      </p:ext>
    </p:extLst>
  </p:cSld>
  <p:clrMapOvr>
    <a:masterClrMapping xmlns:a="http://schemas.openxmlformats.org/drawingml/2006/main"/>
  </p:clrMapOvr>
</p:sldLayout>
</file>

<file path=ppt/slideLayouts/slideLayout10.xml><?xml version="1.0" encoding="utf-8"?>
<p:sldLayout xmlns:p="http://schemas.openxmlformats.org/presentationml/2006/main" type="vertTx" preserve="1">
  <p:cSld name="标题和竖排文本">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p:nvPr>
        </p:nvSpPr>
        <p:spPr/>
        <p:txBody>
          <a:bodyPr xmlns:a="http://schemas.openxmlformats.org/drawingml/2006/main"/>
          <a:lstStyle xmlns:a="http://schemas.openxmlformats.org/drawingml/2006/main"/>
          <a:p xmlns:a="http://schemas.openxmlformats.org/drawingml/2006/main">
            <a:r>
              <a:rPr lang="zh-CN" altLang="en-US" smtClean="0"/>
              <a:t>单击此处编辑母版标题样式</a:t>
            </a:r>
            <a:endParaRPr lang="zh-CN" altLang="en-US"/>
          </a:p>
        </p:txBody>
      </p:sp>
      <p:sp>
        <p:nvSpPr>
          <p:cNvPr id="3" name="文本框"/>
          <p:cNvSpPr>
            <a:spLocks xmlns:a="http://schemas.openxmlformats.org/drawingml/2006/main" noGrp="1"/>
          </p:cNvSpPr>
          <p:nvPr>
            <p:ph type="body" orient="vert" idx="1"/>
          </p:nvPr>
        </p:nvSpPr>
        <p:spPr/>
        <p:txBody>
          <a:bodyPr xmlns:a="http://schemas.openxmlformats.org/drawingml/2006/main" vert="eaVert"/>
          <a:lstStyle xmlns:a="http://schemas.openxmlformats.org/drawingml/2006/main"/>
          <a:p xmlns:a="http://schemas.openxmlformats.org/drawingml/2006/main">
            <a:pPr lvl="0"/>
            <a:r>
              <a:rPr lang="zh-CN" altLang="en-US" smtClean="0"/>
              <a:t>单击此处编辑母版文本样式</a:t>
            </a:r>
          </a:p>
          <a:p xmlns:a="http://schemas.openxmlformats.org/drawingml/2006/main">
            <a:pPr lvl="1"/>
            <a:r>
              <a:rPr lang="zh-CN" altLang="en-US" smtClean="0"/>
              <a:t>第二级</a:t>
            </a:r>
          </a:p>
          <a:p xmlns:a="http://schemas.openxmlformats.org/drawingml/2006/main">
            <a:pPr lvl="2"/>
            <a:r>
              <a:rPr lang="zh-CN" altLang="en-US" smtClean="0"/>
              <a:t>第三级</a:t>
            </a:r>
          </a:p>
          <a:p xmlns:a="http://schemas.openxmlformats.org/drawingml/2006/main">
            <a:pPr lvl="3"/>
            <a:r>
              <a:rPr lang="zh-CN" altLang="en-US" smtClean="0"/>
              <a:t>第四级</a:t>
            </a:r>
          </a:p>
          <a:p xmlns:a="http://schemas.openxmlformats.org/drawingml/2006/main">
            <a:pPr lvl="4"/>
            <a:r>
              <a:rPr lang="zh-CN" altLang="en-US" smtClean="0"/>
              <a:t>第五级</a:t>
            </a:r>
            <a:endParaRPr lang="zh-CN" altLang="en-US"/>
          </a:p>
        </p:txBody>
      </p:sp>
    </p:spTree>
    <p:extLst>
      <p:ext uri="{BB962C8B-B14F-4D97-AF65-F5344CB8AC3E}">
        <p14:creationId xmlns:p14="http://schemas.microsoft.com/office/powerpoint/2010/main" val="1368425709"/>
      </p:ext>
    </p:extLst>
  </p:cSld>
  <p:clrMapOvr>
    <a:masterClrMapping xmlns:a="http://schemas.openxmlformats.org/drawingml/2006/main"/>
  </p:clrMapOvr>
</p:sldLayout>
</file>

<file path=ppt/slideLayouts/slideLayout11.xml><?xml version="1.0" encoding="utf-8"?>
<p:sldLayout xmlns:p="http://schemas.openxmlformats.org/presentationml/2006/main" type="vertTitleAndTx" preserve="1">
  <p:cSld name="垂直排列标题与文本">
    <p:spTree>
      <p:nvGrpSpPr>
        <p:cNvPr id="1" name=""/>
        <p:cNvGrpSpPr/>
        <p:nvPr/>
      </p:nvGrpSpPr>
      <p:grpSpPr>
        <a:xfrm xmlns:a="http://schemas.openxmlformats.org/drawingml/2006/main">
          <a:off x="0" y="0"/>
          <a:ext cx="0" cy="0"/>
          <a:chOff x="0" y="0"/>
          <a:chExt cx="0" cy="0"/>
        </a:xfrm>
      </p:grpSpPr>
      <p:sp>
        <p:nvSpPr>
          <p:cNvPr id="2" name="文本框"/>
          <p:cNvSpPr>
            <a:spLocks xmlns:a="http://schemas.openxmlformats.org/drawingml/2006/main" noGrp="1"/>
          </p:cNvSpPr>
          <p:nvPr>
            <p:ph type="title" orient="vert"/>
          </p:nvPr>
        </p:nvSpPr>
        <p:spPr>
          <a:xfrm xmlns:a="http://schemas.openxmlformats.org/drawingml/2006/main">
            <a:off x="6629400" y="274638"/>
            <a:ext cx="2057400" cy="5851525"/>
          </a:xfrm>
        </p:spPr>
        <p:txBody>
          <a:bodyPr xmlns:a="http://schemas.openxmlformats.org/drawingml/2006/main" vert="eaVert"/>
          <a:lstStyle xmlns:a="http://schemas.openxmlformats.org/drawingml/2006/main"/>
          <a:p xmlns:a="http://schemas.openxmlformats.org/drawingml/2006/main">
            <a:r>
              <a:rPr lang="zh-CN" altLang="en-US" smtClean="0"/>
              <a:t>单击此处编辑母版标题样式</a:t>
            </a:r>
            <a:endParaRPr lang="zh-CN" altLang="en-US"/>
          </a:p>
        </p:txBody>
      </p:sp>
      <p:sp>
        <p:nvSpPr>
          <p:cNvPr id="3" name="文本框"/>
          <p:cNvSpPr>
            <a:spLocks xmlns:a="http://schemas.openxmlformats.org/drawingml/2006/main" noGrp="1"/>
          </p:cNvSpPr>
          <p:nvPr>
            <p:ph type="body" orient="vert" idx="1"/>
          </p:nvPr>
        </p:nvSpPr>
        <p:spPr>
          <a:xfrm xmlns:a="http://schemas.openxmlformats.org/drawingml/2006/main">
            <a:off x="457200" y="274638"/>
            <a:ext cx="6019800" cy="5851525"/>
          </a:xfrm>
        </p:spPr>
        <p:txBody>
          <a:bodyPr xmlns:a="http://schemas.openxmlformats.org/drawingml/2006/main" vert="eaVert"/>
          <a:lstStyle xmlns:a="http://schemas.openxmlformats.org/drawingml/2006/main"/>
          <a:p xmlns:a="http://schemas.openxmlformats.org/drawingml/2006/main">
            <a:pPr lvl="0"/>
            <a:r>
              <a:rPr lang="zh-CN" altLang="en-US" smtClean="0"/>
              <a:t>单击此处编辑母版文本样式</a:t>
            </a:r>
          </a:p>
          <a:p xmlns:a="http://schemas.openxmlformats.org/drawingml/2006/main">
            <a:pPr lvl="1"/>
            <a:r>
              <a:rPr lang="zh-CN" altLang="en-US" smtClean="0"/>
              <a:t>第二级</a:t>
            </a:r>
          </a:p>
          <a:p xmlns:a="http://schemas.openxmlformats.org/drawingml/2006/main">
            <a:pPr lvl="2"/>
            <a:r>
              <a:rPr lang="zh-CN" altLang="en-US" smtClean="0"/>
              <a:t>第三级</a:t>
            </a:r>
          </a:p>
          <a:p xmlns:a="http://schemas.openxmlformats.org/drawingml/2006/main">
            <a:pPr lvl="3"/>
            <a:r>
              <a:rPr lang="zh-CN" altLang="en-US" smtClean="0"/>
              <a:t>第四级</a:t>
            </a:r>
          </a:p>
          <a:p xmlns:a="http://schemas.openxmlformats.org/drawingml/2006/main">
            <a:pPr lvl="4"/>
            <a:r>
              <a:rPr lang="zh-CN" altLang="en-US" smtClean="0"/>
              <a:t>第五级</a:t>
            </a:r>
            <a:endParaRPr lang="zh-CN" altLang="en-US"/>
          </a:p>
        </p:txBody>
      </p:sp>
    </p:spTree>
    <p:extLst>
      <p:ext uri="{BB962C8B-B14F-4D97-AF65-F5344CB8AC3E}">
        <p14:creationId xmlns:p14="http://schemas.microsoft.com/office/powerpoint/2010/main" val="763208462"/>
      </p:ext>
    </p:extLst>
  </p:cSld>
  <p:clrMapOvr>
    <a:masterClrMapping xmlns:a="http://schemas.openxmlformats.org/drawingml/2006/main"/>
  </p:clrMapOvr>
</p:sldLayout>
</file>

<file path=ppt/slideLayouts/slideLayout12.xml><?xml version="1.0" encoding="utf-8"?>
<p:sldLayout xmlns:p="http://schemas.openxmlformats.org/presentationml/2006/main" showMasterSp="0" preserve="1">
  <p:cSld name="自定义版式">
    <p:bg>
      <p:bgPr>
        <a:solidFill xmlns:a="http://schemas.openxmlformats.org/drawingml/2006/main">
          <a:schemeClr val="bg1"/>
        </a:solidFill>
      </p:bgPr>
    </p:bg>
    <p:spTree>
      <p:nvGrpSpPr>
        <p:cNvPr id="1" name=""/>
        <p:cNvGrpSpPr/>
        <p:nvPr/>
      </p:nvGrpSpPr>
      <p:grpSpPr>
        <a:xfrm xmlns:a="http://schemas.openxmlformats.org/drawingml/2006/main">
          <a:off x="0" y="0"/>
          <a:ext cx="0" cy="0"/>
          <a:chOff x="0" y="0"/>
          <a:chExt cx="0" cy="0"/>
        </a:xfrm>
      </p:grpSpPr>
    </p:spTree>
    <p:extLst>
      <p:ext uri="{BB962C8B-B14F-4D97-AF65-F5344CB8AC3E}">
        <p14:creationId xmlns:p14="http://schemas.microsoft.com/office/powerpoint/2010/main" val="892238923"/>
      </p:ext>
    </p:extLst>
  </p:cSld>
  <p:clrMapOvr>
    <a:masterClrMapping xmlns:a="http://schemas.openxmlformats.org/drawingml/2006/main"/>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s>
</file>

<file path=ppt/slideMasters/slideMaster1.xml><?xml version="1.0" encoding="utf-8"?>
<p:sldMaster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896406"/>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lvl1pPr algn="ctr" defTabSz="914400" eaLnBrk="1" fontAlgn="auto" latinLnBrk="0" hangingPunct="1">
        <a:spcBef>
          <a:spcPts val="0"/>
        </a:spcBef>
        <a:buNone/>
        <a:defRPr sz="4400" kern="1200">
          <a:solidFill>
            <a:schemeClr val="tx1"/>
          </a:solidFill>
          <a:latin typeface="Calibri Light" pitchFamily="0" charset="0"/>
          <a:ea typeface="等线 Light" pitchFamily="0" charset="0"/>
          <a:cs typeface="Calibri Light" pitchFamily="0" charset="0"/>
        </a:defRPr>
      </a:lvl1pPr>
    </p:titleStyle>
    <p:bodyStyle>
      <a:lvl1pPr marL="342900" indent="-342900" algn="l" defTabSz="914400" eaLnBrk="1" fontAlgn="auto" latinLnBrk="0" hangingPunct="1">
        <a:spcBef>
          <a:spcPct val="20000"/>
        </a:spcBef>
        <a:buFont typeface="Arial" pitchFamily="34" charset="0"/>
        <a:buChar char="•"/>
        <a:defRPr sz="3200" kern="1200">
          <a:solidFill>
            <a:schemeClr val="tx1"/>
          </a:solidFill>
          <a:latin typeface="Calibri" pitchFamily="0" charset="0"/>
          <a:ea typeface="等线" pitchFamily="0" charset="0"/>
          <a:cs typeface="Calibri" pitchFamily="0" charset="0"/>
        </a:defRPr>
      </a:lvl1pPr>
      <a:lvl2pPr marL="742950" indent="-285750" algn="l" defTabSz="914400" eaLnBrk="1" fontAlgn="auto" latinLnBrk="0" hangingPunct="1">
        <a:spcBef>
          <a:spcPct val="20000"/>
        </a:spcBef>
        <a:buFont typeface="Arial" pitchFamily="34" charset="0"/>
        <a:buChar char="–"/>
        <a:defRPr sz="2800" kern="1200">
          <a:solidFill>
            <a:schemeClr val="tx1"/>
          </a:solidFill>
          <a:latin typeface="Calibri" pitchFamily="0" charset="0"/>
          <a:ea typeface="等线" pitchFamily="0" charset="0"/>
          <a:cs typeface="Calibri" pitchFamily="0" charset="0"/>
        </a:defRPr>
      </a:lvl2pPr>
      <a:lvl3pPr marL="1143000" indent="-228600" algn="l" defTabSz="914400" eaLnBrk="1" fontAlgn="auto" latinLnBrk="0" hangingPunct="1">
        <a:spcBef>
          <a:spcPct val="20000"/>
        </a:spcBef>
        <a:buFont typeface="Arial" pitchFamily="34" charset="0"/>
        <a:buChar char="•"/>
        <a:defRPr sz="2400" kern="1200">
          <a:solidFill>
            <a:schemeClr val="tx1"/>
          </a:solidFill>
          <a:latin typeface="Calibri" pitchFamily="0" charset="0"/>
          <a:ea typeface="等线" pitchFamily="0" charset="0"/>
          <a:cs typeface="Calibri" pitchFamily="0" charset="0"/>
        </a:defRPr>
      </a:lvl3pPr>
      <a:lvl4pPr marL="1600200" indent="-228600" algn="l" defTabSz="914400" eaLnBrk="1" fontAlgn="auto" latinLnBrk="0" hangingPunct="1">
        <a:spcBef>
          <a:spcPct val="20000"/>
        </a:spcBef>
        <a:buFont typeface="Arial" pitchFamily="34" charset="0"/>
        <a:buChar char="–"/>
        <a:defRPr sz="2000" kern="1200">
          <a:solidFill>
            <a:schemeClr val="tx1"/>
          </a:solidFill>
          <a:latin typeface="Calibri" pitchFamily="0" charset="0"/>
          <a:ea typeface="等线" pitchFamily="0" charset="0"/>
          <a:cs typeface="Calibri" pitchFamily="0" charset="0"/>
        </a:defRPr>
      </a:lvl4pPr>
      <a:lvl5pPr marL="2057400" indent="-228600" algn="l" defTabSz="914400" eaLnBrk="1" fontAlgn="auto" latinLnBrk="0" hangingPunct="1">
        <a:spcBef>
          <a:spcPct val="20000"/>
        </a:spcBef>
        <a:buFont typeface="Arial" pitchFamily="34" charset="0"/>
        <a:buChar char="»"/>
        <a:defRPr sz="2000" kern="1200">
          <a:solidFill>
            <a:schemeClr val="tx1"/>
          </a:solidFill>
          <a:latin typeface="Calibri" pitchFamily="0" charset="0"/>
          <a:ea typeface="等线" pitchFamily="0" charset="0"/>
          <a:cs typeface="Calibri" pitchFamily="0" charset="0"/>
        </a:defRPr>
      </a:lvl5pPr>
      <a:lvl6pPr marL="2514600" indent="-228600" algn="l" defTabSz="914400" eaLnBrk="1" fontAlgn="auto" latinLnBrk="0" hangingPunct="1">
        <a:spcBef>
          <a:spcPct val="20000"/>
        </a:spcBef>
        <a:buFont typeface="Arial" pitchFamily="34" charset="0"/>
        <a:buChar char="•"/>
        <a:defRPr sz="2000" kern="1200">
          <a:solidFill>
            <a:schemeClr val="tx1"/>
          </a:solidFill>
          <a:latin typeface="Calibri" pitchFamily="0" charset="0"/>
          <a:ea typeface="等线" pitchFamily="0" charset="0"/>
          <a:cs typeface="Calibri" pitchFamily="0" charset="0"/>
        </a:defRPr>
      </a:lvl6pPr>
      <a:lvl7pPr marL="2971800" indent="-228600" algn="l" defTabSz="914400" eaLnBrk="1" fontAlgn="auto" latinLnBrk="0" hangingPunct="1">
        <a:spcBef>
          <a:spcPct val="20000"/>
        </a:spcBef>
        <a:buFont typeface="Arial" pitchFamily="34" charset="0"/>
        <a:buChar char="•"/>
        <a:defRPr sz="2000" kern="1200">
          <a:solidFill>
            <a:schemeClr val="tx1"/>
          </a:solidFill>
          <a:latin typeface="Calibri" pitchFamily="0" charset="0"/>
          <a:ea typeface="等线" pitchFamily="0" charset="0"/>
          <a:cs typeface="Calibri" pitchFamily="0" charset="0"/>
        </a:defRPr>
      </a:lvl7pPr>
      <a:lvl8pPr marL="3429000" indent="-228600" algn="l" defTabSz="914400" eaLnBrk="1" fontAlgn="auto" latinLnBrk="0" hangingPunct="1">
        <a:spcBef>
          <a:spcPct val="20000"/>
        </a:spcBef>
        <a:buFont typeface="Arial" pitchFamily="34" charset="0"/>
        <a:buChar char="•"/>
        <a:defRPr sz="2000" kern="1200">
          <a:solidFill>
            <a:schemeClr val="tx1"/>
          </a:solidFill>
          <a:latin typeface="Calibri" pitchFamily="0" charset="0"/>
          <a:ea typeface="等线" pitchFamily="0" charset="0"/>
          <a:cs typeface="Calibri" pitchFamily="0" charset="0"/>
        </a:defRPr>
      </a:lvl8pPr>
      <a:lvl9pPr marL="3429000" indent="-228600" algn="l" defTabSz="914400" eaLnBrk="1" fontAlgn="auto" latinLnBrk="0" hangingPunct="1">
        <a:spcBef>
          <a:spcPct val="20000"/>
        </a:spcBef>
        <a:buFont typeface="Arial" pitchFamily="34" charset="0"/>
        <a:buChar char="•"/>
        <a:defRPr sz="2000" kern="1200">
          <a:solidFill>
            <a:schemeClr val="tx1"/>
          </a:solidFill>
          <a:latin typeface="Calibri" pitchFamily="0" charset="0"/>
          <a:ea typeface="等线" pitchFamily="0" charset="0"/>
          <a:cs typeface="Calibri" pitchFamily="0" charset="0"/>
        </a:defRPr>
      </a:lvl9pPr>
    </p:body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1.png"/><Relationship Id="rId2" Type="http://schemas.openxmlformats.org/officeDocument/2006/relationships/slideLayout" Target="../slideLayouts/slideLayout1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2.jpeg"/><Relationship Id="rId2" Type="http://schemas.openxmlformats.org/officeDocument/2006/relationships/image" Target="../media/3.png"/><Relationship Id="rId3" Type="http://schemas.openxmlformats.org/officeDocument/2006/relationships/image" Target="../media/4.png"/><Relationship Id="rId4" Type="http://schemas.openxmlformats.org/officeDocument/2006/relationships/image" Target="../media/5.png"/><Relationship Id="rId5" Type="http://schemas.openxmlformats.org/officeDocument/2006/relationships/image" Target="../media/6.jpeg"/><Relationship Id="rId6" Type="http://schemas.openxmlformats.org/officeDocument/2006/relationships/image" Target="../media/7.jpeg"/><Relationship Id="rId7" Type="http://schemas.openxmlformats.org/officeDocument/2006/relationships/slideLayout" Target="../slideLayouts/slideLayout12.xml"/><Relationship Id="rId8"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hyperlink" Target="https://www.sciencedirect.com/science/article/pii/S0168851024001325" TargetMode="External"/><Relationship Id="rId2" Type="http://schemas.openxmlformats.org/officeDocument/2006/relationships/hyperlink" Target="https://www.gov.uk/government/publications/nhs-health-check-programme-review/preventing-illness-and-improving-health-for-all-a-review-of-the-nhs-health-check-programme-and-recommendations" TargetMode="External"/><Relationship Id="rId3" Type="http://schemas.openxmlformats.org/officeDocument/2006/relationships/hyperlink" Target="https://onlinelibrary.wiley.com/doi/pdf/10.1111/hex.70199" TargetMode="External"/><Relationship Id="rId4" Type="http://schemas.openxmlformats.org/officeDocument/2006/relationships/hyperlink" Target="https://link.springer.com/content/pdf/10.1186/s44247-025-00161-9.pdf" TargetMode="External"/><Relationship Id="rId5" Type="http://schemas.openxmlformats.org/officeDocument/2006/relationships/hyperlink" Target="https://www.heec.co.uk/resource/what-works-to-improve-health-and-digital-literacy-in-disadvantaged-groups/" TargetMode="External"/><Relationship Id="rId6" Type="http://schemas.openxmlformats.org/officeDocument/2006/relationships/hyperlink" Target="https://www.mdpi.com/2076-328X/15/5/580" TargetMode="External"/><Relationship Id="rId7" Type="http://schemas.openxmlformats.org/officeDocument/2006/relationships/hyperlink" Target="https://doi.org/10.3390/bs15050580" TargetMode="External"/><Relationship Id="rId8" Type="http://schemas.openxmlformats.org/officeDocument/2006/relationships/hyperlink" Target="https://www.cureus.com/articles/260402-mobile-health-interventions-a-frontier-for-mitigating-the-global-burden-of-cardiovascular-disease.pdf" TargetMode="External"/><Relationship Id="rId9" Type="http://schemas.openxmlformats.org/officeDocument/2006/relationships/hyperlink" Target="https://www.jmir.org/2020/10/e21159/" TargetMode="External"/><Relationship Id="rId10" Type="http://schemas.openxmlformats.org/officeDocument/2006/relationships/hyperlink" Target="https://northeastnorthcumbria.nhs.uk/media/xrncif3m/health-and-healthcare-inequalities-report-2024-25.pdf" TargetMode="External"/><Relationship Id="rId11" Type="http://schemas.openxmlformats.org/officeDocument/2006/relationships/hyperlink" Target="https://bmjopen.bmj.com/content/bmjopen/14/11/e091417.full.pdf" TargetMode="External"/><Relationship Id="rId12" Type="http://schemas.openxmlformats.org/officeDocument/2006/relationships/hyperlink" Target="https://www.tandfonline.com/doi/pdf/10.1080/21642850.2025.2493139" TargetMode="External"/><Relationship Id="rId13" Type="http://schemas.openxmlformats.org/officeDocument/2006/relationships/hyperlink" Target="https://www.who.int/docs/default-source/documents/gs4dhdaa2a9f352b0445bafbc79ca799dce4d.pdf" TargetMode="External"/><Relationship Id="rId14" Type="http://schemas.openxmlformats.org/officeDocument/2006/relationships/hyperlink" Target="https://pmc.ncbi.nlm.nih.gov/articles/PMC10680008/" TargetMode="External"/><Relationship Id="rId15" Type="http://schemas.openxmlformats.org/officeDocument/2006/relationships/hyperlink" Target="https://pmc.ncbi.nlm.nih.gov/articles/PMC10680008/pdf/bmjhci-2023-100809.pdf" TargetMode="External"/><Relationship Id="rId16" Type="http://schemas.openxmlformats.org/officeDocument/2006/relationships/slideLayout" Target="../slideLayouts/slideLayout12.xml"/></Relationships>
</file>

<file path=ppt/slides/slide1.xml><?xml version="1.0" encoding="utf-8"?>
<p:sld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2" name="矩形"/>
          <p:cNvSpPr>
            <a:spLocks/>
          </p:cNvSpPr>
          <p:nvPr/>
        </p:nvSpPr>
        <p:spPr>
          <a:xfrm rot="0">
            <a:off x="1234440" y="4183380"/>
            <a:ext cx="30367224" cy="6419088"/>
          </a:xfrm>
          <a:prstGeom prst="rect"/>
          <a:solidFill>
            <a:srgbClr val="CCECFF"/>
          </a:solidFill>
          <a:ln w="12700" cmpd="sng" cap="flat">
            <a:noFill/>
            <a:prstDash val="solid"/>
            <a:miter/>
          </a:ln>
          <a:effectLst>
            <a:outerShdw sx="100000" sy="100000" algn="bl" rotWithShape="0" blurRad="101600" dist="38100" dir="8100000">
              <a:srgbClr val="000000">
                <a:alpha val="9803"/>
              </a:srgbClr>
            </a:outerShdw>
          </a:effectLst>
        </p:spPr>
      </p:sp>
      <p:sp>
        <p:nvSpPr>
          <p:cNvPr id="3" name="矩形"/>
          <p:cNvSpPr>
            <a:spLocks/>
          </p:cNvSpPr>
          <p:nvPr/>
        </p:nvSpPr>
        <p:spPr>
          <a:xfrm rot="0">
            <a:off x="1234440" y="4553712"/>
            <a:ext cx="30367224" cy="864107"/>
          </a:xfrm>
          <a:prstGeom prst="rect"/>
          <a:solidFill>
            <a:srgbClr val="CCECFF"/>
          </a:solid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6000" b="1" i="0" u="none" strike="noStrike" kern="1200" cap="none" spc="0" baseline="0">
                <a:solidFill>
                  <a:schemeClr val="tx1"/>
                </a:solidFill>
                <a:latin typeface="Times New Roman" pitchFamily="18" charset="0"/>
                <a:ea typeface="Arial" pitchFamily="34" charset="0"/>
                <a:cs typeface="Times New Roman" pitchFamily="18" charset="0"/>
              </a:rPr>
              <a:t>COMPONENT 2: POSTER ASSESSMENT</a:t>
            </a:r>
            <a:endParaRPr lang="zh-CN" altLang="en-US" sz="60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4" name="矩形"/>
          <p:cNvSpPr>
            <a:spLocks/>
          </p:cNvSpPr>
          <p:nvPr/>
        </p:nvSpPr>
        <p:spPr>
          <a:xfrm rot="0">
            <a:off x="1728215" y="5541264"/>
            <a:ext cx="29379672" cy="2468878"/>
          </a:xfrm>
          <a:prstGeom prst="rect"/>
          <a:solidFill>
            <a:srgbClr val="CCECFF"/>
          </a:solid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5940" b="1" i="0" u="none" strike="noStrike" kern="1200" cap="none" spc="0" baseline="0">
                <a:solidFill>
                  <a:schemeClr val="tx1"/>
                </a:solidFill>
                <a:latin typeface="Times New Roman" pitchFamily="18" charset="0"/>
                <a:ea typeface="Arial" pitchFamily="34" charset="0"/>
                <a:cs typeface="Times New Roman" pitchFamily="18" charset="0"/>
              </a:rPr>
              <a:t>NHS Health Check Plus App: Improving Uptake and Reducing Digital Health Inequality Among Men Aged 40–74 in Deprived Urban Areas of North East England</a:t>
            </a:r>
            <a:endParaRPr lang="zh-CN" altLang="en-US" sz="5940" b="1" i="0" u="none" strike="noStrike" kern="1200" cap="none" spc="0" baseline="0">
              <a:solidFill>
                <a:schemeClr val="tx1"/>
              </a:solidFill>
              <a:latin typeface="Times New Roman" pitchFamily="18" charset="0"/>
              <a:ea typeface="Arial" pitchFamily="34" charset="0"/>
              <a:cs typeface="Times New Roman" pitchFamily="18" charset="0"/>
            </a:endParaRPr>
          </a:p>
        </p:txBody>
      </p:sp>
      <p:sp>
        <p:nvSpPr>
          <p:cNvPr id="5" name="矩形"/>
          <p:cNvSpPr>
            <a:spLocks/>
          </p:cNvSpPr>
          <p:nvPr/>
        </p:nvSpPr>
        <p:spPr>
          <a:xfrm rot="0">
            <a:off x="1728215" y="7639812"/>
            <a:ext cx="29379672" cy="2468878"/>
          </a:xfrm>
          <a:prstGeom prst="rect"/>
          <a:solidFill>
            <a:srgbClr val="CCECFF"/>
          </a:solid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5400" b="0" i="0" u="none" strike="noStrike" kern="1200" cap="none" spc="0" baseline="0">
                <a:solidFill>
                  <a:schemeClr val="tx1"/>
                </a:solidFill>
                <a:latin typeface="Times New Roman" pitchFamily="18" charset="0"/>
                <a:ea typeface="Arial" pitchFamily="34" charset="0"/>
                <a:cs typeface="Times New Roman" pitchFamily="18" charset="0"/>
              </a:rPr>
              <a:t>Module: LCHS7009 – Population Health and Digital Health Promotion | Contribution: 25%</a:t>
            </a:r>
            <a:endParaRPr lang="zh-CN" altLang="en-US" sz="54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6" name="矩形"/>
          <p:cNvSpPr>
            <a:spLocks/>
          </p:cNvSpPr>
          <p:nvPr/>
        </p:nvSpPr>
        <p:spPr>
          <a:xfrm rot="0">
            <a:off x="1234440" y="11219688"/>
            <a:ext cx="30367224" cy="6172200"/>
          </a:xfrm>
          <a:prstGeom prst="rect"/>
          <a:solidFill>
            <a:srgbClr val="CCECFF"/>
          </a:solidFill>
          <a:ln w="12700" cmpd="sng" cap="flat">
            <a:noFill/>
            <a:prstDash val="solid"/>
            <a:miter/>
          </a:ln>
          <a:effectLst>
            <a:outerShdw sx="100000" sy="100000" algn="bl" rotWithShape="0" blurRad="76200" dist="25400" dir="8100000">
              <a:srgbClr val="000000">
                <a:alpha val="9803"/>
              </a:srgbClr>
            </a:outerShdw>
          </a:effectLst>
        </p:spPr>
      </p:sp>
      <p:sp>
        <p:nvSpPr>
          <p:cNvPr id="7" name="矩形"/>
          <p:cNvSpPr>
            <a:spLocks/>
          </p:cNvSpPr>
          <p:nvPr/>
        </p:nvSpPr>
        <p:spPr>
          <a:xfrm rot="0">
            <a:off x="3703319" y="11466577"/>
            <a:ext cx="25429464" cy="740664"/>
          </a:xfrm>
          <a:prstGeom prst="rect"/>
          <a:solidFill>
            <a:srgbClr val="CCECFF"/>
          </a:solid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3240" b="1" i="0" u="none" strike="noStrike" kern="1200" cap="none" spc="0" baseline="0">
                <a:solidFill>
                  <a:schemeClr val="tx1"/>
                </a:solidFill>
                <a:latin typeface="Times New Roman" pitchFamily="18" charset="0"/>
                <a:ea typeface="Arial" pitchFamily="34" charset="0"/>
                <a:cs typeface="Times New Roman" pitchFamily="18" charset="0"/>
              </a:rPr>
              <a:t>STUDENT DETAILS</a:t>
            </a:r>
            <a:endParaRPr lang="zh-CN" altLang="en-US" sz="324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8" name="矩形"/>
          <p:cNvSpPr>
            <a:spLocks/>
          </p:cNvSpPr>
          <p:nvPr/>
        </p:nvSpPr>
        <p:spPr>
          <a:xfrm rot="0">
            <a:off x="2349276" y="12454507"/>
            <a:ext cx="27375564" cy="8639121"/>
          </a:xfrm>
          <a:prstGeom prst="rect"/>
          <a:solidFill>
            <a:srgbClr val="CCECFF"/>
          </a:solidFill>
          <a:ln w="12700" cmpd="sng" cap="flat">
            <a:noFill/>
            <a:prstDash val="solid"/>
            <a:miter/>
          </a:ln>
        </p:spPr>
        <p:txBody>
          <a:bodyPr vert="horz" wrap="square" lIns="91440" tIns="45720" rIns="91440" bIns="45720" anchor="t" anchorCtr="0">
            <a:prstTxWarp prst="textNoShape"/>
          </a:bodyPr>
          <a:lstStyle/>
          <a:p>
            <a:pPr marL="0" indent="0" algn="l">
              <a:lnSpc>
                <a:spcPts val="4860"/>
              </a:lnSpc>
              <a:spcBef>
                <a:spcPts val="0"/>
              </a:spcBef>
              <a:spcAft>
                <a:spcPts val="0"/>
              </a:spcAft>
              <a:buNone/>
            </a:pP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Student Name:</a:t>
            </a: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 Muhammed Atif Sajid Banglawal</a:t>
            </a: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a</a:t>
            </a: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
Student ID Number: </a:t>
            </a: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2514910</a:t>
            </a: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
Programme: MSc Public Health and Social Care in Practice
Module Code &amp; Title: LCHS7009 – Population Health and Digital Health Promotion
Lecturer: Dr </a:t>
            </a: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Raheela Shaikh</a:t>
            </a: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
Assignment Title: Component 2 – Poster
Submission Date</a:t>
            </a:r>
            <a:r>
              <a:rPr lang="en-US" altLang="zh-CN" sz="4700" b="1" i="0" u="none" strike="noStrike" kern="1200" cap="none" spc="0" baseline="0">
                <a:solidFill>
                  <a:schemeClr val="tx1"/>
                </a:solidFill>
                <a:latin typeface="Times New Roman" pitchFamily="18" charset="0"/>
                <a:ea typeface="Arial" pitchFamily="34" charset="0"/>
                <a:cs typeface="Times New Roman" pitchFamily="18" charset="0"/>
              </a:rPr>
              <a:t>: 3rd July</a:t>
            </a:r>
            <a:endParaRPr lang="en-US" altLang="zh-CN" sz="4700" b="1" i="0" u="none" strike="noStrike" kern="1200" cap="none" spc="0" baseline="0">
              <a:solidFill>
                <a:schemeClr val="tx1"/>
              </a:solidFill>
              <a:latin typeface="Times New Roman" pitchFamily="18" charset="0"/>
              <a:ea typeface="Arial" pitchFamily="34" charset="0"/>
              <a:cs typeface="Times New Roman" pitchFamily="18" charset="0"/>
            </a:endParaRPr>
          </a:p>
          <a:p>
            <a:pPr marL="0" indent="0" algn="l">
              <a:lnSpc>
                <a:spcPts val="4860"/>
              </a:lnSpc>
              <a:spcBef>
                <a:spcPts val="0"/>
              </a:spcBef>
              <a:spcAft>
                <a:spcPts val="0"/>
              </a:spcAft>
              <a:buNone/>
            </a:pPr>
            <a:endParaRPr lang="en-US" altLang="zh-CN" sz="4700" b="1" i="0" u="none" strike="noStrike" kern="1200" cap="none" spc="0" baseline="0">
              <a:solidFill>
                <a:schemeClr val="tx1"/>
              </a:solidFill>
              <a:latin typeface="Times New Roman" pitchFamily="18" charset="0"/>
              <a:ea typeface="Arial" pitchFamily="34" charset="0"/>
              <a:cs typeface="Times New Roman" pitchFamily="18" charset="0"/>
            </a:endParaRPr>
          </a:p>
          <a:p>
            <a:pPr marL="0" indent="0" algn="l">
              <a:lnSpc>
                <a:spcPts val="4860"/>
              </a:lnSpc>
              <a:spcBef>
                <a:spcPts val="0"/>
              </a:spcBef>
              <a:spcAft>
                <a:spcPts val="0"/>
              </a:spcAft>
              <a:buNone/>
            </a:pPr>
            <a:endParaRPr lang="zh-CN" altLang="en-US" sz="4700" b="1" i="0" u="none" strike="noStrike" kern="1200" cap="none" spc="0" baseline="0">
              <a:solidFill>
                <a:schemeClr val="tx1"/>
              </a:solidFill>
              <a:latin typeface="Times New Roman" pitchFamily="18" charset="0"/>
              <a:ea typeface="Arial" pitchFamily="34" charset="0"/>
              <a:cs typeface="Times New Roman" pitchFamily="18" charset="0"/>
            </a:endParaRPr>
          </a:p>
        </p:txBody>
      </p:sp>
      <p:sp>
        <p:nvSpPr>
          <p:cNvPr id="9" name="矩形"/>
          <p:cNvSpPr>
            <a:spLocks/>
          </p:cNvSpPr>
          <p:nvPr/>
        </p:nvSpPr>
        <p:spPr>
          <a:xfrm rot="0">
            <a:off x="1166218" y="17400276"/>
            <a:ext cx="33140504" cy="4470418"/>
          </a:xfrm>
          <a:prstGeom prst="rect"/>
          <a:solidFill>
            <a:srgbClr val="CCECFF"/>
          </a:solidFill>
          <a:ln w="12700" cmpd="sng" cap="flat">
            <a:noFill/>
            <a:prstDash val="solid"/>
            <a:miter/>
          </a:ln>
        </p:spPr>
      </p:sp>
      <p:pic>
        <p:nvPicPr>
          <p:cNvPr id="10" name="图片"/>
          <p:cNvPicPr>
            <a:picLocks noChangeAspect="1"/>
          </p:cNvPicPr>
          <p:nvPr/>
        </p:nvPicPr>
        <p:blipFill>
          <a:blip r:embed="rId1" cstate="print"/>
          <a:stretch>
            <a:fillRect/>
          </a:stretch>
        </p:blipFill>
        <p:spPr>
          <a:xfrm rot="0">
            <a:off x="8908026" y="914402"/>
            <a:ext cx="13539019" cy="2920884"/>
          </a:xfrm>
          <a:prstGeom prst="rect"/>
          <a:noFill/>
          <a:ln w="12700" cmpd="sng" cap="flat">
            <a:noFill/>
            <a:prstDash val="solid"/>
            <a:miter/>
          </a:ln>
        </p:spPr>
      </p:pic>
    </p:spTree>
    <p:extLst>
      <p:ext uri="{BB962C8B-B14F-4D97-AF65-F5344CB8AC3E}">
        <p14:creationId xmlns:p14="http://schemas.microsoft.com/office/powerpoint/2010/main" val="2031670752"/>
      </p:ext>
    </p:extLst>
  </p:cSld>
  <p:clrMapOvr>
    <a:masterClrMapping/>
  </p:clrMapOvr>
</p:sld>
</file>

<file path=ppt/slides/slide2.xml><?xml version="1.0" encoding="utf-8"?>
<p:sld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14" name="圆角矩形"/>
          <p:cNvSpPr>
            <a:spLocks/>
          </p:cNvSpPr>
          <p:nvPr/>
        </p:nvSpPr>
        <p:spPr>
          <a:xfrm rot="0">
            <a:off x="365760" y="265470"/>
            <a:ext cx="10515600" cy="21208180"/>
          </a:xfrm>
          <a:prstGeom prst="roundRect">
            <a:avLst>
              <a:gd name="adj" fmla="val 16666"/>
            </a:avLst>
          </a:prstGeom>
          <a:solidFill>
            <a:srgbClr val="FFFFFF"/>
          </a:solidFill>
          <a:ln w="12700" cmpd="sng" cap="flat">
            <a:noFill/>
            <a:prstDash val="solid"/>
            <a:miter/>
          </a:ln>
          <a:effectLst>
            <a:outerShdw sx="100000" sy="100000" algn="bl" rotWithShape="0" blurRad="50800" dist="25400" dir="16200000">
              <a:srgbClr val="000000">
                <a:alpha val="74509"/>
              </a:srgbClr>
            </a:outerShdw>
          </a:effectLst>
        </p:spPr>
      </p:sp>
      <p:sp>
        <p:nvSpPr>
          <p:cNvPr id="15" name="矩形"/>
          <p:cNvSpPr>
            <a:spLocks/>
          </p:cNvSpPr>
          <p:nvPr/>
        </p:nvSpPr>
        <p:spPr>
          <a:xfrm rot="0">
            <a:off x="365760" y="545687"/>
            <a:ext cx="10515600" cy="548640"/>
          </a:xfrm>
          <a:prstGeom prst="rect"/>
          <a:solidFill>
            <a:srgbClr val="003087"/>
          </a:solidFill>
          <a:ln w="12700" cmpd="sng" cap="flat">
            <a:noFill/>
            <a:prstDash val="solid"/>
            <a:miter/>
          </a:ln>
        </p:spPr>
      </p:sp>
      <p:sp>
        <p:nvSpPr>
          <p:cNvPr id="16" name="矩形"/>
          <p:cNvSpPr>
            <a:spLocks/>
          </p:cNvSpPr>
          <p:nvPr/>
        </p:nvSpPr>
        <p:spPr>
          <a:xfrm rot="0">
            <a:off x="365760" y="545687"/>
            <a:ext cx="10515600" cy="548640"/>
          </a:xfrm>
          <a:prstGeom prst="rect"/>
          <a:no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2000" b="1" i="0" u="none" strike="noStrike" kern="1200" cap="none" spc="0" baseline="0">
                <a:solidFill>
                  <a:srgbClr val="FFFFFF"/>
                </a:solidFill>
                <a:latin typeface="Times New Roman" pitchFamily="18" charset="0"/>
                <a:ea typeface="Arial" pitchFamily="34" charset="0"/>
                <a:cs typeface="Times New Roman" pitchFamily="18" charset="0"/>
              </a:rPr>
              <a:t>BACKGROUND</a:t>
            </a:r>
            <a:endParaRPr lang="zh-CN" altLang="en-US" sz="20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17" name="矩形"/>
          <p:cNvSpPr>
            <a:spLocks/>
          </p:cNvSpPr>
          <p:nvPr/>
        </p:nvSpPr>
        <p:spPr>
          <a:xfrm rot="0">
            <a:off x="548640" y="1094327"/>
            <a:ext cx="10149840" cy="8781193"/>
          </a:xfrm>
          <a:prstGeom prst="rect"/>
          <a:noFill/>
          <a:ln w="12700" cmpd="sng" cap="flat">
            <a:noFill/>
            <a:prstDash val="solid"/>
            <a:miter/>
          </a:ln>
        </p:spPr>
        <p:txBody>
          <a:bodyPr vert="horz" wrap="square" lIns="91440" tIns="45720" rIns="91440" bIns="45720" anchor="t" anchorCtr="0">
            <a:prstTxWarp prst="textNoShape"/>
          </a:bodyPr>
          <a:lstStyle/>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Cardiovascular disease (CVD) continues to be one of the major causes of early mortality and health disparities in England. In the North East region, CVD is responsible for contributing considerably to the gap in life expectancy in the most and least deprived communities (North East and North Cumbria Integrated Care Board, 2025). The uptake of the NHS Health Check service on a national scale continues to be inadequate at 45-52% of eligible individuals, with men and residents from deprived areas showing significantly lower participation rates (Department of Health and Social Care, 2021; Eberhardt et al., 2025).</a:t>
            </a: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Prior intervention strategies have used invitation letters, GP reminder systems, and community-based methods, but their effectiveness in terms of reaching underserved individuals has been limited (Eberhardt et al., 2025). The digital health check service has proven more effective with an uptake rate of 21% compared to the traditional 11%, while completing physical measurements and issues of digital exclusion persisted (Salway et al., 2024).</a:t>
            </a: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The NHS Health Check Plus App is an intervention tool that uses relevant theories to improve the uptake and follow-up of the NHS Health Check services among males aged 40-74 living in deprived urban communities in North East England. This app provides risk evaluation, personalized support, appointment scheduling, and low literacy features (voice navigation, big text, etc.) to tackle digital inequalities.</a:t>
            </a:r>
            <a:endParaRPr lang="zh-CN" altLang="en-US" sz="20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18" name="圆角矩形"/>
          <p:cNvSpPr>
            <a:spLocks/>
          </p:cNvSpPr>
          <p:nvPr/>
        </p:nvSpPr>
        <p:spPr>
          <a:xfrm rot="0">
            <a:off x="11267031" y="265469"/>
            <a:ext cx="10515600" cy="21208180"/>
          </a:xfrm>
          <a:prstGeom prst="roundRect">
            <a:avLst>
              <a:gd name="adj" fmla="val 16666"/>
            </a:avLst>
          </a:prstGeom>
          <a:solidFill>
            <a:srgbClr val="FFFFFF"/>
          </a:solidFill>
          <a:ln w="12700" cmpd="sng" cap="flat">
            <a:noFill/>
            <a:prstDash val="solid"/>
            <a:miter/>
          </a:ln>
          <a:effectLst>
            <a:outerShdw sx="100000" sy="100000" algn="bl" rotWithShape="0" blurRad="50800" dist="25400" dir="16200000">
              <a:srgbClr val="000000">
                <a:alpha val="74509"/>
              </a:srgbClr>
            </a:outerShdw>
          </a:effectLst>
        </p:spPr>
      </p:sp>
      <p:sp>
        <p:nvSpPr>
          <p:cNvPr id="19" name="矩形"/>
          <p:cNvSpPr>
            <a:spLocks/>
          </p:cNvSpPr>
          <p:nvPr/>
        </p:nvSpPr>
        <p:spPr>
          <a:xfrm rot="0">
            <a:off x="11155680" y="545687"/>
            <a:ext cx="10515601" cy="548640"/>
          </a:xfrm>
          <a:prstGeom prst="rect"/>
          <a:solidFill>
            <a:srgbClr val="00A499"/>
          </a:solidFill>
          <a:ln w="12700" cmpd="sng" cap="flat">
            <a:noFill/>
            <a:prstDash val="solid"/>
            <a:miter/>
          </a:ln>
        </p:spPr>
      </p:sp>
      <p:sp>
        <p:nvSpPr>
          <p:cNvPr id="20" name="矩形"/>
          <p:cNvSpPr>
            <a:spLocks/>
          </p:cNvSpPr>
          <p:nvPr/>
        </p:nvSpPr>
        <p:spPr>
          <a:xfrm rot="0">
            <a:off x="11155680" y="545687"/>
            <a:ext cx="10515601" cy="548640"/>
          </a:xfrm>
          <a:prstGeom prst="rect"/>
          <a:no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1600" b="1" i="0" u="none" strike="noStrike" kern="1200" cap="none" spc="0" baseline="0">
                <a:solidFill>
                  <a:srgbClr val="FFFFFF"/>
                </a:solidFill>
                <a:latin typeface="Times New Roman" pitchFamily="18" charset="0"/>
                <a:ea typeface="Arial" pitchFamily="34" charset="0"/>
                <a:cs typeface="Times New Roman" pitchFamily="18" charset="0"/>
              </a:rPr>
              <a:t>HEALTH PROMOTION VALUES AND PRINCIPLES</a:t>
            </a:r>
            <a:endParaRPr lang="zh-CN" altLang="en-US" sz="16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21" name="矩形"/>
          <p:cNvSpPr>
            <a:spLocks/>
          </p:cNvSpPr>
          <p:nvPr/>
        </p:nvSpPr>
        <p:spPr>
          <a:xfrm rot="0">
            <a:off x="11449911" y="1220445"/>
            <a:ext cx="10149840" cy="3474720"/>
          </a:xfrm>
          <a:prstGeom prst="rect"/>
          <a:noFill/>
          <a:ln w="12700" cmpd="sng" cap="flat">
            <a:noFill/>
            <a:prstDash val="solid"/>
            <a:miter/>
          </a:ln>
        </p:spPr>
        <p:txBody>
          <a:bodyPr vert="horz" wrap="square" lIns="91440" tIns="45720" rIns="91440" bIns="45720" anchor="t" anchorCtr="0">
            <a:prstTxWarp prst="textNoShape"/>
          </a:bodyPr>
          <a:lstStyle/>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Health promotion is based on values such as equity, empowerment, participation, and social justice (World Health Organization, 2020). Principles of the Ottawa Charter are focused on creating supportive environment, enhancing community actions, and fostering development of personal skills.</a:t>
            </a: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The proposed intervention (NHS Health Check Plus App) corresponds to the principles of health promotion perfectly since it focuses on equity due to its targeted nature, empowering patients due to health data ownership and personalized action plans, and promoting patient participation because of feedback mechanism and community services integration. Being aimed at reducing digital health divide, the intervention does not promote but prevents health disparities by taking into account low digital literacy among the target audience (Western et al., 2025; Badr et al., 2024; Health Equity Evidence Centre, 2024).</a:t>
            </a:r>
            <a:endParaRPr lang="zh-CN" altLang="en-US" sz="20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22" name="矩形"/>
          <p:cNvSpPr>
            <a:spLocks/>
          </p:cNvSpPr>
          <p:nvPr/>
        </p:nvSpPr>
        <p:spPr>
          <a:xfrm rot="0">
            <a:off x="11195502" y="9364851"/>
            <a:ext cx="10515600" cy="457200"/>
          </a:xfrm>
          <a:prstGeom prst="rect"/>
          <a:solidFill>
            <a:srgbClr val="003087"/>
          </a:solidFill>
          <a:ln w="12700" cmpd="sng" cap="flat">
            <a:noFill/>
            <a:prstDash val="solid"/>
            <a:miter/>
          </a:ln>
        </p:spPr>
      </p:sp>
      <p:sp>
        <p:nvSpPr>
          <p:cNvPr id="23" name="矩形"/>
          <p:cNvSpPr>
            <a:spLocks/>
          </p:cNvSpPr>
          <p:nvPr/>
        </p:nvSpPr>
        <p:spPr>
          <a:xfrm rot="0">
            <a:off x="11338560" y="9368557"/>
            <a:ext cx="10515601" cy="457200"/>
          </a:xfrm>
          <a:prstGeom prst="rect"/>
          <a:no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1500" b="1" i="0" u="none" strike="noStrike" kern="1200" cap="none" spc="0" baseline="0">
                <a:solidFill>
                  <a:srgbClr val="FFFFFF"/>
                </a:solidFill>
                <a:latin typeface="Times New Roman" pitchFamily="18" charset="0"/>
                <a:ea typeface="Arial" pitchFamily="34" charset="0"/>
                <a:cs typeface="Times New Roman" pitchFamily="18" charset="0"/>
              </a:rPr>
              <a:t>BEHAVIOURAL CHANGE THEORY: COM-B MODEL</a:t>
            </a:r>
            <a:endParaRPr lang="zh-CN" altLang="en-US" sz="15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24" name="矩形"/>
          <p:cNvSpPr>
            <a:spLocks/>
          </p:cNvSpPr>
          <p:nvPr/>
        </p:nvSpPr>
        <p:spPr>
          <a:xfrm rot="0">
            <a:off x="11477915" y="10039609"/>
            <a:ext cx="10149840" cy="2926080"/>
          </a:xfrm>
          <a:prstGeom prst="rect"/>
          <a:noFill/>
          <a:ln w="12700" cmpd="sng" cap="flat">
            <a:noFill/>
            <a:prstDash val="solid"/>
            <a:miter/>
          </a:ln>
        </p:spPr>
        <p:txBody>
          <a:bodyPr vert="horz" wrap="square" lIns="91440" tIns="45720" rIns="91440" bIns="45720" anchor="t" anchorCtr="0">
            <a:prstTxWarp prst="textNoShape"/>
          </a:bodyPr>
          <a:lstStyle/>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The COM-B Model (Capability, Opportunity, Motivation - Behaviour) is a comprehensive framework that has the potential to develop efficient digital health solutions (Koulouvari et al., 2025).</a:t>
            </a: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Capability is improved through the easy-to-use interface, clear language, assistance with voice navigation and instructions in steps that specifically deal with the issue of poor digital literacy. Opportunity is increased through constant accessibility from mobile devices 24/7, automated reminders, and linking with the local NHS services, bypassing conventional obstacles, such as inconvenient visits and travelling. Motivation can be increased through personalised risk assessment, goals setting, tracking progress, and culturally appropriate materials for men living in deprived areas.</a:t>
            </a: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COM-B Model has been used successfully in digital health promotion interventions (Koulouvari et al., 2025). Through the deliberate impact on all three elements, NHS Health Check Plus App goes further than simply providing information.</a:t>
            </a:r>
            <a:endParaRPr lang="zh-CN" altLang="en-US" sz="20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25" name="圆角矩形"/>
          <p:cNvSpPr>
            <a:spLocks/>
          </p:cNvSpPr>
          <p:nvPr/>
        </p:nvSpPr>
        <p:spPr>
          <a:xfrm rot="0">
            <a:off x="21945600" y="265471"/>
            <a:ext cx="10607040" cy="21208180"/>
          </a:xfrm>
          <a:prstGeom prst="roundRect">
            <a:avLst>
              <a:gd name="adj" fmla="val 16666"/>
            </a:avLst>
          </a:prstGeom>
          <a:solidFill>
            <a:srgbClr val="FFFFFF"/>
          </a:solidFill>
          <a:ln w="12700" cmpd="sng" cap="flat">
            <a:noFill/>
            <a:prstDash val="solid"/>
            <a:miter/>
          </a:ln>
          <a:effectLst>
            <a:outerShdw sx="100000" sy="100000" algn="bl" rotWithShape="0" blurRad="50800" dist="25400" dir="16200000">
              <a:srgbClr val="000000">
                <a:alpha val="74509"/>
              </a:srgbClr>
            </a:outerShdw>
          </a:effectLst>
        </p:spPr>
      </p:sp>
      <p:sp>
        <p:nvSpPr>
          <p:cNvPr id="26" name="矩形"/>
          <p:cNvSpPr>
            <a:spLocks/>
          </p:cNvSpPr>
          <p:nvPr/>
        </p:nvSpPr>
        <p:spPr>
          <a:xfrm rot="0">
            <a:off x="21945600" y="545687"/>
            <a:ext cx="10607040" cy="548640"/>
          </a:xfrm>
          <a:prstGeom prst="rect"/>
          <a:solidFill>
            <a:srgbClr val="00A499"/>
          </a:solidFill>
          <a:ln w="12700" cmpd="sng" cap="flat">
            <a:noFill/>
            <a:prstDash val="solid"/>
            <a:miter/>
          </a:ln>
        </p:spPr>
      </p:sp>
      <p:sp>
        <p:nvSpPr>
          <p:cNvPr id="27" name="矩形"/>
          <p:cNvSpPr>
            <a:spLocks/>
          </p:cNvSpPr>
          <p:nvPr/>
        </p:nvSpPr>
        <p:spPr>
          <a:xfrm rot="0">
            <a:off x="21945600" y="545687"/>
            <a:ext cx="10607040" cy="548640"/>
          </a:xfrm>
          <a:prstGeom prst="rect"/>
          <a:no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1800" b="1" i="0" u="none" strike="noStrike" kern="1200" cap="none" spc="0" baseline="0">
                <a:solidFill>
                  <a:srgbClr val="FFFFFF"/>
                </a:solidFill>
                <a:latin typeface="Times New Roman" pitchFamily="18" charset="0"/>
                <a:ea typeface="Arial" pitchFamily="34" charset="0"/>
                <a:cs typeface="Times New Roman" pitchFamily="18" charset="0"/>
              </a:rPr>
              <a:t>EXPECTED OUTCOMES</a:t>
            </a:r>
            <a:endParaRPr lang="zh-CN" altLang="en-US" sz="18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28" name="矩形"/>
          <p:cNvSpPr>
            <a:spLocks/>
          </p:cNvSpPr>
          <p:nvPr/>
        </p:nvSpPr>
        <p:spPr>
          <a:xfrm rot="0">
            <a:off x="22168302" y="1306363"/>
            <a:ext cx="10241282" cy="3200400"/>
          </a:xfrm>
          <a:prstGeom prst="rect"/>
          <a:noFill/>
          <a:ln w="12700" cmpd="sng" cap="flat">
            <a:noFill/>
            <a:prstDash val="solid"/>
            <a:miter/>
          </a:ln>
        </p:spPr>
        <p:txBody>
          <a:bodyPr vert="horz" wrap="square" lIns="91440" tIns="45720" rIns="91440" bIns="45720" anchor="t" anchorCtr="0">
            <a:prstTxWarp prst="textNoShape"/>
          </a:bodyPr>
          <a:lstStyle/>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The use of the COM-B model is likely to result in considerably higher uptake and follow-up than conventional approaches. There is evidence that suggests that digital interventions may yield increased initial uptake (Salway et al., 2024). Using the framework of COM-B, the app will be able to improve the rates of completion of NHS Health Checks among the target population by 15-25 percentage points.</a:t>
            </a: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endParaRPr lang="en-US" altLang="zh-CN" sz="20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However, the success of the project will hinge upon effective community involvement in its co-design as well as continuous assistance with the development of digital literacy skills among individuals. In the absence of this, there is a threat of widening the existing gap in digital exclusion (Zhang et al., 2023; Western et al., 2025). An equity-focused implementation of the intervention has high potential to decrease CVD-related health inequalities in North East England.</a:t>
            </a:r>
            <a:endParaRPr lang="zh-CN" altLang="en-US" sz="20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29" name="矩形"/>
          <p:cNvSpPr>
            <a:spLocks/>
          </p:cNvSpPr>
          <p:nvPr/>
        </p:nvSpPr>
        <p:spPr>
          <a:xfrm rot="0">
            <a:off x="21947982" y="12094434"/>
            <a:ext cx="10607040" cy="457200"/>
          </a:xfrm>
          <a:prstGeom prst="rect"/>
          <a:solidFill>
            <a:srgbClr val="003087"/>
          </a:solidFill>
          <a:ln w="12700" cmpd="sng" cap="flat">
            <a:noFill/>
            <a:prstDash val="solid"/>
            <a:miter/>
          </a:ln>
        </p:spPr>
      </p:sp>
      <p:sp>
        <p:nvSpPr>
          <p:cNvPr id="30" name="矩形"/>
          <p:cNvSpPr>
            <a:spLocks/>
          </p:cNvSpPr>
          <p:nvPr/>
        </p:nvSpPr>
        <p:spPr>
          <a:xfrm rot="0">
            <a:off x="21874070" y="12119844"/>
            <a:ext cx="10607040" cy="457200"/>
          </a:xfrm>
          <a:prstGeom prst="rect"/>
          <a:no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1800" b="1" i="0" u="none" strike="noStrike" kern="1200" cap="none" spc="0" baseline="0">
                <a:solidFill>
                  <a:srgbClr val="FFFFFF"/>
                </a:solidFill>
                <a:latin typeface="Times New Roman" pitchFamily="18" charset="0"/>
                <a:ea typeface="Arial" pitchFamily="34" charset="0"/>
                <a:cs typeface="Times New Roman" pitchFamily="18" charset="0"/>
              </a:rPr>
              <a:t>CONCLUSION</a:t>
            </a:r>
            <a:endParaRPr lang="zh-CN" altLang="en-US" sz="18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31" name="矩形"/>
          <p:cNvSpPr>
            <a:spLocks/>
          </p:cNvSpPr>
          <p:nvPr/>
        </p:nvSpPr>
        <p:spPr>
          <a:xfrm rot="0">
            <a:off x="22128480" y="12810448"/>
            <a:ext cx="10241279" cy="3200400"/>
          </a:xfrm>
          <a:prstGeom prst="rect"/>
          <a:noFill/>
          <a:ln w="12700" cmpd="sng" cap="flat">
            <a:noFill/>
            <a:prstDash val="solid"/>
            <a:miter/>
          </a:ln>
        </p:spPr>
        <p:txBody>
          <a:bodyPr vert="horz" wrap="square" lIns="91440" tIns="45720" rIns="91440" bIns="45720" anchor="t" anchorCtr="0">
            <a:prstTxWarp prst="textNoShape"/>
          </a:bodyPr>
          <a:lstStyle/>
          <a:p>
            <a:pPr marL="0" indent="0" algn="just">
              <a:lnSpc>
                <a:spcPct val="100000"/>
              </a:lnSpc>
              <a:spcBef>
                <a:spcPts val="0"/>
              </a:spcBef>
              <a:spcAft>
                <a:spcPts val="0"/>
              </a:spcAft>
              <a:buNone/>
            </a:pPr>
            <a:r>
              <a:rPr lang="en-US" altLang="zh-CN" sz="2000" b="0" i="0" u="none" strike="noStrike" kern="1200" cap="none" spc="0" baseline="0">
                <a:solidFill>
                  <a:srgbClr val="333333"/>
                </a:solidFill>
                <a:latin typeface="Times New Roman" pitchFamily="18" charset="0"/>
                <a:ea typeface="Arial" pitchFamily="34" charset="0"/>
                <a:cs typeface="Times New Roman" pitchFamily="18" charset="0"/>
              </a:rPr>
              <a:t>NHS Health Check Plus App provides an innovative, evidence-based solution that addresses low uptake of health check-ups among populations with limited access to them while addressing digital exclusion. As far as policy is concerned, the intervention aligns with the national agenda for digitalizing NHS Health Check program and the emphasis on prevention in the NHS Long Term Plan. In terms of education, this intervention draws attention to the necessity of providing comprehensive education about digital literacy and health literacy in impoverished communities. More research is needed to evaluate the sustainability of behavior change, cost-effectiveness, and generalizability of the intervention. Interventions like this one are an essential step towards equitable public health in the digital era.</a:t>
            </a:r>
            <a:endParaRPr lang="zh-CN" altLang="en-US" sz="2000" b="0" i="0" u="none" strike="noStrike" kern="1200" cap="none" spc="0" baseline="0">
              <a:solidFill>
                <a:schemeClr val="tx1"/>
              </a:solidFill>
              <a:latin typeface="Times New Roman" pitchFamily="18" charset="0"/>
              <a:ea typeface="等线" pitchFamily="0" charset="0"/>
              <a:cs typeface="Times New Roman" pitchFamily="18" charset="0"/>
            </a:endParaRPr>
          </a:p>
        </p:txBody>
      </p:sp>
      <p:pic>
        <p:nvPicPr>
          <p:cNvPr id="32" name="图片" descr="Mortality from cardiovascular diseases around the globe - N-IUSSP"/>
          <p:cNvPicPr>
            <a:picLocks noChangeAspect="1"/>
          </p:cNvPicPr>
          <p:nvPr/>
        </p:nvPicPr>
        <p:blipFill>
          <a:blip r:embed="rId1" cstate="print"/>
          <a:stretch>
            <a:fillRect/>
          </a:stretch>
        </p:blipFill>
        <p:spPr>
          <a:xfrm rot="0">
            <a:off x="477111" y="7278328"/>
            <a:ext cx="10292897" cy="7388941"/>
          </a:xfrm>
          <a:prstGeom prst="rect"/>
          <a:noFill/>
          <a:ln w="12700" cmpd="sng" cap="flat">
            <a:noFill/>
            <a:prstDash val="solid"/>
            <a:miter/>
          </a:ln>
        </p:spPr>
      </p:pic>
      <p:pic>
        <p:nvPicPr>
          <p:cNvPr id="33" name="图片" descr="Health Promotion and Health Literacy: Setting the Scene | Springer Nature  Link"/>
          <p:cNvPicPr>
            <a:picLocks noChangeAspect="1"/>
          </p:cNvPicPr>
          <p:nvPr/>
        </p:nvPicPr>
        <p:blipFill>
          <a:blip r:embed="rId2" cstate="print"/>
          <a:stretch>
            <a:fillRect/>
          </a:stretch>
        </p:blipFill>
        <p:spPr>
          <a:xfrm rot="0">
            <a:off x="14097964" y="5161935"/>
            <a:ext cx="4396631" cy="3756341"/>
          </a:xfrm>
          <a:prstGeom prst="rect"/>
          <a:noFill/>
          <a:ln w="12700" cmpd="sng" cap="flat">
            <a:noFill/>
            <a:prstDash val="solid"/>
            <a:miter/>
          </a:ln>
        </p:spPr>
      </p:pic>
      <p:pic>
        <p:nvPicPr>
          <p:cNvPr id="34" name="图片" descr="Image: The Capability, Opportunity, Motivation - Behavior (COM-B) theory"/>
          <p:cNvPicPr>
            <a:picLocks noChangeAspect="1"/>
          </p:cNvPicPr>
          <p:nvPr/>
        </p:nvPicPr>
        <p:blipFill>
          <a:blip r:embed="rId3" cstate="print"/>
          <a:stretch>
            <a:fillRect/>
          </a:stretch>
        </p:blipFill>
        <p:spPr>
          <a:xfrm rot="0">
            <a:off x="11410089" y="14895871"/>
            <a:ext cx="10261191" cy="5829283"/>
          </a:xfrm>
          <a:prstGeom prst="rect"/>
          <a:noFill/>
          <a:ln w="12700" cmpd="sng" cap="flat">
            <a:noFill/>
            <a:prstDash val="solid"/>
            <a:miter/>
          </a:ln>
        </p:spPr>
      </p:pic>
      <p:pic>
        <p:nvPicPr>
          <p:cNvPr id="35" name="图片" descr="Application of the COM-B model to barriers and facilitators to chlamydia  testing in general practice for young people and primary care  practitioners: a systematic review | Implementation Science | Springer  Nature Link"/>
          <p:cNvPicPr>
            <a:picLocks noChangeAspect="1"/>
          </p:cNvPicPr>
          <p:nvPr/>
        </p:nvPicPr>
        <p:blipFill>
          <a:blip r:embed="rId4" cstate="print"/>
          <a:stretch>
            <a:fillRect/>
          </a:stretch>
        </p:blipFill>
        <p:spPr>
          <a:xfrm rot="0">
            <a:off x="22168302" y="5604387"/>
            <a:ext cx="10312809" cy="6256641"/>
          </a:xfrm>
          <a:prstGeom prst="rect"/>
          <a:noFill/>
          <a:ln w="12700" cmpd="sng" cap="flat">
            <a:noFill/>
            <a:prstDash val="solid"/>
            <a:miter/>
          </a:ln>
        </p:spPr>
      </p:pic>
      <p:pic>
        <p:nvPicPr>
          <p:cNvPr id="36" name="图片" descr="Rapid evaluation of NHS Health Check Online | RAND"/>
          <p:cNvPicPr>
            <a:picLocks noChangeAspect="1"/>
          </p:cNvPicPr>
          <p:nvPr/>
        </p:nvPicPr>
        <p:blipFill>
          <a:blip r:embed="rId5" cstate="print"/>
          <a:stretch>
            <a:fillRect/>
          </a:stretch>
        </p:blipFill>
        <p:spPr>
          <a:xfrm rot="0">
            <a:off x="22168302" y="15732719"/>
            <a:ext cx="10201457" cy="5389921"/>
          </a:xfrm>
          <a:prstGeom prst="rect"/>
          <a:noFill/>
          <a:ln w="12700" cmpd="sng" cap="flat">
            <a:noFill/>
            <a:prstDash val="solid"/>
            <a:miter/>
          </a:ln>
        </p:spPr>
      </p:pic>
      <p:pic>
        <p:nvPicPr>
          <p:cNvPr id="37" name="图片" descr="Cardiovascular disease: early deaths in England at highest rate in more  than a decade | Heart disease | The Guardian"/>
          <p:cNvPicPr>
            <a:picLocks noChangeAspect="1"/>
          </p:cNvPicPr>
          <p:nvPr/>
        </p:nvPicPr>
        <p:blipFill>
          <a:blip r:embed="rId6" cstate="print"/>
          <a:stretch>
            <a:fillRect/>
          </a:stretch>
        </p:blipFill>
        <p:spPr>
          <a:xfrm rot="0">
            <a:off x="477111" y="14776566"/>
            <a:ext cx="10221369" cy="6346074"/>
          </a:xfrm>
          <a:prstGeom prst="rect"/>
          <a:noFill/>
          <a:ln w="12700" cmpd="sng" cap="flat">
            <a:noFill/>
            <a:prstDash val="solid"/>
            <a:miter/>
          </a:ln>
        </p:spPr>
      </p:pic>
    </p:spTree>
    <p:extLst>
      <p:ext uri="{BB962C8B-B14F-4D97-AF65-F5344CB8AC3E}">
        <p14:creationId xmlns:p14="http://schemas.microsoft.com/office/powerpoint/2010/main" val="1274417021"/>
      </p:ext>
    </p:extLst>
  </p:cSld>
  <p:clrMapOvr>
    <a:masterClrMapping/>
  </p:clrMapOvr>
</p:sld>
</file>

<file path=ppt/slides/slide3.xml><?xml version="1.0" encoding="utf-8"?>
<p:sld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41" name="矩形"/>
          <p:cNvSpPr>
            <a:spLocks/>
          </p:cNvSpPr>
          <p:nvPr/>
        </p:nvSpPr>
        <p:spPr>
          <a:xfrm rot="0">
            <a:off x="365760" y="-106190"/>
            <a:ext cx="32186878" cy="21983948"/>
          </a:xfrm>
          <a:prstGeom prst="rect"/>
          <a:solidFill>
            <a:srgbClr val="F5F5F5"/>
          </a:solidFill>
          <a:ln w="12700" cmpd="sng" cap="flat">
            <a:noFill/>
            <a:prstDash val="solid"/>
            <a:miter/>
          </a:ln>
        </p:spPr>
      </p:sp>
      <p:sp>
        <p:nvSpPr>
          <p:cNvPr id="42" name="矩形"/>
          <p:cNvSpPr>
            <a:spLocks/>
          </p:cNvSpPr>
          <p:nvPr/>
        </p:nvSpPr>
        <p:spPr>
          <a:xfrm rot="0">
            <a:off x="359862" y="67842"/>
            <a:ext cx="32186878" cy="1318506"/>
          </a:xfrm>
          <a:prstGeom prst="rect"/>
          <a:solidFill>
            <a:srgbClr val="8FAADB"/>
          </a:solidFill>
          <a:ln w="12700" cmpd="sng" cap="flat">
            <a:noFill/>
            <a:prstDash val="solid"/>
            <a:miter/>
          </a:ln>
        </p:spPr>
        <p:txBody>
          <a:bodyPr vert="horz" wrap="square" lIns="91440" tIns="45720" rIns="91440" bIns="45720" anchor="ctr" anchorCtr="0">
            <a:prstTxWarp prst="textNoShape"/>
          </a:bodyPr>
          <a:lstStyle/>
          <a:p>
            <a:pPr marL="0" indent="0" algn="ctr">
              <a:lnSpc>
                <a:spcPct val="100000"/>
              </a:lnSpc>
              <a:spcBef>
                <a:spcPts val="0"/>
              </a:spcBef>
              <a:spcAft>
                <a:spcPts val="0"/>
              </a:spcAft>
              <a:buNone/>
            </a:pPr>
            <a:r>
              <a:rPr lang="en-US" altLang="zh-CN" sz="3200" b="1" i="0" u="none" strike="noStrike" kern="1200" cap="none" spc="0" baseline="0">
                <a:solidFill>
                  <a:srgbClr val="003087"/>
                </a:solidFill>
                <a:latin typeface="Times New Roman" pitchFamily="18" charset="0"/>
                <a:ea typeface="Arial" pitchFamily="34" charset="0"/>
                <a:cs typeface="Times New Roman" pitchFamily="18" charset="0"/>
              </a:rPr>
              <a:t>REFERENCES</a:t>
            </a:r>
            <a:endParaRPr lang="zh-CN" altLang="en-US" sz="3200" b="0" i="0" u="none" strike="noStrike" kern="1200" cap="none" spc="0" baseline="0">
              <a:solidFill>
                <a:schemeClr val="tx1"/>
              </a:solidFill>
              <a:latin typeface="Times New Roman" pitchFamily="18" charset="0"/>
              <a:ea typeface="等线" pitchFamily="0" charset="0"/>
              <a:cs typeface="Times New Roman" pitchFamily="18" charset="0"/>
            </a:endParaRPr>
          </a:p>
        </p:txBody>
      </p:sp>
      <p:sp>
        <p:nvSpPr>
          <p:cNvPr id="43" name="矩形"/>
          <p:cNvSpPr>
            <a:spLocks/>
          </p:cNvSpPr>
          <p:nvPr/>
        </p:nvSpPr>
        <p:spPr>
          <a:xfrm rot="0">
            <a:off x="548640" y="716770"/>
            <a:ext cx="31821122" cy="21228830"/>
          </a:xfrm>
          <a:prstGeom prst="rect"/>
          <a:noFill/>
          <a:ln w="12700" cmpd="sng" cap="flat">
            <a:noFill/>
            <a:prstDash val="solid"/>
            <a:miter/>
          </a:ln>
        </p:spPr>
        <p:txBody>
          <a:bodyPr vert="horz" wrap="square" lIns="91440" tIns="45720" rIns="91440" bIns="45720" anchor="t" anchorCtr="0">
            <a:prstTxWarp prst="textNoShape"/>
          </a:bodyPr>
          <a:lstStyle/>
          <a:p>
            <a:pPr marL="0" indent="0" algn="just">
              <a:lnSpc>
                <a:spcPct val="150000"/>
              </a:lnSpc>
              <a:spcBef>
                <a:spcPts val="0"/>
              </a:spcBef>
              <a:spcAft>
                <a:spcPts val="0"/>
              </a:spcAft>
              <a:buNone/>
            </a:pP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Badr, J., Motulsky, A. and Denis, J.L. (2024) 'Digital health technologies and inequalities: A scoping review of potential impacts and policy recommendations',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Health Policy</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146, 105122. doi:10.1016/j.healthpol.2024.105122.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1"/>
              </a:rPr>
              <a:t>https://www.sciencedirect.com/science/article/pii/S0168851024001325</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Department of Health and Social Care (2021)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Preventing illness and improving health for all: a review of the NHS Health Check programme and recommendations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London: Department of Health and Social Care.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2"/>
              </a:rPr>
              <a:t>https://www.gov.uk/government/publications/nhs-health-check-programme-review/preventing-illness-and-improving-health-for-all-a-review-of-the-nhs-health-check-programme-and-recommendations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Eberhardt, J., Kane, L., Portman, R., Ling, J., Goddard, T., Johnston, M., Robinson, C., Reay, A., Divers, A. and Newbury-Birch, D. (2025) 'Barriers and Facilitators of NHS Health Checks in Socioeconomically Deprived Communities in the North East of England: A Qualitative Study With Peer Researchers',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Health Expectations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doi:10.1111/hex.70199.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3"/>
              </a:rPr>
              <a:t>https://onlinelibrary.wiley.com/doi/pdf/10.1111/hex.70199</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Gidlow, C.J., Sams, L., Riley, V., Ellis, N.J., Povey, R., Nolan, A., Walsh, G., Green, H. and Thompson, K. (2025) 'Feasibility study of a digital NHS Health Check',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BMC Digital Health</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3, 34. doi:10.1186/s44247-025-00161-9.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4"/>
              </a:rPr>
              <a:t>https://link.springer.com/content/pdf/10.1186/s44247-025-00161-9.pdf</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Health Equity Evidence Centre (2024)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What works to improve health and digital literacy in disadvantaged groups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5"/>
              </a:rPr>
              <a:t>https://www.heec.co.uk/resource/what-works-to-improve-health-and-digital-literacy-in-disadvantaged-groups/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Koulouvari</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A.-D.,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Margariti</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Sakellari</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E.,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Barbouni</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 and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Lagiou</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 (2025) 'Applications of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Behavioral</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Change Theories and Models in Health Promotion Interventions: A Rapid Review',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Behavioral</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 Sciences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15(5), 580. doi:10.3390/bs15050580.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6"/>
              </a:rPr>
              <a:t>https://www.mdpi.com/2076-328X/15/5/580</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Koulouvari</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A.-D.,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Margariti</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Sakellari</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E.,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Barbouni</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 and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Lagiou</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 (2025) 'Applications of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Behavioral</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Change Theories and Models in Health Promotion Interventions: A Rapid Review',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Behavioral</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Sciences, 15(5), 580. doi:10.3390/bs15050580.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7"/>
              </a:rPr>
              <a:t>https://doi.org/10.3390/bs15050580</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Liaqat, M., Mushtaq, M., Jamil, A., Mushtaq, M.M., Ali, H., Anwar, R. and Bakht, D. (2024) 'Mobile Health Interventions: A Frontier for Mitigating the Global Burden of Cardiovascular Disease',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Cureus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16(6), e62157. doi:10.7759/cureus.62157.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8"/>
              </a:rPr>
              <a:t>https://www.cureus.com/articles/260402-mobile-health-interventions-a-frontier-for-mitigating-the-global-burden-of-cardiovascular-disease.pdf</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Milne-Ives, M., Lam, C., De Cock, C., Van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Velthoven</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M.H. and Meinert, E. (2020) 'Mobile Health Interventions for the Primary Prevention of Cardiovascular Disease and Type 2 Diabetes: A Systematic Literature Review',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Journal of Medical Internet Research</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22(10), e21159. doi:10.2196/21159.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9"/>
              </a:rPr>
              <a:t>https://www.jmir.org/2020/10/e21159/</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North East and North Cumbria Integrated Care Board (2025) Health and Healthcare Inequalities Report 2024-2025. Newcastle upon Tyne: North East and North Cumbria Integrated Care Board.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10"/>
              </a:rPr>
              <a:t>https://northeastnorthcumbria.nhs.uk/media/xrncif3m/health-and-healthcare-inequalities-report-2024-25.pdf</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Salway, R., Sillero-Rejon, C., Forte, C., Grey, E., Jessiman, P., McLeod, H., Harkes, R., Stokes, P., De Vocht, F., Campbell, R. and Jago, R. (2024) 'A service evaluation of the uptake and effectiveness of a digital delivery of the NHS health check service', BMJ Open, 14(11), e091417. doi:10.1136/bmjopen-2024-091417.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11"/>
              </a:rPr>
              <a:t>https://bmjopen.bmj.com/content/bmjopen/14/11/e091417.full.pdf</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Western, M.J., Smit, E.S.,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Gültzow</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T.,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Neter</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E.,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Sniehotta</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F.F., Malkowski, O.S., Wright, C., Busse, H.,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Peuters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C.,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Rehackova</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L.,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Oteșanu</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A.G., Ainsworth, B., Jones, C.M., Kilb, M., Rodrigues, A.M., Perski, O., Wright, A. and König, L.M. (2025) 'Bridging the digital health divide: a narrative review of the causes, implications, and solutions for digital health inequalities',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Health Psychology and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Behavioral</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 Medicine</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13, 2493139. doi:10.1080/21642850.2025.2493139.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12"/>
              </a:rPr>
              <a:t>https://www.tandfonline.com/doi/pdf/10.1080/21642850.2025.2493139</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World Health Organization (2020)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Global strategy on digital health 2020-2025</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Geneva: World Health Organization.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13"/>
              </a:rPr>
              <a:t>https://www.who.int/docs/default-source/documents/gs4dhdaa2a9f352b0445bafbc79ca799dce4d.pdf</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Zhang, J.,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Gallifant</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J., Pierce, R.L.,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Ashrafian</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H., Darzi, A. and Neves, A.L. (2023) 'Quantifying digital health inequality across a national healthcare system', BMJ Health and Care Informatics, 30, e100809. doi:10.1136/bmjhci-2023-100809.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14"/>
              </a:rPr>
              <a:t>https://pmc.ncbi.nlm.nih.gov/articles/PMC10680008/</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a:t>
            </a:r>
            <a:endParaRPr lang="en-US" altLang="zh-CN" sz="2500" b="0" i="0" u="none" strike="noStrike" kern="1200" cap="none" spc="0" baseline="0">
              <a:solidFill>
                <a:schemeClr val="tx1"/>
              </a:solidFill>
              <a:latin typeface="Times New Roman" pitchFamily="18" charset="0"/>
              <a:ea typeface="等线" pitchFamily="0" charset="0"/>
              <a:cs typeface="Times New Roman" pitchFamily="18" charset="0"/>
            </a:endParaRPr>
          </a:p>
          <a:p>
            <a:pPr marL="0" indent="0" algn="just">
              <a:lnSpc>
                <a:spcPct val="150000"/>
              </a:lnSpc>
              <a:spcBef>
                <a:spcPts val="0"/>
              </a:spcBef>
              <a:spcAft>
                <a:spcPts val="0"/>
              </a:spcAft>
              <a:buNone/>
            </a:pP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Zhang, J.,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Gallifant</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J., Pierce, R.L., Fordham, A., Teo, J., Celi, L. and </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Ashrafian</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H., 2023. Quantifying digital health inequality across a national healthcare system.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BMJ health &amp; care informatics</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t>
            </a:r>
            <a:r>
              <a:rPr lang="en-US" altLang="zh-CN" sz="2500" b="0" i="1" u="none" strike="noStrike" kern="1200" cap="none" spc="0" baseline="0">
                <a:solidFill>
                  <a:schemeClr val="tx1"/>
                </a:solidFill>
                <a:latin typeface="Times New Roman" pitchFamily="18" charset="0"/>
                <a:ea typeface="等线" pitchFamily="0" charset="0"/>
                <a:cs typeface="Times New Roman" pitchFamily="18" charset="0"/>
              </a:rPr>
              <a:t>30</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(1), p.e100809. Available at: </a:t>
            </a:r>
            <a:r>
              <a:rPr lang="en-US" altLang="zh-CN" sz="2500" b="0" i="0" u="sng" strike="noStrike" kern="1200" cap="none" spc="0" baseline="0">
                <a:solidFill>
                  <a:schemeClr val="tx1"/>
                </a:solidFill>
                <a:latin typeface="Times New Roman" pitchFamily="18" charset="0"/>
                <a:ea typeface="等线" pitchFamily="0" charset="0"/>
                <a:cs typeface="Times New Roman" pitchFamily="18" charset="0"/>
                <a:hlinkClick r:id="rId15"/>
              </a:rPr>
              <a:t>https://pmc.ncbi.nlm.nih.gov/articles/PMC10680008/pdf/bmjhci-2023-100809.pdf</a:t>
            </a:r>
            <a:r>
              <a:rPr lang="en-US" altLang="zh-CN" sz="2500" b="0" i="0" u="none" strike="noStrike" kern="1200" cap="none" spc="0" baseline="0">
                <a:solidFill>
                  <a:schemeClr val="tx1"/>
                </a:solidFill>
                <a:latin typeface="Times New Roman" pitchFamily="18" charset="0"/>
                <a:ea typeface="等线" pitchFamily="0" charset="0"/>
                <a:cs typeface="Times New Roman" pitchFamily="18" charset="0"/>
              </a:rPr>
              <a:t> (Accessed: 27 June 2026). </a:t>
            </a:r>
            <a:endParaRPr lang="zh-CN" altLang="en-US" sz="2500" b="0" i="0" u="none" strike="noStrike" kern="1200" cap="none" spc="0" baseline="0">
              <a:solidFill>
                <a:schemeClr val="tx1"/>
              </a:solidFill>
              <a:latin typeface="Times New Roman" pitchFamily="18" charset="0"/>
              <a:ea typeface="等线" pitchFamily="0" charset="0"/>
              <a:cs typeface="Times New Roman" pitchFamily="18" charset="0"/>
            </a:endParaRPr>
          </a:p>
        </p:txBody>
      </p:sp>
    </p:spTree>
    <p:extLst>
      <p:ext uri="{BB962C8B-B14F-4D97-AF65-F5344CB8AC3E}">
        <p14:creationId xmlns:p14="http://schemas.microsoft.com/office/powerpoint/2010/main" val="81788961"/>
      </p:ext>
    </p:extLst>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
        <a:ea typeface=""/>
        <a:cs typeface=""/>
      </a:majorFont>
      <a:minorFont>
        <a:latin typeface=""/>
        <a:ea typeface=""/>
        <a:cs typeface=""/>
      </a:minorFont>
    </a:fontScheme>
    <a:fmtScheme name="Office Theme">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theme>
</file>

<file path=ppt/theme/theme2.xml><?xml version="1.0" encoding="utf-8"?>
<a:theme xmlns:a="http://schemas.openxmlformats.org/drawingml/2006/main" name="notesMaster1">
  <a:themeElements>
    <a:clrScheme name="notesMaster1">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otesMaster1">
      <a:majorFont>
        <a:latin typeface=""/>
        <a:ea typeface=""/>
        <a:cs typeface=""/>
      </a:majorFont>
      <a:minorFont>
        <a:latin typeface=""/>
        <a:ea typeface=""/>
        <a:cs typeface=""/>
      </a:minorFont>
    </a:fontScheme>
    <a:fmtScheme name="notesMaster1">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theme>
</file>

<file path=docProps/app.xml><?xml version="1.0" encoding="utf-8"?>
<Properties xmlns="http://schemas.openxmlformats.org/officeDocument/2006/extended-properties">
  <Template>Normal.eit</Template>
  <TotalTime>33</TotalTime>
  <Application>Yozo_Office</Application>
  <Company>PptxGenJS</Company>
</Properties>
</file>

<file path=docProps/core.xml><?xml version="1.0" encoding="utf-8"?>
<cp:coreProperties xmlns:cp="http://schemas.openxmlformats.org/package/2006/metadata/core-properties" xmlns:dc="http://purl.org/dc/elements/1.1/" xmlns:dcterms="http://purl.org/dc/terms/" xmlns:xsi="http://www.w3.org/2001/XMLSchema-instance">
  <dc:title>PptxGenJS Presentation</dc:title>
  <dc:subject>PptxGenJS Presentation</dc:subject>
  <cp:lastModifiedBy>root</cp:lastModifiedBy>
  <cp:revision>0</cp:revision>
  <dcterms:created xsi:type="dcterms:W3CDTF">2026-06-27T16:09:37Z</dcterms:created>
  <dcterms:modified xsi:type="dcterms:W3CDTF">2026-07-02T15:27:58Z</dcterms:modified>
</cp:coreProperties>
</file>