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60" r:id="rId4"/>
    <p:sldId id="259" r:id="rId5"/>
    <p:sldId id="257" r:id="rId6"/>
    <p:sldId id="261" r:id="rId7"/>
    <p:sldId id="262" r:id="rId8"/>
    <p:sldId id="266" r:id="rId9"/>
    <p:sldId id="263" r:id="rId10"/>
    <p:sldId id="264" r:id="rId11"/>
    <p:sldId id="265"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398DAB-715F-4691-83A1-E2B86B2343AA}" v="632" dt="2022-12-07T05:02:11.548"/>
    <p1510:client id="{5CA71E6F-FC7B-01A2-9DAD-3F1DE35B60B0}" v="1325" dt="2022-12-08T07:42:09.110"/>
    <p1510:client id="{FA0F3E3E-4302-2287-E2B6-1109D7CE6F2A}" v="53" dt="2022-12-07T06:25:38.7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EE583BA-6086-4A89-B369-481FF8BDF2CC}" type="doc">
      <dgm:prSet loTypeId="urn:microsoft.com/office/officeart/2005/8/layout/default" loCatId="list" qsTypeId="urn:microsoft.com/office/officeart/2005/8/quickstyle/simple2" qsCatId="simple" csTypeId="urn:microsoft.com/office/officeart/2005/8/colors/accent0_3" csCatId="mainScheme"/>
      <dgm:spPr/>
      <dgm:t>
        <a:bodyPr/>
        <a:lstStyle/>
        <a:p>
          <a:endParaRPr lang="en-US"/>
        </a:p>
      </dgm:t>
    </dgm:pt>
    <dgm:pt modelId="{0FA98526-D811-465E-B47A-D0F67B925433}">
      <dgm:prSet/>
      <dgm:spPr/>
      <dgm:t>
        <a:bodyPr/>
        <a:lstStyle/>
        <a:p>
          <a:r>
            <a:rPr lang="en-GB"/>
            <a:t>To understand what mental health is </a:t>
          </a:r>
          <a:endParaRPr lang="en-US"/>
        </a:p>
      </dgm:t>
    </dgm:pt>
    <dgm:pt modelId="{AC1C15AA-90D7-4073-8860-7F989A6928EC}" type="parTrans" cxnId="{300039DA-A890-4368-ADD7-9407C2FCADAD}">
      <dgm:prSet/>
      <dgm:spPr/>
      <dgm:t>
        <a:bodyPr/>
        <a:lstStyle/>
        <a:p>
          <a:endParaRPr lang="en-US"/>
        </a:p>
      </dgm:t>
    </dgm:pt>
    <dgm:pt modelId="{E047D572-ABCC-4838-B1B6-77ABA335AE37}" type="sibTrans" cxnId="{300039DA-A890-4368-ADD7-9407C2FCADAD}">
      <dgm:prSet/>
      <dgm:spPr/>
      <dgm:t>
        <a:bodyPr/>
        <a:lstStyle/>
        <a:p>
          <a:endParaRPr lang="en-US"/>
        </a:p>
      </dgm:t>
    </dgm:pt>
    <dgm:pt modelId="{4FC6FD89-CB0D-4078-857D-F7495BDD41C9}">
      <dgm:prSet/>
      <dgm:spPr/>
      <dgm:t>
        <a:bodyPr/>
        <a:lstStyle/>
        <a:p>
          <a:r>
            <a:rPr lang="en-GB"/>
            <a:t>To understand the importance of research in nursing</a:t>
          </a:r>
          <a:endParaRPr lang="en-US"/>
        </a:p>
      </dgm:t>
    </dgm:pt>
    <dgm:pt modelId="{F95851BE-ADC9-4C40-AFB7-714DBCB1ED22}" type="parTrans" cxnId="{E207B4F7-4D97-4599-91C5-C28917B514B6}">
      <dgm:prSet/>
      <dgm:spPr/>
      <dgm:t>
        <a:bodyPr/>
        <a:lstStyle/>
        <a:p>
          <a:endParaRPr lang="en-US"/>
        </a:p>
      </dgm:t>
    </dgm:pt>
    <dgm:pt modelId="{E1AC7CB1-ED3A-4BD6-B452-BBC6E1BD9F08}" type="sibTrans" cxnId="{E207B4F7-4D97-4599-91C5-C28917B514B6}">
      <dgm:prSet/>
      <dgm:spPr/>
      <dgm:t>
        <a:bodyPr/>
        <a:lstStyle/>
        <a:p>
          <a:endParaRPr lang="en-US"/>
        </a:p>
      </dgm:t>
    </dgm:pt>
    <dgm:pt modelId="{1D7B992F-5BFE-4BDD-A401-861FAB7057F8}">
      <dgm:prSet/>
      <dgm:spPr/>
      <dgm:t>
        <a:bodyPr/>
        <a:lstStyle/>
        <a:p>
          <a:r>
            <a:rPr lang="en-GB"/>
            <a:t>To understand why mental health is such an important topic</a:t>
          </a:r>
          <a:endParaRPr lang="en-US"/>
        </a:p>
      </dgm:t>
    </dgm:pt>
    <dgm:pt modelId="{5D98E25C-D69D-492D-8F74-C6DCEE6A3EE7}" type="parTrans" cxnId="{D3BBBC49-9124-404D-B715-99B5684CFC57}">
      <dgm:prSet/>
      <dgm:spPr/>
      <dgm:t>
        <a:bodyPr/>
        <a:lstStyle/>
        <a:p>
          <a:endParaRPr lang="en-US"/>
        </a:p>
      </dgm:t>
    </dgm:pt>
    <dgm:pt modelId="{B243A886-D426-4EB2-AB37-7704CF3C9BF9}" type="sibTrans" cxnId="{D3BBBC49-9124-404D-B715-99B5684CFC57}">
      <dgm:prSet/>
      <dgm:spPr/>
      <dgm:t>
        <a:bodyPr/>
        <a:lstStyle/>
        <a:p>
          <a:endParaRPr lang="en-US"/>
        </a:p>
      </dgm:t>
    </dgm:pt>
    <dgm:pt modelId="{D9A7A0F2-B0F3-465E-9EA0-DB563EB0237B}">
      <dgm:prSet/>
      <dgm:spPr/>
      <dgm:t>
        <a:bodyPr/>
        <a:lstStyle/>
        <a:p>
          <a:r>
            <a:rPr lang="en-GB"/>
            <a:t>To educate about the dangers of mental health </a:t>
          </a:r>
          <a:endParaRPr lang="en-US"/>
        </a:p>
      </dgm:t>
    </dgm:pt>
    <dgm:pt modelId="{58B9CD31-4364-4CA9-AFB9-2A4C28C30C8F}" type="parTrans" cxnId="{EF60A7E1-6868-451B-9147-AED2062431F1}">
      <dgm:prSet/>
      <dgm:spPr/>
      <dgm:t>
        <a:bodyPr/>
        <a:lstStyle/>
        <a:p>
          <a:endParaRPr lang="en-US"/>
        </a:p>
      </dgm:t>
    </dgm:pt>
    <dgm:pt modelId="{99B8D11B-FAC2-4E28-9C3B-76543285648B}" type="sibTrans" cxnId="{EF60A7E1-6868-451B-9147-AED2062431F1}">
      <dgm:prSet/>
      <dgm:spPr/>
      <dgm:t>
        <a:bodyPr/>
        <a:lstStyle/>
        <a:p>
          <a:endParaRPr lang="en-US"/>
        </a:p>
      </dgm:t>
    </dgm:pt>
    <dgm:pt modelId="{7AD43985-3C8E-465F-9A29-11729B1FE432}">
      <dgm:prSet/>
      <dgm:spPr/>
      <dgm:t>
        <a:bodyPr/>
        <a:lstStyle/>
        <a:p>
          <a:r>
            <a:rPr lang="en-GB"/>
            <a:t>To help understand that everyone has gone through a mental health struggle</a:t>
          </a:r>
          <a:endParaRPr lang="en-US"/>
        </a:p>
      </dgm:t>
    </dgm:pt>
    <dgm:pt modelId="{1A3ED072-8C1D-40A6-ACBC-8FEE783E5E09}" type="parTrans" cxnId="{D0E46B30-05AC-41BD-A0A2-525B50F37044}">
      <dgm:prSet/>
      <dgm:spPr/>
      <dgm:t>
        <a:bodyPr/>
        <a:lstStyle/>
        <a:p>
          <a:endParaRPr lang="en-US"/>
        </a:p>
      </dgm:t>
    </dgm:pt>
    <dgm:pt modelId="{67D0B86E-F564-4CB7-8A19-2063EF9B0896}" type="sibTrans" cxnId="{D0E46B30-05AC-41BD-A0A2-525B50F37044}">
      <dgm:prSet/>
      <dgm:spPr/>
      <dgm:t>
        <a:bodyPr/>
        <a:lstStyle/>
        <a:p>
          <a:endParaRPr lang="en-US"/>
        </a:p>
      </dgm:t>
    </dgm:pt>
    <dgm:pt modelId="{4A5B2EB9-C47A-4627-8F3F-F286D2B762F9}" type="pres">
      <dgm:prSet presAssocID="{1EE583BA-6086-4A89-B369-481FF8BDF2CC}" presName="diagram" presStyleCnt="0">
        <dgm:presLayoutVars>
          <dgm:dir/>
          <dgm:resizeHandles val="exact"/>
        </dgm:presLayoutVars>
      </dgm:prSet>
      <dgm:spPr/>
    </dgm:pt>
    <dgm:pt modelId="{1B5CEF81-DFD5-4877-B61F-4C22ACD2C61F}" type="pres">
      <dgm:prSet presAssocID="{0FA98526-D811-465E-B47A-D0F67B925433}" presName="node" presStyleLbl="node1" presStyleIdx="0" presStyleCnt="5">
        <dgm:presLayoutVars>
          <dgm:bulletEnabled val="1"/>
        </dgm:presLayoutVars>
      </dgm:prSet>
      <dgm:spPr/>
    </dgm:pt>
    <dgm:pt modelId="{EF41FB40-2B34-4299-BE64-D84351704798}" type="pres">
      <dgm:prSet presAssocID="{E047D572-ABCC-4838-B1B6-77ABA335AE37}" presName="sibTrans" presStyleCnt="0"/>
      <dgm:spPr/>
    </dgm:pt>
    <dgm:pt modelId="{DEC2A008-EB23-45F0-8268-F0ECA2620CD3}" type="pres">
      <dgm:prSet presAssocID="{4FC6FD89-CB0D-4078-857D-F7495BDD41C9}" presName="node" presStyleLbl="node1" presStyleIdx="1" presStyleCnt="5">
        <dgm:presLayoutVars>
          <dgm:bulletEnabled val="1"/>
        </dgm:presLayoutVars>
      </dgm:prSet>
      <dgm:spPr/>
    </dgm:pt>
    <dgm:pt modelId="{05E99960-A4C0-420B-A6FC-845AF02BF081}" type="pres">
      <dgm:prSet presAssocID="{E1AC7CB1-ED3A-4BD6-B452-BBC6E1BD9F08}" presName="sibTrans" presStyleCnt="0"/>
      <dgm:spPr/>
    </dgm:pt>
    <dgm:pt modelId="{E66A5588-A5DD-4F7F-91F8-91F5CF9F308C}" type="pres">
      <dgm:prSet presAssocID="{1D7B992F-5BFE-4BDD-A401-861FAB7057F8}" presName="node" presStyleLbl="node1" presStyleIdx="2" presStyleCnt="5">
        <dgm:presLayoutVars>
          <dgm:bulletEnabled val="1"/>
        </dgm:presLayoutVars>
      </dgm:prSet>
      <dgm:spPr/>
    </dgm:pt>
    <dgm:pt modelId="{00F52C45-66CE-4C5A-A8E9-AA135382CC04}" type="pres">
      <dgm:prSet presAssocID="{B243A886-D426-4EB2-AB37-7704CF3C9BF9}" presName="sibTrans" presStyleCnt="0"/>
      <dgm:spPr/>
    </dgm:pt>
    <dgm:pt modelId="{840EED02-D90F-4568-BE6B-B5F6977B1E4F}" type="pres">
      <dgm:prSet presAssocID="{D9A7A0F2-B0F3-465E-9EA0-DB563EB0237B}" presName="node" presStyleLbl="node1" presStyleIdx="3" presStyleCnt="5">
        <dgm:presLayoutVars>
          <dgm:bulletEnabled val="1"/>
        </dgm:presLayoutVars>
      </dgm:prSet>
      <dgm:spPr/>
    </dgm:pt>
    <dgm:pt modelId="{11A0DA39-6046-454F-8068-57762DB726BB}" type="pres">
      <dgm:prSet presAssocID="{99B8D11B-FAC2-4E28-9C3B-76543285648B}" presName="sibTrans" presStyleCnt="0"/>
      <dgm:spPr/>
    </dgm:pt>
    <dgm:pt modelId="{20B9F52F-E763-4CF6-95CA-9A2B42A7E62D}" type="pres">
      <dgm:prSet presAssocID="{7AD43985-3C8E-465F-9A29-11729B1FE432}" presName="node" presStyleLbl="node1" presStyleIdx="4" presStyleCnt="5">
        <dgm:presLayoutVars>
          <dgm:bulletEnabled val="1"/>
        </dgm:presLayoutVars>
      </dgm:prSet>
      <dgm:spPr/>
    </dgm:pt>
  </dgm:ptLst>
  <dgm:cxnLst>
    <dgm:cxn modelId="{5981A310-8828-47FC-AD3C-29BA28032698}" type="presOf" srcId="{1EE583BA-6086-4A89-B369-481FF8BDF2CC}" destId="{4A5B2EB9-C47A-4627-8F3F-F286D2B762F9}" srcOrd="0" destOrd="0" presId="urn:microsoft.com/office/officeart/2005/8/layout/default"/>
    <dgm:cxn modelId="{D0E46B30-05AC-41BD-A0A2-525B50F37044}" srcId="{1EE583BA-6086-4A89-B369-481FF8BDF2CC}" destId="{7AD43985-3C8E-465F-9A29-11729B1FE432}" srcOrd="4" destOrd="0" parTransId="{1A3ED072-8C1D-40A6-ACBC-8FEE783E5E09}" sibTransId="{67D0B86E-F564-4CB7-8A19-2063EF9B0896}"/>
    <dgm:cxn modelId="{2529913D-7424-4F9B-8C6B-36D78EFD58E0}" type="presOf" srcId="{1D7B992F-5BFE-4BDD-A401-861FAB7057F8}" destId="{E66A5588-A5DD-4F7F-91F8-91F5CF9F308C}" srcOrd="0" destOrd="0" presId="urn:microsoft.com/office/officeart/2005/8/layout/default"/>
    <dgm:cxn modelId="{57C1F240-00D6-4446-81F5-142D199629A4}" type="presOf" srcId="{4FC6FD89-CB0D-4078-857D-F7495BDD41C9}" destId="{DEC2A008-EB23-45F0-8268-F0ECA2620CD3}" srcOrd="0" destOrd="0" presId="urn:microsoft.com/office/officeart/2005/8/layout/default"/>
    <dgm:cxn modelId="{D3BBBC49-9124-404D-B715-99B5684CFC57}" srcId="{1EE583BA-6086-4A89-B369-481FF8BDF2CC}" destId="{1D7B992F-5BFE-4BDD-A401-861FAB7057F8}" srcOrd="2" destOrd="0" parTransId="{5D98E25C-D69D-492D-8F74-C6DCEE6A3EE7}" sibTransId="{B243A886-D426-4EB2-AB37-7704CF3C9BF9}"/>
    <dgm:cxn modelId="{46F744B5-1E8B-48FC-9CAE-4ED7106239B1}" type="presOf" srcId="{D9A7A0F2-B0F3-465E-9EA0-DB563EB0237B}" destId="{840EED02-D90F-4568-BE6B-B5F6977B1E4F}" srcOrd="0" destOrd="0" presId="urn:microsoft.com/office/officeart/2005/8/layout/default"/>
    <dgm:cxn modelId="{3817BBC4-5458-4F84-B7E0-80D600CFF965}" type="presOf" srcId="{0FA98526-D811-465E-B47A-D0F67B925433}" destId="{1B5CEF81-DFD5-4877-B61F-4C22ACD2C61F}" srcOrd="0" destOrd="0" presId="urn:microsoft.com/office/officeart/2005/8/layout/default"/>
    <dgm:cxn modelId="{300039DA-A890-4368-ADD7-9407C2FCADAD}" srcId="{1EE583BA-6086-4A89-B369-481FF8BDF2CC}" destId="{0FA98526-D811-465E-B47A-D0F67B925433}" srcOrd="0" destOrd="0" parTransId="{AC1C15AA-90D7-4073-8860-7F989A6928EC}" sibTransId="{E047D572-ABCC-4838-B1B6-77ABA335AE37}"/>
    <dgm:cxn modelId="{EF60A7E1-6868-451B-9147-AED2062431F1}" srcId="{1EE583BA-6086-4A89-B369-481FF8BDF2CC}" destId="{D9A7A0F2-B0F3-465E-9EA0-DB563EB0237B}" srcOrd="3" destOrd="0" parTransId="{58B9CD31-4364-4CA9-AFB9-2A4C28C30C8F}" sibTransId="{99B8D11B-FAC2-4E28-9C3B-76543285648B}"/>
    <dgm:cxn modelId="{C5DA13E3-7CB1-4F11-AF72-D55CBCDDE6A9}" type="presOf" srcId="{7AD43985-3C8E-465F-9A29-11729B1FE432}" destId="{20B9F52F-E763-4CF6-95CA-9A2B42A7E62D}" srcOrd="0" destOrd="0" presId="urn:microsoft.com/office/officeart/2005/8/layout/default"/>
    <dgm:cxn modelId="{E207B4F7-4D97-4599-91C5-C28917B514B6}" srcId="{1EE583BA-6086-4A89-B369-481FF8BDF2CC}" destId="{4FC6FD89-CB0D-4078-857D-F7495BDD41C9}" srcOrd="1" destOrd="0" parTransId="{F95851BE-ADC9-4C40-AFB7-714DBCB1ED22}" sibTransId="{E1AC7CB1-ED3A-4BD6-B452-BBC6E1BD9F08}"/>
    <dgm:cxn modelId="{F65751B9-B712-4083-8EDC-AF45A6B03CDC}" type="presParOf" srcId="{4A5B2EB9-C47A-4627-8F3F-F286D2B762F9}" destId="{1B5CEF81-DFD5-4877-B61F-4C22ACD2C61F}" srcOrd="0" destOrd="0" presId="urn:microsoft.com/office/officeart/2005/8/layout/default"/>
    <dgm:cxn modelId="{FD2E2149-3E48-40BA-81D1-06BB5A8A9044}" type="presParOf" srcId="{4A5B2EB9-C47A-4627-8F3F-F286D2B762F9}" destId="{EF41FB40-2B34-4299-BE64-D84351704798}" srcOrd="1" destOrd="0" presId="urn:microsoft.com/office/officeart/2005/8/layout/default"/>
    <dgm:cxn modelId="{A04A7A87-33B1-482D-BB73-02D64098E840}" type="presParOf" srcId="{4A5B2EB9-C47A-4627-8F3F-F286D2B762F9}" destId="{DEC2A008-EB23-45F0-8268-F0ECA2620CD3}" srcOrd="2" destOrd="0" presId="urn:microsoft.com/office/officeart/2005/8/layout/default"/>
    <dgm:cxn modelId="{04FD5A8D-982C-41C1-9F1E-45716435ABF9}" type="presParOf" srcId="{4A5B2EB9-C47A-4627-8F3F-F286D2B762F9}" destId="{05E99960-A4C0-420B-A6FC-845AF02BF081}" srcOrd="3" destOrd="0" presId="urn:microsoft.com/office/officeart/2005/8/layout/default"/>
    <dgm:cxn modelId="{95EA9BA2-E9B9-459B-9053-9036B0C23CC4}" type="presParOf" srcId="{4A5B2EB9-C47A-4627-8F3F-F286D2B762F9}" destId="{E66A5588-A5DD-4F7F-91F8-91F5CF9F308C}" srcOrd="4" destOrd="0" presId="urn:microsoft.com/office/officeart/2005/8/layout/default"/>
    <dgm:cxn modelId="{3D405C53-13AF-41EE-B750-CFA070076019}" type="presParOf" srcId="{4A5B2EB9-C47A-4627-8F3F-F286D2B762F9}" destId="{00F52C45-66CE-4C5A-A8E9-AA135382CC04}" srcOrd="5" destOrd="0" presId="urn:microsoft.com/office/officeart/2005/8/layout/default"/>
    <dgm:cxn modelId="{E60A9D7D-00F8-499E-8A02-F97301556400}" type="presParOf" srcId="{4A5B2EB9-C47A-4627-8F3F-F286D2B762F9}" destId="{840EED02-D90F-4568-BE6B-B5F6977B1E4F}" srcOrd="6" destOrd="0" presId="urn:microsoft.com/office/officeart/2005/8/layout/default"/>
    <dgm:cxn modelId="{4869B3C6-B83E-4D02-9DBC-E1F88B3D4F9B}" type="presParOf" srcId="{4A5B2EB9-C47A-4627-8F3F-F286D2B762F9}" destId="{11A0DA39-6046-454F-8068-57762DB726BB}" srcOrd="7" destOrd="0" presId="urn:microsoft.com/office/officeart/2005/8/layout/default"/>
    <dgm:cxn modelId="{A0C8A698-F9A6-4A83-9A84-88074721B2AD}" type="presParOf" srcId="{4A5B2EB9-C47A-4627-8F3F-F286D2B762F9}" destId="{20B9F52F-E763-4CF6-95CA-9A2B42A7E62D}"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5CEF81-DFD5-4877-B61F-4C22ACD2C61F}">
      <dsp:nvSpPr>
        <dsp:cNvPr id="0" name=""/>
        <dsp:cNvSpPr/>
      </dsp:nvSpPr>
      <dsp:spPr>
        <a:xfrm>
          <a:off x="0" y="695895"/>
          <a:ext cx="2097985" cy="1258791"/>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To understand what mental health is </a:t>
          </a:r>
          <a:endParaRPr lang="en-US" sz="1600" kern="1200"/>
        </a:p>
      </dsp:txBody>
      <dsp:txXfrm>
        <a:off x="0" y="695895"/>
        <a:ext cx="2097985" cy="1258791"/>
      </dsp:txXfrm>
    </dsp:sp>
    <dsp:sp modelId="{DEC2A008-EB23-45F0-8268-F0ECA2620CD3}">
      <dsp:nvSpPr>
        <dsp:cNvPr id="0" name=""/>
        <dsp:cNvSpPr/>
      </dsp:nvSpPr>
      <dsp:spPr>
        <a:xfrm>
          <a:off x="2307783" y="695895"/>
          <a:ext cx="2097985" cy="1258791"/>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To understand the importance of research in nursing</a:t>
          </a:r>
          <a:endParaRPr lang="en-US" sz="1600" kern="1200"/>
        </a:p>
      </dsp:txBody>
      <dsp:txXfrm>
        <a:off x="2307783" y="695895"/>
        <a:ext cx="2097985" cy="1258791"/>
      </dsp:txXfrm>
    </dsp:sp>
    <dsp:sp modelId="{E66A5588-A5DD-4F7F-91F8-91F5CF9F308C}">
      <dsp:nvSpPr>
        <dsp:cNvPr id="0" name=""/>
        <dsp:cNvSpPr/>
      </dsp:nvSpPr>
      <dsp:spPr>
        <a:xfrm>
          <a:off x="4615567" y="695895"/>
          <a:ext cx="2097985" cy="1258791"/>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To understand why mental health is such an important topic</a:t>
          </a:r>
          <a:endParaRPr lang="en-US" sz="1600" kern="1200"/>
        </a:p>
      </dsp:txBody>
      <dsp:txXfrm>
        <a:off x="4615567" y="695895"/>
        <a:ext cx="2097985" cy="1258791"/>
      </dsp:txXfrm>
    </dsp:sp>
    <dsp:sp modelId="{840EED02-D90F-4568-BE6B-B5F6977B1E4F}">
      <dsp:nvSpPr>
        <dsp:cNvPr id="0" name=""/>
        <dsp:cNvSpPr/>
      </dsp:nvSpPr>
      <dsp:spPr>
        <a:xfrm>
          <a:off x="1153891" y="2164485"/>
          <a:ext cx="2097985" cy="1258791"/>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To educate about the dangers of mental health </a:t>
          </a:r>
          <a:endParaRPr lang="en-US" sz="1600" kern="1200"/>
        </a:p>
      </dsp:txBody>
      <dsp:txXfrm>
        <a:off x="1153891" y="2164485"/>
        <a:ext cx="2097985" cy="1258791"/>
      </dsp:txXfrm>
    </dsp:sp>
    <dsp:sp modelId="{20B9F52F-E763-4CF6-95CA-9A2B42A7E62D}">
      <dsp:nvSpPr>
        <dsp:cNvPr id="0" name=""/>
        <dsp:cNvSpPr/>
      </dsp:nvSpPr>
      <dsp:spPr>
        <a:xfrm>
          <a:off x="3461675" y="2164485"/>
          <a:ext cx="2097985" cy="1258791"/>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To help understand that everyone has gone through a mental health struggle</a:t>
          </a:r>
          <a:endParaRPr lang="en-US" sz="1600" kern="1200"/>
        </a:p>
      </dsp:txBody>
      <dsp:txXfrm>
        <a:off x="3461675" y="2164485"/>
        <a:ext cx="2097985" cy="125879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07/12/2022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07/12/2022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07/12/2022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07/12/2022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07/12/2022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07/12/2022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slideLayout" Target="../slideLayouts/slideLayout2.xml"/><Relationship Id="rId1" Type="http://schemas.openxmlformats.org/officeDocument/2006/relationships/video" Target="https://www.youtube.com/embed/hMoLwGixWdM?feature=oembed" TargetMode="External"/><Relationship Id="rId4" Type="http://schemas.openxmlformats.org/officeDocument/2006/relationships/image" Target="../media/image11.jpeg"/></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www.gov.uk/government/people/gillian-keegan" TargetMode="External"/><Relationship Id="rId3" Type="http://schemas.openxmlformats.org/officeDocument/2006/relationships/hyperlink" Target="http://www.nursingworld.org/EspeciallyForYou/Nurse-Researchers" TargetMode="External"/><Relationship Id="rId7" Type="http://schemas.openxmlformats.org/officeDocument/2006/relationships/hyperlink" Target="https://www.gov.uk/government/organisations/department-of-health-and-social-care" TargetMode="External"/><Relationship Id="rId2" Type="http://schemas.openxmlformats.org/officeDocument/2006/relationships/hyperlink" Target="http://www.nimh.nih.gov/health/publications/chronic-illness-mental-health/index.shtml" TargetMode="External"/><Relationship Id="rId1" Type="http://schemas.openxmlformats.org/officeDocument/2006/relationships/slideLayout" Target="../slideLayouts/slideLayout2.xml"/><Relationship Id="rId6" Type="http://schemas.openxmlformats.org/officeDocument/2006/relationships/hyperlink" Target="https://www.who.int/westernpacific/activities/promoting-mental-health" TargetMode="External"/><Relationship Id="rId5" Type="http://schemas.openxmlformats.org/officeDocument/2006/relationships/hyperlink" Target="https://scholar.google.com/scholar_lookup?title=The+nature+of+evidence+and+its+use+in+mental+health+promotion&amp;author=Barry%2C+M.&amp;author=McQueen%2C+D." TargetMode="External"/><Relationship Id="rId10" Type="http://schemas.openxmlformats.org/officeDocument/2006/relationships/hyperlink" Target="https://www.mentalhealthresource.org.uk/facts-and-figures#:~:text=In%20the%20UK%201%20in%204%20people%20will,people%20will%20experience%20suicidal%20thoughts%20throughout%20their%20lifetime." TargetMode="External"/><Relationship Id="rId4" Type="http://schemas.openxmlformats.org/officeDocument/2006/relationships/hyperlink" Target="https://scholar.google.com/scholar_lookup?title=Designing+an+evaluation+framework+for+community+mental+health+promotion&amp;author=Barry%2C+M.M.&amp;publication_year=2003&amp;journal=Journal+of+Mental+Health+Promotion&amp;pages=26-36" TargetMode="External"/><Relationship Id="rId9" Type="http://schemas.openxmlformats.org/officeDocument/2006/relationships/hyperlink" Target="https://www.gov.uk/government/people/sajid-javi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9">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icture containing water, outdoor, wave, shore&#10;&#10;Description automatically generated">
            <a:extLst>
              <a:ext uri="{FF2B5EF4-FFF2-40B4-BE49-F238E27FC236}">
                <a16:creationId xmlns:a16="http://schemas.microsoft.com/office/drawing/2014/main" id="{70760F9A-8A73-6DBD-1B2D-E6F701B49074}"/>
              </a:ext>
            </a:extLst>
          </p:cNvPr>
          <p:cNvPicPr>
            <a:picLocks noChangeAspect="1"/>
          </p:cNvPicPr>
          <p:nvPr/>
        </p:nvPicPr>
        <p:blipFill rotWithShape="1">
          <a:blip r:embed="rId2">
            <a:alphaModFix amt="50000"/>
          </a:blip>
          <a:srcRect t="28204" r="-1" b="15531"/>
          <a:stretch/>
        </p:blipFill>
        <p:spPr>
          <a:xfrm>
            <a:off x="20" y="10"/>
            <a:ext cx="12188930" cy="6857990"/>
          </a:xfrm>
          <a:prstGeom prst="rect">
            <a:avLst/>
          </a:prstGeom>
        </p:spPr>
      </p:pic>
      <p:sp>
        <p:nvSpPr>
          <p:cNvPr id="2" name="Title 1"/>
          <p:cNvSpPr>
            <a:spLocks noGrp="1"/>
          </p:cNvSpPr>
          <p:nvPr>
            <p:ph type="ctrTitle"/>
          </p:nvPr>
        </p:nvSpPr>
        <p:spPr>
          <a:xfrm>
            <a:off x="1524000" y="1122363"/>
            <a:ext cx="9144000" cy="3063240"/>
          </a:xfrm>
        </p:spPr>
        <p:txBody>
          <a:bodyPr>
            <a:normAutofit/>
          </a:bodyPr>
          <a:lstStyle/>
          <a:p>
            <a:r>
              <a:rPr lang="en-GB" sz="6600" b="1" dirty="0">
                <a:solidFill>
                  <a:srgbClr val="FFFFFF"/>
                </a:solidFill>
                <a:cs typeface="Calibri Light"/>
              </a:rPr>
              <a:t>Mental health</a:t>
            </a:r>
            <a:endParaRPr lang="en-GB" sz="6600" b="1" dirty="0">
              <a:solidFill>
                <a:srgbClr val="FFFFFF"/>
              </a:solidFill>
            </a:endParaRPr>
          </a:p>
        </p:txBody>
      </p:sp>
      <p:sp>
        <p:nvSpPr>
          <p:cNvPr id="3" name="Subtitle 2"/>
          <p:cNvSpPr>
            <a:spLocks noGrp="1"/>
          </p:cNvSpPr>
          <p:nvPr>
            <p:ph type="subTitle" idx="1"/>
          </p:nvPr>
        </p:nvSpPr>
        <p:spPr>
          <a:xfrm>
            <a:off x="3047" y="4383771"/>
            <a:ext cx="8727058" cy="1334910"/>
          </a:xfrm>
        </p:spPr>
        <p:txBody>
          <a:bodyPr vert="horz" lIns="91440" tIns="45720" rIns="91440" bIns="45720" rtlCol="0" anchor="t">
            <a:noAutofit/>
          </a:bodyPr>
          <a:lstStyle/>
          <a:p>
            <a:pPr algn="l"/>
            <a:r>
              <a:rPr lang="en-GB" u="sng" dirty="0">
                <a:ea typeface="+mn-lt"/>
                <a:cs typeface="+mn-lt"/>
              </a:rPr>
              <a:t>Student name:</a:t>
            </a:r>
            <a:r>
              <a:rPr lang="en-GB" dirty="0">
                <a:ea typeface="+mn-lt"/>
                <a:cs typeface="+mn-lt"/>
              </a:rPr>
              <a:t>          </a:t>
            </a:r>
            <a:r>
              <a:rPr lang="en-GB" u="sng" dirty="0">
                <a:ea typeface="+mn-lt"/>
                <a:cs typeface="+mn-lt"/>
              </a:rPr>
              <a:t>Melissa Tavares</a:t>
            </a:r>
            <a:endParaRPr lang="en-GB" dirty="0">
              <a:ea typeface="+mn-lt"/>
              <a:cs typeface="+mn-lt"/>
            </a:endParaRPr>
          </a:p>
          <a:p>
            <a:pPr algn="l"/>
            <a:endParaRPr lang="en-GB" dirty="0">
              <a:ea typeface="+mn-lt"/>
              <a:cs typeface="+mn-lt"/>
            </a:endParaRPr>
          </a:p>
          <a:p>
            <a:pPr algn="l"/>
            <a:r>
              <a:rPr lang="en-GB" u="sng" dirty="0">
                <a:ea typeface="+mn-lt"/>
                <a:cs typeface="+mn-lt"/>
              </a:rPr>
              <a:t>Student number:</a:t>
            </a:r>
            <a:r>
              <a:rPr lang="en-GB" dirty="0">
                <a:ea typeface="+mn-lt"/>
                <a:cs typeface="+mn-lt"/>
              </a:rPr>
              <a:t>      </a:t>
            </a:r>
            <a:r>
              <a:rPr lang="en-GB" u="sng" dirty="0">
                <a:ea typeface="+mn-lt"/>
                <a:cs typeface="+mn-lt"/>
              </a:rPr>
              <a:t>2204640</a:t>
            </a:r>
            <a:endParaRPr lang="en-GB" dirty="0">
              <a:ea typeface="+mn-lt"/>
              <a:cs typeface="+mn-lt"/>
            </a:endParaRPr>
          </a:p>
          <a:p>
            <a:pPr algn="l"/>
            <a:endParaRPr lang="en-GB" dirty="0">
              <a:ea typeface="+mn-lt"/>
              <a:cs typeface="+mn-lt"/>
            </a:endParaRPr>
          </a:p>
          <a:p>
            <a:pPr algn="l"/>
            <a:r>
              <a:rPr lang="en-GB" u="sng" dirty="0">
                <a:ea typeface="+mn-lt"/>
                <a:cs typeface="+mn-lt"/>
              </a:rPr>
              <a:t>Lecturer name:</a:t>
            </a:r>
            <a:r>
              <a:rPr lang="en-GB" dirty="0">
                <a:ea typeface="+mn-lt"/>
                <a:cs typeface="+mn-lt"/>
              </a:rPr>
              <a:t>          </a:t>
            </a:r>
            <a:r>
              <a:rPr lang="en-GB" u="sng" dirty="0">
                <a:ea typeface="+mn-lt"/>
                <a:cs typeface="+mn-lt"/>
              </a:rPr>
              <a:t>Ben Duxbury</a:t>
            </a:r>
            <a:endParaRPr lang="en-GB" dirty="0">
              <a:ea typeface="+mn-lt"/>
              <a:cs typeface="+mn-lt"/>
            </a:endParaRPr>
          </a:p>
          <a:p>
            <a:endParaRPr lang="en-GB" b="1" dirty="0">
              <a:solidFill>
                <a:srgbClr val="FFFFFF"/>
              </a:solidFill>
              <a:cs typeface="Calibri"/>
            </a:endParaRPr>
          </a:p>
        </p:txBody>
      </p:sp>
      <p:sp>
        <p:nvSpPr>
          <p:cNvPr id="16"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F42C58-1069-89EE-8294-F3B6C7007281}"/>
              </a:ext>
            </a:extLst>
          </p:cNvPr>
          <p:cNvSpPr>
            <a:spLocks noGrp="1"/>
          </p:cNvSpPr>
          <p:nvPr>
            <p:ph type="title"/>
          </p:nvPr>
        </p:nvSpPr>
        <p:spPr>
          <a:xfrm>
            <a:off x="838201" y="365125"/>
            <a:ext cx="5251316" cy="1807305"/>
          </a:xfrm>
        </p:spPr>
        <p:txBody>
          <a:bodyPr>
            <a:normAutofit/>
          </a:bodyPr>
          <a:lstStyle/>
          <a:p>
            <a:r>
              <a:rPr lang="en-GB" b="1" dirty="0">
                <a:cs typeface="Calibri Light"/>
              </a:rPr>
              <a:t>introduction</a:t>
            </a:r>
            <a:endParaRPr lang="en-GB" b="1" dirty="0"/>
          </a:p>
        </p:txBody>
      </p:sp>
      <p:sp>
        <p:nvSpPr>
          <p:cNvPr id="3" name="Content Placeholder 2">
            <a:extLst>
              <a:ext uri="{FF2B5EF4-FFF2-40B4-BE49-F238E27FC236}">
                <a16:creationId xmlns:a16="http://schemas.microsoft.com/office/drawing/2014/main" id="{421EE1B0-B19A-4F11-8181-950BC0807FF2}"/>
              </a:ext>
            </a:extLst>
          </p:cNvPr>
          <p:cNvSpPr>
            <a:spLocks noGrp="1"/>
          </p:cNvSpPr>
          <p:nvPr>
            <p:ph idx="1"/>
          </p:nvPr>
        </p:nvSpPr>
        <p:spPr>
          <a:xfrm>
            <a:off x="838200" y="1988240"/>
            <a:ext cx="4619621" cy="3843666"/>
          </a:xfrm>
        </p:spPr>
        <p:txBody>
          <a:bodyPr vert="horz" lIns="91440" tIns="45720" rIns="91440" bIns="45720" rtlCol="0" anchor="t">
            <a:noAutofit/>
          </a:bodyPr>
          <a:lstStyle/>
          <a:p>
            <a:pPr marL="0" indent="0">
              <a:buNone/>
            </a:pPr>
            <a:r>
              <a:rPr lang="en-GB" sz="2000" dirty="0">
                <a:cs typeface="Calibri"/>
              </a:rPr>
              <a:t>Hello and Good morning to you all </a:t>
            </a:r>
          </a:p>
          <a:p>
            <a:pPr marL="0" indent="0">
              <a:buNone/>
            </a:pPr>
            <a:r>
              <a:rPr lang="en-GB" sz="2000" dirty="0">
                <a:cs typeface="Calibri"/>
              </a:rPr>
              <a:t>My name is melissa, mostly known as Mel I am also a student in the university of Wales trinity st David </a:t>
            </a:r>
          </a:p>
          <a:p>
            <a:pPr marL="0" indent="0">
              <a:buNone/>
            </a:pPr>
            <a:r>
              <a:rPr lang="en-GB" sz="2000" dirty="0">
                <a:cs typeface="Calibri"/>
              </a:rPr>
              <a:t>And today I am going to give you a presentation about mental health</a:t>
            </a:r>
          </a:p>
          <a:p>
            <a:pPr marL="0" indent="0">
              <a:buNone/>
            </a:pPr>
            <a:r>
              <a:rPr lang="en-GB" sz="2000" dirty="0">
                <a:cs typeface="Calibri"/>
              </a:rPr>
              <a:t>Everyone has had their struggles which is very normal especially with school and a family to take care of. Everyone is unique in their own way </a:t>
            </a:r>
          </a:p>
          <a:p>
            <a:pPr marL="0" indent="0">
              <a:buNone/>
            </a:pPr>
            <a:endParaRPr lang="en-GB" sz="2000" dirty="0">
              <a:cs typeface="Calibri"/>
            </a:endParaRPr>
          </a:p>
          <a:p>
            <a:pPr marL="0" indent="0">
              <a:buNone/>
            </a:pPr>
            <a:r>
              <a:rPr lang="en-GB" sz="2000" dirty="0">
                <a:cs typeface="Calibri"/>
              </a:rPr>
              <a:t>So let's get into the presentation..............</a:t>
            </a:r>
          </a:p>
        </p:txBody>
      </p:sp>
      <p:pic>
        <p:nvPicPr>
          <p:cNvPr id="4" name="Picture 4" descr="Text&#10;&#10;Description automatically generated">
            <a:extLst>
              <a:ext uri="{FF2B5EF4-FFF2-40B4-BE49-F238E27FC236}">
                <a16:creationId xmlns:a16="http://schemas.microsoft.com/office/drawing/2014/main" id="{425B8C1B-F737-CA61-7DF9-74A08ECD1172}"/>
              </a:ext>
            </a:extLst>
          </p:cNvPr>
          <p:cNvPicPr>
            <a:picLocks noChangeAspect="1"/>
          </p:cNvPicPr>
          <p:nvPr/>
        </p:nvPicPr>
        <p:blipFill rotWithShape="1">
          <a:blip r:embed="rId2"/>
          <a:srcRect r="-2" b="14314"/>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8636428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1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985890-897D-1F5E-5412-11AD9888A1EC}"/>
              </a:ext>
            </a:extLst>
          </p:cNvPr>
          <p:cNvSpPr>
            <a:spLocks noGrp="1"/>
          </p:cNvSpPr>
          <p:nvPr>
            <p:ph type="title"/>
          </p:nvPr>
        </p:nvSpPr>
        <p:spPr>
          <a:xfrm>
            <a:off x="572493" y="238539"/>
            <a:ext cx="11018520" cy="1434415"/>
          </a:xfrm>
        </p:spPr>
        <p:txBody>
          <a:bodyPr anchor="b">
            <a:normAutofit/>
          </a:bodyPr>
          <a:lstStyle/>
          <a:p>
            <a:r>
              <a:rPr lang="en-GB" sz="5400" b="1" dirty="0">
                <a:cs typeface="Calibri Light"/>
              </a:rPr>
              <a:t>Aims of this presentation</a:t>
            </a:r>
            <a:endParaRPr lang="en-GB" sz="5400" b="1" dirty="0"/>
          </a:p>
        </p:txBody>
      </p:sp>
      <p:sp>
        <p:nvSpPr>
          <p:cNvPr id="1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Shape, circle&#10;&#10;Description automatically generated">
            <a:extLst>
              <a:ext uri="{FF2B5EF4-FFF2-40B4-BE49-F238E27FC236}">
                <a16:creationId xmlns:a16="http://schemas.microsoft.com/office/drawing/2014/main" id="{7C9E49E5-43EE-95BD-E972-9FF745F13012}"/>
              </a:ext>
            </a:extLst>
          </p:cNvPr>
          <p:cNvPicPr>
            <a:picLocks noChangeAspect="1"/>
          </p:cNvPicPr>
          <p:nvPr/>
        </p:nvPicPr>
        <p:blipFill rotWithShape="1">
          <a:blip r:embed="rId2"/>
          <a:srcRect l="23768" r="14421" b="2"/>
          <a:stretch/>
        </p:blipFill>
        <p:spPr>
          <a:xfrm>
            <a:off x="7675658" y="2093976"/>
            <a:ext cx="3941064" cy="4096512"/>
          </a:xfrm>
          <a:prstGeom prst="rect">
            <a:avLst/>
          </a:prstGeom>
        </p:spPr>
      </p:pic>
      <p:graphicFrame>
        <p:nvGraphicFramePr>
          <p:cNvPr id="6" name="Content Placeholder 2">
            <a:extLst>
              <a:ext uri="{FF2B5EF4-FFF2-40B4-BE49-F238E27FC236}">
                <a16:creationId xmlns:a16="http://schemas.microsoft.com/office/drawing/2014/main" id="{1F688D04-B9B4-3CD0-113A-AA88A1231ABB}"/>
              </a:ext>
            </a:extLst>
          </p:cNvPr>
          <p:cNvGraphicFramePr>
            <a:graphicFrameLocks noGrp="1"/>
          </p:cNvGraphicFramePr>
          <p:nvPr>
            <p:ph idx="1"/>
            <p:extLst>
              <p:ext uri="{D42A27DB-BD31-4B8C-83A1-F6EECF244321}">
                <p14:modId xmlns:p14="http://schemas.microsoft.com/office/powerpoint/2010/main" val="3661148400"/>
              </p:ext>
            </p:extLst>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514460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F2A81B-D1BD-B92C-28B6-212E607BFCDF}"/>
              </a:ext>
            </a:extLst>
          </p:cNvPr>
          <p:cNvSpPr>
            <a:spLocks noGrp="1"/>
          </p:cNvSpPr>
          <p:nvPr>
            <p:ph type="title"/>
          </p:nvPr>
        </p:nvSpPr>
        <p:spPr>
          <a:xfrm>
            <a:off x="4965430" y="629268"/>
            <a:ext cx="6586491" cy="1286160"/>
          </a:xfrm>
        </p:spPr>
        <p:txBody>
          <a:bodyPr anchor="b">
            <a:normAutofit/>
          </a:bodyPr>
          <a:lstStyle/>
          <a:p>
            <a:r>
              <a:rPr lang="en-GB" sz="4100" b="1">
                <a:cs typeface="Calibri Light"/>
              </a:rPr>
              <a:t>Why is research so important In nursing</a:t>
            </a:r>
            <a:endParaRPr lang="en-GB" sz="4100" b="1"/>
          </a:p>
        </p:txBody>
      </p:sp>
      <p:sp>
        <p:nvSpPr>
          <p:cNvPr id="3" name="Content Placeholder 2">
            <a:extLst>
              <a:ext uri="{FF2B5EF4-FFF2-40B4-BE49-F238E27FC236}">
                <a16:creationId xmlns:a16="http://schemas.microsoft.com/office/drawing/2014/main" id="{2926C5EF-301B-C253-71B6-829E17D6173E}"/>
              </a:ext>
            </a:extLst>
          </p:cNvPr>
          <p:cNvSpPr>
            <a:spLocks noGrp="1"/>
          </p:cNvSpPr>
          <p:nvPr>
            <p:ph idx="1"/>
          </p:nvPr>
        </p:nvSpPr>
        <p:spPr>
          <a:xfrm>
            <a:off x="4965431" y="2438400"/>
            <a:ext cx="6586489" cy="3785419"/>
          </a:xfrm>
        </p:spPr>
        <p:txBody>
          <a:bodyPr vert="horz" lIns="91440" tIns="45720" rIns="91440" bIns="45720" rtlCol="0">
            <a:normAutofit/>
          </a:bodyPr>
          <a:lstStyle/>
          <a:p>
            <a:pPr marL="0" indent="0">
              <a:buNone/>
            </a:pPr>
            <a:r>
              <a:rPr lang="en-GB" sz="1700">
                <a:cs typeface="Calibri" panose="020F0502020204030204"/>
              </a:rPr>
              <a:t>Research is very important in nursing as it helps the nurses gain better understanding and knowledge which is essential when it comes to taking care of the patient.</a:t>
            </a:r>
          </a:p>
          <a:p>
            <a:pPr marL="0" indent="0">
              <a:buNone/>
            </a:pPr>
            <a:r>
              <a:rPr lang="en-GB" sz="1700">
                <a:cs typeface="Calibri" panose="020F0502020204030204"/>
              </a:rPr>
              <a:t>It also helps them find out what treatments are working, and which ones are not and if it is worth mentioning to the patient.</a:t>
            </a:r>
          </a:p>
          <a:p>
            <a:pPr marL="0" indent="0">
              <a:buNone/>
            </a:pPr>
            <a:r>
              <a:rPr lang="en-GB" sz="1700">
                <a:cs typeface="Calibri" panose="020F0502020204030204"/>
              </a:rPr>
              <a:t>{2.2}Research in practice doesn’t just help nurses but also educators and administrators decide on which option is more effective.</a:t>
            </a:r>
          </a:p>
          <a:p>
            <a:pPr marL="0" indent="0">
              <a:buNone/>
            </a:pPr>
            <a:r>
              <a:rPr lang="en-GB" sz="1700" b="1">
                <a:cs typeface="Calibri" panose="020F0502020204030204"/>
              </a:rPr>
              <a:t>What research can help prevent:</a:t>
            </a:r>
          </a:p>
          <a:p>
            <a:pPr marL="457200" indent="-457200"/>
            <a:r>
              <a:rPr lang="en-GB" sz="1700">
                <a:cs typeface="Calibri" panose="020F0502020204030204"/>
              </a:rPr>
              <a:t>Stop diseasing from happening or getting worse</a:t>
            </a:r>
          </a:p>
          <a:p>
            <a:pPr marL="457200" indent="-457200"/>
            <a:r>
              <a:rPr lang="en-GB" sz="1700">
                <a:cs typeface="Calibri" panose="020F0502020204030204"/>
              </a:rPr>
              <a:t>Improves end of life care</a:t>
            </a:r>
          </a:p>
          <a:p>
            <a:pPr marL="457200" indent="-457200"/>
            <a:r>
              <a:rPr lang="en-GB" sz="1700">
                <a:cs typeface="Calibri" panose="020F0502020204030204"/>
              </a:rPr>
              <a:t>Helps managing illness symptoms</a:t>
            </a:r>
          </a:p>
          <a:p>
            <a:pPr marL="457200" indent="-457200"/>
            <a:endParaRPr lang="en-GB" sz="1700">
              <a:cs typeface="Calibri" panose="020F0502020204030204"/>
            </a:endParaRPr>
          </a:p>
        </p:txBody>
      </p:sp>
      <p:pic>
        <p:nvPicPr>
          <p:cNvPr id="4" name="Picture 4" descr="Icon&#10;&#10;Description automatically generated">
            <a:extLst>
              <a:ext uri="{FF2B5EF4-FFF2-40B4-BE49-F238E27FC236}">
                <a16:creationId xmlns:a16="http://schemas.microsoft.com/office/drawing/2014/main" id="{2FB58360-A7D0-FE2C-C1F6-2E9FBF95A941}"/>
              </a:ext>
            </a:extLst>
          </p:cNvPr>
          <p:cNvPicPr>
            <a:picLocks noChangeAspect="1"/>
          </p:cNvPicPr>
          <p:nvPr/>
        </p:nvPicPr>
        <p:blipFill rotWithShape="1">
          <a:blip r:embed="rId2"/>
          <a:srcRect l="16199" r="16207"/>
          <a:stretch/>
        </p:blipFill>
        <p:spPr>
          <a:xfrm>
            <a:off x="20" y="10"/>
            <a:ext cx="4635571" cy="6857990"/>
          </a:xfrm>
          <a:prstGeom prst="rect">
            <a:avLst/>
          </a:prstGeom>
          <a:effectLst/>
        </p:spPr>
      </p:pic>
      <p:cxnSp>
        <p:nvCxnSpPr>
          <p:cNvPr id="2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8E06A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996371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2E17C595-2513-C4E7-3FB9-B8883FA9615D}"/>
              </a:ext>
            </a:extLst>
          </p:cNvPr>
          <p:cNvPicPr>
            <a:picLocks noChangeAspect="1"/>
          </p:cNvPicPr>
          <p:nvPr/>
        </p:nvPicPr>
        <p:blipFill rotWithShape="1">
          <a:blip r:embed="rId2"/>
          <a:srcRect l="2660" t="22831" r="5768" b="1"/>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86C7B4A1-154A-4DF0-AC46-F88D75A2E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6"/>
            <a:ext cx="7197772"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4FDCC0-D425-3312-F77A-56E84A25C013}"/>
              </a:ext>
            </a:extLst>
          </p:cNvPr>
          <p:cNvSpPr>
            <a:spLocks noGrp="1"/>
          </p:cNvSpPr>
          <p:nvPr>
            <p:ph type="title"/>
          </p:nvPr>
        </p:nvSpPr>
        <p:spPr>
          <a:xfrm>
            <a:off x="594804" y="640263"/>
            <a:ext cx="6619811" cy="1344975"/>
          </a:xfrm>
        </p:spPr>
        <p:txBody>
          <a:bodyPr>
            <a:normAutofit/>
          </a:bodyPr>
          <a:lstStyle/>
          <a:p>
            <a:r>
              <a:rPr lang="en-GB" sz="4000" b="1">
                <a:cs typeface="Calibri Light"/>
              </a:rPr>
              <a:t>What is mental health</a:t>
            </a:r>
            <a:endParaRPr lang="en-GB" sz="4000" b="1"/>
          </a:p>
        </p:txBody>
      </p:sp>
      <p:sp>
        <p:nvSpPr>
          <p:cNvPr id="3" name="Content Placeholder 2">
            <a:extLst>
              <a:ext uri="{FF2B5EF4-FFF2-40B4-BE49-F238E27FC236}">
                <a16:creationId xmlns:a16="http://schemas.microsoft.com/office/drawing/2014/main" id="{FE36B0CE-71F9-3534-BA46-517BAB4C5EEF}"/>
              </a:ext>
            </a:extLst>
          </p:cNvPr>
          <p:cNvSpPr>
            <a:spLocks noGrp="1"/>
          </p:cNvSpPr>
          <p:nvPr>
            <p:ph idx="1"/>
          </p:nvPr>
        </p:nvSpPr>
        <p:spPr>
          <a:xfrm>
            <a:off x="594109" y="2121763"/>
            <a:ext cx="6620505" cy="3773010"/>
          </a:xfrm>
        </p:spPr>
        <p:txBody>
          <a:bodyPr vert="horz" lIns="91440" tIns="45720" rIns="91440" bIns="45720" rtlCol="0">
            <a:normAutofit/>
          </a:bodyPr>
          <a:lstStyle/>
          <a:p>
            <a:pPr marL="0" indent="0">
              <a:buNone/>
            </a:pPr>
            <a:r>
              <a:rPr lang="en-GB" sz="1300">
                <a:cs typeface="Calibri" panose="020F0502020204030204"/>
              </a:rPr>
              <a:t>{1.1}Mental health is all about the way people feel, think and behave. This refers to our psychological, emotional and social well-being, it determines the way we chose to handle things. </a:t>
            </a:r>
          </a:p>
          <a:p>
            <a:pPr marL="0" indent="0">
              <a:buNone/>
            </a:pPr>
            <a:r>
              <a:rPr lang="en-GB" sz="1300">
                <a:cs typeface="Calibri" panose="020F0502020204030204"/>
              </a:rPr>
              <a:t>Mental health is very important at any age or life stage, for example childhood, adolescents and adulthood, age doesn’t determine how mentally okay you must be. </a:t>
            </a:r>
          </a:p>
          <a:p>
            <a:pPr marL="0" indent="0">
              <a:buNone/>
            </a:pPr>
            <a:r>
              <a:rPr lang="en-GB" sz="1300">
                <a:cs typeface="Calibri" panose="020F0502020204030204"/>
              </a:rPr>
              <a:t>Stress, anxiety and depression can have a huge impact on a person's mental health routine </a:t>
            </a:r>
          </a:p>
          <a:p>
            <a:pPr marL="0" indent="0">
              <a:buNone/>
            </a:pPr>
            <a:endParaRPr lang="en-GB" sz="1300">
              <a:cs typeface="Calibri" panose="020F0502020204030204"/>
            </a:endParaRPr>
          </a:p>
          <a:p>
            <a:pPr marL="0" indent="0">
              <a:buNone/>
            </a:pPr>
            <a:r>
              <a:rPr lang="en-GB" sz="1300" b="1">
                <a:cs typeface="Calibri" panose="020F0502020204030204"/>
              </a:rPr>
              <a:t>Factors that may contribute to mental health problems:</a:t>
            </a:r>
          </a:p>
          <a:p>
            <a:pPr marL="457200" indent="-457200"/>
            <a:r>
              <a:rPr lang="en-GB" sz="1300">
                <a:cs typeface="Calibri" panose="020F0502020204030204"/>
              </a:rPr>
              <a:t>Trauma</a:t>
            </a:r>
          </a:p>
          <a:p>
            <a:pPr marL="457200" indent="-457200"/>
            <a:r>
              <a:rPr lang="en-GB" sz="1300">
                <a:cs typeface="Calibri" panose="020F0502020204030204"/>
              </a:rPr>
              <a:t>Other life experiences</a:t>
            </a:r>
          </a:p>
          <a:p>
            <a:pPr marL="457200" indent="-457200"/>
            <a:r>
              <a:rPr lang="en-GB" sz="1300">
                <a:cs typeface="Calibri" panose="020F0502020204030204"/>
              </a:rPr>
              <a:t>Family history of disorders</a:t>
            </a:r>
          </a:p>
          <a:p>
            <a:pPr marL="457200" indent="-457200"/>
            <a:r>
              <a:rPr lang="en-GB" sz="1300">
                <a:cs typeface="Calibri" panose="020F0502020204030204"/>
              </a:rPr>
              <a:t>Genes</a:t>
            </a:r>
          </a:p>
          <a:p>
            <a:pPr marL="457200" indent="-457200"/>
            <a:r>
              <a:rPr lang="en-GB" sz="1300">
                <a:cs typeface="Calibri" panose="020F0502020204030204"/>
              </a:rPr>
              <a:t>Brain chemistry</a:t>
            </a:r>
          </a:p>
        </p:txBody>
      </p:sp>
    </p:spTree>
    <p:extLst>
      <p:ext uri="{BB962C8B-B14F-4D97-AF65-F5344CB8AC3E}">
        <p14:creationId xmlns:p14="http://schemas.microsoft.com/office/powerpoint/2010/main" val="35378232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BGRectangle">
            <a:extLst>
              <a:ext uri="{FF2B5EF4-FFF2-40B4-BE49-F238E27FC236}">
                <a16:creationId xmlns:a16="http://schemas.microsoft.com/office/drawing/2014/main" id="{25E8815A-9407-4234-B08F-A1E49DCD7F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6182"/>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10">
            <a:extLst>
              <a:ext uri="{FF2B5EF4-FFF2-40B4-BE49-F238E27FC236}">
                <a16:creationId xmlns:a16="http://schemas.microsoft.com/office/drawing/2014/main" id="{AD72D4D1-076F-49D3-9889-EFC4F6D7C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A picture containing text, water, outdoor&#10;&#10;Description automatically generated">
            <a:extLst>
              <a:ext uri="{FF2B5EF4-FFF2-40B4-BE49-F238E27FC236}">
                <a16:creationId xmlns:a16="http://schemas.microsoft.com/office/drawing/2014/main" id="{5BEAC00A-B215-5556-F35B-0B0C5310B92C}"/>
              </a:ext>
            </a:extLst>
          </p:cNvPr>
          <p:cNvPicPr>
            <a:picLocks noChangeAspect="1"/>
          </p:cNvPicPr>
          <p:nvPr/>
        </p:nvPicPr>
        <p:blipFill rotWithShape="1">
          <a:blip r:embed="rId2">
            <a:alphaModFix amt="50000"/>
          </a:blip>
          <a:srcRect t="11915" b="13085"/>
          <a:stretch/>
        </p:blipFill>
        <p:spPr>
          <a:xfrm>
            <a:off x="20" y="1"/>
            <a:ext cx="12191980" cy="6857999"/>
          </a:xfrm>
          <a:prstGeom prst="rect">
            <a:avLst/>
          </a:prstGeom>
        </p:spPr>
      </p:pic>
      <p:sp>
        <p:nvSpPr>
          <p:cNvPr id="2" name="Title 1">
            <a:extLst>
              <a:ext uri="{FF2B5EF4-FFF2-40B4-BE49-F238E27FC236}">
                <a16:creationId xmlns:a16="http://schemas.microsoft.com/office/drawing/2014/main" id="{8F1727A6-3A75-ED7D-C03B-582D76FF7E37}"/>
              </a:ext>
            </a:extLst>
          </p:cNvPr>
          <p:cNvSpPr>
            <a:spLocks noGrp="1"/>
          </p:cNvSpPr>
          <p:nvPr>
            <p:ph type="title"/>
          </p:nvPr>
        </p:nvSpPr>
        <p:spPr>
          <a:xfrm>
            <a:off x="838200" y="963877"/>
            <a:ext cx="3494362" cy="4930246"/>
          </a:xfrm>
        </p:spPr>
        <p:txBody>
          <a:bodyPr>
            <a:normAutofit/>
          </a:bodyPr>
          <a:lstStyle/>
          <a:p>
            <a:pPr algn="r"/>
            <a:r>
              <a:rPr lang="en-GB" b="1">
                <a:solidFill>
                  <a:schemeClr val="bg1"/>
                </a:solidFill>
                <a:cs typeface="Calibri Light"/>
              </a:rPr>
              <a:t>What makes mental health promotion effective</a:t>
            </a:r>
            <a:endParaRPr lang="en-GB" b="1">
              <a:solidFill>
                <a:schemeClr val="bg1"/>
              </a:solidFill>
            </a:endParaRPr>
          </a:p>
        </p:txBody>
      </p:sp>
      <p:sp>
        <p:nvSpPr>
          <p:cNvPr id="24" name="!!Line">
            <a:extLst>
              <a:ext uri="{FF2B5EF4-FFF2-40B4-BE49-F238E27FC236}">
                <a16:creationId xmlns:a16="http://schemas.microsoft.com/office/drawing/2014/main" id="{C9C56819-FD02-4626-ABF5-85C7463C9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0580" y="2057400"/>
            <a:ext cx="27432" cy="27432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36617C7-0B36-B51B-4DBD-E861C7E7F3AF}"/>
              </a:ext>
            </a:extLst>
          </p:cNvPr>
          <p:cNvSpPr>
            <a:spLocks noGrp="1"/>
          </p:cNvSpPr>
          <p:nvPr>
            <p:ph idx="1"/>
          </p:nvPr>
        </p:nvSpPr>
        <p:spPr>
          <a:xfrm>
            <a:off x="4976031" y="963877"/>
            <a:ext cx="6377769" cy="4930246"/>
          </a:xfrm>
        </p:spPr>
        <p:txBody>
          <a:bodyPr vert="horz" lIns="91440" tIns="45720" rIns="91440" bIns="45720" rtlCol="0" anchor="ctr">
            <a:normAutofit/>
          </a:bodyPr>
          <a:lstStyle/>
          <a:p>
            <a:pPr marL="0" indent="0">
              <a:buNone/>
            </a:pPr>
            <a:r>
              <a:rPr lang="en-GB" sz="1600" dirty="0">
                <a:solidFill>
                  <a:schemeClr val="bg1"/>
                </a:solidFill>
                <a:cs typeface="Calibri" panose="020F0502020204030204"/>
              </a:rPr>
              <a:t>{3.3}</a:t>
            </a:r>
            <a:r>
              <a:rPr lang="en-GB" sz="1900" dirty="0">
                <a:solidFill>
                  <a:schemeClr val="bg1"/>
                </a:solidFill>
                <a:cs typeface="Calibri" panose="020F0502020204030204"/>
              </a:rPr>
              <a:t> mental health promotion attempts to spread awareness and encourage people to deal with their mental health and how they can reduce the risk of factors that play a part in the development of mental health disorder. </a:t>
            </a:r>
          </a:p>
          <a:p>
            <a:pPr marL="0" indent="0">
              <a:buNone/>
            </a:pPr>
            <a:r>
              <a:rPr lang="en-GB" sz="1900" dirty="0">
                <a:solidFill>
                  <a:schemeClr val="bg1"/>
                </a:solidFill>
                <a:cs typeface="Calibri" panose="020F0502020204030204"/>
              </a:rPr>
              <a:t>This involves promoting a healthy lifestyle for all ages as everyone goes through stress and overwhelming feelings.</a:t>
            </a:r>
          </a:p>
          <a:p>
            <a:pPr marL="0" indent="0">
              <a:buNone/>
            </a:pPr>
            <a:r>
              <a:rPr lang="en-GB" sz="1400" dirty="0">
                <a:solidFill>
                  <a:schemeClr val="bg1"/>
                </a:solidFill>
                <a:cs typeface="Calibri" panose="020F0502020204030204"/>
              </a:rPr>
              <a:t>{4.4}</a:t>
            </a:r>
            <a:r>
              <a:rPr lang="en-GB" sz="1900" dirty="0">
                <a:solidFill>
                  <a:schemeClr val="bg1"/>
                </a:solidFill>
                <a:cs typeface="Calibri" panose="020F0502020204030204"/>
              </a:rPr>
              <a:t>The mental health promotion aims to get the governments and society's attention to value mental health and to get people to make their own decisions about their attitude/behaviour.</a:t>
            </a:r>
          </a:p>
          <a:p>
            <a:pPr marL="0" indent="0">
              <a:buNone/>
            </a:pPr>
            <a:r>
              <a:rPr lang="en-GB" sz="1900" b="1" dirty="0">
                <a:solidFill>
                  <a:schemeClr val="bg1"/>
                </a:solidFill>
                <a:cs typeface="Calibri" panose="020F0502020204030204"/>
              </a:rPr>
              <a:t>How it can be promoted: </a:t>
            </a:r>
            <a:r>
              <a:rPr lang="en-GB" sz="1400" b="1" dirty="0">
                <a:solidFill>
                  <a:schemeClr val="bg1"/>
                </a:solidFill>
                <a:cs typeface="Calibri" panose="020F0502020204030204"/>
              </a:rPr>
              <a:t>{5.5}</a:t>
            </a:r>
          </a:p>
          <a:p>
            <a:pPr marL="514350" indent="-514350">
              <a:buAutoNum type="romanLcPeriod"/>
            </a:pPr>
            <a:r>
              <a:rPr lang="en-GB" sz="1900" dirty="0">
                <a:solidFill>
                  <a:schemeClr val="bg1"/>
                </a:solidFill>
                <a:cs typeface="Calibri" panose="020F0502020204030204"/>
              </a:rPr>
              <a:t>School and workplace mental health programs</a:t>
            </a:r>
          </a:p>
          <a:p>
            <a:pPr marL="514350" indent="-514350">
              <a:buAutoNum type="romanLcPeriod"/>
            </a:pPr>
            <a:r>
              <a:rPr lang="en-GB" sz="1900" dirty="0">
                <a:solidFill>
                  <a:schemeClr val="bg1"/>
                </a:solidFill>
                <a:cs typeface="Calibri" panose="020F0502020204030204"/>
              </a:rPr>
              <a:t>Mental health promotional activities in schools</a:t>
            </a:r>
          </a:p>
          <a:p>
            <a:pPr marL="514350" indent="-514350">
              <a:buAutoNum type="romanLcPeriod"/>
            </a:pPr>
            <a:r>
              <a:rPr lang="en-GB" sz="1900" dirty="0">
                <a:solidFill>
                  <a:schemeClr val="bg1"/>
                </a:solidFill>
                <a:cs typeface="Calibri" panose="020F0502020204030204"/>
              </a:rPr>
              <a:t>Early childhood interventions</a:t>
            </a:r>
          </a:p>
          <a:p>
            <a:pPr marL="514350" indent="-514350">
              <a:buAutoNum type="romanLcPeriod"/>
            </a:pPr>
            <a:r>
              <a:rPr lang="en-GB" sz="1900" dirty="0">
                <a:solidFill>
                  <a:schemeClr val="bg1"/>
                </a:solidFill>
                <a:cs typeface="Calibri" panose="020F0502020204030204"/>
              </a:rPr>
              <a:t>Other interventions targeting vulnerable groups</a:t>
            </a:r>
          </a:p>
        </p:txBody>
      </p:sp>
    </p:spTree>
    <p:extLst>
      <p:ext uri="{BB962C8B-B14F-4D97-AF65-F5344CB8AC3E}">
        <p14:creationId xmlns:p14="http://schemas.microsoft.com/office/powerpoint/2010/main" val="37689734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FA88F8DB-8BB4-A8FA-84D4-568FCC3D461D}"/>
              </a:ext>
            </a:extLst>
          </p:cNvPr>
          <p:cNvPicPr>
            <a:picLocks noChangeAspect="1"/>
          </p:cNvPicPr>
          <p:nvPr/>
        </p:nvPicPr>
        <p:blipFill rotWithShape="1">
          <a:blip r:embed="rId2"/>
          <a:srcRect t="15730"/>
          <a:stretch/>
        </p:blipFill>
        <p:spPr>
          <a:xfrm>
            <a:off x="-1" y="10"/>
            <a:ext cx="12192000" cy="6857990"/>
          </a:xfrm>
          <a:prstGeom prst="rect">
            <a:avLst/>
          </a:prstGeom>
        </p:spPr>
      </p:pic>
      <p:sp>
        <p:nvSpPr>
          <p:cNvPr id="9"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52BD6A7A-BF0B-1A1D-0EB8-B75D81C3D0C5}"/>
              </a:ext>
            </a:extLst>
          </p:cNvPr>
          <p:cNvSpPr>
            <a:spLocks noGrp="1"/>
          </p:cNvSpPr>
          <p:nvPr>
            <p:ph type="title"/>
          </p:nvPr>
        </p:nvSpPr>
        <p:spPr>
          <a:xfrm>
            <a:off x="795712" y="1453875"/>
            <a:ext cx="4204137" cy="1342754"/>
          </a:xfrm>
        </p:spPr>
        <p:txBody>
          <a:bodyPr>
            <a:normAutofit/>
          </a:bodyPr>
          <a:lstStyle/>
          <a:p>
            <a:pPr algn="ctr"/>
            <a:r>
              <a:rPr lang="en-GB" sz="2000" b="1">
                <a:ea typeface="+mj-lt"/>
                <a:cs typeface="+mj-lt"/>
              </a:rPr>
              <a:t>current procedures that have been put into place to ensure that mental health is improved in the Uk</a:t>
            </a:r>
            <a:endParaRPr lang="en-GB" sz="2000">
              <a:ea typeface="+mj-lt"/>
              <a:cs typeface="+mj-lt"/>
            </a:endParaRPr>
          </a:p>
        </p:txBody>
      </p:sp>
      <p:cxnSp>
        <p:nvCxnSpPr>
          <p:cNvPr id="11" name="Straight Connector 10">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1FBAD69-8532-3AF5-246E-61F50558E497}"/>
              </a:ext>
            </a:extLst>
          </p:cNvPr>
          <p:cNvSpPr>
            <a:spLocks noGrp="1"/>
          </p:cNvSpPr>
          <p:nvPr>
            <p:ph idx="1"/>
          </p:nvPr>
        </p:nvSpPr>
        <p:spPr>
          <a:xfrm>
            <a:off x="410497" y="3431951"/>
            <a:ext cx="5283134" cy="2634216"/>
          </a:xfrm>
        </p:spPr>
        <p:txBody>
          <a:bodyPr vert="horz" lIns="91440" tIns="45720" rIns="91440" bIns="45720" rtlCol="0" anchor="ctr">
            <a:noAutofit/>
          </a:bodyPr>
          <a:lstStyle/>
          <a:p>
            <a:pPr marL="0" indent="0">
              <a:buNone/>
            </a:pPr>
            <a:r>
              <a:rPr lang="en-GB" sz="1400" dirty="0">
                <a:ea typeface="+mn-lt"/>
                <a:cs typeface="+mn-lt"/>
              </a:rPr>
              <a:t>The government has made sure that all important agencies and communities are aware of the increased population with mental health and how important it is to tackle it as they have the lead responsibility to protect the rights of people who are suffering with mental health illnesses in every possible setting, whether it's at school or at work and especially at the hospitals. </a:t>
            </a:r>
          </a:p>
          <a:p>
            <a:pPr marL="0" indent="0">
              <a:buNone/>
            </a:pPr>
            <a:r>
              <a:rPr lang="en-GB" sz="1400" dirty="0">
                <a:ea typeface="+mn-lt"/>
                <a:cs typeface="+mn-lt"/>
              </a:rPr>
              <a:t>The government has also enabled: {6.6}</a:t>
            </a:r>
          </a:p>
          <a:p>
            <a:pPr marL="457200" indent="-457200">
              <a:buFont typeface="Wingdings" panose="020B0604020202020204" pitchFamily="34" charset="0"/>
              <a:buChar char="§"/>
            </a:pPr>
            <a:r>
              <a:rPr lang="en-GB" sz="1400" dirty="0">
                <a:ea typeface="+mn-lt"/>
                <a:cs typeface="+mn-lt"/>
              </a:rPr>
              <a:t>Access to more care in the community</a:t>
            </a:r>
          </a:p>
          <a:p>
            <a:pPr marL="457200" indent="-457200">
              <a:buFont typeface="Wingdings" panose="020B0604020202020204" pitchFamily="34" charset="0"/>
              <a:buChar char="§"/>
            </a:pPr>
            <a:r>
              <a:rPr lang="en-GB" sz="1400" dirty="0">
                <a:ea typeface="+mn-lt"/>
                <a:cs typeface="+mn-lt"/>
              </a:rPr>
              <a:t>Providing patients with more control over their care/ treatment </a:t>
            </a:r>
          </a:p>
          <a:p>
            <a:pPr marL="457200" indent="-457200">
              <a:buFont typeface="Wingdings" panose="020B0604020202020204" pitchFamily="34" charset="0"/>
              <a:buChar char="§"/>
            </a:pPr>
            <a:r>
              <a:rPr lang="en-GB" sz="1400" dirty="0">
                <a:ea typeface="+mn-lt"/>
                <a:cs typeface="+mn-lt"/>
              </a:rPr>
              <a:t>More support for people in crisis outside of A&amp;E and enhance patient safety in mental health units</a:t>
            </a:r>
          </a:p>
          <a:p>
            <a:pPr marL="457200" indent="-457200">
              <a:buFont typeface="Wingdings" panose="020B0604020202020204" pitchFamily="34" charset="0"/>
              <a:buChar char="§"/>
            </a:pPr>
            <a:r>
              <a:rPr lang="en-GB" sz="1400" dirty="0">
                <a:ea typeface="+mn-lt"/>
                <a:cs typeface="+mn-lt"/>
              </a:rPr>
              <a:t>£7 million on mental health ambulances</a:t>
            </a:r>
          </a:p>
          <a:p>
            <a:pPr marL="457200" indent="-457200">
              <a:buFont typeface="Wingdings" panose="020B0604020202020204" pitchFamily="34" charset="0"/>
              <a:buChar char="§"/>
            </a:pPr>
            <a:r>
              <a:rPr lang="en-GB" sz="1400" dirty="0">
                <a:ea typeface="+mn-lt"/>
                <a:cs typeface="+mn-lt"/>
              </a:rPr>
              <a:t>They will continue to tackle this as it is a big issue in the world today</a:t>
            </a:r>
          </a:p>
        </p:txBody>
      </p:sp>
    </p:spTree>
    <p:extLst>
      <p:ext uri="{BB962C8B-B14F-4D97-AF65-F5344CB8AC3E}">
        <p14:creationId xmlns:p14="http://schemas.microsoft.com/office/powerpoint/2010/main" val="41069554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459FFC-23E3-CB30-36C4-B77577DF2B5E}"/>
              </a:ext>
            </a:extLst>
          </p:cNvPr>
          <p:cNvSpPr>
            <a:spLocks noGrp="1"/>
          </p:cNvSpPr>
          <p:nvPr>
            <p:ph type="title"/>
          </p:nvPr>
        </p:nvSpPr>
        <p:spPr>
          <a:xfrm>
            <a:off x="6392583" y="501651"/>
            <a:ext cx="4434720" cy="1716255"/>
          </a:xfrm>
        </p:spPr>
        <p:txBody>
          <a:bodyPr anchor="b">
            <a:normAutofit/>
          </a:bodyPr>
          <a:lstStyle/>
          <a:p>
            <a:r>
              <a:rPr lang="en-GB" sz="3900" b="1">
                <a:cs typeface="Calibri Light"/>
              </a:rPr>
              <a:t>Interesting facts I found whilst researching</a:t>
            </a:r>
          </a:p>
        </p:txBody>
      </p:sp>
      <p:sp>
        <p:nvSpPr>
          <p:cNvPr id="12" name="Rectangle 11">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icture containing calendar&#10;&#10;Description automatically generated">
            <a:extLst>
              <a:ext uri="{FF2B5EF4-FFF2-40B4-BE49-F238E27FC236}">
                <a16:creationId xmlns:a16="http://schemas.microsoft.com/office/drawing/2014/main" id="{018183F1-861C-E109-3870-90F8AEF9A958}"/>
              </a:ext>
            </a:extLst>
          </p:cNvPr>
          <p:cNvPicPr>
            <a:picLocks noChangeAspect="1"/>
          </p:cNvPicPr>
          <p:nvPr/>
        </p:nvPicPr>
        <p:blipFill rotWithShape="1">
          <a:blip r:embed="rId2"/>
          <a:srcRect t="12440" r="1" b="10592"/>
          <a:stretch/>
        </p:blipFill>
        <p:spPr>
          <a:xfrm>
            <a:off x="279143" y="299508"/>
            <a:ext cx="5221625" cy="3010397"/>
          </a:xfrm>
          <a:prstGeom prst="rect">
            <a:avLst/>
          </a:prstGeom>
        </p:spPr>
      </p:pic>
      <p:pic>
        <p:nvPicPr>
          <p:cNvPr id="4" name="Picture 4" descr="Diagram&#10;&#10;Description automatically generated">
            <a:extLst>
              <a:ext uri="{FF2B5EF4-FFF2-40B4-BE49-F238E27FC236}">
                <a16:creationId xmlns:a16="http://schemas.microsoft.com/office/drawing/2014/main" id="{0E4BA55C-6D97-53EE-8BD0-CB4F7F119F18}"/>
              </a:ext>
            </a:extLst>
          </p:cNvPr>
          <p:cNvPicPr>
            <a:picLocks noChangeAspect="1"/>
          </p:cNvPicPr>
          <p:nvPr/>
        </p:nvPicPr>
        <p:blipFill rotWithShape="1">
          <a:blip r:embed="rId3"/>
          <a:srcRect l="3734" r="-3" b="-3"/>
          <a:stretch/>
        </p:blipFill>
        <p:spPr>
          <a:xfrm>
            <a:off x="279143" y="3548095"/>
            <a:ext cx="5221625" cy="3010397"/>
          </a:xfrm>
          <a:prstGeom prst="rect">
            <a:avLst/>
          </a:prstGeom>
        </p:spPr>
      </p:pic>
      <p:sp>
        <p:nvSpPr>
          <p:cNvPr id="3" name="Content Placeholder 2">
            <a:extLst>
              <a:ext uri="{FF2B5EF4-FFF2-40B4-BE49-F238E27FC236}">
                <a16:creationId xmlns:a16="http://schemas.microsoft.com/office/drawing/2014/main" id="{88ADECD5-E55F-5FFD-9829-CEA7FFB104B8}"/>
              </a:ext>
            </a:extLst>
          </p:cNvPr>
          <p:cNvSpPr>
            <a:spLocks noGrp="1"/>
          </p:cNvSpPr>
          <p:nvPr>
            <p:ph idx="1"/>
          </p:nvPr>
        </p:nvSpPr>
        <p:spPr>
          <a:xfrm>
            <a:off x="6392583" y="2645922"/>
            <a:ext cx="4434721" cy="3710427"/>
          </a:xfrm>
        </p:spPr>
        <p:txBody>
          <a:bodyPr vert="horz" lIns="91440" tIns="45720" rIns="91440" bIns="45720" rtlCol="0" anchor="t">
            <a:normAutofit/>
          </a:bodyPr>
          <a:lstStyle/>
          <a:p>
            <a:pPr marL="0" indent="0">
              <a:buNone/>
            </a:pPr>
            <a:r>
              <a:rPr lang="en-GB" sz="2000">
                <a:solidFill>
                  <a:schemeClr val="tx1">
                    <a:alpha val="80000"/>
                  </a:schemeClr>
                </a:solidFill>
                <a:ea typeface="+mn-lt"/>
                <a:cs typeface="+mn-lt"/>
              </a:rPr>
              <a:t>{7.7}In the UK 300,000 people are leaving their jobs each year because of mental illness</a:t>
            </a:r>
            <a:endParaRPr lang="en-US" sz="2000">
              <a:solidFill>
                <a:schemeClr val="tx1">
                  <a:alpha val="80000"/>
                </a:schemeClr>
              </a:solidFill>
            </a:endParaRPr>
          </a:p>
          <a:p>
            <a:pPr>
              <a:buNone/>
            </a:pPr>
            <a:r>
              <a:rPr lang="en-GB" sz="2000">
                <a:solidFill>
                  <a:schemeClr val="tx1">
                    <a:alpha val="80000"/>
                  </a:schemeClr>
                </a:solidFill>
                <a:ea typeface="+mn-lt"/>
                <a:cs typeface="+mn-lt"/>
              </a:rPr>
              <a:t>Over the course of someone’s lifetime;</a:t>
            </a:r>
            <a:endParaRPr lang="en-GB" sz="2000">
              <a:solidFill>
                <a:schemeClr val="tx1">
                  <a:alpha val="80000"/>
                </a:schemeClr>
              </a:solidFill>
            </a:endParaRPr>
          </a:p>
          <a:p>
            <a:pPr>
              <a:buFont typeface="Arial"/>
              <a:buChar char="•"/>
            </a:pPr>
            <a:r>
              <a:rPr lang="en-GB" sz="2000">
                <a:solidFill>
                  <a:schemeClr val="tx1">
                    <a:alpha val="80000"/>
                  </a:schemeClr>
                </a:solidFill>
                <a:ea typeface="+mn-lt"/>
                <a:cs typeface="+mn-lt"/>
              </a:rPr>
              <a:t>1 in 5 people have suicidal thoughts.</a:t>
            </a:r>
            <a:endParaRPr lang="en-GB" sz="2000">
              <a:solidFill>
                <a:schemeClr val="tx1">
                  <a:alpha val="80000"/>
                </a:schemeClr>
              </a:solidFill>
            </a:endParaRPr>
          </a:p>
          <a:p>
            <a:pPr>
              <a:buFont typeface="Arial"/>
              <a:buChar char="•"/>
            </a:pPr>
            <a:r>
              <a:rPr lang="en-GB" sz="2000">
                <a:solidFill>
                  <a:schemeClr val="tx1">
                    <a:alpha val="80000"/>
                  </a:schemeClr>
                </a:solidFill>
                <a:cs typeface="Calibri"/>
              </a:rPr>
              <a:t>Women are most likely to have suicidal thoughts and men are most likely to attempt it </a:t>
            </a:r>
          </a:p>
          <a:p>
            <a:pPr>
              <a:buFont typeface="Arial"/>
              <a:buChar char="•"/>
            </a:pPr>
            <a:r>
              <a:rPr lang="en-GB" sz="2000" b="1">
                <a:solidFill>
                  <a:schemeClr val="tx1">
                    <a:alpha val="80000"/>
                  </a:schemeClr>
                </a:solidFill>
                <a:ea typeface="+mn-lt"/>
                <a:cs typeface="+mn-lt"/>
              </a:rPr>
              <a:t>50%</a:t>
            </a:r>
            <a:r>
              <a:rPr lang="en-GB" sz="2000">
                <a:solidFill>
                  <a:schemeClr val="tx1">
                    <a:alpha val="80000"/>
                  </a:schemeClr>
                </a:solidFill>
                <a:ea typeface="+mn-lt"/>
                <a:cs typeface="+mn-lt"/>
              </a:rPr>
              <a:t> of mental health problems are established by age 14 and </a:t>
            </a:r>
            <a:r>
              <a:rPr lang="en-GB" sz="2000" b="1">
                <a:solidFill>
                  <a:schemeClr val="tx1">
                    <a:alpha val="80000"/>
                  </a:schemeClr>
                </a:solidFill>
                <a:ea typeface="+mn-lt"/>
                <a:cs typeface="+mn-lt"/>
              </a:rPr>
              <a:t>75%</a:t>
            </a:r>
            <a:r>
              <a:rPr lang="en-GB" sz="2000">
                <a:solidFill>
                  <a:schemeClr val="tx1">
                    <a:alpha val="80000"/>
                  </a:schemeClr>
                </a:solidFill>
                <a:ea typeface="+mn-lt"/>
                <a:cs typeface="+mn-lt"/>
              </a:rPr>
              <a:t> by age 24.</a:t>
            </a:r>
            <a:endParaRPr lang="en-GB" sz="2000">
              <a:solidFill>
                <a:schemeClr val="tx1">
                  <a:alpha val="80000"/>
                </a:schemeClr>
              </a:solidFill>
              <a:cs typeface="Calibri"/>
            </a:endParaRPr>
          </a:p>
          <a:p>
            <a:pPr>
              <a:buFont typeface="Arial"/>
              <a:buChar char="•"/>
            </a:pPr>
            <a:endParaRPr lang="en-GB" sz="2000">
              <a:solidFill>
                <a:schemeClr val="tx1">
                  <a:alpha val="80000"/>
                </a:schemeClr>
              </a:solidFill>
              <a:cs typeface="Calibri"/>
            </a:endParaRPr>
          </a:p>
          <a:p>
            <a:pPr marL="0" indent="0">
              <a:buNone/>
            </a:pPr>
            <a:endParaRPr lang="en-GB" sz="2000">
              <a:solidFill>
                <a:schemeClr val="tx1">
                  <a:alpha val="80000"/>
                </a:schemeClr>
              </a:solidFill>
              <a:cs typeface="Calibri"/>
            </a:endParaRPr>
          </a:p>
          <a:p>
            <a:pPr marL="0" indent="0">
              <a:buNone/>
            </a:pPr>
            <a:endParaRPr lang="en-GB" sz="2000">
              <a:solidFill>
                <a:schemeClr val="tx1">
                  <a:alpha val="80000"/>
                </a:schemeClr>
              </a:solidFill>
              <a:cs typeface="Calibri"/>
            </a:endParaRPr>
          </a:p>
        </p:txBody>
      </p:sp>
      <p:cxnSp>
        <p:nvCxnSpPr>
          <p:cNvPr id="14" name="Straight Connector 13">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3893"/>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545059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B58B5-E799-AB12-F18E-60FD95BB9CF8}"/>
              </a:ext>
            </a:extLst>
          </p:cNvPr>
          <p:cNvSpPr>
            <a:spLocks noGrp="1"/>
          </p:cNvSpPr>
          <p:nvPr>
            <p:ph type="title"/>
          </p:nvPr>
        </p:nvSpPr>
        <p:spPr>
          <a:xfrm>
            <a:off x="990600" y="338328"/>
            <a:ext cx="10210800" cy="1078992"/>
          </a:xfrm>
        </p:spPr>
        <p:txBody>
          <a:bodyPr vert="horz" lIns="91440" tIns="45720" rIns="91440" bIns="45720" rtlCol="0" anchor="b">
            <a:normAutofit/>
          </a:bodyPr>
          <a:lstStyle/>
          <a:p>
            <a:pPr algn="ctr"/>
            <a:r>
              <a:rPr lang="en-US" sz="5400" b="1" dirty="0"/>
              <a:t>A short film on mental health</a:t>
            </a:r>
            <a:endParaRPr lang="en-US" sz="5400" b="1" dirty="0">
              <a:cs typeface="Calibri Light"/>
            </a:endParaRPr>
          </a:p>
        </p:txBody>
      </p:sp>
      <p:sp>
        <p:nvSpPr>
          <p:cNvPr id="42" name="Rectangle 20">
            <a:extLst>
              <a:ext uri="{FF2B5EF4-FFF2-40B4-BE49-F238E27FC236}">
                <a16:creationId xmlns:a16="http://schemas.microsoft.com/office/drawing/2014/main" id="{70BDD0CE-06A4-404B-8A13-580229C1C9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141750"/>
            <a:ext cx="12192000" cy="4716250"/>
          </a:xfrm>
          <a:prstGeom prst="rect">
            <a:avLst/>
          </a:prstGeom>
          <a:solidFill>
            <a:srgbClr val="363A8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26">
            <a:extLst>
              <a:ext uri="{FF2B5EF4-FFF2-40B4-BE49-F238E27FC236}">
                <a16:creationId xmlns:a16="http://schemas.microsoft.com/office/drawing/2014/main" id="{EE9899FA-8881-472C-AA59-D08A89CA8A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64" y="2423160"/>
            <a:ext cx="5613569" cy="3930315"/>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icture containing text, several&#10;&#10;Description automatically generated">
            <a:extLst>
              <a:ext uri="{FF2B5EF4-FFF2-40B4-BE49-F238E27FC236}">
                <a16:creationId xmlns:a16="http://schemas.microsoft.com/office/drawing/2014/main" id="{28D0BF2B-1650-E474-920F-B1562EDD4BE1}"/>
              </a:ext>
            </a:extLst>
          </p:cNvPr>
          <p:cNvPicPr>
            <a:picLocks noChangeAspect="1"/>
          </p:cNvPicPr>
          <p:nvPr/>
        </p:nvPicPr>
        <p:blipFill>
          <a:blip r:embed="rId3"/>
          <a:stretch>
            <a:fillRect/>
          </a:stretch>
        </p:blipFill>
        <p:spPr>
          <a:xfrm>
            <a:off x="-471" y="-3679"/>
            <a:ext cx="1882859" cy="1882859"/>
          </a:xfrm>
          <a:prstGeom prst="rect">
            <a:avLst/>
          </a:prstGeom>
        </p:spPr>
      </p:pic>
      <p:sp>
        <p:nvSpPr>
          <p:cNvPr id="44" name="Rounded Rectangle 16">
            <a:extLst>
              <a:ext uri="{FF2B5EF4-FFF2-40B4-BE49-F238E27FC236}">
                <a16:creationId xmlns:a16="http://schemas.microsoft.com/office/drawing/2014/main" id="{080B7D90-3DF1-4514-B26D-616BE35553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4749" y="2423160"/>
            <a:ext cx="5613569" cy="3930315"/>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Every Mind Matters - short film">
            <a:hlinkClick r:id="" action="ppaction://media"/>
            <a:extLst>
              <a:ext uri="{FF2B5EF4-FFF2-40B4-BE49-F238E27FC236}">
                <a16:creationId xmlns:a16="http://schemas.microsoft.com/office/drawing/2014/main" id="{5C0816FF-6FC6-9C00-FA42-CCF168B8E424}"/>
              </a:ext>
            </a:extLst>
          </p:cNvPr>
          <p:cNvPicPr>
            <a:picLocks noGrp="1" noRot="1" noChangeAspect="1"/>
          </p:cNvPicPr>
          <p:nvPr>
            <p:ph idx="1"/>
            <a:videoFile r:link="rId1"/>
          </p:nvPr>
        </p:nvPicPr>
        <p:blipFill>
          <a:blip r:embed="rId4"/>
          <a:stretch>
            <a:fillRect/>
          </a:stretch>
        </p:blipFill>
        <p:spPr>
          <a:xfrm>
            <a:off x="2730444" y="2140882"/>
            <a:ext cx="7293346" cy="4211990"/>
          </a:xfrm>
          <a:prstGeom prst="rect">
            <a:avLst/>
          </a:prstGeom>
        </p:spPr>
      </p:pic>
      <p:pic>
        <p:nvPicPr>
          <p:cNvPr id="6" name="Picture 5" descr="A picture containing text, several&#10;&#10;Description automatically generated">
            <a:extLst>
              <a:ext uri="{FF2B5EF4-FFF2-40B4-BE49-F238E27FC236}">
                <a16:creationId xmlns:a16="http://schemas.microsoft.com/office/drawing/2014/main" id="{FB3DD1FD-A6E2-607D-D7D2-249208109FAF}"/>
              </a:ext>
            </a:extLst>
          </p:cNvPr>
          <p:cNvPicPr>
            <a:picLocks noChangeAspect="1"/>
          </p:cNvPicPr>
          <p:nvPr/>
        </p:nvPicPr>
        <p:blipFill>
          <a:blip r:embed="rId3"/>
          <a:stretch>
            <a:fillRect/>
          </a:stretch>
        </p:blipFill>
        <p:spPr>
          <a:xfrm>
            <a:off x="10336849" y="-3680"/>
            <a:ext cx="1882859" cy="1882859"/>
          </a:xfrm>
          <a:prstGeom prst="rect">
            <a:avLst/>
          </a:prstGeom>
        </p:spPr>
      </p:pic>
    </p:spTree>
    <p:extLst>
      <p:ext uri="{BB962C8B-B14F-4D97-AF65-F5344CB8AC3E}">
        <p14:creationId xmlns:p14="http://schemas.microsoft.com/office/powerpoint/2010/main" val="38905972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904A2A-F4B4-84CF-02E3-FBC9FA05BC39}"/>
              </a:ext>
            </a:extLst>
          </p:cNvPr>
          <p:cNvSpPr>
            <a:spLocks noGrp="1"/>
          </p:cNvSpPr>
          <p:nvPr>
            <p:ph type="title"/>
          </p:nvPr>
        </p:nvSpPr>
        <p:spPr>
          <a:xfrm>
            <a:off x="838201" y="365125"/>
            <a:ext cx="5251316" cy="1807305"/>
          </a:xfrm>
        </p:spPr>
        <p:txBody>
          <a:bodyPr>
            <a:normAutofit/>
          </a:bodyPr>
          <a:lstStyle/>
          <a:p>
            <a:r>
              <a:rPr lang="en-GB" b="1" dirty="0">
                <a:cs typeface="Calibri Light"/>
              </a:rPr>
              <a:t>Recommendations </a:t>
            </a:r>
            <a:endParaRPr lang="en-GB" b="1" dirty="0"/>
          </a:p>
        </p:txBody>
      </p:sp>
      <p:sp>
        <p:nvSpPr>
          <p:cNvPr id="3" name="Content Placeholder 2">
            <a:extLst>
              <a:ext uri="{FF2B5EF4-FFF2-40B4-BE49-F238E27FC236}">
                <a16:creationId xmlns:a16="http://schemas.microsoft.com/office/drawing/2014/main" id="{F12AF80F-E928-68E1-856D-847D9A996769}"/>
              </a:ext>
            </a:extLst>
          </p:cNvPr>
          <p:cNvSpPr>
            <a:spLocks noGrp="1"/>
          </p:cNvSpPr>
          <p:nvPr>
            <p:ph idx="1"/>
          </p:nvPr>
        </p:nvSpPr>
        <p:spPr>
          <a:xfrm>
            <a:off x="838200" y="2333297"/>
            <a:ext cx="4619621" cy="3843666"/>
          </a:xfrm>
        </p:spPr>
        <p:txBody>
          <a:bodyPr vert="horz" lIns="91440" tIns="45720" rIns="91440" bIns="45720" rtlCol="0">
            <a:normAutofit/>
          </a:bodyPr>
          <a:lstStyle/>
          <a:p>
            <a:r>
              <a:rPr lang="en-GB" sz="1400" b="1">
                <a:ea typeface="+mn-lt"/>
                <a:cs typeface="+mn-lt"/>
              </a:rPr>
              <a:t>I WOULD DEFINETLY RECCOMEND LITTLE NOTIFICATIONS BEING SENT TO EVERYONE ON SOCIAL MEDIA AS A REMINDER TO WHY THEY SHOULD TREAT EVERYONE WITH RESPECT AND WHY THEY SHOULD ALWAYS BE THEMSELVES</a:t>
            </a:r>
          </a:p>
          <a:p>
            <a:r>
              <a:rPr lang="en-GB" sz="1400" b="1">
                <a:ea typeface="+mn-lt"/>
                <a:cs typeface="+mn-lt"/>
              </a:rPr>
              <a:t>I WOULD RECCOMEND COUNSELLING PHONE NUMBERS FROM DIFFERENT COUNTRIES TO BE SENT AS A NOTIFICATION ALSO JUST INCASE, THEY ARE FEELING OVERWHELMED AND NEED SOMEONE TO TALK TO</a:t>
            </a:r>
          </a:p>
          <a:p>
            <a:r>
              <a:rPr lang="en-GB" sz="1400" b="1">
                <a:ea typeface="+mn-lt"/>
                <a:cs typeface="+mn-lt"/>
              </a:rPr>
              <a:t>I WOULD RECCOMEND THE GOVERNMENT OFFERING MORE FINANCIAL HELP TO PEOPLE WHO NEED IT TO SORT OUT THEIR MENTAL HEALTH. I ALSO BELIEVE THAT MORE COUNSELLING JOB SHOULD BE PROVIDED IN CERTAIN SETTINGS AND MANDATORY IN OTHER SETTINGS SUCH AND SCHOOL OR ANY EDUCATIONAL SETTINGS.</a:t>
            </a:r>
            <a:endParaRPr lang="en-GB" sz="1400" b="1">
              <a:cs typeface="Calibri"/>
            </a:endParaRPr>
          </a:p>
        </p:txBody>
      </p:sp>
      <p:pic>
        <p:nvPicPr>
          <p:cNvPr id="4" name="Picture 4" descr="A picture containing black&#10;&#10;Description automatically generated">
            <a:extLst>
              <a:ext uri="{FF2B5EF4-FFF2-40B4-BE49-F238E27FC236}">
                <a16:creationId xmlns:a16="http://schemas.microsoft.com/office/drawing/2014/main" id="{A259542D-6A1D-65E2-1610-0922D0F32156}"/>
              </a:ext>
            </a:extLst>
          </p:cNvPr>
          <p:cNvPicPr>
            <a:picLocks noChangeAspect="1"/>
          </p:cNvPicPr>
          <p:nvPr/>
        </p:nvPicPr>
        <p:blipFill rotWithShape="1">
          <a:blip r:embed="rId2"/>
          <a:srcRect l="5727" r="7327"/>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005746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E40C0-EE49-3FA6-2223-2DC511832C32}"/>
              </a:ext>
            </a:extLst>
          </p:cNvPr>
          <p:cNvSpPr>
            <a:spLocks noGrp="1"/>
          </p:cNvSpPr>
          <p:nvPr>
            <p:ph type="title"/>
          </p:nvPr>
        </p:nvSpPr>
        <p:spPr/>
        <p:txBody>
          <a:bodyPr/>
          <a:lstStyle/>
          <a:p>
            <a:r>
              <a:rPr lang="en-GB" b="1" dirty="0">
                <a:cs typeface="Calibri Light"/>
              </a:rPr>
              <a:t>Reference list</a:t>
            </a:r>
            <a:endParaRPr lang="en-GB" b="1" dirty="0"/>
          </a:p>
        </p:txBody>
      </p:sp>
      <p:sp>
        <p:nvSpPr>
          <p:cNvPr id="3" name="Content Placeholder 2">
            <a:extLst>
              <a:ext uri="{FF2B5EF4-FFF2-40B4-BE49-F238E27FC236}">
                <a16:creationId xmlns:a16="http://schemas.microsoft.com/office/drawing/2014/main" id="{F03409D3-9749-A590-87B3-68DD351FBB89}"/>
              </a:ext>
            </a:extLst>
          </p:cNvPr>
          <p:cNvSpPr>
            <a:spLocks noGrp="1"/>
          </p:cNvSpPr>
          <p:nvPr>
            <p:ph idx="1"/>
          </p:nvPr>
        </p:nvSpPr>
        <p:spPr/>
        <p:txBody>
          <a:bodyPr vert="horz" lIns="91440" tIns="45720" rIns="91440" bIns="45720" rtlCol="0" anchor="t">
            <a:normAutofit fontScale="55000" lnSpcReduction="20000"/>
          </a:bodyPr>
          <a:lstStyle/>
          <a:p>
            <a:pPr marL="0" indent="0">
              <a:buNone/>
            </a:pPr>
            <a:r>
              <a:rPr lang="en-GB" dirty="0">
                <a:cs typeface="Calibri" panose="020F0502020204030204"/>
              </a:rPr>
              <a:t>{1.1} </a:t>
            </a:r>
            <a:r>
              <a:rPr lang="en-GB" u="sng" dirty="0">
                <a:ea typeface="+mn-lt"/>
                <a:cs typeface="+mn-lt"/>
                <a:hlinkClick r:id="rId2"/>
              </a:rPr>
              <a:t>Chronic Illness &amp; Mental Health</a:t>
            </a:r>
            <a:r>
              <a:rPr lang="en-GB" dirty="0">
                <a:ea typeface="+mn-lt"/>
                <a:cs typeface="+mn-lt"/>
              </a:rPr>
              <a:t>. Bethesda, MD: National Institutes of Health, National Institute of Mental Health. 2015.</a:t>
            </a:r>
            <a:endParaRPr lang="en-US" dirty="0">
              <a:cs typeface="Calibri" panose="020F0502020204030204"/>
            </a:endParaRPr>
          </a:p>
          <a:p>
            <a:pPr marL="0" indent="0">
              <a:buNone/>
            </a:pPr>
            <a:r>
              <a:rPr lang="en-GB" dirty="0">
                <a:cs typeface="Calibri" panose="020F0502020204030204"/>
              </a:rPr>
              <a:t>{2.2} </a:t>
            </a:r>
            <a:r>
              <a:rPr lang="en-GB" dirty="0">
                <a:ea typeface="+mn-lt"/>
                <a:cs typeface="+mn-lt"/>
              </a:rPr>
              <a:t>Retrieved from Nursing Research. (n.d.). </a:t>
            </a:r>
            <a:r>
              <a:rPr lang="en-GB" u="sng" dirty="0">
                <a:ea typeface="+mn-lt"/>
                <a:cs typeface="+mn-lt"/>
                <a:hlinkClick r:id="rId3"/>
              </a:rPr>
              <a:t>http://www.nursingworld.org/EspeciallyForYou/Nurse-Researchers</a:t>
            </a:r>
          </a:p>
          <a:p>
            <a:pPr marL="0" indent="0">
              <a:buNone/>
            </a:pPr>
            <a:r>
              <a:rPr lang="en-GB" dirty="0">
                <a:cs typeface="Calibri" panose="020F0502020204030204"/>
              </a:rPr>
              <a:t>{3.3}</a:t>
            </a:r>
            <a:r>
              <a:rPr lang="en-GB" dirty="0">
                <a:ea typeface="+mn-lt"/>
                <a:cs typeface="+mn-lt"/>
              </a:rPr>
              <a:t>Barry, M.M. (2003). Designing an evaluation framework for community mental health promotion. </a:t>
            </a:r>
            <a:r>
              <a:rPr lang="en-GB" i="1" dirty="0">
                <a:ea typeface="+mn-lt"/>
                <a:cs typeface="+mn-lt"/>
              </a:rPr>
              <a:t>Journal of Mental Health Promotion</a:t>
            </a:r>
            <a:r>
              <a:rPr lang="en-GB" dirty="0">
                <a:ea typeface="+mn-lt"/>
                <a:cs typeface="+mn-lt"/>
              </a:rPr>
              <a:t> , 2(4), 26-36.</a:t>
            </a:r>
          </a:p>
          <a:p>
            <a:pPr>
              <a:buNone/>
            </a:pPr>
            <a:r>
              <a:rPr lang="en-GB" u="sng" dirty="0">
                <a:ea typeface="+mn-lt"/>
                <a:cs typeface="+mn-lt"/>
                <a:hlinkClick r:id="rId4"/>
              </a:rPr>
              <a:t>Google Scholar</a:t>
            </a:r>
            <a:endParaRPr lang="en-GB"/>
          </a:p>
          <a:p>
            <a:pPr marL="0" indent="0">
              <a:buNone/>
            </a:pPr>
            <a:r>
              <a:rPr lang="en-GB" dirty="0">
                <a:cs typeface="Calibri" panose="020F0502020204030204"/>
              </a:rPr>
              <a:t>{4.4} </a:t>
            </a:r>
            <a:r>
              <a:rPr lang="en-GB" dirty="0">
                <a:ea typeface="+mn-lt"/>
                <a:cs typeface="+mn-lt"/>
              </a:rPr>
              <a:t>Barry, M., &amp; McQueen, D. (in press). </a:t>
            </a:r>
            <a:r>
              <a:rPr lang="en-GB" i="1" dirty="0">
                <a:ea typeface="+mn-lt"/>
                <a:cs typeface="+mn-lt"/>
              </a:rPr>
              <a:t>The nature of evidence and its use in mental health promotion</a:t>
            </a:r>
            <a:r>
              <a:rPr lang="en-GB" dirty="0">
                <a:ea typeface="+mn-lt"/>
                <a:cs typeface="+mn-lt"/>
              </a:rPr>
              <a:t> . In H. Herrman, S. Saxena, &amp; R. Moodie (Eds.), </a:t>
            </a:r>
            <a:r>
              <a:rPr lang="en-GB" i="1" dirty="0">
                <a:ea typeface="+mn-lt"/>
                <a:cs typeface="+mn-lt"/>
              </a:rPr>
              <a:t>Promoting mental health: Concepts, emerging evidence and </a:t>
            </a:r>
            <a:r>
              <a:rPr lang="en-GB" i="1" dirty="0" err="1">
                <a:ea typeface="+mn-lt"/>
                <a:cs typeface="+mn-lt"/>
              </a:rPr>
              <a:t>practice</a:t>
            </a:r>
            <a:r>
              <a:rPr lang="en-GB" dirty="0" err="1">
                <a:ea typeface="+mn-lt"/>
                <a:cs typeface="+mn-lt"/>
              </a:rPr>
              <a:t>Geneva</a:t>
            </a:r>
            <a:r>
              <a:rPr lang="en-GB" dirty="0">
                <a:ea typeface="+mn-lt"/>
                <a:cs typeface="+mn-lt"/>
              </a:rPr>
              <a:t>: World Health Organisation (in press).</a:t>
            </a:r>
          </a:p>
          <a:p>
            <a:pPr>
              <a:buNone/>
            </a:pPr>
            <a:r>
              <a:rPr lang="en-GB" u="sng" dirty="0">
                <a:ea typeface="+mn-lt"/>
                <a:cs typeface="+mn-lt"/>
                <a:hlinkClick r:id="rId5"/>
              </a:rPr>
              <a:t>Google Scholar</a:t>
            </a:r>
            <a:endParaRPr lang="en-GB"/>
          </a:p>
          <a:p>
            <a:pPr marL="0" indent="0">
              <a:buNone/>
            </a:pPr>
            <a:r>
              <a:rPr lang="en-GB" dirty="0">
                <a:cs typeface="Calibri" panose="020F0502020204030204"/>
              </a:rPr>
              <a:t>{5.5} </a:t>
            </a:r>
            <a:r>
              <a:rPr lang="en-GB" dirty="0">
                <a:cs typeface="Calibri" panose="020F0502020204030204"/>
                <a:hlinkClick r:id="rId6"/>
              </a:rPr>
              <a:t>world health organization</a:t>
            </a:r>
            <a:r>
              <a:rPr lang="en-GB" dirty="0">
                <a:cs typeface="Calibri" panose="020F0502020204030204"/>
              </a:rPr>
              <a:t> </a:t>
            </a:r>
          </a:p>
          <a:p>
            <a:pPr marL="0" indent="0">
              <a:buNone/>
            </a:pPr>
            <a:r>
              <a:rPr lang="en-GB" dirty="0">
                <a:cs typeface="Calibri" panose="020F0502020204030204"/>
              </a:rPr>
              <a:t>{6.6} </a:t>
            </a:r>
            <a:r>
              <a:rPr lang="en-GB" b="1" u="sng" dirty="0">
                <a:ea typeface="+mn-lt"/>
                <a:cs typeface="+mn-lt"/>
                <a:hlinkClick r:id="rId7"/>
              </a:rPr>
              <a:t>Department of Health and Social Care</a:t>
            </a:r>
            <a:r>
              <a:rPr lang="en-GB" dirty="0">
                <a:ea typeface="+mn-lt"/>
                <a:cs typeface="+mn-lt"/>
              </a:rPr>
              <a:t>, </a:t>
            </a:r>
            <a:r>
              <a:rPr lang="en-GB" b="1" u="sng" dirty="0">
                <a:ea typeface="+mn-lt"/>
                <a:cs typeface="+mn-lt"/>
                <a:hlinkClick r:id="rId8"/>
              </a:rPr>
              <a:t>The Rt Hon Gillian Keegan MP</a:t>
            </a:r>
            <a:r>
              <a:rPr lang="en-GB" dirty="0">
                <a:ea typeface="+mn-lt"/>
                <a:cs typeface="+mn-lt"/>
              </a:rPr>
              <a:t>, and </a:t>
            </a:r>
            <a:r>
              <a:rPr lang="en-GB" b="1" u="sng" dirty="0">
                <a:ea typeface="+mn-lt"/>
                <a:cs typeface="+mn-lt"/>
                <a:hlinkClick r:id="rId9"/>
              </a:rPr>
              <a:t>The Rt Hon Sajid Javid MP</a:t>
            </a:r>
          </a:p>
          <a:p>
            <a:pPr marL="0" indent="0">
              <a:buNone/>
            </a:pPr>
            <a:r>
              <a:rPr lang="en-GB" dirty="0">
                <a:cs typeface="Calibri" panose="020F0502020204030204"/>
              </a:rPr>
              <a:t>{7.7} </a:t>
            </a:r>
            <a:r>
              <a:rPr lang="en-GB" dirty="0">
                <a:ea typeface="+mn-lt"/>
                <a:cs typeface="+mn-lt"/>
                <a:hlinkClick r:id="rId10"/>
              </a:rPr>
              <a:t>Facts and figures | Mental Health Resource</a:t>
            </a:r>
          </a:p>
          <a:p>
            <a:pPr marL="0" indent="0">
              <a:buNone/>
            </a:pPr>
            <a:r>
              <a:rPr lang="en-GB" dirty="0">
                <a:cs typeface="Calibri" panose="020F0502020204030204"/>
              </a:rPr>
              <a:t>{8.8}</a:t>
            </a:r>
          </a:p>
          <a:p>
            <a:pPr marL="0" indent="0">
              <a:buNone/>
            </a:pPr>
            <a:r>
              <a:rPr lang="en-GB" dirty="0">
                <a:cs typeface="Calibri" panose="020F0502020204030204"/>
              </a:rPr>
              <a:t>{9.9}</a:t>
            </a:r>
          </a:p>
          <a:p>
            <a:pPr marL="0" indent="0">
              <a:buNone/>
            </a:pPr>
            <a:r>
              <a:rPr lang="en-GB" dirty="0">
                <a:cs typeface="Calibri" panose="020F0502020204030204"/>
              </a:rPr>
              <a:t>{10.0}</a:t>
            </a:r>
          </a:p>
          <a:p>
            <a:pPr marL="0" indent="0">
              <a:buNone/>
            </a:pPr>
            <a:endParaRPr lang="en-GB" dirty="0">
              <a:cs typeface="Calibri" panose="020F0502020204030204"/>
            </a:endParaRPr>
          </a:p>
        </p:txBody>
      </p:sp>
    </p:spTree>
    <p:extLst>
      <p:ext uri="{BB962C8B-B14F-4D97-AF65-F5344CB8AC3E}">
        <p14:creationId xmlns:p14="http://schemas.microsoft.com/office/powerpoint/2010/main" val="145049030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Mental health</vt:lpstr>
      <vt:lpstr>introduction</vt:lpstr>
      <vt:lpstr>Aims of this presentation</vt:lpstr>
      <vt:lpstr>Why is research so important In nursing</vt:lpstr>
      <vt:lpstr>What is mental health</vt:lpstr>
      <vt:lpstr>What makes mental health promotion effective</vt:lpstr>
      <vt:lpstr>current procedures that have been put into place to ensure that mental health is improved in the Uk</vt:lpstr>
      <vt:lpstr>Interesting facts I found whilst researching</vt:lpstr>
      <vt:lpstr>A short film on mental health</vt:lpstr>
      <vt:lpstr>Recommendations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560</cp:revision>
  <dcterms:created xsi:type="dcterms:W3CDTF">2022-12-07T00:39:36Z</dcterms:created>
  <dcterms:modified xsi:type="dcterms:W3CDTF">2022-12-08T07:51:55Z</dcterms:modified>
</cp:coreProperties>
</file>