
<file path=[Content_Types].xml><?xml version="1.0" encoding="utf-8"?>
<Types xmlns="http://schemas.openxmlformats.org/package/2006/content-types">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
  </p:notesMasterIdLst>
  <p:sldIdLst>
    <p:sldId id="256" r:id="rId2"/>
    <p:sldId id="257" r:id="rId3"/>
    <p:sldId id="258" r:id="rId4"/>
    <p:sldId id="259" r:id="rId5"/>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82" d="100"/>
          <a:sy n="82" d="100"/>
        </p:scale>
        <p:origin x="691"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nga Starczewska (2312239)" userId="906502d5-4aac-4fef-8752-3f52951329e9" providerId="ADAL" clId="{24F2A4F5-334C-46F3-B6AD-BCDC24FA0727}"/>
    <pc:docChg chg="undo custSel modSld">
      <pc:chgData name="Kinga Starczewska (2312239)" userId="906502d5-4aac-4fef-8752-3f52951329e9" providerId="ADAL" clId="{24F2A4F5-334C-46F3-B6AD-BCDC24FA0727}" dt="2026-07-24T17:58:13.710" v="912" actId="20577"/>
      <pc:docMkLst>
        <pc:docMk/>
      </pc:docMkLst>
      <pc:sldChg chg="modSp mod">
        <pc:chgData name="Kinga Starczewska (2312239)" userId="906502d5-4aac-4fef-8752-3f52951329e9" providerId="ADAL" clId="{24F2A4F5-334C-46F3-B6AD-BCDC24FA0727}" dt="2026-07-22T09:24:49.766" v="863" actId="20577"/>
        <pc:sldMkLst>
          <pc:docMk/>
          <pc:sldMk cId="0" sldId="256"/>
        </pc:sldMkLst>
        <pc:spChg chg="mod">
          <ac:chgData name="Kinga Starczewska (2312239)" userId="906502d5-4aac-4fef-8752-3f52951329e9" providerId="ADAL" clId="{24F2A4F5-334C-46F3-B6AD-BCDC24FA0727}" dt="2026-07-20T09:07:03.113" v="21" actId="1076"/>
          <ac:spMkLst>
            <pc:docMk/>
            <pc:sldMk cId="0" sldId="256"/>
            <ac:spMk id="4" creationId="{00000000-0000-0000-0000-000000000000}"/>
          </ac:spMkLst>
        </pc:spChg>
        <pc:spChg chg="mod">
          <ac:chgData name="Kinga Starczewska (2312239)" userId="906502d5-4aac-4fef-8752-3f52951329e9" providerId="ADAL" clId="{24F2A4F5-334C-46F3-B6AD-BCDC24FA0727}" dt="2026-07-20T09:07:08.487" v="22" actId="1076"/>
          <ac:spMkLst>
            <pc:docMk/>
            <pc:sldMk cId="0" sldId="256"/>
            <ac:spMk id="5" creationId="{00000000-0000-0000-0000-000000000000}"/>
          </ac:spMkLst>
        </pc:spChg>
        <pc:spChg chg="mod">
          <ac:chgData name="Kinga Starczewska (2312239)" userId="906502d5-4aac-4fef-8752-3f52951329e9" providerId="ADAL" clId="{24F2A4F5-334C-46F3-B6AD-BCDC24FA0727}" dt="2026-07-22T09:24:49.766" v="863" actId="20577"/>
          <ac:spMkLst>
            <pc:docMk/>
            <pc:sldMk cId="0" sldId="256"/>
            <ac:spMk id="6" creationId="{00000000-0000-0000-0000-000000000000}"/>
          </ac:spMkLst>
        </pc:spChg>
        <pc:spChg chg="mod">
          <ac:chgData name="Kinga Starczewska (2312239)" userId="906502d5-4aac-4fef-8752-3f52951329e9" providerId="ADAL" clId="{24F2A4F5-334C-46F3-B6AD-BCDC24FA0727}" dt="2026-07-20T09:07:20.213" v="24" actId="1076"/>
          <ac:spMkLst>
            <pc:docMk/>
            <pc:sldMk cId="0" sldId="256"/>
            <ac:spMk id="7" creationId="{00000000-0000-0000-0000-000000000000}"/>
          </ac:spMkLst>
        </pc:spChg>
        <pc:spChg chg="mod">
          <ac:chgData name="Kinga Starczewska (2312239)" userId="906502d5-4aac-4fef-8752-3f52951329e9" providerId="ADAL" clId="{24F2A4F5-334C-46F3-B6AD-BCDC24FA0727}" dt="2026-07-20T09:07:27.818" v="25" actId="1076"/>
          <ac:spMkLst>
            <pc:docMk/>
            <pc:sldMk cId="0" sldId="256"/>
            <ac:spMk id="8" creationId="{00000000-0000-0000-0000-000000000000}"/>
          </ac:spMkLst>
        </pc:spChg>
      </pc:sldChg>
      <pc:sldChg chg="modSp mod">
        <pc:chgData name="Kinga Starczewska (2312239)" userId="906502d5-4aac-4fef-8752-3f52951329e9" providerId="ADAL" clId="{24F2A4F5-334C-46F3-B6AD-BCDC24FA0727}" dt="2026-07-24T17:58:13.710" v="912" actId="20577"/>
        <pc:sldMkLst>
          <pc:docMk/>
          <pc:sldMk cId="0" sldId="257"/>
        </pc:sldMkLst>
        <pc:spChg chg="mod">
          <ac:chgData name="Kinga Starczewska (2312239)" userId="906502d5-4aac-4fef-8752-3f52951329e9" providerId="ADAL" clId="{24F2A4F5-334C-46F3-B6AD-BCDC24FA0727}" dt="2026-07-22T09:48:04.038" v="890" actId="208"/>
          <ac:spMkLst>
            <pc:docMk/>
            <pc:sldMk cId="0" sldId="257"/>
            <ac:spMk id="2" creationId="{00000000-0000-0000-0000-000000000000}"/>
          </ac:spMkLst>
        </pc:spChg>
        <pc:spChg chg="mod">
          <ac:chgData name="Kinga Starczewska (2312239)" userId="906502d5-4aac-4fef-8752-3f52951329e9" providerId="ADAL" clId="{24F2A4F5-334C-46F3-B6AD-BCDC24FA0727}" dt="2026-07-22T09:48:34.625" v="892" actId="339"/>
          <ac:spMkLst>
            <pc:docMk/>
            <pc:sldMk cId="0" sldId="257"/>
            <ac:spMk id="3" creationId="{00000000-0000-0000-0000-000000000000}"/>
          </ac:spMkLst>
        </pc:spChg>
        <pc:spChg chg="mod">
          <ac:chgData name="Kinga Starczewska (2312239)" userId="906502d5-4aac-4fef-8752-3f52951329e9" providerId="ADAL" clId="{24F2A4F5-334C-46F3-B6AD-BCDC24FA0727}" dt="2026-07-22T09:29:57.139" v="874" actId="2711"/>
          <ac:spMkLst>
            <pc:docMk/>
            <pc:sldMk cId="0" sldId="257"/>
            <ac:spMk id="4" creationId="{00000000-0000-0000-0000-000000000000}"/>
          </ac:spMkLst>
        </pc:spChg>
        <pc:spChg chg="mod">
          <ac:chgData name="Kinga Starczewska (2312239)" userId="906502d5-4aac-4fef-8752-3f52951329e9" providerId="ADAL" clId="{24F2A4F5-334C-46F3-B6AD-BCDC24FA0727}" dt="2026-07-22T09:30:28.545" v="878" actId="1076"/>
          <ac:spMkLst>
            <pc:docMk/>
            <pc:sldMk cId="0" sldId="257"/>
            <ac:spMk id="5" creationId="{00000000-0000-0000-0000-000000000000}"/>
          </ac:spMkLst>
        </pc:spChg>
        <pc:spChg chg="mod">
          <ac:chgData name="Kinga Starczewska (2312239)" userId="906502d5-4aac-4fef-8752-3f52951329e9" providerId="ADAL" clId="{24F2A4F5-334C-46F3-B6AD-BCDC24FA0727}" dt="2026-07-20T09:16:10.257" v="67" actId="120"/>
          <ac:spMkLst>
            <pc:docMk/>
            <pc:sldMk cId="0" sldId="257"/>
            <ac:spMk id="6" creationId="{00000000-0000-0000-0000-000000000000}"/>
          </ac:spMkLst>
        </pc:spChg>
        <pc:spChg chg="mod">
          <ac:chgData name="Kinga Starczewska (2312239)" userId="906502d5-4aac-4fef-8752-3f52951329e9" providerId="ADAL" clId="{24F2A4F5-334C-46F3-B6AD-BCDC24FA0727}" dt="2026-07-21T07:27:33.108" v="180" actId="207"/>
          <ac:spMkLst>
            <pc:docMk/>
            <pc:sldMk cId="0" sldId="257"/>
            <ac:spMk id="7" creationId="{00000000-0000-0000-0000-000000000000}"/>
          </ac:spMkLst>
        </pc:spChg>
        <pc:spChg chg="mod">
          <ac:chgData name="Kinga Starczewska (2312239)" userId="906502d5-4aac-4fef-8752-3f52951329e9" providerId="ADAL" clId="{24F2A4F5-334C-46F3-B6AD-BCDC24FA0727}" dt="2026-07-22T09:48:43.433" v="893" actId="339"/>
          <ac:spMkLst>
            <pc:docMk/>
            <pc:sldMk cId="0" sldId="257"/>
            <ac:spMk id="8" creationId="{00000000-0000-0000-0000-000000000000}"/>
          </ac:spMkLst>
        </pc:spChg>
        <pc:spChg chg="mod">
          <ac:chgData name="Kinga Starczewska (2312239)" userId="906502d5-4aac-4fef-8752-3f52951329e9" providerId="ADAL" clId="{24F2A4F5-334C-46F3-B6AD-BCDC24FA0727}" dt="2026-07-22T09:30:10.046" v="875" actId="2711"/>
          <ac:spMkLst>
            <pc:docMk/>
            <pc:sldMk cId="0" sldId="257"/>
            <ac:spMk id="9" creationId="{00000000-0000-0000-0000-000000000000}"/>
          </ac:spMkLst>
        </pc:spChg>
        <pc:spChg chg="mod">
          <ac:chgData name="Kinga Starczewska (2312239)" userId="906502d5-4aac-4fef-8752-3f52951329e9" providerId="ADAL" clId="{24F2A4F5-334C-46F3-B6AD-BCDC24FA0727}" dt="2026-07-20T09:16:19.566" v="69" actId="120"/>
          <ac:spMkLst>
            <pc:docMk/>
            <pc:sldMk cId="0" sldId="257"/>
            <ac:spMk id="11" creationId="{00000000-0000-0000-0000-000000000000}"/>
          </ac:spMkLst>
        </pc:spChg>
        <pc:spChg chg="mod">
          <ac:chgData name="Kinga Starczewska (2312239)" userId="906502d5-4aac-4fef-8752-3f52951329e9" providerId="ADAL" clId="{24F2A4F5-334C-46F3-B6AD-BCDC24FA0727}" dt="2026-07-21T07:27:38.437" v="181" actId="207"/>
          <ac:spMkLst>
            <pc:docMk/>
            <pc:sldMk cId="0" sldId="257"/>
            <ac:spMk id="12" creationId="{00000000-0000-0000-0000-000000000000}"/>
          </ac:spMkLst>
        </pc:spChg>
        <pc:spChg chg="mod">
          <ac:chgData name="Kinga Starczewska (2312239)" userId="906502d5-4aac-4fef-8752-3f52951329e9" providerId="ADAL" clId="{24F2A4F5-334C-46F3-B6AD-BCDC24FA0727}" dt="2026-07-22T09:48:52.693" v="894" actId="339"/>
          <ac:spMkLst>
            <pc:docMk/>
            <pc:sldMk cId="0" sldId="257"/>
            <ac:spMk id="13" creationId="{00000000-0000-0000-0000-000000000000}"/>
          </ac:spMkLst>
        </pc:spChg>
        <pc:spChg chg="mod">
          <ac:chgData name="Kinga Starczewska (2312239)" userId="906502d5-4aac-4fef-8752-3f52951329e9" providerId="ADAL" clId="{24F2A4F5-334C-46F3-B6AD-BCDC24FA0727}" dt="2026-07-20T09:16:13.885" v="68" actId="120"/>
          <ac:spMkLst>
            <pc:docMk/>
            <pc:sldMk cId="0" sldId="257"/>
            <ac:spMk id="16" creationId="{00000000-0000-0000-0000-000000000000}"/>
          </ac:spMkLst>
        </pc:spChg>
        <pc:spChg chg="mod">
          <ac:chgData name="Kinga Starczewska (2312239)" userId="906502d5-4aac-4fef-8752-3f52951329e9" providerId="ADAL" clId="{24F2A4F5-334C-46F3-B6AD-BCDC24FA0727}" dt="2026-07-24T17:58:13.710" v="912" actId="20577"/>
          <ac:spMkLst>
            <pc:docMk/>
            <pc:sldMk cId="0" sldId="257"/>
            <ac:spMk id="17" creationId="{00000000-0000-0000-0000-000000000000}"/>
          </ac:spMkLst>
        </pc:spChg>
        <pc:spChg chg="mod">
          <ac:chgData name="Kinga Starczewska (2312239)" userId="906502d5-4aac-4fef-8752-3f52951329e9" providerId="ADAL" clId="{24F2A4F5-334C-46F3-B6AD-BCDC24FA0727}" dt="2026-07-22T09:48:59.994" v="895" actId="339"/>
          <ac:spMkLst>
            <pc:docMk/>
            <pc:sldMk cId="0" sldId="257"/>
            <ac:spMk id="18" creationId="{00000000-0000-0000-0000-000000000000}"/>
          </ac:spMkLst>
        </pc:spChg>
        <pc:spChg chg="mod">
          <ac:chgData name="Kinga Starczewska (2312239)" userId="906502d5-4aac-4fef-8752-3f52951329e9" providerId="ADAL" clId="{24F2A4F5-334C-46F3-B6AD-BCDC24FA0727}" dt="2026-07-22T09:30:38.682" v="879" actId="2711"/>
          <ac:spMkLst>
            <pc:docMk/>
            <pc:sldMk cId="0" sldId="257"/>
            <ac:spMk id="20" creationId="{00000000-0000-0000-0000-000000000000}"/>
          </ac:spMkLst>
        </pc:spChg>
        <pc:spChg chg="mod">
          <ac:chgData name="Kinga Starczewska (2312239)" userId="906502d5-4aac-4fef-8752-3f52951329e9" providerId="ADAL" clId="{24F2A4F5-334C-46F3-B6AD-BCDC24FA0727}" dt="2026-07-20T09:11:14.149" v="49" actId="122"/>
          <ac:spMkLst>
            <pc:docMk/>
            <pc:sldMk cId="0" sldId="257"/>
            <ac:spMk id="21" creationId="{00000000-0000-0000-0000-000000000000}"/>
          </ac:spMkLst>
        </pc:spChg>
        <pc:graphicFrameChg chg="mod">
          <ac:chgData name="Kinga Starczewska (2312239)" userId="906502d5-4aac-4fef-8752-3f52951329e9" providerId="ADAL" clId="{24F2A4F5-334C-46F3-B6AD-BCDC24FA0727}" dt="2026-07-22T09:28:44.018" v="869"/>
          <ac:graphicFrameMkLst>
            <pc:docMk/>
            <pc:sldMk cId="0" sldId="257"/>
            <ac:graphicFrameMk id="22" creationId="{00000000-0000-0000-0000-000000000000}"/>
          </ac:graphicFrameMkLst>
        </pc:graphicFrameChg>
      </pc:sldChg>
      <pc:sldChg chg="modSp mod">
        <pc:chgData name="Kinga Starczewska (2312239)" userId="906502d5-4aac-4fef-8752-3f52951329e9" providerId="ADAL" clId="{24F2A4F5-334C-46F3-B6AD-BCDC24FA0727}" dt="2026-07-22T09:49:29.156" v="896" actId="339"/>
        <pc:sldMkLst>
          <pc:docMk/>
          <pc:sldMk cId="0" sldId="258"/>
        </pc:sldMkLst>
        <pc:spChg chg="mod">
          <ac:chgData name="Kinga Starczewska (2312239)" userId="906502d5-4aac-4fef-8752-3f52951329e9" providerId="ADAL" clId="{24F2A4F5-334C-46F3-B6AD-BCDC24FA0727}" dt="2026-07-22T09:45:41.464" v="889" actId="208"/>
          <ac:spMkLst>
            <pc:docMk/>
            <pc:sldMk cId="0" sldId="258"/>
            <ac:spMk id="2" creationId="{00000000-0000-0000-0000-000000000000}"/>
          </ac:spMkLst>
        </pc:spChg>
        <pc:spChg chg="mod">
          <ac:chgData name="Kinga Starczewska (2312239)" userId="906502d5-4aac-4fef-8752-3f52951329e9" providerId="ADAL" clId="{24F2A4F5-334C-46F3-B6AD-BCDC24FA0727}" dt="2026-07-22T09:49:29.156" v="896" actId="339"/>
          <ac:spMkLst>
            <pc:docMk/>
            <pc:sldMk cId="0" sldId="258"/>
            <ac:spMk id="3" creationId="{00000000-0000-0000-0000-000000000000}"/>
          </ac:spMkLst>
        </pc:spChg>
        <pc:spChg chg="mod">
          <ac:chgData name="Kinga Starczewska (2312239)" userId="906502d5-4aac-4fef-8752-3f52951329e9" providerId="ADAL" clId="{24F2A4F5-334C-46F3-B6AD-BCDC24FA0727}" dt="2026-07-20T09:11:55.346" v="54" actId="120"/>
          <ac:spMkLst>
            <pc:docMk/>
            <pc:sldMk cId="0" sldId="258"/>
            <ac:spMk id="6" creationId="{00000000-0000-0000-0000-000000000000}"/>
          </ac:spMkLst>
        </pc:spChg>
        <pc:spChg chg="mod">
          <ac:chgData name="Kinga Starczewska (2312239)" userId="906502d5-4aac-4fef-8752-3f52951329e9" providerId="ADAL" clId="{24F2A4F5-334C-46F3-B6AD-BCDC24FA0727}" dt="2026-07-21T07:26:57.582" v="176" actId="207"/>
          <ac:spMkLst>
            <pc:docMk/>
            <pc:sldMk cId="0" sldId="258"/>
            <ac:spMk id="7" creationId="{00000000-0000-0000-0000-000000000000}"/>
          </ac:spMkLst>
        </pc:spChg>
        <pc:spChg chg="mod">
          <ac:chgData name="Kinga Starczewska (2312239)" userId="906502d5-4aac-4fef-8752-3f52951329e9" providerId="ADAL" clId="{24F2A4F5-334C-46F3-B6AD-BCDC24FA0727}" dt="2026-07-22T09:44:58.296" v="885" actId="339"/>
          <ac:spMkLst>
            <pc:docMk/>
            <pc:sldMk cId="0" sldId="258"/>
            <ac:spMk id="8" creationId="{00000000-0000-0000-0000-000000000000}"/>
          </ac:spMkLst>
        </pc:spChg>
        <pc:spChg chg="mod">
          <ac:chgData name="Kinga Starczewska (2312239)" userId="906502d5-4aac-4fef-8752-3f52951329e9" providerId="ADAL" clId="{24F2A4F5-334C-46F3-B6AD-BCDC24FA0727}" dt="2026-07-22T09:31:12.495" v="880" actId="2711"/>
          <ac:spMkLst>
            <pc:docMk/>
            <pc:sldMk cId="0" sldId="258"/>
            <ac:spMk id="9" creationId="{00000000-0000-0000-0000-000000000000}"/>
          </ac:spMkLst>
        </pc:spChg>
        <pc:spChg chg="mod">
          <ac:chgData name="Kinga Starczewska (2312239)" userId="906502d5-4aac-4fef-8752-3f52951329e9" providerId="ADAL" clId="{24F2A4F5-334C-46F3-B6AD-BCDC24FA0727}" dt="2026-07-20T09:11:58.959" v="55" actId="120"/>
          <ac:spMkLst>
            <pc:docMk/>
            <pc:sldMk cId="0" sldId="258"/>
            <ac:spMk id="11" creationId="{00000000-0000-0000-0000-000000000000}"/>
          </ac:spMkLst>
        </pc:spChg>
        <pc:spChg chg="mod">
          <ac:chgData name="Kinga Starczewska (2312239)" userId="906502d5-4aac-4fef-8752-3f52951329e9" providerId="ADAL" clId="{24F2A4F5-334C-46F3-B6AD-BCDC24FA0727}" dt="2026-07-21T07:27:05.383" v="177" actId="207"/>
          <ac:spMkLst>
            <pc:docMk/>
            <pc:sldMk cId="0" sldId="258"/>
            <ac:spMk id="12" creationId="{00000000-0000-0000-0000-000000000000}"/>
          </ac:spMkLst>
        </pc:spChg>
        <pc:spChg chg="mod">
          <ac:chgData name="Kinga Starczewska (2312239)" userId="906502d5-4aac-4fef-8752-3f52951329e9" providerId="ADAL" clId="{24F2A4F5-334C-46F3-B6AD-BCDC24FA0727}" dt="2026-07-22T09:45:11.526" v="887" actId="339"/>
          <ac:spMkLst>
            <pc:docMk/>
            <pc:sldMk cId="0" sldId="258"/>
            <ac:spMk id="13" creationId="{00000000-0000-0000-0000-000000000000}"/>
          </ac:spMkLst>
        </pc:spChg>
        <pc:spChg chg="mod">
          <ac:chgData name="Kinga Starczewska (2312239)" userId="906502d5-4aac-4fef-8752-3f52951329e9" providerId="ADAL" clId="{24F2A4F5-334C-46F3-B6AD-BCDC24FA0727}" dt="2026-07-20T09:12:03.686" v="56" actId="120"/>
          <ac:spMkLst>
            <pc:docMk/>
            <pc:sldMk cId="0" sldId="258"/>
            <ac:spMk id="16" creationId="{00000000-0000-0000-0000-000000000000}"/>
          </ac:spMkLst>
        </pc:spChg>
        <pc:spChg chg="mod">
          <ac:chgData name="Kinga Starczewska (2312239)" userId="906502d5-4aac-4fef-8752-3f52951329e9" providerId="ADAL" clId="{24F2A4F5-334C-46F3-B6AD-BCDC24FA0727}" dt="2026-07-21T07:27:10.628" v="178" actId="207"/>
          <ac:spMkLst>
            <pc:docMk/>
            <pc:sldMk cId="0" sldId="258"/>
            <ac:spMk id="17" creationId="{00000000-0000-0000-0000-000000000000}"/>
          </ac:spMkLst>
        </pc:spChg>
        <pc:spChg chg="mod">
          <ac:chgData name="Kinga Starczewska (2312239)" userId="906502d5-4aac-4fef-8752-3f52951329e9" providerId="ADAL" clId="{24F2A4F5-334C-46F3-B6AD-BCDC24FA0727}" dt="2026-07-22T09:45:24.887" v="888" actId="339"/>
          <ac:spMkLst>
            <pc:docMk/>
            <pc:sldMk cId="0" sldId="258"/>
            <ac:spMk id="18" creationId="{00000000-0000-0000-0000-000000000000}"/>
          </ac:spMkLst>
        </pc:spChg>
        <pc:spChg chg="mod">
          <ac:chgData name="Kinga Starczewska (2312239)" userId="906502d5-4aac-4fef-8752-3f52951329e9" providerId="ADAL" clId="{24F2A4F5-334C-46F3-B6AD-BCDC24FA0727}" dt="2026-07-20T09:12:07.722" v="57" actId="120"/>
          <ac:spMkLst>
            <pc:docMk/>
            <pc:sldMk cId="0" sldId="258"/>
            <ac:spMk id="21" creationId="{00000000-0000-0000-0000-000000000000}"/>
          </ac:spMkLst>
        </pc:spChg>
        <pc:spChg chg="mod">
          <ac:chgData name="Kinga Starczewska (2312239)" userId="906502d5-4aac-4fef-8752-3f52951329e9" providerId="ADAL" clId="{24F2A4F5-334C-46F3-B6AD-BCDC24FA0727}" dt="2026-07-21T07:27:16.458" v="179" actId="207"/>
          <ac:spMkLst>
            <pc:docMk/>
            <pc:sldMk cId="0" sldId="258"/>
            <ac:spMk id="22" creationId="{00000000-0000-0000-0000-000000000000}"/>
          </ac:spMkLst>
        </pc:spChg>
      </pc:sldChg>
      <pc:sldChg chg="delSp modSp mod">
        <pc:chgData name="Kinga Starczewska (2312239)" userId="906502d5-4aac-4fef-8752-3f52951329e9" providerId="ADAL" clId="{24F2A4F5-334C-46F3-B6AD-BCDC24FA0727}" dt="2026-07-22T09:54:50.435" v="910" actId="339"/>
        <pc:sldMkLst>
          <pc:docMk/>
          <pc:sldMk cId="0" sldId="259"/>
        </pc:sldMkLst>
        <pc:spChg chg="mod">
          <ac:chgData name="Kinga Starczewska (2312239)" userId="906502d5-4aac-4fef-8752-3f52951329e9" providerId="ADAL" clId="{24F2A4F5-334C-46F3-B6AD-BCDC24FA0727}" dt="2026-07-22T09:53:38.180" v="905" actId="339"/>
          <ac:spMkLst>
            <pc:docMk/>
            <pc:sldMk cId="0" sldId="259"/>
            <ac:spMk id="2" creationId="{00000000-0000-0000-0000-000000000000}"/>
          </ac:spMkLst>
        </pc:spChg>
        <pc:spChg chg="mod">
          <ac:chgData name="Kinga Starczewska (2312239)" userId="906502d5-4aac-4fef-8752-3f52951329e9" providerId="ADAL" clId="{24F2A4F5-334C-46F3-B6AD-BCDC24FA0727}" dt="2026-07-22T09:54:32.803" v="908" actId="339"/>
          <ac:spMkLst>
            <pc:docMk/>
            <pc:sldMk cId="0" sldId="259"/>
            <ac:spMk id="4" creationId="{00000000-0000-0000-0000-000000000000}"/>
          </ac:spMkLst>
        </pc:spChg>
        <pc:spChg chg="mod">
          <ac:chgData name="Kinga Starczewska (2312239)" userId="906502d5-4aac-4fef-8752-3f52951329e9" providerId="ADAL" clId="{24F2A4F5-334C-46F3-B6AD-BCDC24FA0727}" dt="2026-07-22T09:54:50.435" v="910" actId="339"/>
          <ac:spMkLst>
            <pc:docMk/>
            <pc:sldMk cId="0" sldId="259"/>
            <ac:spMk id="5" creationId="{00000000-0000-0000-0000-000000000000}"/>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6"/>
    </mc:Choice>
    <mc:Fallback>
      <c:style val="6"/>
    </mc:Fallback>
  </mc:AlternateContent>
  <c:chart>
    <c:autoTitleDeleted val="1"/>
    <c:plotArea>
      <c:layout/>
      <c:barChart>
        <c:barDir val="col"/>
        <c:grouping val="clustered"/>
        <c:varyColors val="0"/>
        <c:ser>
          <c:idx val="0"/>
          <c:order val="0"/>
          <c:tx>
            <c:strRef>
              <c:f>Sheet1!$B$1</c:f>
              <c:strCache>
                <c:ptCount val="1"/>
                <c:pt idx="0">
                  <c:v>Liczba platform</c:v>
                </c:pt>
              </c:strCache>
            </c:strRef>
          </c:tx>
          <c:spPr>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dPt>
            <c:idx val="0"/>
            <c:invertIfNegative val="0"/>
            <c:bubble3D val="0"/>
            <c:extLst>
              <c:ext xmlns:c16="http://schemas.microsoft.com/office/drawing/2014/chart" uri="{C3380CC4-5D6E-409C-BE32-E72D297353CC}">
                <c16:uniqueId val="{00000001-A88E-43C9-A019-015954217C0C}"/>
              </c:ext>
            </c:extLst>
          </c:dPt>
          <c:dPt>
            <c:idx val="1"/>
            <c:invertIfNegative val="0"/>
            <c:bubble3D val="0"/>
            <c:extLst>
              <c:ext xmlns:c16="http://schemas.microsoft.com/office/drawing/2014/chart" uri="{C3380CC4-5D6E-409C-BE32-E72D297353CC}">
                <c16:uniqueId val="{00000003-A88E-43C9-A019-015954217C0C}"/>
              </c:ext>
            </c:extLst>
          </c:dPt>
          <c:dPt>
            <c:idx val="2"/>
            <c:invertIfNegative val="0"/>
            <c:bubble3D val="0"/>
            <c:extLst>
              <c:ext xmlns:c16="http://schemas.microsoft.com/office/drawing/2014/chart" uri="{C3380CC4-5D6E-409C-BE32-E72D297353CC}">
                <c16:uniqueId val="{00000005-A88E-43C9-A019-015954217C0C}"/>
              </c:ext>
            </c:extLst>
          </c:dPt>
          <c:cat>
            <c:strRef>
              <c:f>Sheet1!$A$2:$A$4</c:f>
              <c:strCache>
                <c:ptCount val="3"/>
                <c:pt idx="0">
                  <c:v>Academic
databases</c:v>
                </c:pt>
                <c:pt idx="1">
                  <c:v>UK policy &amp;
regulatory sites</c:v>
                </c:pt>
                <c:pt idx="2">
                  <c:v>University
library</c:v>
                </c:pt>
              </c:strCache>
            </c:strRef>
          </c:cat>
          <c:val>
            <c:numRef>
              <c:f>Sheet1!$B$2:$B$4</c:f>
              <c:numCache>
                <c:formatCode>General</c:formatCode>
                <c:ptCount val="3"/>
                <c:pt idx="0">
                  <c:v>3</c:v>
                </c:pt>
                <c:pt idx="1">
                  <c:v>4</c:v>
                </c:pt>
                <c:pt idx="2">
                  <c:v>1</c:v>
                </c:pt>
              </c:numCache>
            </c:numRef>
          </c:val>
          <c:extLst>
            <c:ext xmlns:c16="http://schemas.microsoft.com/office/drawing/2014/chart" uri="{C3380CC4-5D6E-409C-BE32-E72D297353CC}">
              <c16:uniqueId val="{00000006-A88E-43C9-A019-015954217C0C}"/>
            </c:ext>
          </c:extLst>
        </c:ser>
        <c:dLbls>
          <c:showLegendKey val="0"/>
          <c:showVal val="0"/>
          <c:showCatName val="0"/>
          <c:showSerName val="0"/>
          <c:showPercent val="0"/>
          <c:showBubbleSize val="0"/>
        </c:dLbls>
        <c:gapWidth val="100"/>
        <c:overlap val="-24"/>
        <c:axId val="2094734554"/>
        <c:axId val="2094734552"/>
      </c:barChart>
      <c:catAx>
        <c:axId val="2094734554"/>
        <c:scaling>
          <c:orientation val="minMax"/>
        </c:scaling>
        <c:delete val="0"/>
        <c:axPos val="b"/>
        <c:numFmt formatCode="General" sourceLinked="1"/>
        <c:majorTickMark val="none"/>
        <c:minorTickMark val="none"/>
        <c:tickLblPos val="low"/>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2094734552"/>
        <c:crosses val="autoZero"/>
        <c:auto val="1"/>
        <c:lblAlgn val="ctr"/>
        <c:lblOffset val="100"/>
        <c:noMultiLvlLbl val="1"/>
      </c:catAx>
      <c:valAx>
        <c:axId val="2094734552"/>
        <c:scaling>
          <c:orientation val="minMax"/>
          <c:max val="4"/>
          <c:min val="0"/>
        </c:scaling>
        <c:delete val="0"/>
        <c:axPos val="l"/>
        <c:majorGridlines>
          <c:spPr>
            <a:ln w="9525" cap="flat" cmpd="sng" algn="ctr">
              <a:solidFill>
                <a:schemeClr val="lt1">
                  <a:lumMod val="95000"/>
                  <a:alpha val="10000"/>
                </a:schemeClr>
              </a:solidFill>
              <a:round/>
            </a:ln>
            <a:effectLst/>
          </c:spPr>
        </c:majorGridlines>
        <c:numFmt formatCode="General" sourceLinked="0"/>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2094734554"/>
        <c:crosses val="autoZero"/>
        <c:crossBetween val="between"/>
        <c:majorUnit val="1"/>
      </c:valAx>
      <c:spPr>
        <a:noFill/>
        <a:ln>
          <a:noFill/>
        </a:ln>
        <a:effectLst/>
      </c:spPr>
    </c:plotArea>
    <c:plotVisOnly val="1"/>
    <c:dispBlanksAs val="span"/>
    <c:showDLblsOverMax val="1"/>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 id="17">
  <a:schemeClr val="accent4"/>
</cs:colorStyle>
</file>

<file path=ppt/charts/style1.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lt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852042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8" Type="http://schemas.openxmlformats.org/officeDocument/2006/relationships/hyperlink" Target="https://www.nice.org.uk/guidance/ng15" TargetMode="External"/><Relationship Id="rId3" Type="http://schemas.openxmlformats.org/officeDocument/2006/relationships/hyperlink" Target="https://libguides.bcu.ac.uk/critical-evaluation/checklist-approach" TargetMode="External"/><Relationship Id="rId7" Type="http://schemas.openxmlformats.org/officeDocument/2006/relationships/hyperlink" Target="https://www.gov.uk/government/publications/regulatory-considerations-for-therapeutic-use-of-bacteriophages-in-the-uk" TargetMode="External"/><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hyperlink" Target="https://doi.org/10.1016/j.chom.2019.01.014" TargetMode="External"/><Relationship Id="rId5" Type="http://schemas.openxmlformats.org/officeDocument/2006/relationships/hyperlink" Target="https://www.gov.uk/government/publications/uk-5-year-action-plan-for-amr-1-year-progress-report/uk-2024-to-2029-antimicrobial-resistance-national-action-plan-1-year-progress-report" TargetMode="External"/><Relationship Id="rId4" Type="http://schemas.openxmlformats.org/officeDocument/2006/relationships/hyperlink" Target="https://doi.org/10.1191/1478088706qp063oa" TargetMode="External"/><Relationship Id="rId9" Type="http://schemas.openxmlformats.org/officeDocument/2006/relationships/hyperlink" Target="https://www.who.int/publications/i/item/9789241509763"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B3B4B"/>
        </a:solidFill>
        <a:effectLst/>
      </p:bgPr>
    </p:bg>
    <p:spTree>
      <p:nvGrpSpPr>
        <p:cNvPr id="1" name=""/>
        <p:cNvGrpSpPr/>
        <p:nvPr/>
      </p:nvGrpSpPr>
      <p:grpSpPr>
        <a:xfrm>
          <a:off x="0" y="0"/>
          <a:ext cx="0" cy="0"/>
          <a:chOff x="0" y="0"/>
          <a:chExt cx="0" cy="0"/>
        </a:xfrm>
      </p:grpSpPr>
      <p:sp>
        <p:nvSpPr>
          <p:cNvPr id="2" name="Shape 0"/>
          <p:cNvSpPr/>
          <p:nvPr/>
        </p:nvSpPr>
        <p:spPr>
          <a:xfrm>
            <a:off x="9692640" y="-1188720"/>
            <a:ext cx="4114800" cy="4114800"/>
          </a:xfrm>
          <a:prstGeom prst="ellipse">
            <a:avLst/>
          </a:prstGeom>
          <a:solidFill>
            <a:srgbClr val="0E7C86">
              <a:alpha val="30000"/>
            </a:srgbClr>
          </a:solidFill>
          <a:ln/>
        </p:spPr>
        <p:txBody>
          <a:bodyPr/>
          <a:lstStyle/>
          <a:p>
            <a:endParaRPr lang="en-US"/>
          </a:p>
        </p:txBody>
      </p:sp>
      <p:sp>
        <p:nvSpPr>
          <p:cNvPr id="3" name="Shape 1"/>
          <p:cNvSpPr/>
          <p:nvPr/>
        </p:nvSpPr>
        <p:spPr>
          <a:xfrm>
            <a:off x="-1371600" y="4389120"/>
            <a:ext cx="3291840" cy="3291840"/>
          </a:xfrm>
          <a:prstGeom prst="ellipse">
            <a:avLst/>
          </a:prstGeom>
          <a:solidFill>
            <a:srgbClr val="3FA796">
              <a:alpha val="25000"/>
            </a:srgbClr>
          </a:solidFill>
          <a:ln/>
        </p:spPr>
        <p:txBody>
          <a:bodyPr/>
          <a:lstStyle/>
          <a:p>
            <a:endParaRPr lang="en-US"/>
          </a:p>
        </p:txBody>
      </p:sp>
      <p:sp>
        <p:nvSpPr>
          <p:cNvPr id="4" name="Text 2"/>
          <p:cNvSpPr/>
          <p:nvPr/>
        </p:nvSpPr>
        <p:spPr>
          <a:xfrm>
            <a:off x="822960" y="600075"/>
            <a:ext cx="10515600" cy="457200"/>
          </a:xfrm>
          <a:prstGeom prst="rect">
            <a:avLst/>
          </a:prstGeom>
          <a:noFill/>
          <a:ln/>
        </p:spPr>
        <p:txBody>
          <a:bodyPr wrap="square" lIns="0" tIns="0" rIns="0" bIns="0" rtlCol="0" anchor="ctr"/>
          <a:lstStyle/>
          <a:p>
            <a:pPr marL="0" indent="0" algn="ctr">
              <a:buNone/>
            </a:pPr>
            <a:r>
              <a:rPr lang="en-GB" sz="1600" b="1" kern="0" spc="200" noProof="0" dirty="0">
                <a:solidFill>
                  <a:srgbClr val="8FD9C4"/>
                </a:solidFill>
                <a:latin typeface="Arial Nova" pitchFamily="34" charset="0"/>
                <a:ea typeface="Arial Nova" pitchFamily="34" charset="-122"/>
                <a:cs typeface="Arial Nova" pitchFamily="34" charset="-120"/>
              </a:rPr>
              <a:t>METHODS AND SEARCH STRATEGY</a:t>
            </a:r>
            <a:endParaRPr lang="en-GB" sz="1600" noProof="0" dirty="0"/>
          </a:p>
        </p:txBody>
      </p:sp>
      <p:sp>
        <p:nvSpPr>
          <p:cNvPr id="5" name="Text 3"/>
          <p:cNvSpPr/>
          <p:nvPr/>
        </p:nvSpPr>
        <p:spPr>
          <a:xfrm>
            <a:off x="227648" y="1198245"/>
            <a:ext cx="11706224" cy="1920240"/>
          </a:xfrm>
          <a:prstGeom prst="rect">
            <a:avLst/>
          </a:prstGeom>
          <a:noFill/>
          <a:ln/>
        </p:spPr>
        <p:txBody>
          <a:bodyPr wrap="square" lIns="0" tIns="0" rIns="0" bIns="0" rtlCol="0" anchor="t"/>
          <a:lstStyle/>
          <a:p>
            <a:pPr marL="0" indent="0" algn="ctr">
              <a:lnSpc>
                <a:spcPct val="108000"/>
              </a:lnSpc>
              <a:buNone/>
            </a:pPr>
            <a:r>
              <a:rPr lang="en-GB" sz="3400" b="1" noProof="0" dirty="0">
                <a:solidFill>
                  <a:srgbClr val="FFFFFF"/>
                </a:solidFill>
                <a:latin typeface="Arial Nova" pitchFamily="34" charset="0"/>
                <a:ea typeface="Arial Nova" pitchFamily="34" charset="-122"/>
                <a:cs typeface="Arial Nova" pitchFamily="34" charset="-120"/>
              </a:rPr>
              <a:t>Exploring Phage Therapy as a Traditional Medical Treatment and Its Contemporary Application in the United Kingdom</a:t>
            </a:r>
            <a:endParaRPr lang="en-GB" sz="3400" noProof="0" dirty="0"/>
          </a:p>
        </p:txBody>
      </p:sp>
      <p:sp>
        <p:nvSpPr>
          <p:cNvPr id="6" name="Text 4"/>
          <p:cNvSpPr/>
          <p:nvPr/>
        </p:nvSpPr>
        <p:spPr>
          <a:xfrm>
            <a:off x="727710" y="3444240"/>
            <a:ext cx="10515600" cy="457200"/>
          </a:xfrm>
          <a:prstGeom prst="rect">
            <a:avLst/>
          </a:prstGeom>
          <a:noFill/>
          <a:ln/>
        </p:spPr>
        <p:txBody>
          <a:bodyPr wrap="square" lIns="0" tIns="0" rIns="0" bIns="0" rtlCol="0" anchor="ctr"/>
          <a:lstStyle/>
          <a:p>
            <a:pPr marL="0" indent="0">
              <a:buNone/>
            </a:pPr>
            <a:r>
              <a:rPr lang="en-GB" sz="1800" b="1" noProof="0" dirty="0">
                <a:solidFill>
                  <a:srgbClr val="8FD9C4"/>
                </a:solidFill>
                <a:latin typeface="Arial Nova" pitchFamily="34" charset="0"/>
                <a:ea typeface="Arial Nova" pitchFamily="34" charset="-122"/>
                <a:cs typeface="Arial Nova" pitchFamily="34" charset="-120"/>
              </a:rPr>
              <a:t>Methodology Poster — Chapter 3</a:t>
            </a:r>
            <a:endParaRPr lang="en-GB" sz="1800" b="1" noProof="0" dirty="0"/>
          </a:p>
        </p:txBody>
      </p:sp>
      <p:sp>
        <p:nvSpPr>
          <p:cNvPr id="7" name="Shape 5"/>
          <p:cNvSpPr/>
          <p:nvPr/>
        </p:nvSpPr>
        <p:spPr>
          <a:xfrm>
            <a:off x="727710" y="4291965"/>
            <a:ext cx="2743200" cy="0"/>
          </a:xfrm>
          <a:prstGeom prst="line">
            <a:avLst/>
          </a:prstGeom>
          <a:noFill/>
          <a:ln w="25400">
            <a:solidFill>
              <a:srgbClr val="3FA796"/>
            </a:solidFill>
            <a:prstDash val="solid"/>
          </a:ln>
        </p:spPr>
        <p:txBody>
          <a:bodyPr/>
          <a:lstStyle/>
          <a:p>
            <a:endParaRPr lang="en-US"/>
          </a:p>
        </p:txBody>
      </p:sp>
      <p:sp>
        <p:nvSpPr>
          <p:cNvPr id="8" name="Text 6"/>
          <p:cNvSpPr/>
          <p:nvPr/>
        </p:nvSpPr>
        <p:spPr>
          <a:xfrm>
            <a:off x="622935" y="4794885"/>
            <a:ext cx="5943600" cy="1463040"/>
          </a:xfrm>
          <a:prstGeom prst="rect">
            <a:avLst/>
          </a:prstGeom>
          <a:noFill/>
          <a:ln/>
        </p:spPr>
        <p:txBody>
          <a:bodyPr wrap="square" lIns="0" tIns="0" rIns="0" bIns="0" rtlCol="0" anchor="ctr"/>
          <a:lstStyle/>
          <a:p>
            <a:pPr>
              <a:lnSpc>
                <a:spcPct val="130000"/>
              </a:lnSpc>
            </a:pPr>
            <a:r>
              <a:rPr lang="en-US" sz="1400" b="1" dirty="0">
                <a:solidFill>
                  <a:schemeClr val="accent5">
                    <a:lumMod val="60000"/>
                    <a:lumOff val="40000"/>
                  </a:schemeClr>
                </a:solidFill>
                <a:latin typeface="Arial Nova" pitchFamily="34" charset="0"/>
                <a:ea typeface="Arial Nova" pitchFamily="34" charset="-122"/>
                <a:cs typeface="Arial Nova" pitchFamily="34" charset="-120"/>
              </a:rPr>
              <a:t>Student name:  </a:t>
            </a:r>
            <a:r>
              <a:rPr lang="en-US" sz="1400" b="1" dirty="0">
                <a:solidFill>
                  <a:srgbClr val="FFFFFF"/>
                </a:solidFill>
                <a:latin typeface="Arial Nova" pitchFamily="34" charset="0"/>
                <a:ea typeface="Arial Nova" pitchFamily="34" charset="-122"/>
                <a:cs typeface="Arial Nova" pitchFamily="34" charset="-120"/>
              </a:rPr>
              <a:t>Kinga Starczewska</a:t>
            </a:r>
            <a:r>
              <a:rPr lang="en-US" sz="1400" dirty="0">
                <a:solidFill>
                  <a:srgbClr val="FFFFFF"/>
                </a:solidFill>
                <a:latin typeface="Arial Nova" pitchFamily="34" charset="0"/>
                <a:ea typeface="Arial Nova" pitchFamily="34" charset="-122"/>
                <a:cs typeface="Arial Nova" pitchFamily="34" charset="-120"/>
              </a:rPr>
              <a:t>
</a:t>
            </a:r>
            <a:r>
              <a:rPr lang="en-US" sz="1400" b="1" dirty="0">
                <a:solidFill>
                  <a:schemeClr val="accent5">
                    <a:lumMod val="60000"/>
                    <a:lumOff val="40000"/>
                  </a:schemeClr>
                </a:solidFill>
                <a:latin typeface="Arial Nova" pitchFamily="34" charset="0"/>
                <a:ea typeface="Arial Nova" pitchFamily="34" charset="-122"/>
                <a:cs typeface="Arial Nova" pitchFamily="34" charset="-120"/>
              </a:rPr>
              <a:t>Student ID:  </a:t>
            </a:r>
            <a:r>
              <a:rPr lang="en-US" sz="1400" b="1" dirty="0">
                <a:solidFill>
                  <a:schemeClr val="bg1"/>
                </a:solidFill>
                <a:latin typeface="Arial Nova" panose="020B0504020202020204" pitchFamily="34" charset="0"/>
              </a:rPr>
              <a:t>2312239 </a:t>
            </a:r>
          </a:p>
          <a:p>
            <a:pPr>
              <a:lnSpc>
                <a:spcPct val="130000"/>
              </a:lnSpc>
            </a:pPr>
            <a:r>
              <a:rPr lang="en-US" sz="1400" b="1" dirty="0">
                <a:solidFill>
                  <a:schemeClr val="accent5">
                    <a:lumMod val="60000"/>
                    <a:lumOff val="40000"/>
                  </a:schemeClr>
                </a:solidFill>
                <a:latin typeface="Arial Nova" pitchFamily="34" charset="0"/>
                <a:ea typeface="Arial Nova" pitchFamily="34" charset="-122"/>
                <a:cs typeface="Arial Nova" pitchFamily="34" charset="-120"/>
              </a:rPr>
              <a:t>Module name</a:t>
            </a:r>
            <a:r>
              <a:rPr lang="en-US" sz="1400" dirty="0">
                <a:solidFill>
                  <a:schemeClr val="accent5">
                    <a:lumMod val="60000"/>
                    <a:lumOff val="40000"/>
                  </a:schemeClr>
                </a:solidFill>
                <a:latin typeface="Arial Nova" pitchFamily="34" charset="0"/>
                <a:ea typeface="Arial Nova" pitchFamily="34" charset="-122"/>
                <a:cs typeface="Arial Nova" pitchFamily="34" charset="-120"/>
              </a:rPr>
              <a:t>:  </a:t>
            </a:r>
            <a:r>
              <a:rPr lang="en-US" sz="1400" b="1" dirty="0">
                <a:solidFill>
                  <a:srgbClr val="FFFFFF"/>
                </a:solidFill>
                <a:latin typeface="Arial Nova" pitchFamily="34" charset="0"/>
                <a:ea typeface="Arial Nova" pitchFamily="34" charset="-122"/>
                <a:cs typeface="Arial Nova" pitchFamily="34" charset="-120"/>
              </a:rPr>
              <a:t>Independent Project BMHP6020 </a:t>
            </a:r>
            <a:r>
              <a:rPr lang="en-US" sz="1400" dirty="0">
                <a:solidFill>
                  <a:srgbClr val="FFFFFF"/>
                </a:solidFill>
                <a:latin typeface="Arial Nova" pitchFamily="34" charset="0"/>
                <a:ea typeface="Arial Nova" pitchFamily="34" charset="-122"/>
                <a:cs typeface="Arial Nova" pitchFamily="34" charset="-120"/>
              </a:rPr>
              <a:t>
</a:t>
            </a:r>
            <a:r>
              <a:rPr lang="en-GB" sz="1400" b="1" dirty="0">
                <a:solidFill>
                  <a:schemeClr val="accent5">
                    <a:lumMod val="60000"/>
                    <a:lumOff val="40000"/>
                  </a:schemeClr>
                </a:solidFill>
                <a:latin typeface="Arial Nova" panose="020B0504020202020204" pitchFamily="34" charset="0"/>
              </a:rPr>
              <a:t>Dissertation supervisor:</a:t>
            </a:r>
            <a:r>
              <a:rPr lang="en-GB" sz="1400" b="1" dirty="0">
                <a:latin typeface="Arial Nova" panose="020B0504020202020204" pitchFamily="34" charset="0"/>
              </a:rPr>
              <a:t> </a:t>
            </a:r>
            <a:r>
              <a:rPr lang="en-GB" sz="1400" b="1" dirty="0">
                <a:solidFill>
                  <a:schemeClr val="bg1"/>
                </a:solidFill>
                <a:latin typeface="Arial Nova" panose="020B0504020202020204" pitchFamily="34" charset="0"/>
              </a:rPr>
              <a:t>Danielle Dunne</a:t>
            </a:r>
            <a:endParaRPr lang="en-US" sz="1400" b="1" dirty="0">
              <a:solidFill>
                <a:schemeClr val="bg1"/>
              </a:solidFill>
              <a:latin typeface="Arial Nova" panose="020B0504020202020204" pitchFamily="34" charset="0"/>
            </a:endParaRPr>
          </a:p>
          <a:p>
            <a:pPr>
              <a:lnSpc>
                <a:spcPct val="130000"/>
              </a:lnSpc>
            </a:pP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11064240" cy="548640"/>
          </a:xfrm>
          <a:prstGeom prst="rect">
            <a:avLst/>
          </a:prstGeom>
          <a:noFill/>
          <a:ln>
            <a:solidFill>
              <a:schemeClr val="tx1"/>
            </a:solidFill>
          </a:ln>
        </p:spPr>
        <p:txBody>
          <a:bodyPr wrap="square" lIns="0" tIns="0" rIns="0" bIns="0" rtlCol="0" anchor="ctr"/>
          <a:lstStyle/>
          <a:p>
            <a:pPr marL="0" indent="0" algn="ctr">
              <a:buNone/>
            </a:pPr>
            <a:r>
              <a:rPr lang="en-GB" sz="2600" b="1" noProof="0" dirty="0">
                <a:solidFill>
                  <a:srgbClr val="0B3B4B"/>
                </a:solidFill>
                <a:latin typeface="Arial Nova" pitchFamily="34" charset="0"/>
                <a:ea typeface="Arial Nova" pitchFamily="34" charset="-122"/>
                <a:cs typeface="Arial Nova" pitchFamily="34" charset="-120"/>
              </a:rPr>
              <a:t>Search Strategy and Information Sources</a:t>
            </a:r>
            <a:endParaRPr lang="en-GB" sz="2600" noProof="0" dirty="0"/>
          </a:p>
        </p:txBody>
      </p:sp>
      <p:sp>
        <p:nvSpPr>
          <p:cNvPr id="3" name="Shape 1"/>
          <p:cNvSpPr/>
          <p:nvPr/>
        </p:nvSpPr>
        <p:spPr>
          <a:xfrm>
            <a:off x="548640" y="1143000"/>
            <a:ext cx="5349240" cy="2331720"/>
          </a:xfrm>
          <a:prstGeom prst="roundRect">
            <a:avLst>
              <a:gd name="adj" fmla="val 3922"/>
            </a:avLst>
          </a:prstGeom>
          <a:solidFill>
            <a:srgbClr val="EAF5F3"/>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a:lstStyle/>
          <a:p>
            <a:endParaRPr lang="en-US" dirty="0">
              <a:latin typeface="Arial Nova" panose="020B0504020202020204" pitchFamily="34" charset="0"/>
            </a:endParaRPr>
          </a:p>
        </p:txBody>
      </p:sp>
      <p:sp>
        <p:nvSpPr>
          <p:cNvPr id="4" name="Shape 2"/>
          <p:cNvSpPr/>
          <p:nvPr/>
        </p:nvSpPr>
        <p:spPr>
          <a:xfrm>
            <a:off x="777240" y="1371600"/>
            <a:ext cx="457200" cy="457200"/>
          </a:xfrm>
          <a:prstGeom prst="ellipse">
            <a:avLst/>
          </a:prstGeom>
          <a:solidFill>
            <a:srgbClr val="0E7C86"/>
          </a:solidFill>
          <a:ln/>
        </p:spPr>
        <p:txBody>
          <a:bodyPr/>
          <a:lstStyle/>
          <a:p>
            <a:endParaRPr lang="en-US" dirty="0">
              <a:highlight>
                <a:srgbClr val="000000"/>
              </a:highlight>
              <a:latin typeface="Arial Nova" panose="020B0504020202020204" pitchFamily="34" charset="0"/>
            </a:endParaRPr>
          </a:p>
        </p:txBody>
      </p:sp>
      <p:sp>
        <p:nvSpPr>
          <p:cNvPr id="5" name="Text 3"/>
          <p:cNvSpPr/>
          <p:nvPr/>
        </p:nvSpPr>
        <p:spPr>
          <a:xfrm>
            <a:off x="777240" y="1325880"/>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Arial Nova" pitchFamily="34" charset="0"/>
                <a:ea typeface="Arial Nova" pitchFamily="34" charset="-122"/>
                <a:cs typeface="Arial Nova" pitchFamily="34" charset="-120"/>
              </a:rPr>
              <a:t>01</a:t>
            </a:r>
            <a:endParaRPr lang="en-US" sz="1600" dirty="0"/>
          </a:p>
        </p:txBody>
      </p:sp>
      <p:sp>
        <p:nvSpPr>
          <p:cNvPr id="6" name="Text 4"/>
          <p:cNvSpPr/>
          <p:nvPr/>
        </p:nvSpPr>
        <p:spPr>
          <a:xfrm>
            <a:off x="1371600" y="1325880"/>
            <a:ext cx="4343400" cy="502920"/>
          </a:xfrm>
          <a:prstGeom prst="rect">
            <a:avLst/>
          </a:prstGeom>
          <a:noFill/>
          <a:ln/>
        </p:spPr>
        <p:txBody>
          <a:bodyPr wrap="square" lIns="0" tIns="0" rIns="0" bIns="0" rtlCol="0" anchor="ctr"/>
          <a:lstStyle/>
          <a:p>
            <a:pPr marL="0" indent="0">
              <a:buNone/>
            </a:pPr>
            <a:r>
              <a:rPr lang="en-GB" sz="1500" b="1" noProof="0" dirty="0">
                <a:solidFill>
                  <a:srgbClr val="0B3B4B"/>
                </a:solidFill>
                <a:latin typeface="Arial Nova" pitchFamily="34" charset="0"/>
                <a:ea typeface="Arial Nova" pitchFamily="34" charset="-122"/>
                <a:cs typeface="Arial Nova" pitchFamily="34" charset="-120"/>
              </a:rPr>
              <a:t>Introduction and Research Aim</a:t>
            </a:r>
            <a:endParaRPr lang="en-GB" sz="1500" noProof="0" dirty="0"/>
          </a:p>
        </p:txBody>
      </p:sp>
      <p:sp>
        <p:nvSpPr>
          <p:cNvPr id="7" name="Text 5"/>
          <p:cNvSpPr/>
          <p:nvPr/>
        </p:nvSpPr>
        <p:spPr>
          <a:xfrm>
            <a:off x="1173481" y="1760220"/>
            <a:ext cx="4709160" cy="1508760"/>
          </a:xfrm>
          <a:prstGeom prst="rect">
            <a:avLst/>
          </a:prstGeom>
          <a:noFill/>
          <a:ln/>
        </p:spPr>
        <p:txBody>
          <a:bodyPr wrap="square" lIns="0" tIns="0" rIns="0" bIns="0" rtlCol="0" anchor="t"/>
          <a:lstStyle/>
          <a:p>
            <a:pPr marL="0" indent="0">
              <a:lnSpc>
                <a:spcPct val="112000"/>
              </a:lnSpc>
              <a:buNone/>
            </a:pPr>
            <a:r>
              <a:rPr lang="en-GB" sz="1100" noProof="0" dirty="0">
                <a:latin typeface="Arial Nova" pitchFamily="34" charset="0"/>
                <a:ea typeface="Arial Nova" pitchFamily="34" charset="-122"/>
                <a:cs typeface="Arial Nova" pitchFamily="34" charset="-120"/>
              </a:rPr>
              <a:t>This poster summarises the methods chapter of a dissertation exploring phage therapy as a traditional medical treatment and its contemporary application in the United Kingdom. Rather than collecting new data, the chapter uses a desk-based literature review of existing published evidence. The research aim is to examine how phage therapy could be integrated into UK healthcare, informed by current MHRA regulation and antimicrobial resistance policy. Understanding how sources were found, evaluated and analysed is essential, since this process directly shaped the themes explored in Chapter 4.</a:t>
            </a:r>
            <a:endParaRPr lang="en-GB" sz="1100" noProof="0" dirty="0"/>
          </a:p>
        </p:txBody>
      </p:sp>
      <p:sp>
        <p:nvSpPr>
          <p:cNvPr id="8" name="Shape 6"/>
          <p:cNvSpPr/>
          <p:nvPr/>
        </p:nvSpPr>
        <p:spPr>
          <a:xfrm>
            <a:off x="6309360" y="1143000"/>
            <a:ext cx="5349240" cy="2331720"/>
          </a:xfrm>
          <a:prstGeom prst="roundRect">
            <a:avLst>
              <a:gd name="adj" fmla="val 3922"/>
            </a:avLst>
          </a:prstGeom>
          <a:solidFill>
            <a:srgbClr val="EAF5F3"/>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a:lstStyle/>
          <a:p>
            <a:endParaRPr lang="en-US" dirty="0">
              <a:latin typeface="Arial Nova" panose="020B0504020202020204" pitchFamily="34" charset="0"/>
            </a:endParaRPr>
          </a:p>
        </p:txBody>
      </p:sp>
      <p:sp>
        <p:nvSpPr>
          <p:cNvPr id="9" name="Shape 7"/>
          <p:cNvSpPr/>
          <p:nvPr/>
        </p:nvSpPr>
        <p:spPr>
          <a:xfrm>
            <a:off x="6537960" y="1371600"/>
            <a:ext cx="457200" cy="457200"/>
          </a:xfrm>
          <a:prstGeom prst="ellipse">
            <a:avLst/>
          </a:prstGeom>
          <a:solidFill>
            <a:srgbClr val="3FA796"/>
          </a:solidFill>
          <a:ln/>
        </p:spPr>
        <p:txBody>
          <a:bodyPr/>
          <a:lstStyle/>
          <a:p>
            <a:endParaRPr lang="en-US" dirty="0">
              <a:latin typeface="Arial Nova" panose="020B0504020202020204" pitchFamily="34" charset="0"/>
            </a:endParaRPr>
          </a:p>
        </p:txBody>
      </p:sp>
      <p:sp>
        <p:nvSpPr>
          <p:cNvPr id="10" name="Text 8"/>
          <p:cNvSpPr/>
          <p:nvPr/>
        </p:nvSpPr>
        <p:spPr>
          <a:xfrm>
            <a:off x="6537960" y="1371600"/>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Arial Nova" pitchFamily="34" charset="0"/>
                <a:ea typeface="Arial Nova" pitchFamily="34" charset="-122"/>
                <a:cs typeface="Arial Nova" pitchFamily="34" charset="-120"/>
              </a:rPr>
              <a:t>02</a:t>
            </a:r>
            <a:endParaRPr lang="en-US" sz="1600" dirty="0"/>
          </a:p>
        </p:txBody>
      </p:sp>
      <p:sp>
        <p:nvSpPr>
          <p:cNvPr id="11" name="Text 9"/>
          <p:cNvSpPr/>
          <p:nvPr/>
        </p:nvSpPr>
        <p:spPr>
          <a:xfrm>
            <a:off x="7132320" y="1325880"/>
            <a:ext cx="4343400" cy="502920"/>
          </a:xfrm>
          <a:prstGeom prst="rect">
            <a:avLst/>
          </a:prstGeom>
          <a:noFill/>
          <a:ln/>
        </p:spPr>
        <p:txBody>
          <a:bodyPr wrap="square" lIns="0" tIns="0" rIns="0" bIns="0" rtlCol="0" anchor="ctr"/>
          <a:lstStyle/>
          <a:p>
            <a:pPr marL="0" indent="0">
              <a:buNone/>
            </a:pPr>
            <a:r>
              <a:rPr lang="en-GB" sz="1500" b="1" noProof="0" dirty="0">
                <a:solidFill>
                  <a:srgbClr val="0B3B4B"/>
                </a:solidFill>
                <a:latin typeface="Arial Nova" pitchFamily="34" charset="0"/>
                <a:ea typeface="Arial Nova" pitchFamily="34" charset="-122"/>
                <a:cs typeface="Arial Nova" pitchFamily="34" charset="-120"/>
              </a:rPr>
              <a:t>Search Strategy</a:t>
            </a:r>
            <a:endParaRPr lang="en-GB" sz="1500" noProof="0" dirty="0"/>
          </a:p>
        </p:txBody>
      </p:sp>
      <p:sp>
        <p:nvSpPr>
          <p:cNvPr id="12" name="Text 10"/>
          <p:cNvSpPr/>
          <p:nvPr/>
        </p:nvSpPr>
        <p:spPr>
          <a:xfrm>
            <a:off x="6629400" y="1920240"/>
            <a:ext cx="4709160" cy="1508760"/>
          </a:xfrm>
          <a:prstGeom prst="rect">
            <a:avLst/>
          </a:prstGeom>
          <a:noFill/>
          <a:ln/>
        </p:spPr>
        <p:txBody>
          <a:bodyPr wrap="square" lIns="0" tIns="0" rIns="0" bIns="0" rtlCol="0" anchor="t"/>
          <a:lstStyle/>
          <a:p>
            <a:pPr marL="0" indent="0">
              <a:lnSpc>
                <a:spcPct val="112000"/>
              </a:lnSpc>
              <a:buNone/>
            </a:pPr>
            <a:r>
              <a:rPr lang="en-GB" sz="1100" noProof="0" dirty="0">
                <a:latin typeface="Arial Nova" pitchFamily="34" charset="0"/>
                <a:ea typeface="Arial Nova" pitchFamily="34" charset="-122"/>
                <a:cs typeface="Arial Nova" pitchFamily="34" charset="-120"/>
              </a:rPr>
              <a:t>A search strategy is a planned, systematic approach to locating relevant literature within secondary research. Keywords were drawn from the dissertation title and objectives, combining lay and technical terms such as phage therapy, bacteriophage, antimicrobial resistance, UK healthcare and MHRA regulation. Boolean operators refined results: AND combined concepts, OR captured synonyms, and NOT excluded irrelevant material such as veterinary studies. Each search was logged, recording the database, terms used and number of results returned.</a:t>
            </a:r>
            <a:endParaRPr lang="en-GB" sz="1100" noProof="0" dirty="0"/>
          </a:p>
        </p:txBody>
      </p:sp>
      <p:sp>
        <p:nvSpPr>
          <p:cNvPr id="13" name="Shape 11"/>
          <p:cNvSpPr/>
          <p:nvPr/>
        </p:nvSpPr>
        <p:spPr>
          <a:xfrm>
            <a:off x="548640" y="3886200"/>
            <a:ext cx="5349240" cy="2331720"/>
          </a:xfrm>
          <a:prstGeom prst="roundRect">
            <a:avLst>
              <a:gd name="adj" fmla="val 3922"/>
            </a:avLst>
          </a:prstGeom>
          <a:solidFill>
            <a:srgbClr val="EAF5F3"/>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a:lstStyle/>
          <a:p>
            <a:endParaRPr lang="en-US" dirty="0">
              <a:latin typeface="Arial Nova" panose="020B0504020202020204" pitchFamily="34" charset="0"/>
            </a:endParaRPr>
          </a:p>
        </p:txBody>
      </p:sp>
      <p:sp>
        <p:nvSpPr>
          <p:cNvPr id="14" name="Shape 12"/>
          <p:cNvSpPr/>
          <p:nvPr/>
        </p:nvSpPr>
        <p:spPr>
          <a:xfrm>
            <a:off x="777240" y="4114800"/>
            <a:ext cx="457200" cy="457200"/>
          </a:xfrm>
          <a:prstGeom prst="ellipse">
            <a:avLst/>
          </a:prstGeom>
          <a:solidFill>
            <a:srgbClr val="0E7C86"/>
          </a:solidFill>
          <a:ln/>
        </p:spPr>
        <p:txBody>
          <a:bodyPr/>
          <a:lstStyle/>
          <a:p>
            <a:endParaRPr lang="en-US"/>
          </a:p>
        </p:txBody>
      </p:sp>
      <p:sp>
        <p:nvSpPr>
          <p:cNvPr id="15" name="Text 13"/>
          <p:cNvSpPr/>
          <p:nvPr/>
        </p:nvSpPr>
        <p:spPr>
          <a:xfrm>
            <a:off x="777240" y="4114800"/>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Arial Nova" pitchFamily="34" charset="0"/>
                <a:ea typeface="Arial Nova" pitchFamily="34" charset="-122"/>
                <a:cs typeface="Arial Nova" pitchFamily="34" charset="-120"/>
              </a:rPr>
              <a:t>03</a:t>
            </a:r>
            <a:endParaRPr lang="en-US" sz="1600" dirty="0"/>
          </a:p>
        </p:txBody>
      </p:sp>
      <p:sp>
        <p:nvSpPr>
          <p:cNvPr id="16" name="Text 14"/>
          <p:cNvSpPr/>
          <p:nvPr/>
        </p:nvSpPr>
        <p:spPr>
          <a:xfrm>
            <a:off x="1371600" y="4069080"/>
            <a:ext cx="4343400" cy="502920"/>
          </a:xfrm>
          <a:prstGeom prst="rect">
            <a:avLst/>
          </a:prstGeom>
          <a:noFill/>
          <a:ln/>
        </p:spPr>
        <p:txBody>
          <a:bodyPr wrap="square" lIns="0" tIns="0" rIns="0" bIns="0" rtlCol="0" anchor="ctr"/>
          <a:lstStyle/>
          <a:p>
            <a:pPr marL="0" indent="0">
              <a:buNone/>
            </a:pPr>
            <a:r>
              <a:rPr lang="en-GB" sz="1500" b="1" noProof="0" dirty="0">
                <a:solidFill>
                  <a:srgbClr val="0B3B4B"/>
                </a:solidFill>
                <a:latin typeface="Arial Nova" pitchFamily="34" charset="0"/>
                <a:ea typeface="Arial Nova" pitchFamily="34" charset="-122"/>
                <a:cs typeface="Arial Nova" pitchFamily="34" charset="-120"/>
              </a:rPr>
              <a:t>Searching for Information</a:t>
            </a:r>
            <a:endParaRPr lang="en-GB" sz="1500" noProof="0" dirty="0"/>
          </a:p>
        </p:txBody>
      </p:sp>
      <p:sp>
        <p:nvSpPr>
          <p:cNvPr id="17" name="Text 15"/>
          <p:cNvSpPr/>
          <p:nvPr/>
        </p:nvSpPr>
        <p:spPr>
          <a:xfrm>
            <a:off x="1188720" y="4476827"/>
            <a:ext cx="4709160" cy="1371600"/>
          </a:xfrm>
          <a:prstGeom prst="rect">
            <a:avLst/>
          </a:prstGeom>
          <a:noFill/>
          <a:ln/>
        </p:spPr>
        <p:txBody>
          <a:bodyPr wrap="square" lIns="0" tIns="0" rIns="0" bIns="0" rtlCol="0" anchor="t"/>
          <a:lstStyle/>
          <a:p>
            <a:pPr marL="0" indent="0">
              <a:lnSpc>
                <a:spcPct val="112000"/>
              </a:lnSpc>
              <a:buNone/>
            </a:pPr>
            <a:r>
              <a:rPr lang="en-GB" sz="1050" noProof="0" dirty="0">
                <a:latin typeface="Arial Nova" pitchFamily="34" charset="0"/>
                <a:ea typeface="Arial Nova" pitchFamily="34" charset="-122"/>
                <a:cs typeface="Arial Nova" pitchFamily="34" charset="-120"/>
              </a:rPr>
              <a:t>Sources were identified using PubMed, CINAHL, Google Scholar and the university library discovery service, alongside UK policy websites including GOV.UK, the NHS website, NICE and the MHRA, giving clinical, regulatory and policy coverage. Filters narrowed results to the last ten years, peer-reviewed, English-language and UK-focused material, with some historical exceptions kept for context. Where searches returned too few or too many results, terms were broadened or narrowed; for example, “phage therapy UK” became “bacteriophage therapy United Kingdom regulation”. A tracking table recorded each source’s title, author, year and relevance across 58 sources.</a:t>
            </a:r>
            <a:endParaRPr lang="en-GB" sz="1050" noProof="0" dirty="0"/>
          </a:p>
        </p:txBody>
      </p:sp>
      <p:sp>
        <p:nvSpPr>
          <p:cNvPr id="18" name="Shape 16"/>
          <p:cNvSpPr/>
          <p:nvPr/>
        </p:nvSpPr>
        <p:spPr>
          <a:xfrm>
            <a:off x="6309360" y="3886200"/>
            <a:ext cx="5349240" cy="2331720"/>
          </a:xfrm>
          <a:prstGeom prst="roundRect">
            <a:avLst>
              <a:gd name="adj" fmla="val 3922"/>
            </a:avLst>
          </a:prstGeom>
          <a:solidFill>
            <a:srgbClr val="EAF5F3"/>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a:lstStyle/>
          <a:p>
            <a:endParaRPr lang="en-US" dirty="0">
              <a:latin typeface="Arial Nova" panose="020B0504020202020204" pitchFamily="34" charset="0"/>
            </a:endParaRPr>
          </a:p>
        </p:txBody>
      </p:sp>
      <p:sp>
        <p:nvSpPr>
          <p:cNvPr id="19" name="Shape 17"/>
          <p:cNvSpPr/>
          <p:nvPr/>
        </p:nvSpPr>
        <p:spPr>
          <a:xfrm>
            <a:off x="6537960" y="4114800"/>
            <a:ext cx="457200" cy="457200"/>
          </a:xfrm>
          <a:prstGeom prst="ellipse">
            <a:avLst/>
          </a:prstGeom>
          <a:solidFill>
            <a:srgbClr val="3FA796"/>
          </a:solidFill>
          <a:ln/>
        </p:spPr>
        <p:txBody>
          <a:bodyPr/>
          <a:lstStyle/>
          <a:p>
            <a:endParaRPr lang="en-US"/>
          </a:p>
        </p:txBody>
      </p:sp>
      <p:sp>
        <p:nvSpPr>
          <p:cNvPr id="20" name="Text 18"/>
          <p:cNvSpPr/>
          <p:nvPr/>
        </p:nvSpPr>
        <p:spPr>
          <a:xfrm>
            <a:off x="6537960" y="4114800"/>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Arial Nova" panose="020B0504020202020204" pitchFamily="34" charset="0"/>
                <a:ea typeface="Arial Nova" pitchFamily="34" charset="-122"/>
                <a:cs typeface="Arial Nova" pitchFamily="34" charset="-120"/>
              </a:rPr>
              <a:t>04</a:t>
            </a:r>
            <a:endParaRPr lang="en-US" sz="1600" dirty="0">
              <a:latin typeface="Arial Nova" panose="020B0504020202020204" pitchFamily="34" charset="0"/>
            </a:endParaRPr>
          </a:p>
        </p:txBody>
      </p:sp>
      <p:sp>
        <p:nvSpPr>
          <p:cNvPr id="21" name="Text 19"/>
          <p:cNvSpPr/>
          <p:nvPr/>
        </p:nvSpPr>
        <p:spPr>
          <a:xfrm>
            <a:off x="7132320" y="4069080"/>
            <a:ext cx="4343400" cy="502920"/>
          </a:xfrm>
          <a:prstGeom prst="rect">
            <a:avLst/>
          </a:prstGeom>
          <a:noFill/>
          <a:ln/>
        </p:spPr>
        <p:txBody>
          <a:bodyPr wrap="square" lIns="0" tIns="0" rIns="0" bIns="0" rtlCol="0" anchor="ctr"/>
          <a:lstStyle/>
          <a:p>
            <a:pPr marL="0" indent="0" algn="ctr">
              <a:buNone/>
            </a:pPr>
            <a:r>
              <a:rPr lang="en-GB" sz="1500" b="1" noProof="0" dirty="0">
                <a:solidFill>
                  <a:srgbClr val="0B3B4B"/>
                </a:solidFill>
                <a:latin typeface="Arial Nova" pitchFamily="34" charset="0"/>
                <a:ea typeface="Arial Nova" pitchFamily="34" charset="-122"/>
                <a:cs typeface="Arial Nova" pitchFamily="34" charset="-120"/>
              </a:rPr>
              <a:t>Picture / Visual Aid — Sources Searched</a:t>
            </a:r>
            <a:endParaRPr lang="en-GB" sz="1500" noProof="0" dirty="0"/>
          </a:p>
        </p:txBody>
      </p:sp>
      <p:graphicFrame>
        <p:nvGraphicFramePr>
          <p:cNvPr id="22" name="Chart 0"/>
          <p:cNvGraphicFramePr/>
          <p:nvPr>
            <p:extLst>
              <p:ext uri="{D42A27DB-BD31-4B8C-83A1-F6EECF244321}">
                <p14:modId xmlns:p14="http://schemas.microsoft.com/office/powerpoint/2010/main" val="3363334388"/>
              </p:ext>
            </p:extLst>
          </p:nvPr>
        </p:nvGraphicFramePr>
        <p:xfrm>
          <a:off x="6629400" y="4599432"/>
          <a:ext cx="4709160" cy="1371600"/>
        </p:xfrm>
        <a:graphic>
          <a:graphicData uri="http://schemas.openxmlformats.org/drawingml/2006/chart">
            <c:chart xmlns:c="http://schemas.openxmlformats.org/drawingml/2006/chart" xmlns:r="http://schemas.openxmlformats.org/officeDocument/2006/relationships" r:id="rId3"/>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11064240" cy="548640"/>
          </a:xfrm>
          <a:prstGeom prst="rect">
            <a:avLst/>
          </a:prstGeom>
          <a:noFill/>
          <a:ln>
            <a:solidFill>
              <a:schemeClr val="tx1"/>
            </a:solidFill>
          </a:ln>
        </p:spPr>
        <p:txBody>
          <a:bodyPr wrap="square" lIns="0" tIns="0" rIns="0" bIns="0" rtlCol="0" anchor="ctr"/>
          <a:lstStyle/>
          <a:p>
            <a:pPr marL="0" indent="0" algn="ctr">
              <a:buNone/>
            </a:pPr>
            <a:r>
              <a:rPr lang="en-US" sz="2600" b="1" dirty="0">
                <a:solidFill>
                  <a:srgbClr val="0B3B4B"/>
                </a:solidFill>
                <a:latin typeface="Arial Nova" pitchFamily="34" charset="0"/>
                <a:ea typeface="Arial Nova" pitchFamily="34" charset="-122"/>
                <a:cs typeface="Arial Nova" pitchFamily="34" charset="-120"/>
              </a:rPr>
              <a:t>Validation, Selection Criteria and Ethics</a:t>
            </a:r>
            <a:endParaRPr lang="en-US" sz="2600" dirty="0"/>
          </a:p>
        </p:txBody>
      </p:sp>
      <p:sp>
        <p:nvSpPr>
          <p:cNvPr id="3" name="Shape 1"/>
          <p:cNvSpPr/>
          <p:nvPr/>
        </p:nvSpPr>
        <p:spPr>
          <a:xfrm>
            <a:off x="548640" y="1143000"/>
            <a:ext cx="11091672" cy="1874520"/>
          </a:xfrm>
          <a:prstGeom prst="roundRect">
            <a:avLst>
              <a:gd name="adj" fmla="val 4878"/>
            </a:avLst>
          </a:prstGeom>
          <a:solidFill>
            <a:srgbClr val="EAF5F3"/>
          </a:solidFill>
          <a:ln>
            <a:noFill/>
          </a:ln>
          <a:effectLst>
            <a:glow rad="228600">
              <a:schemeClr val="accent5">
                <a:satMod val="175000"/>
                <a:alpha val="40000"/>
              </a:schemeClr>
            </a:glow>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a:lstStyle/>
          <a:p>
            <a:endParaRPr lang="en-US" dirty="0">
              <a:latin typeface="Arial Nova" panose="020B0504020202020204" pitchFamily="34" charset="0"/>
            </a:endParaRPr>
          </a:p>
        </p:txBody>
      </p:sp>
      <p:sp>
        <p:nvSpPr>
          <p:cNvPr id="4" name="Shape 2"/>
          <p:cNvSpPr/>
          <p:nvPr/>
        </p:nvSpPr>
        <p:spPr>
          <a:xfrm>
            <a:off x="777240" y="1371600"/>
            <a:ext cx="457200" cy="457200"/>
          </a:xfrm>
          <a:prstGeom prst="ellipse">
            <a:avLst/>
          </a:prstGeom>
          <a:solidFill>
            <a:srgbClr val="0E7C86"/>
          </a:solidFill>
          <a:ln/>
        </p:spPr>
        <p:txBody>
          <a:bodyPr/>
          <a:lstStyle/>
          <a:p>
            <a:endParaRPr lang="en-US"/>
          </a:p>
        </p:txBody>
      </p:sp>
      <p:sp>
        <p:nvSpPr>
          <p:cNvPr id="5" name="Text 3"/>
          <p:cNvSpPr/>
          <p:nvPr/>
        </p:nvSpPr>
        <p:spPr>
          <a:xfrm>
            <a:off x="777240" y="1371600"/>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Arial Nova" pitchFamily="34" charset="0"/>
                <a:ea typeface="Arial Nova" pitchFamily="34" charset="-122"/>
                <a:cs typeface="Arial Nova" pitchFamily="34" charset="-120"/>
              </a:rPr>
              <a:t>05</a:t>
            </a:r>
            <a:endParaRPr lang="en-US" sz="1600" dirty="0"/>
          </a:p>
        </p:txBody>
      </p:sp>
      <p:sp>
        <p:nvSpPr>
          <p:cNvPr id="6" name="Text 4"/>
          <p:cNvSpPr/>
          <p:nvPr/>
        </p:nvSpPr>
        <p:spPr>
          <a:xfrm>
            <a:off x="1371600" y="1325880"/>
            <a:ext cx="10085832" cy="502920"/>
          </a:xfrm>
          <a:prstGeom prst="rect">
            <a:avLst/>
          </a:prstGeom>
          <a:noFill/>
          <a:ln/>
        </p:spPr>
        <p:txBody>
          <a:bodyPr wrap="square" lIns="0" tIns="0" rIns="0" bIns="0" rtlCol="0" anchor="ctr"/>
          <a:lstStyle/>
          <a:p>
            <a:pPr marL="0" indent="0">
              <a:buNone/>
            </a:pPr>
            <a:r>
              <a:rPr lang="en-GB" sz="1500" b="1" noProof="0" dirty="0">
                <a:solidFill>
                  <a:srgbClr val="0B3B4B"/>
                </a:solidFill>
                <a:latin typeface="Arial Nova" pitchFamily="34" charset="0"/>
                <a:ea typeface="Arial Nova" pitchFamily="34" charset="-122"/>
                <a:cs typeface="Arial Nova" pitchFamily="34" charset="-120"/>
              </a:rPr>
              <a:t>Research Validation and Analysis</a:t>
            </a:r>
            <a:endParaRPr lang="en-GB" sz="1500" noProof="0" dirty="0"/>
          </a:p>
        </p:txBody>
      </p:sp>
      <p:sp>
        <p:nvSpPr>
          <p:cNvPr id="7" name="Text 5"/>
          <p:cNvSpPr/>
          <p:nvPr/>
        </p:nvSpPr>
        <p:spPr>
          <a:xfrm>
            <a:off x="868680" y="1920240"/>
            <a:ext cx="10451592" cy="914400"/>
          </a:xfrm>
          <a:prstGeom prst="rect">
            <a:avLst/>
          </a:prstGeom>
          <a:noFill/>
          <a:ln/>
        </p:spPr>
        <p:txBody>
          <a:bodyPr wrap="square" lIns="0" tIns="0" rIns="0" bIns="0" rtlCol="0" anchor="t"/>
          <a:lstStyle/>
          <a:p>
            <a:pPr>
              <a:lnSpc>
                <a:spcPct val="112000"/>
              </a:lnSpc>
            </a:pPr>
            <a:r>
              <a:rPr lang="en-GB" sz="1200" noProof="0" dirty="0">
                <a:latin typeface="Arial Nova" pitchFamily="34" charset="0"/>
                <a:ea typeface="Arial Nova" pitchFamily="34" charset="-122"/>
                <a:cs typeface="Arial Nova" pitchFamily="34" charset="-120"/>
              </a:rPr>
              <a:t>Sources were first skimmed by title, abstract and conclusion, then evaluated using the CRAAP test, assessing Currency, Relevance, Authority, Accuracy and Purpose (</a:t>
            </a:r>
            <a:r>
              <a:rPr lang="en-GB" sz="1200" dirty="0">
                <a:latin typeface="Arial Nova" panose="020B0504020202020204" pitchFamily="34" charset="0"/>
              </a:rPr>
              <a:t>Bush, A. 2023</a:t>
            </a:r>
            <a:r>
              <a:rPr lang="en-GB" sz="1200" noProof="0" dirty="0">
                <a:latin typeface="Arial Nova" pitchFamily="34" charset="0"/>
                <a:ea typeface="Arial Nova" pitchFamily="34" charset="-122"/>
                <a:cs typeface="Arial Nova" pitchFamily="34" charset="-120"/>
              </a:rPr>
              <a:t>). A 2025 MHRA guidance document was retained despite limited peer review, since its authority and relevance outweighed this limitation, while an older opinion blog was excluded for poor accuracy. Selected sources were then analysed thematically using Braun and Clarke’s (2006) six-phase framework, moving from familiarisation and initial coding, such as “regulatory barrier”, through to defining final themes, reducing bias and grounding Chapter 4 firmly in the evidence</a:t>
            </a:r>
            <a:r>
              <a:rPr lang="en-GB" sz="1200" noProof="0" dirty="0">
                <a:solidFill>
                  <a:srgbClr val="16303A"/>
                </a:solidFill>
                <a:latin typeface="Arial Nova" pitchFamily="34" charset="0"/>
                <a:ea typeface="Arial Nova" pitchFamily="34" charset="-122"/>
                <a:cs typeface="Arial Nova" pitchFamily="34" charset="-120"/>
              </a:rPr>
              <a:t>.</a:t>
            </a:r>
            <a:endParaRPr lang="en-GB" sz="1200" noProof="0" dirty="0"/>
          </a:p>
        </p:txBody>
      </p:sp>
      <p:sp>
        <p:nvSpPr>
          <p:cNvPr id="8" name="Shape 6"/>
          <p:cNvSpPr/>
          <p:nvPr/>
        </p:nvSpPr>
        <p:spPr>
          <a:xfrm>
            <a:off x="548640" y="3246120"/>
            <a:ext cx="3602736" cy="3291840"/>
          </a:xfrm>
          <a:prstGeom prst="roundRect">
            <a:avLst>
              <a:gd name="adj" fmla="val 2778"/>
            </a:avLst>
          </a:prstGeom>
          <a:solidFill>
            <a:srgbClr val="EAF5F3"/>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a:lstStyle/>
          <a:p>
            <a:endParaRPr lang="en-US" dirty="0">
              <a:latin typeface="Arial Nova" panose="020B0504020202020204" pitchFamily="34" charset="0"/>
            </a:endParaRPr>
          </a:p>
        </p:txBody>
      </p:sp>
      <p:sp>
        <p:nvSpPr>
          <p:cNvPr id="9" name="Shape 7"/>
          <p:cNvSpPr/>
          <p:nvPr/>
        </p:nvSpPr>
        <p:spPr>
          <a:xfrm>
            <a:off x="777240" y="3474720"/>
            <a:ext cx="457200" cy="457200"/>
          </a:xfrm>
          <a:prstGeom prst="ellipse">
            <a:avLst/>
          </a:prstGeom>
          <a:solidFill>
            <a:srgbClr val="3FA796"/>
          </a:solidFill>
          <a:ln/>
        </p:spPr>
        <p:txBody>
          <a:bodyPr/>
          <a:lstStyle/>
          <a:p>
            <a:endParaRPr lang="en-US" dirty="0">
              <a:latin typeface="Arial Nova" panose="020B0504020202020204" pitchFamily="34" charset="0"/>
            </a:endParaRPr>
          </a:p>
        </p:txBody>
      </p:sp>
      <p:sp>
        <p:nvSpPr>
          <p:cNvPr id="10" name="Text 8"/>
          <p:cNvSpPr/>
          <p:nvPr/>
        </p:nvSpPr>
        <p:spPr>
          <a:xfrm>
            <a:off x="777240" y="3474720"/>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Arial Nova" pitchFamily="34" charset="0"/>
                <a:ea typeface="Arial Nova" pitchFamily="34" charset="-122"/>
                <a:cs typeface="Arial Nova" pitchFamily="34" charset="-120"/>
              </a:rPr>
              <a:t>06</a:t>
            </a:r>
            <a:endParaRPr lang="en-US" sz="1600" dirty="0"/>
          </a:p>
        </p:txBody>
      </p:sp>
      <p:sp>
        <p:nvSpPr>
          <p:cNvPr id="11" name="Text 9"/>
          <p:cNvSpPr/>
          <p:nvPr/>
        </p:nvSpPr>
        <p:spPr>
          <a:xfrm>
            <a:off x="1371600" y="3429000"/>
            <a:ext cx="2596896" cy="502920"/>
          </a:xfrm>
          <a:prstGeom prst="rect">
            <a:avLst/>
          </a:prstGeom>
          <a:noFill/>
          <a:ln/>
        </p:spPr>
        <p:txBody>
          <a:bodyPr wrap="square" lIns="0" tIns="0" rIns="0" bIns="0" rtlCol="0" anchor="ctr"/>
          <a:lstStyle/>
          <a:p>
            <a:pPr marL="0" indent="0">
              <a:buNone/>
            </a:pPr>
            <a:r>
              <a:rPr lang="en-GB" sz="1500" b="1" noProof="0" dirty="0">
                <a:solidFill>
                  <a:srgbClr val="0B3B4B"/>
                </a:solidFill>
                <a:latin typeface="Arial Nova" pitchFamily="34" charset="0"/>
                <a:ea typeface="Arial Nova" pitchFamily="34" charset="-122"/>
                <a:cs typeface="Arial Nova" pitchFamily="34" charset="-120"/>
              </a:rPr>
              <a:t>Inclusion Criteria</a:t>
            </a:r>
            <a:endParaRPr lang="en-GB" sz="1500" noProof="0" dirty="0"/>
          </a:p>
        </p:txBody>
      </p:sp>
      <p:sp>
        <p:nvSpPr>
          <p:cNvPr id="12" name="Text 10"/>
          <p:cNvSpPr/>
          <p:nvPr/>
        </p:nvSpPr>
        <p:spPr>
          <a:xfrm>
            <a:off x="868680" y="4023360"/>
            <a:ext cx="2962656" cy="2331720"/>
          </a:xfrm>
          <a:prstGeom prst="rect">
            <a:avLst/>
          </a:prstGeom>
          <a:noFill/>
          <a:ln/>
        </p:spPr>
        <p:txBody>
          <a:bodyPr wrap="square" lIns="0" tIns="0" rIns="0" bIns="0" rtlCol="0" anchor="t"/>
          <a:lstStyle/>
          <a:p>
            <a:pPr marL="0" indent="0">
              <a:lnSpc>
                <a:spcPct val="112000"/>
              </a:lnSpc>
              <a:buNone/>
            </a:pPr>
            <a:r>
              <a:rPr lang="en-GB" sz="1200" noProof="0" dirty="0">
                <a:latin typeface="Arial Nova" pitchFamily="34" charset="0"/>
                <a:ea typeface="Arial Nova" pitchFamily="34" charset="-122"/>
                <a:cs typeface="Arial Nova" pitchFamily="34" charset="-120"/>
              </a:rPr>
              <a:t>Included sources were peer-reviewed journal articles, government and regulatory publications, and NHS or WHO documents published within the last ten years, with a preference for UK-based or UK-relevant material addressing the scientific, clinical, regulatory or nursing-practice dimensions of phage therapy.</a:t>
            </a:r>
            <a:endParaRPr lang="en-GB" sz="1200" noProof="0" dirty="0"/>
          </a:p>
        </p:txBody>
      </p:sp>
      <p:sp>
        <p:nvSpPr>
          <p:cNvPr id="13" name="Shape 11"/>
          <p:cNvSpPr/>
          <p:nvPr/>
        </p:nvSpPr>
        <p:spPr>
          <a:xfrm>
            <a:off x="4334256" y="3246120"/>
            <a:ext cx="3602736" cy="3291840"/>
          </a:xfrm>
          <a:prstGeom prst="roundRect">
            <a:avLst>
              <a:gd name="adj" fmla="val 2778"/>
            </a:avLst>
          </a:prstGeom>
          <a:solidFill>
            <a:srgbClr val="EAF5F3"/>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a:lstStyle/>
          <a:p>
            <a:endParaRPr lang="en-US" dirty="0">
              <a:latin typeface="Arial Nova" panose="020B0504020202020204" pitchFamily="34" charset="0"/>
            </a:endParaRPr>
          </a:p>
        </p:txBody>
      </p:sp>
      <p:sp>
        <p:nvSpPr>
          <p:cNvPr id="14" name="Shape 12"/>
          <p:cNvSpPr/>
          <p:nvPr/>
        </p:nvSpPr>
        <p:spPr>
          <a:xfrm>
            <a:off x="4562856" y="3474720"/>
            <a:ext cx="457200" cy="457200"/>
          </a:xfrm>
          <a:prstGeom prst="ellipse">
            <a:avLst/>
          </a:prstGeom>
          <a:solidFill>
            <a:srgbClr val="0E7C86"/>
          </a:solidFill>
          <a:ln/>
        </p:spPr>
        <p:txBody>
          <a:bodyPr/>
          <a:lstStyle/>
          <a:p>
            <a:endParaRPr lang="en-US"/>
          </a:p>
        </p:txBody>
      </p:sp>
      <p:sp>
        <p:nvSpPr>
          <p:cNvPr id="15" name="Text 13"/>
          <p:cNvSpPr/>
          <p:nvPr/>
        </p:nvSpPr>
        <p:spPr>
          <a:xfrm>
            <a:off x="4562856" y="3474720"/>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Arial Nova" pitchFamily="34" charset="0"/>
                <a:ea typeface="Arial Nova" pitchFamily="34" charset="-122"/>
                <a:cs typeface="Arial Nova" pitchFamily="34" charset="-120"/>
              </a:rPr>
              <a:t>07</a:t>
            </a:r>
            <a:endParaRPr lang="en-US" sz="1600" dirty="0"/>
          </a:p>
        </p:txBody>
      </p:sp>
      <p:sp>
        <p:nvSpPr>
          <p:cNvPr id="16" name="Text 14"/>
          <p:cNvSpPr/>
          <p:nvPr/>
        </p:nvSpPr>
        <p:spPr>
          <a:xfrm>
            <a:off x="5157216" y="3429000"/>
            <a:ext cx="2596896" cy="502920"/>
          </a:xfrm>
          <a:prstGeom prst="rect">
            <a:avLst/>
          </a:prstGeom>
          <a:noFill/>
          <a:ln/>
        </p:spPr>
        <p:txBody>
          <a:bodyPr wrap="square" lIns="0" tIns="0" rIns="0" bIns="0" rtlCol="0" anchor="ctr"/>
          <a:lstStyle/>
          <a:p>
            <a:pPr marL="0" indent="0">
              <a:buNone/>
            </a:pPr>
            <a:r>
              <a:rPr lang="en-GB" sz="1500" b="1" noProof="0" dirty="0">
                <a:solidFill>
                  <a:srgbClr val="0B3B4B"/>
                </a:solidFill>
                <a:latin typeface="Arial Nova" pitchFamily="34" charset="0"/>
                <a:ea typeface="Arial Nova" pitchFamily="34" charset="-122"/>
                <a:cs typeface="Arial Nova" pitchFamily="34" charset="-120"/>
              </a:rPr>
              <a:t>Exclusion Criteria</a:t>
            </a:r>
            <a:endParaRPr lang="en-GB" sz="1500" noProof="0" dirty="0"/>
          </a:p>
        </p:txBody>
      </p:sp>
      <p:sp>
        <p:nvSpPr>
          <p:cNvPr id="17" name="Text 15"/>
          <p:cNvSpPr/>
          <p:nvPr/>
        </p:nvSpPr>
        <p:spPr>
          <a:xfrm>
            <a:off x="4654296" y="4023360"/>
            <a:ext cx="2962656" cy="2331720"/>
          </a:xfrm>
          <a:prstGeom prst="rect">
            <a:avLst/>
          </a:prstGeom>
          <a:noFill/>
          <a:ln/>
        </p:spPr>
        <p:txBody>
          <a:bodyPr wrap="square" lIns="0" tIns="0" rIns="0" bIns="0" rtlCol="0" anchor="t"/>
          <a:lstStyle/>
          <a:p>
            <a:pPr marL="0" indent="0">
              <a:lnSpc>
                <a:spcPct val="112000"/>
              </a:lnSpc>
              <a:buNone/>
            </a:pPr>
            <a:r>
              <a:rPr lang="en-GB" sz="1200" noProof="0" dirty="0">
                <a:latin typeface="Arial Nova" pitchFamily="34" charset="0"/>
                <a:ea typeface="Arial Nova" pitchFamily="34" charset="-122"/>
                <a:cs typeface="Arial Nova" pitchFamily="34" charset="-120"/>
              </a:rPr>
              <a:t>Excluded sources were non-English publications, unverified opinion blogs or forums, and clinical literature published before 2015, unless required for historical background, along with material unrelated to human healthcare, such as agricultural or veterinary phage applications.</a:t>
            </a:r>
            <a:endParaRPr lang="en-GB" sz="1200" noProof="0" dirty="0"/>
          </a:p>
        </p:txBody>
      </p:sp>
      <p:sp>
        <p:nvSpPr>
          <p:cNvPr id="18" name="Shape 16"/>
          <p:cNvSpPr/>
          <p:nvPr/>
        </p:nvSpPr>
        <p:spPr>
          <a:xfrm>
            <a:off x="8119872" y="3246120"/>
            <a:ext cx="3602736" cy="3291840"/>
          </a:xfrm>
          <a:prstGeom prst="roundRect">
            <a:avLst>
              <a:gd name="adj" fmla="val 2778"/>
            </a:avLst>
          </a:prstGeom>
          <a:solidFill>
            <a:srgbClr val="EAF5F3"/>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a:lstStyle/>
          <a:p>
            <a:endParaRPr lang="en-US" dirty="0">
              <a:latin typeface="Arial Nova" panose="020B0504020202020204" pitchFamily="34" charset="0"/>
            </a:endParaRPr>
          </a:p>
        </p:txBody>
      </p:sp>
      <p:sp>
        <p:nvSpPr>
          <p:cNvPr id="19" name="Shape 17"/>
          <p:cNvSpPr/>
          <p:nvPr/>
        </p:nvSpPr>
        <p:spPr>
          <a:xfrm>
            <a:off x="8348472" y="3474720"/>
            <a:ext cx="457200" cy="457200"/>
          </a:xfrm>
          <a:prstGeom prst="ellipse">
            <a:avLst/>
          </a:prstGeom>
          <a:solidFill>
            <a:srgbClr val="3FA796"/>
          </a:solidFill>
          <a:ln/>
        </p:spPr>
        <p:txBody>
          <a:bodyPr/>
          <a:lstStyle/>
          <a:p>
            <a:endParaRPr lang="en-US"/>
          </a:p>
        </p:txBody>
      </p:sp>
      <p:sp>
        <p:nvSpPr>
          <p:cNvPr id="20" name="Text 18"/>
          <p:cNvSpPr/>
          <p:nvPr/>
        </p:nvSpPr>
        <p:spPr>
          <a:xfrm>
            <a:off x="8348472" y="3474720"/>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Arial Nova" pitchFamily="34" charset="0"/>
                <a:ea typeface="Arial Nova" pitchFamily="34" charset="-122"/>
                <a:cs typeface="Arial Nova" pitchFamily="34" charset="-120"/>
              </a:rPr>
              <a:t>08</a:t>
            </a:r>
            <a:endParaRPr lang="en-US" sz="1600" dirty="0"/>
          </a:p>
        </p:txBody>
      </p:sp>
      <p:sp>
        <p:nvSpPr>
          <p:cNvPr id="21" name="Text 19"/>
          <p:cNvSpPr/>
          <p:nvPr/>
        </p:nvSpPr>
        <p:spPr>
          <a:xfrm>
            <a:off x="8942832" y="3429000"/>
            <a:ext cx="2596896" cy="502920"/>
          </a:xfrm>
          <a:prstGeom prst="rect">
            <a:avLst/>
          </a:prstGeom>
          <a:noFill/>
          <a:ln/>
        </p:spPr>
        <p:txBody>
          <a:bodyPr wrap="square" lIns="0" tIns="0" rIns="0" bIns="0" rtlCol="0" anchor="ctr"/>
          <a:lstStyle/>
          <a:p>
            <a:pPr marL="0" indent="0">
              <a:buNone/>
            </a:pPr>
            <a:r>
              <a:rPr lang="en-GB" sz="1500" b="1" noProof="0" dirty="0">
                <a:solidFill>
                  <a:srgbClr val="0B3B4B"/>
                </a:solidFill>
                <a:latin typeface="Arial Nova" pitchFamily="34" charset="0"/>
                <a:ea typeface="Arial Nova" pitchFamily="34" charset="-122"/>
                <a:cs typeface="Arial Nova" pitchFamily="34" charset="-120"/>
              </a:rPr>
              <a:t>Ethical Considerations</a:t>
            </a:r>
            <a:endParaRPr lang="en-GB" sz="1500" noProof="0" dirty="0"/>
          </a:p>
        </p:txBody>
      </p:sp>
      <p:sp>
        <p:nvSpPr>
          <p:cNvPr id="22" name="Text 20"/>
          <p:cNvSpPr/>
          <p:nvPr/>
        </p:nvSpPr>
        <p:spPr>
          <a:xfrm>
            <a:off x="8439912" y="4023360"/>
            <a:ext cx="2962656" cy="2331720"/>
          </a:xfrm>
          <a:prstGeom prst="rect">
            <a:avLst/>
          </a:prstGeom>
          <a:noFill/>
          <a:ln/>
        </p:spPr>
        <p:txBody>
          <a:bodyPr wrap="square" lIns="0" tIns="0" rIns="0" bIns="0" rtlCol="0" anchor="t"/>
          <a:lstStyle/>
          <a:p>
            <a:pPr marL="0" indent="0">
              <a:lnSpc>
                <a:spcPct val="112000"/>
              </a:lnSpc>
              <a:buNone/>
            </a:pPr>
            <a:r>
              <a:rPr lang="en-GB" sz="1200" noProof="0" dirty="0">
                <a:latin typeface="Arial Nova" pitchFamily="34" charset="0"/>
                <a:ea typeface="Arial Nova" pitchFamily="34" charset="-122"/>
                <a:cs typeface="Arial Nova" pitchFamily="34" charset="-120"/>
              </a:rPr>
              <a:t>This dissertation relied entirely on secondary research, so no ethical approval was required for primary data collection. Academic integrity was maintained throughout by accurately citing sources using Harvard referencing and representing authors’ arguments fairly. Literature was selected and presented in a balanced, unbiased way, acknowledging areas of debate rather than a one-sided account.</a:t>
            </a:r>
            <a:endParaRPr lang="en-GB" sz="1200" noProof="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0B3B4B"/>
        </a:solidFill>
        <a:effectLst/>
      </p:bgPr>
    </p:bg>
    <p:spTree>
      <p:nvGrpSpPr>
        <p:cNvPr id="1" name=""/>
        <p:cNvGrpSpPr/>
        <p:nvPr/>
      </p:nvGrpSpPr>
      <p:grpSpPr>
        <a:xfrm>
          <a:off x="0" y="0"/>
          <a:ext cx="0" cy="0"/>
          <a:chOff x="0" y="0"/>
          <a:chExt cx="0" cy="0"/>
        </a:xfrm>
      </p:grpSpPr>
      <p:sp>
        <p:nvSpPr>
          <p:cNvPr id="2" name="Text 0"/>
          <p:cNvSpPr/>
          <p:nvPr/>
        </p:nvSpPr>
        <p:spPr>
          <a:xfrm>
            <a:off x="640080" y="411480"/>
            <a:ext cx="10515600" cy="685800"/>
          </a:xfrm>
          <a:prstGeom prst="rect">
            <a:avLst/>
          </a:prstGeom>
          <a:no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lIns="0" tIns="0" rIns="0" bIns="0" rtlCol="0" anchor="ctr"/>
          <a:lstStyle/>
          <a:p>
            <a:pPr marL="0" indent="0" algn="ctr">
              <a:buNone/>
            </a:pPr>
            <a:r>
              <a:rPr lang="en-GB" sz="2800" b="1" noProof="0" dirty="0">
                <a:solidFill>
                  <a:srgbClr val="FFFFFF"/>
                </a:solidFill>
                <a:latin typeface="Arial Nova" pitchFamily="34" charset="0"/>
                <a:ea typeface="Arial Nova" pitchFamily="34" charset="-122"/>
                <a:cs typeface="Arial Nova" pitchFamily="34" charset="-120"/>
              </a:rPr>
              <a:t>References:</a:t>
            </a:r>
            <a:endParaRPr lang="en-GB" sz="2800" noProof="0" dirty="0"/>
          </a:p>
        </p:txBody>
      </p:sp>
      <p:sp>
        <p:nvSpPr>
          <p:cNvPr id="4" name="Text 2"/>
          <p:cNvSpPr/>
          <p:nvPr/>
        </p:nvSpPr>
        <p:spPr>
          <a:xfrm>
            <a:off x="640080" y="1417320"/>
            <a:ext cx="5257800" cy="5074920"/>
          </a:xfrm>
          <a:prstGeom prst="rect">
            <a:avLst/>
          </a:prstGeom>
          <a:noFill/>
          <a:ln>
            <a:solidFill>
              <a:schemeClr val="bg1"/>
            </a:solidFill>
          </a:ln>
          <a:scene3d>
            <a:camera prst="orthographicFront"/>
            <a:lightRig rig="threePt" dir="t"/>
          </a:scene3d>
          <a:sp3d>
            <a:bevelT prst="angle"/>
          </a:sp3d>
        </p:spPr>
        <p:txBody>
          <a:bodyPr wrap="square" lIns="0" tIns="0" rIns="0" bIns="0" rtlCol="0" anchor="t"/>
          <a:lstStyle/>
          <a:p>
            <a:pPr>
              <a:lnSpc>
                <a:spcPct val="115000"/>
              </a:lnSpc>
            </a:pPr>
            <a:r>
              <a:rPr lang="en-GB" sz="1100" noProof="0" dirty="0">
                <a:solidFill>
                  <a:schemeClr val="bg1"/>
                </a:solidFill>
                <a:latin typeface="Arial Nova" panose="020B0504020202020204" pitchFamily="34" charset="0"/>
              </a:rPr>
              <a:t>Aveyard, H., 2023. </a:t>
            </a:r>
            <a:r>
              <a:rPr lang="en-GB" sz="1100" noProof="0" dirty="0" err="1">
                <a:solidFill>
                  <a:schemeClr val="bg1"/>
                </a:solidFill>
                <a:latin typeface="Arial Nova" panose="020B0504020202020204" pitchFamily="34" charset="0"/>
              </a:rPr>
              <a:t>Ebook</a:t>
            </a:r>
            <a:r>
              <a:rPr lang="en-GB" sz="1100" noProof="0" dirty="0">
                <a:solidFill>
                  <a:schemeClr val="bg1"/>
                </a:solidFill>
                <a:latin typeface="Arial Nova" panose="020B0504020202020204" pitchFamily="34" charset="0"/>
              </a:rPr>
              <a:t>: Doing a Literature Review in Health and Social Care: A Practical Guide 5e. </a:t>
            </a:r>
            <a:r>
              <a:rPr lang="en-US" sz="1050" dirty="0">
                <a:solidFill>
                  <a:srgbClr val="FFFFFF"/>
                </a:solidFill>
                <a:latin typeface="Arial Nova" pitchFamily="34" charset="0"/>
                <a:ea typeface="Arial Nova" pitchFamily="34" charset="-122"/>
                <a:cs typeface="Arial Nova" pitchFamily="34" charset="-120"/>
              </a:rPr>
              <a:t>
</a:t>
            </a:r>
            <a:r>
              <a:rPr lang="en-GB" sz="1100" dirty="0">
                <a:solidFill>
                  <a:schemeClr val="bg1"/>
                </a:solidFill>
                <a:latin typeface="Arial Nova" panose="020B0504020202020204" pitchFamily="34" charset="0"/>
              </a:rPr>
              <a:t>Bush, A. (2023) Critical evaluation: criteria checklist approach: CRAAP. Birmingham: Birmingham City University. Available at: </a:t>
            </a:r>
            <a:r>
              <a:rPr lang="en-GB" sz="1100" u="sng" dirty="0">
                <a:solidFill>
                  <a:schemeClr val="bg1"/>
                </a:solidFill>
                <a:latin typeface="Arial Nova" panose="020B0504020202020204" pitchFamily="34" charset="0"/>
                <a:hlinkClick r:id="rId3">
                  <a:extLst>
                    <a:ext uri="{A12FA001-AC4F-418D-AE19-62706E023703}">
                      <ahyp:hlinkClr xmlns:ahyp="http://schemas.microsoft.com/office/drawing/2018/hyperlinkcolor" val="tx"/>
                    </a:ext>
                  </a:extLst>
                </a:hlinkClick>
              </a:rPr>
              <a:t>https://libguides.bcu.ac.uk/critical-evaluation/checklist-approach</a:t>
            </a:r>
            <a:r>
              <a:rPr lang="en-GB" sz="1100" dirty="0">
                <a:solidFill>
                  <a:schemeClr val="bg1"/>
                </a:solidFill>
                <a:latin typeface="Arial Nova" panose="020B0504020202020204" pitchFamily="34" charset="0"/>
              </a:rPr>
              <a:t> (Accessed: 03 May 2026).</a:t>
            </a:r>
            <a:endParaRPr lang="en-US" sz="1100" dirty="0">
              <a:solidFill>
                <a:schemeClr val="bg1"/>
              </a:solidFill>
              <a:latin typeface="Arial Nova" panose="020B0504020202020204" pitchFamily="34" charset="0"/>
            </a:endParaRPr>
          </a:p>
          <a:p>
            <a:pPr>
              <a:lnSpc>
                <a:spcPct val="150000"/>
              </a:lnSpc>
            </a:pPr>
            <a:r>
              <a:rPr lang="en-US" sz="1050" dirty="0">
                <a:solidFill>
                  <a:srgbClr val="FFFFFF"/>
                </a:solidFill>
                <a:latin typeface="Arial Nova" pitchFamily="34" charset="0"/>
                <a:ea typeface="Arial Nova" pitchFamily="34" charset="-122"/>
                <a:cs typeface="Arial Nova" pitchFamily="34" charset="-120"/>
              </a:rPr>
              <a:t>
</a:t>
            </a:r>
            <a:r>
              <a:rPr lang="en-GB" sz="1100" dirty="0">
                <a:solidFill>
                  <a:schemeClr val="bg1"/>
                </a:solidFill>
                <a:latin typeface="Arial Nova" panose="020B0504020202020204" pitchFamily="34" charset="0"/>
              </a:rPr>
              <a:t>Braun, V. and Clarke, V. (2006) ‘Using thematic analysis in psychology’, Qualitative Research in Psychology, 3(2), pp. 77–101. Available at: </a:t>
            </a:r>
            <a:r>
              <a:rPr lang="en-GB" sz="1100" u="sng" dirty="0">
                <a:solidFill>
                  <a:schemeClr val="bg1"/>
                </a:solidFill>
                <a:latin typeface="Arial Nova" panose="020B0504020202020204" pitchFamily="34" charset="0"/>
                <a:hlinkClick r:id="rId4">
                  <a:extLst>
                    <a:ext uri="{A12FA001-AC4F-418D-AE19-62706E023703}">
                      <ahyp:hlinkClr xmlns:ahyp="http://schemas.microsoft.com/office/drawing/2018/hyperlinkcolor" val="tx"/>
                    </a:ext>
                  </a:extLst>
                </a:hlinkClick>
              </a:rPr>
              <a:t>https://doi.org/10.1191/1478088706qp063oa</a:t>
            </a:r>
            <a:r>
              <a:rPr lang="en-GB" sz="1100" dirty="0">
                <a:solidFill>
                  <a:schemeClr val="bg1"/>
                </a:solidFill>
                <a:latin typeface="Arial Nova" panose="020B0504020202020204" pitchFamily="34" charset="0"/>
              </a:rPr>
              <a:t> (Accessed: 01 May 2026).</a:t>
            </a:r>
            <a:endParaRPr lang="en-US" sz="1100" dirty="0">
              <a:solidFill>
                <a:schemeClr val="bg1"/>
              </a:solidFill>
              <a:latin typeface="Arial Nova" panose="020B0504020202020204" pitchFamily="34" charset="0"/>
            </a:endParaRPr>
          </a:p>
          <a:p>
            <a:pPr>
              <a:lnSpc>
                <a:spcPct val="115000"/>
              </a:lnSpc>
            </a:pPr>
            <a:endParaRPr lang="en-US" sz="1050" dirty="0">
              <a:solidFill>
                <a:srgbClr val="FFFFFF"/>
              </a:solidFill>
              <a:latin typeface="Arial Nova" pitchFamily="34" charset="0"/>
              <a:ea typeface="Arial Nova" pitchFamily="34" charset="-122"/>
              <a:cs typeface="Arial Nova" pitchFamily="34" charset="-120"/>
            </a:endParaRPr>
          </a:p>
          <a:p>
            <a:pPr>
              <a:lnSpc>
                <a:spcPct val="150000"/>
              </a:lnSpc>
            </a:pPr>
            <a:r>
              <a:rPr lang="en-GB" sz="1100" dirty="0">
                <a:solidFill>
                  <a:schemeClr val="bg1"/>
                </a:solidFill>
                <a:latin typeface="Arial Nova" panose="020B0504020202020204" pitchFamily="34" charset="0"/>
              </a:rPr>
              <a:t>Department of Health and Social Care (2025) UK 2024 to 2029 antimicrobial resistance national action plan: 1-year progress report. Available at: </a:t>
            </a:r>
            <a:r>
              <a:rPr lang="en-GB" sz="1100" u="sng" dirty="0">
                <a:solidFill>
                  <a:schemeClr val="bg1"/>
                </a:solidFill>
                <a:latin typeface="Arial Nova" panose="020B0504020202020204" pitchFamily="34" charset="0"/>
                <a:hlinkClick r:id="rId5">
                  <a:extLst>
                    <a:ext uri="{A12FA001-AC4F-418D-AE19-62706E023703}">
                      <ahyp:hlinkClr xmlns:ahyp="http://schemas.microsoft.com/office/drawing/2018/hyperlinkcolor" val="tx"/>
                    </a:ext>
                  </a:extLst>
                </a:hlinkClick>
              </a:rPr>
              <a:t>https://www.gov.uk/government/publications/uk-5-year-action-plan-for-amr-1-year-progress-report/uk-2024-to-2029-antimicrobial-resistance-national-action-plan-1-year-progress-report</a:t>
            </a:r>
            <a:r>
              <a:rPr lang="en-GB" sz="1100" dirty="0">
                <a:solidFill>
                  <a:schemeClr val="bg1"/>
                </a:solidFill>
                <a:latin typeface="Arial Nova" panose="020B0504020202020204" pitchFamily="34" charset="0"/>
              </a:rPr>
              <a:t> (Accessed: 21 April 2026).</a:t>
            </a:r>
            <a:endParaRPr lang="en-US" sz="1100" dirty="0">
              <a:solidFill>
                <a:schemeClr val="bg1"/>
              </a:solidFill>
              <a:latin typeface="Arial Nova" panose="020B0504020202020204" pitchFamily="34" charset="0"/>
            </a:endParaRPr>
          </a:p>
          <a:p>
            <a:pPr>
              <a:lnSpc>
                <a:spcPct val="115000"/>
              </a:lnSpc>
            </a:pPr>
            <a:r>
              <a:rPr lang="en-US" sz="1050" dirty="0">
                <a:solidFill>
                  <a:srgbClr val="FFFFFF"/>
                </a:solidFill>
                <a:latin typeface="Arial Nova" pitchFamily="34" charset="0"/>
                <a:ea typeface="Arial Nova" pitchFamily="34" charset="-122"/>
                <a:cs typeface="Arial Nova" pitchFamily="34" charset="-120"/>
              </a:rPr>
              <a:t>
</a:t>
            </a:r>
            <a:r>
              <a:rPr lang="en-GB" sz="1100" dirty="0">
                <a:solidFill>
                  <a:schemeClr val="bg1"/>
                </a:solidFill>
                <a:latin typeface="Arial Nova" panose="020B0504020202020204" pitchFamily="34" charset="0"/>
              </a:rPr>
              <a:t>Kortright, K.E., Chan, B.K., Koff, J.L. and Turner, P.E. (2019) 'Phage therapy: a renewed approach to combat antibiotic-resistant bacteria', Cell Host &amp; Microbe, 25(2), pp. 219–232. </a:t>
            </a:r>
            <a:r>
              <a:rPr lang="en-GB" sz="1100" u="sng" dirty="0">
                <a:solidFill>
                  <a:schemeClr val="bg1"/>
                </a:solidFill>
                <a:latin typeface="Arial Nova" panose="020B0504020202020204" pitchFamily="34" charset="0"/>
                <a:hlinkClick r:id="rId6">
                  <a:extLst>
                    <a:ext uri="{A12FA001-AC4F-418D-AE19-62706E023703}">
                      <ahyp:hlinkClr xmlns:ahyp="http://schemas.microsoft.com/office/drawing/2018/hyperlinkcolor" val="tx"/>
                    </a:ext>
                  </a:extLst>
                </a:hlinkClick>
              </a:rPr>
              <a:t>https://doi.org/10.1016/j.chom.2019.01.014</a:t>
            </a:r>
            <a:r>
              <a:rPr lang="en-GB" sz="1100" dirty="0">
                <a:solidFill>
                  <a:schemeClr val="bg1"/>
                </a:solidFill>
                <a:latin typeface="Arial Nova" panose="020B0504020202020204" pitchFamily="34" charset="0"/>
              </a:rPr>
              <a:t> (Accessed: 22 April 2026).</a:t>
            </a:r>
            <a:endParaRPr lang="en-US" sz="1100" dirty="0">
              <a:solidFill>
                <a:schemeClr val="bg1"/>
              </a:solidFill>
              <a:latin typeface="Arial Nova" panose="020B0504020202020204" pitchFamily="34" charset="0"/>
            </a:endParaRPr>
          </a:p>
          <a:p>
            <a:pPr>
              <a:lnSpc>
                <a:spcPct val="115000"/>
              </a:lnSpc>
            </a:pPr>
            <a:r>
              <a:rPr lang="en-US" sz="1050" dirty="0">
                <a:solidFill>
                  <a:srgbClr val="FFFFFF"/>
                </a:solidFill>
                <a:latin typeface="Arial Nova" pitchFamily="34" charset="0"/>
                <a:ea typeface="Arial Nova" pitchFamily="34" charset="-122"/>
                <a:cs typeface="Arial Nova" pitchFamily="34" charset="-120"/>
              </a:rPr>
              <a:t>
</a:t>
            </a:r>
            <a:endParaRPr lang="en-US" sz="1050" dirty="0"/>
          </a:p>
        </p:txBody>
      </p:sp>
      <p:sp>
        <p:nvSpPr>
          <p:cNvPr id="5" name="Text 3"/>
          <p:cNvSpPr/>
          <p:nvPr/>
        </p:nvSpPr>
        <p:spPr>
          <a:xfrm>
            <a:off x="6172200" y="1417320"/>
            <a:ext cx="5394960" cy="5074920"/>
          </a:xfrm>
          <a:prstGeom prst="rect">
            <a:avLst/>
          </a:prstGeom>
          <a:noFill/>
          <a:ln>
            <a:solidFill>
              <a:schemeClr val="bg1"/>
            </a:solidFill>
          </a:ln>
          <a:scene3d>
            <a:camera prst="orthographicFront"/>
            <a:lightRig rig="threePt" dir="t"/>
          </a:scene3d>
          <a:sp3d>
            <a:bevelT prst="angle"/>
          </a:sp3d>
        </p:spPr>
        <p:txBody>
          <a:bodyPr wrap="square" lIns="0" tIns="0" rIns="0" bIns="0" rtlCol="0" anchor="t"/>
          <a:lstStyle/>
          <a:p>
            <a:pPr>
              <a:lnSpc>
                <a:spcPct val="115000"/>
              </a:lnSpc>
            </a:pPr>
            <a:r>
              <a:rPr lang="en-GB" sz="1100" dirty="0">
                <a:solidFill>
                  <a:schemeClr val="bg1"/>
                </a:solidFill>
                <a:latin typeface="Arial Nova" panose="020B0504020202020204" pitchFamily="34" charset="0"/>
              </a:rPr>
              <a:t>Medicines and Healthcare products Regulatory Agency (2025) Regulatory considerations for therapeutic use of bacteriophages in the UK. Available at: </a:t>
            </a:r>
            <a:r>
              <a:rPr lang="en-GB" sz="1100" u="sng" dirty="0">
                <a:solidFill>
                  <a:schemeClr val="bg1"/>
                </a:solidFill>
                <a:latin typeface="Arial Nova" panose="020B0504020202020204" pitchFamily="34" charset="0"/>
                <a:hlinkClick r:id="rId7">
                  <a:extLst>
                    <a:ext uri="{A12FA001-AC4F-418D-AE19-62706E023703}">
                      <ahyp:hlinkClr xmlns:ahyp="http://schemas.microsoft.com/office/drawing/2018/hyperlinkcolor" val="tx"/>
                    </a:ext>
                  </a:extLst>
                </a:hlinkClick>
              </a:rPr>
              <a:t>https://www.gov.uk/government/publications/regulatory-considerations-for-therapeutic-use-of-bacteriophages-in-the-uk</a:t>
            </a:r>
            <a:r>
              <a:rPr lang="en-GB" sz="1100" dirty="0">
                <a:solidFill>
                  <a:schemeClr val="bg1"/>
                </a:solidFill>
                <a:latin typeface="Arial Nova" panose="020B0504020202020204" pitchFamily="34" charset="0"/>
              </a:rPr>
              <a:t> (Accessed: 01 May 2026).</a:t>
            </a:r>
            <a:endParaRPr lang="en-US" sz="1100" dirty="0">
              <a:solidFill>
                <a:schemeClr val="bg1"/>
              </a:solidFill>
              <a:latin typeface="Arial Nova" panose="020B0504020202020204" pitchFamily="34" charset="0"/>
            </a:endParaRPr>
          </a:p>
          <a:p>
            <a:pPr>
              <a:lnSpc>
                <a:spcPct val="150000"/>
              </a:lnSpc>
            </a:pPr>
            <a:r>
              <a:rPr lang="en-US" sz="1050" dirty="0">
                <a:solidFill>
                  <a:srgbClr val="FFFFFF"/>
                </a:solidFill>
                <a:latin typeface="Arial Nova" pitchFamily="34" charset="0"/>
                <a:ea typeface="Arial Nova" pitchFamily="34" charset="-122"/>
                <a:cs typeface="Arial Nova" pitchFamily="34" charset="-120"/>
              </a:rPr>
              <a:t>
</a:t>
            </a:r>
            <a:r>
              <a:rPr lang="en-GB" sz="1100" dirty="0">
                <a:solidFill>
                  <a:schemeClr val="bg1"/>
                </a:solidFill>
                <a:latin typeface="Arial Nova" panose="020B0504020202020204" pitchFamily="34" charset="0"/>
              </a:rPr>
              <a:t>National Institute for Health and Care Excellence (2015) Antimicrobial stewardship: systems and processes for effective antimicrobial medicine use (NG15). Available at: </a:t>
            </a:r>
            <a:r>
              <a:rPr lang="en-GB" sz="1100" u="sng" dirty="0">
                <a:solidFill>
                  <a:schemeClr val="bg1"/>
                </a:solidFill>
                <a:latin typeface="Arial Nova" panose="020B0504020202020204" pitchFamily="34" charset="0"/>
                <a:hlinkClick r:id="rId8">
                  <a:extLst>
                    <a:ext uri="{A12FA001-AC4F-418D-AE19-62706E023703}">
                      <ahyp:hlinkClr xmlns:ahyp="http://schemas.microsoft.com/office/drawing/2018/hyperlinkcolor" val="tx"/>
                    </a:ext>
                  </a:extLst>
                </a:hlinkClick>
              </a:rPr>
              <a:t>https://www.nice.org.uk/guidance/ng15</a:t>
            </a:r>
            <a:r>
              <a:rPr lang="en-GB" sz="1100" dirty="0">
                <a:solidFill>
                  <a:schemeClr val="bg1"/>
                </a:solidFill>
                <a:latin typeface="Arial Nova" panose="020B0504020202020204" pitchFamily="34" charset="0"/>
              </a:rPr>
              <a:t> (Accessed: : 01 May 2026).</a:t>
            </a:r>
            <a:endParaRPr lang="en-US" sz="1100" dirty="0">
              <a:solidFill>
                <a:schemeClr val="bg1"/>
              </a:solidFill>
              <a:latin typeface="Arial Nova" panose="020B0504020202020204" pitchFamily="34" charset="0"/>
            </a:endParaRPr>
          </a:p>
          <a:p>
            <a:pPr>
              <a:lnSpc>
                <a:spcPct val="150000"/>
              </a:lnSpc>
            </a:pPr>
            <a:r>
              <a:rPr lang="en-US" sz="1050" dirty="0">
                <a:solidFill>
                  <a:srgbClr val="FFFFFF"/>
                </a:solidFill>
                <a:latin typeface="Arial Nova" pitchFamily="34" charset="0"/>
                <a:ea typeface="Arial Nova" pitchFamily="34" charset="-122"/>
                <a:cs typeface="Arial Nova" pitchFamily="34" charset="-120"/>
              </a:rPr>
              <a:t>
</a:t>
            </a:r>
            <a:r>
              <a:rPr lang="en-GB" sz="1100" dirty="0">
                <a:solidFill>
                  <a:schemeClr val="bg1"/>
                </a:solidFill>
                <a:latin typeface="Arial Nova" panose="020B0504020202020204" pitchFamily="34" charset="0"/>
              </a:rPr>
              <a:t>Kortright, K.E., Chan, B.K., Koff, J.L. and Turner, P.E. (2019) 'Phage therapy: a renewed approach to combat antibiotic-resistant bacteria', Cell Host &amp; Microbe, 25(2), pp. 219–232. </a:t>
            </a:r>
            <a:r>
              <a:rPr lang="en-GB" sz="1100" u="sng" dirty="0">
                <a:solidFill>
                  <a:schemeClr val="bg1"/>
                </a:solidFill>
                <a:latin typeface="Arial Nova" panose="020B0504020202020204" pitchFamily="34" charset="0"/>
                <a:hlinkClick r:id="rId6">
                  <a:extLst>
                    <a:ext uri="{A12FA001-AC4F-418D-AE19-62706E023703}">
                      <ahyp:hlinkClr xmlns:ahyp="http://schemas.microsoft.com/office/drawing/2018/hyperlinkcolor" val="tx"/>
                    </a:ext>
                  </a:extLst>
                </a:hlinkClick>
              </a:rPr>
              <a:t>https://doi.org/10.1016/j.chom.2019.01.014</a:t>
            </a:r>
            <a:r>
              <a:rPr lang="en-GB" sz="1100" dirty="0">
                <a:solidFill>
                  <a:schemeClr val="bg1"/>
                </a:solidFill>
                <a:latin typeface="Arial Nova" panose="020B0504020202020204" pitchFamily="34" charset="0"/>
              </a:rPr>
              <a:t> (21 April 2026).</a:t>
            </a:r>
            <a:endParaRPr lang="en-US" sz="1100" dirty="0">
              <a:solidFill>
                <a:schemeClr val="bg1"/>
              </a:solidFill>
              <a:latin typeface="Arial Nova" panose="020B0504020202020204" pitchFamily="34" charset="0"/>
            </a:endParaRPr>
          </a:p>
          <a:p>
            <a:pPr>
              <a:lnSpc>
                <a:spcPct val="150000"/>
              </a:lnSpc>
            </a:pPr>
            <a:r>
              <a:rPr lang="en-US" sz="1050" dirty="0">
                <a:solidFill>
                  <a:srgbClr val="FFFFFF"/>
                </a:solidFill>
                <a:latin typeface="Arial Nova" pitchFamily="34" charset="0"/>
                <a:ea typeface="Arial Nova" pitchFamily="34" charset="-122"/>
                <a:cs typeface="Arial Nova" pitchFamily="34" charset="-120"/>
              </a:rPr>
              <a:t>
</a:t>
            </a:r>
            <a:r>
              <a:rPr lang="en-GB" sz="1100" dirty="0">
                <a:solidFill>
                  <a:schemeClr val="bg1"/>
                </a:solidFill>
                <a:latin typeface="Arial Nova" panose="020B0504020202020204" pitchFamily="34" charset="0"/>
              </a:rPr>
              <a:t>World Health Organization (2015) Global action plan on antimicrobial resistance. Geneva: World Health Organization. Available at: </a:t>
            </a:r>
            <a:r>
              <a:rPr lang="en-GB" sz="1100" u="sng" dirty="0">
                <a:solidFill>
                  <a:schemeClr val="bg1"/>
                </a:solidFill>
                <a:latin typeface="Arial Nova" panose="020B0504020202020204" pitchFamily="34" charset="0"/>
                <a:hlinkClick r:id="rId9">
                  <a:extLst>
                    <a:ext uri="{A12FA001-AC4F-418D-AE19-62706E023703}">
                      <ahyp:hlinkClr xmlns:ahyp="http://schemas.microsoft.com/office/drawing/2018/hyperlinkcolor" val="tx"/>
                    </a:ext>
                  </a:extLst>
                </a:hlinkClick>
              </a:rPr>
              <a:t>https://www.who.int/publications/i/item/9789241509763</a:t>
            </a:r>
            <a:r>
              <a:rPr lang="en-GB" sz="1100" dirty="0">
                <a:solidFill>
                  <a:schemeClr val="bg1"/>
                </a:solidFill>
                <a:latin typeface="Arial Nova" panose="020B0504020202020204" pitchFamily="34" charset="0"/>
              </a:rPr>
              <a:t> (Accessed: 01 May 2026). </a:t>
            </a:r>
            <a:endParaRPr lang="en-US" sz="1100" dirty="0">
              <a:solidFill>
                <a:schemeClr val="bg1"/>
              </a:solidFill>
              <a:latin typeface="Arial Nova" panose="020B0504020202020204" pitchFamily="34" charset="0"/>
            </a:endParaRPr>
          </a:p>
          <a:p>
            <a:pPr marL="0" indent="0">
              <a:lnSpc>
                <a:spcPct val="115000"/>
              </a:lnSpc>
              <a:buNone/>
            </a:pPr>
            <a:r>
              <a:rPr lang="en-US" sz="1050" dirty="0">
                <a:solidFill>
                  <a:srgbClr val="FFFFFF"/>
                </a:solidFill>
                <a:latin typeface="Arial Nova" pitchFamily="34" charset="0"/>
                <a:ea typeface="Arial Nova" pitchFamily="34" charset="-122"/>
                <a:cs typeface="Arial Nova" pitchFamily="34" charset="-120"/>
              </a:rPr>
              <a:t>
</a:t>
            </a:r>
            <a:endParaRPr lang="en-US" sz="10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190</TotalTime>
  <Words>1103</Words>
  <Application>Microsoft Office PowerPoint</Application>
  <PresentationFormat>Widescreen</PresentationFormat>
  <Paragraphs>46</Paragraphs>
  <Slides>4</Slides>
  <Notes>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vt:i4>
      </vt:variant>
    </vt:vector>
  </HeadingPairs>
  <TitlesOfParts>
    <vt:vector size="7" baseType="lpstr">
      <vt:lpstr>Arial</vt:lpstr>
      <vt:lpstr>Arial Nova</vt:lpstr>
      <vt:lpstr>Office Theme</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Kinga Starczewska (2312239)</cp:lastModifiedBy>
  <cp:revision>2</cp:revision>
  <dcterms:created xsi:type="dcterms:W3CDTF">2026-07-20T08:50:27Z</dcterms:created>
  <dcterms:modified xsi:type="dcterms:W3CDTF">2026-07-24T17:58:23Z</dcterms:modified>
</cp:coreProperties>
</file>