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3" d="100"/>
          <a:sy n="103" d="100"/>
        </p:scale>
        <p:origin x="1014"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63807D-22B0-4A45-BBF8-5CC497803504}" type="datetimeFigureOut">
              <a:rPr lang="en-IN" smtClean="0"/>
              <a:t>11-03-2026</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947303-4D09-4AAB-BCCB-65FF1EB0998F}" type="slidenum">
              <a:rPr lang="en-IN" smtClean="0"/>
              <a:t>‹#›</a:t>
            </a:fld>
            <a:endParaRPr lang="en-IN"/>
          </a:p>
        </p:txBody>
      </p:sp>
    </p:spTree>
    <p:extLst>
      <p:ext uri="{BB962C8B-B14F-4D97-AF65-F5344CB8AC3E}">
        <p14:creationId xmlns:p14="http://schemas.microsoft.com/office/powerpoint/2010/main" val="1088466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Rapid growth in internet usage has led to an increase in </a:t>
            </a:r>
            <a:r>
              <a:rPr lang="en-US" dirty="0" err="1" smtClean="0"/>
              <a:t>cyberthreats</a:t>
            </a:r>
            <a:r>
              <a:rPr lang="en-US" dirty="0" smtClean="0"/>
              <a:t> such malware, phishing, and </a:t>
            </a:r>
            <a:r>
              <a:rPr lang="en-US" dirty="0" err="1" smtClean="0"/>
              <a:t>phoney</a:t>
            </a:r>
            <a:r>
              <a:rPr lang="en-US" dirty="0" smtClean="0"/>
              <a:t> websites. Machine learning is used to discover risks by examining patterns in data because traditional blacklist methods are unable to detect new attacks.</a:t>
            </a:r>
            <a:endParaRPr lang="en-IN" dirty="0"/>
          </a:p>
        </p:txBody>
      </p:sp>
      <p:sp>
        <p:nvSpPr>
          <p:cNvPr id="4" name="Slide Number Placeholder 3"/>
          <p:cNvSpPr>
            <a:spLocks noGrp="1"/>
          </p:cNvSpPr>
          <p:nvPr>
            <p:ph type="sldNum" sz="quarter" idx="10"/>
          </p:nvPr>
        </p:nvSpPr>
        <p:spPr/>
        <p:txBody>
          <a:bodyPr/>
          <a:lstStyle/>
          <a:p>
            <a:fld id="{2F947303-4D09-4AAB-BCCB-65FF1EB0998F}" type="slidenum">
              <a:rPr lang="en-IN" smtClean="0"/>
              <a:t>2</a:t>
            </a:fld>
            <a:endParaRPr lang="en-IN"/>
          </a:p>
        </p:txBody>
      </p:sp>
    </p:spTree>
    <p:extLst>
      <p:ext uri="{BB962C8B-B14F-4D97-AF65-F5344CB8AC3E}">
        <p14:creationId xmlns:p14="http://schemas.microsoft.com/office/powerpoint/2010/main" val="426330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Machine learning models may not perform well on various datasets and may require human feature generation. Many models are hard to understand, and class imbalance can lower detection accuracy.</a:t>
            </a:r>
            <a:endParaRPr lang="en-IN" dirty="0"/>
          </a:p>
        </p:txBody>
      </p:sp>
      <p:sp>
        <p:nvSpPr>
          <p:cNvPr id="4" name="Slide Number Placeholder 3"/>
          <p:cNvSpPr>
            <a:spLocks noGrp="1"/>
          </p:cNvSpPr>
          <p:nvPr>
            <p:ph type="sldNum" sz="quarter" idx="10"/>
          </p:nvPr>
        </p:nvSpPr>
        <p:spPr/>
        <p:txBody>
          <a:bodyPr/>
          <a:lstStyle/>
          <a:p>
            <a:fld id="{2F947303-4D09-4AAB-BCCB-65FF1EB0998F}" type="slidenum">
              <a:rPr lang="en-IN" smtClean="0"/>
              <a:t>3</a:t>
            </a:fld>
            <a:endParaRPr lang="en-IN"/>
          </a:p>
        </p:txBody>
      </p:sp>
    </p:spTree>
    <p:extLst>
      <p:ext uri="{BB962C8B-B14F-4D97-AF65-F5344CB8AC3E}">
        <p14:creationId xmlns:p14="http://schemas.microsoft.com/office/powerpoint/2010/main" val="4146486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goal of this project is to create a machine learning model that can more accurately and transparently identify dangerous and fraudulent websites.</a:t>
            </a:r>
            <a:endParaRPr lang="en-IN" dirty="0"/>
          </a:p>
        </p:txBody>
      </p:sp>
      <p:sp>
        <p:nvSpPr>
          <p:cNvPr id="4" name="Slide Number Placeholder 3"/>
          <p:cNvSpPr>
            <a:spLocks noGrp="1"/>
          </p:cNvSpPr>
          <p:nvPr>
            <p:ph type="sldNum" sz="quarter" idx="10"/>
          </p:nvPr>
        </p:nvSpPr>
        <p:spPr/>
        <p:txBody>
          <a:bodyPr/>
          <a:lstStyle/>
          <a:p>
            <a:fld id="{2F947303-4D09-4AAB-BCCB-65FF1EB0998F}" type="slidenum">
              <a:rPr lang="en-IN" smtClean="0"/>
              <a:t>4</a:t>
            </a:fld>
            <a:endParaRPr lang="en-IN"/>
          </a:p>
        </p:txBody>
      </p:sp>
    </p:spTree>
    <p:extLst>
      <p:ext uri="{BB962C8B-B14F-4D97-AF65-F5344CB8AC3E}">
        <p14:creationId xmlns:p14="http://schemas.microsoft.com/office/powerpoint/2010/main" val="36705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study applies explainable AI, trains various models, studies machine learning approaches, pulls features from websites, and assesses performance using metrics like accuracy.</a:t>
            </a:r>
            <a:endParaRPr lang="en-IN" dirty="0"/>
          </a:p>
        </p:txBody>
      </p:sp>
      <p:sp>
        <p:nvSpPr>
          <p:cNvPr id="4" name="Slide Number Placeholder 3"/>
          <p:cNvSpPr>
            <a:spLocks noGrp="1"/>
          </p:cNvSpPr>
          <p:nvPr>
            <p:ph type="sldNum" sz="quarter" idx="10"/>
          </p:nvPr>
        </p:nvSpPr>
        <p:spPr/>
        <p:txBody>
          <a:bodyPr/>
          <a:lstStyle/>
          <a:p>
            <a:fld id="{2F947303-4D09-4AAB-BCCB-65FF1EB0998F}" type="slidenum">
              <a:rPr lang="en-IN" smtClean="0"/>
              <a:t>5</a:t>
            </a:fld>
            <a:endParaRPr lang="en-IN"/>
          </a:p>
        </p:txBody>
      </p:sp>
    </p:spTree>
    <p:extLst>
      <p:ext uri="{BB962C8B-B14F-4D97-AF65-F5344CB8AC3E}">
        <p14:creationId xmlns:p14="http://schemas.microsoft.com/office/powerpoint/2010/main" val="12365768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smtClean="0"/>
              <a:t>Few studies combine </a:t>
            </a:r>
            <a:r>
              <a:rPr lang="en-IN" dirty="0" err="1" smtClean="0"/>
              <a:t>explainability</a:t>
            </a:r>
            <a:r>
              <a:rPr lang="en-IN" dirty="0" smtClean="0"/>
              <a:t> and ensemble models, despite prior research demonstrating that explainable AI aids in understanding model decisions, deep learning enhances pattern identification, and ensemble learning yields high accuracy.</a:t>
            </a:r>
            <a:endParaRPr lang="en-IN" dirty="0"/>
          </a:p>
        </p:txBody>
      </p:sp>
      <p:sp>
        <p:nvSpPr>
          <p:cNvPr id="4" name="Slide Number Placeholder 3"/>
          <p:cNvSpPr>
            <a:spLocks noGrp="1"/>
          </p:cNvSpPr>
          <p:nvPr>
            <p:ph type="sldNum" sz="quarter" idx="10"/>
          </p:nvPr>
        </p:nvSpPr>
        <p:spPr/>
        <p:txBody>
          <a:bodyPr/>
          <a:lstStyle/>
          <a:p>
            <a:fld id="{2F947303-4D09-4AAB-BCCB-65FF1EB0998F}" type="slidenum">
              <a:rPr lang="en-IN" smtClean="0"/>
              <a:t>6</a:t>
            </a:fld>
            <a:endParaRPr lang="en-IN"/>
          </a:p>
        </p:txBody>
      </p:sp>
    </p:spTree>
    <p:extLst>
      <p:ext uri="{BB962C8B-B14F-4D97-AF65-F5344CB8AC3E}">
        <p14:creationId xmlns:p14="http://schemas.microsoft.com/office/powerpoint/2010/main" val="104372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Phishing datasets and machine learning techniques, implemented with Python tools such as </a:t>
            </a:r>
            <a:r>
              <a:rPr lang="en-US" dirty="0" err="1" smtClean="0"/>
              <a:t>Scikit</a:t>
            </a:r>
            <a:r>
              <a:rPr lang="en-US" dirty="0" smtClean="0"/>
              <a:t>-learn, SHAP, LIME, and Google </a:t>
            </a:r>
            <a:r>
              <a:rPr lang="en-US" dirty="0" err="1" smtClean="0"/>
              <a:t>Colab</a:t>
            </a:r>
            <a:r>
              <a:rPr lang="en-US" dirty="0" smtClean="0"/>
              <a:t>, are used in this study.</a:t>
            </a:r>
            <a:endParaRPr lang="en-IN" dirty="0"/>
          </a:p>
        </p:txBody>
      </p:sp>
      <p:sp>
        <p:nvSpPr>
          <p:cNvPr id="4" name="Slide Number Placeholder 3"/>
          <p:cNvSpPr>
            <a:spLocks noGrp="1"/>
          </p:cNvSpPr>
          <p:nvPr>
            <p:ph type="sldNum" sz="quarter" idx="10"/>
          </p:nvPr>
        </p:nvSpPr>
        <p:spPr/>
        <p:txBody>
          <a:bodyPr/>
          <a:lstStyle/>
          <a:p>
            <a:fld id="{2F947303-4D09-4AAB-BCCB-65FF1EB0998F}" type="slidenum">
              <a:rPr lang="en-IN" smtClean="0"/>
              <a:t>7</a:t>
            </a:fld>
            <a:endParaRPr lang="en-IN"/>
          </a:p>
        </p:txBody>
      </p:sp>
    </p:spTree>
    <p:extLst>
      <p:ext uri="{BB962C8B-B14F-4D97-AF65-F5344CB8AC3E}">
        <p14:creationId xmlns:p14="http://schemas.microsoft.com/office/powerpoint/2010/main" val="3120624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review of the literature is the first step in the project, after which datasets are gathered and preprocessed. The models are then assessed and the dissertation is prepared after feature engineering and model development.</a:t>
            </a:r>
            <a:endParaRPr lang="en-IN" dirty="0"/>
          </a:p>
        </p:txBody>
      </p:sp>
      <p:sp>
        <p:nvSpPr>
          <p:cNvPr id="4" name="Slide Number Placeholder 3"/>
          <p:cNvSpPr>
            <a:spLocks noGrp="1"/>
          </p:cNvSpPr>
          <p:nvPr>
            <p:ph type="sldNum" sz="quarter" idx="10"/>
          </p:nvPr>
        </p:nvSpPr>
        <p:spPr/>
        <p:txBody>
          <a:bodyPr/>
          <a:lstStyle/>
          <a:p>
            <a:fld id="{2F947303-4D09-4AAB-BCCB-65FF1EB0998F}" type="slidenum">
              <a:rPr lang="en-IN" smtClean="0"/>
              <a:t>8</a:t>
            </a:fld>
            <a:endParaRPr lang="en-IN"/>
          </a:p>
        </p:txBody>
      </p:sp>
    </p:spTree>
    <p:extLst>
      <p:ext uri="{BB962C8B-B14F-4D97-AF65-F5344CB8AC3E}">
        <p14:creationId xmlns:p14="http://schemas.microsoft.com/office/powerpoint/2010/main" val="1001376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 Increase the precision of dangerous website detection  • Give </a:t>
            </a:r>
            <a:r>
              <a:rPr lang="en-US" dirty="0" err="1" smtClean="0"/>
              <a:t>cybersecurity</a:t>
            </a:r>
            <a:r>
              <a:rPr lang="en-US" dirty="0" smtClean="0"/>
              <a:t> analysts comprehensible AI results.</a:t>
            </a:r>
            <a:r>
              <a:rPr lang="en-US" baseline="0" dirty="0" smtClean="0"/>
              <a:t> </a:t>
            </a:r>
            <a:r>
              <a:rPr lang="en-US" dirty="0" smtClean="0"/>
              <a:t>• Possible incorporation into network security or browser systems </a:t>
            </a:r>
            <a:br>
              <a:rPr lang="en-US" dirty="0" smtClean="0"/>
            </a:br>
            <a:r>
              <a:rPr lang="en-US" dirty="0" smtClean="0"/>
              <a:t/>
            </a:r>
            <a:br>
              <a:rPr lang="en-US" dirty="0" smtClean="0"/>
            </a:br>
            <a:endParaRPr lang="en-IN" dirty="0"/>
          </a:p>
        </p:txBody>
      </p:sp>
      <p:sp>
        <p:nvSpPr>
          <p:cNvPr id="4" name="Slide Number Placeholder 3"/>
          <p:cNvSpPr>
            <a:spLocks noGrp="1"/>
          </p:cNvSpPr>
          <p:nvPr>
            <p:ph type="sldNum" sz="quarter" idx="10"/>
          </p:nvPr>
        </p:nvSpPr>
        <p:spPr/>
        <p:txBody>
          <a:bodyPr/>
          <a:lstStyle/>
          <a:p>
            <a:fld id="{2F947303-4D09-4AAB-BCCB-65FF1EB0998F}" type="slidenum">
              <a:rPr lang="en-IN" smtClean="0"/>
              <a:t>9</a:t>
            </a:fld>
            <a:endParaRPr lang="en-IN"/>
          </a:p>
        </p:txBody>
      </p:sp>
    </p:spTree>
    <p:extLst>
      <p:ext uri="{BB962C8B-B14F-4D97-AF65-F5344CB8AC3E}">
        <p14:creationId xmlns:p14="http://schemas.microsoft.com/office/powerpoint/2010/main" val="3763976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high computing cost of ensemble models, dataset bias, and the ongoing innovation of </a:t>
            </a:r>
            <a:r>
              <a:rPr lang="en-US" dirty="0" err="1" smtClean="0"/>
              <a:t>cyberattack</a:t>
            </a:r>
            <a:r>
              <a:rPr lang="en-US" dirty="0" smtClean="0"/>
              <a:t> strategies are some potential drawbacks of this research.</a:t>
            </a:r>
            <a:endParaRPr lang="en-IN" dirty="0"/>
          </a:p>
        </p:txBody>
      </p:sp>
      <p:sp>
        <p:nvSpPr>
          <p:cNvPr id="4" name="Slide Number Placeholder 3"/>
          <p:cNvSpPr>
            <a:spLocks noGrp="1"/>
          </p:cNvSpPr>
          <p:nvPr>
            <p:ph type="sldNum" sz="quarter" idx="10"/>
          </p:nvPr>
        </p:nvSpPr>
        <p:spPr/>
        <p:txBody>
          <a:bodyPr/>
          <a:lstStyle/>
          <a:p>
            <a:fld id="{2F947303-4D09-4AAB-BCCB-65FF1EB0998F}" type="slidenum">
              <a:rPr lang="en-IN" smtClean="0"/>
              <a:t>10</a:t>
            </a:fld>
            <a:endParaRPr lang="en-IN"/>
          </a:p>
        </p:txBody>
      </p:sp>
    </p:spTree>
    <p:extLst>
      <p:ext uri="{BB962C8B-B14F-4D97-AF65-F5344CB8AC3E}">
        <p14:creationId xmlns:p14="http://schemas.microsoft.com/office/powerpoint/2010/main" val="1203937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conclusion, harmful and fraudulent websites can be successfully identified by machine learning. In order to increase </a:t>
            </a:r>
            <a:r>
              <a:rPr lang="en-US" dirty="0" err="1" smtClean="0"/>
              <a:t>cybersecurity</a:t>
            </a:r>
            <a:r>
              <a:rPr lang="en-US" dirty="0" smtClean="0"/>
              <a:t> systems' accuracy and transparency, this study combines explainable AI with ensemble learning.</a:t>
            </a:r>
            <a:endParaRPr lang="en-IN" dirty="0"/>
          </a:p>
        </p:txBody>
      </p:sp>
      <p:sp>
        <p:nvSpPr>
          <p:cNvPr id="4" name="Slide Number Placeholder 3"/>
          <p:cNvSpPr>
            <a:spLocks noGrp="1"/>
          </p:cNvSpPr>
          <p:nvPr>
            <p:ph type="sldNum" sz="quarter" idx="10"/>
          </p:nvPr>
        </p:nvSpPr>
        <p:spPr/>
        <p:txBody>
          <a:bodyPr/>
          <a:lstStyle/>
          <a:p>
            <a:fld id="{2F947303-4D09-4AAB-BCCB-65FF1EB0998F}" type="slidenum">
              <a:rPr lang="en-IN" smtClean="0"/>
              <a:t>11</a:t>
            </a:fld>
            <a:endParaRPr lang="en-IN"/>
          </a:p>
        </p:txBody>
      </p:sp>
    </p:spTree>
    <p:extLst>
      <p:ext uri="{BB962C8B-B14F-4D97-AF65-F5344CB8AC3E}">
        <p14:creationId xmlns:p14="http://schemas.microsoft.com/office/powerpoint/2010/main" val="3009638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29309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46858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54462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3/11/2026</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3" name="Slide Number Placeholder 5"/>
          <p:cNvSpPr>
            <a:spLocks noGrp="1"/>
          </p:cNvSpPr>
          <p:nvPr>
            <p:ph type="sldNum" sz="quarter" idx="12"/>
          </p:nvPr>
        </p:nvSpPr>
        <p:spPr>
          <a:xfrm>
            <a:off x="511228" y="787783"/>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35447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3/11/2026</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1544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3/11/2026</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74576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3/11/2026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01290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3/11/2026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41878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3/11/2026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18388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65423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C1FF6DA9-008F-8B48-92A6-B652298478BF}" type="slidenum">
              <a:rPr lang="en-US" smtClean="0"/>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60531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3/11/2026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15678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3/11/2026</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C1FF6DA9-008F-8B48-92A6-B652298478BF}" type="slidenum">
              <a:rPr lang="en-US" smtClean="0"/>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942102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3/11/2026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7057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064812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60104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04"/>
            <a:ext cx="1952272" cy="6853049"/>
            <a:chOff x="6627813" y="195650"/>
            <a:chExt cx="1952625" cy="5678101"/>
          </a:xfrm>
        </p:grpSpPr>
        <p:sp>
          <p:nvSpPr>
            <p:cNvPr id="50" name="Freeform 27"/>
            <p:cNvSpPr/>
            <p:nvPr/>
          </p:nvSpPr>
          <p:spPr bwMode="auto">
            <a:xfrm>
              <a:off x="6627813" y="19565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3/11/2026</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98862331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t>Machine Learning Approach for Detecting Malicious and Fake Websites</a:t>
            </a:r>
          </a:p>
        </p:txBody>
      </p:sp>
      <p:sp>
        <p:nvSpPr>
          <p:cNvPr id="3" name="Subtitle 2"/>
          <p:cNvSpPr>
            <a:spLocks noGrp="1"/>
          </p:cNvSpPr>
          <p:nvPr>
            <p:ph type="subTitle" idx="1"/>
          </p:nvPr>
        </p:nvSpPr>
        <p:spPr/>
        <p:txBody>
          <a:bodyPr>
            <a:normAutofit fontScale="70000" lnSpcReduction="20000"/>
          </a:bodyPr>
          <a:lstStyle/>
          <a:p>
            <a:r>
              <a:t>Mahmmad Alfaj Munirmiya Malek</a:t>
            </a:r>
          </a:p>
          <a:p>
            <a:r>
              <a:t>Student ID: 2520650</a:t>
            </a:r>
          </a:p>
          <a:p>
            <a:r>
              <a:t>MSc Computing Portfolio</a:t>
            </a:r>
          </a:p>
          <a:p>
            <a:r>
              <a:t>ACFA7004 – Research Methods and Professional Development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Research Background</a:t>
            </a:r>
          </a:p>
        </p:txBody>
      </p:sp>
      <p:sp>
        <p:nvSpPr>
          <p:cNvPr id="3" name="Content Placeholder 2"/>
          <p:cNvSpPr>
            <a:spLocks noGrp="1"/>
          </p:cNvSpPr>
          <p:nvPr>
            <p:ph idx="1"/>
          </p:nvPr>
        </p:nvSpPr>
        <p:spPr/>
        <p:txBody>
          <a:bodyPr/>
          <a:lstStyle/>
          <a:p>
            <a:r>
              <a:rPr dirty="0"/>
              <a:t>• Rapid growth of internet users and digital services</a:t>
            </a:r>
          </a:p>
          <a:p>
            <a:r>
              <a:rPr dirty="0"/>
              <a:t>• Increase in phishing, malware, and fake websites</a:t>
            </a:r>
          </a:p>
          <a:p>
            <a:r>
              <a:rPr dirty="0"/>
              <a:t>• Traditional blacklist systems cannot detect zero‑day attacks</a:t>
            </a:r>
          </a:p>
          <a:p>
            <a:r>
              <a:rPr dirty="0"/>
              <a:t>• Machine learning enables automated detection using data patterns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Research Problem</a:t>
            </a:r>
          </a:p>
        </p:txBody>
      </p:sp>
      <p:sp>
        <p:nvSpPr>
          <p:cNvPr id="3" name="Content Placeholder 2"/>
          <p:cNvSpPr>
            <a:spLocks noGrp="1"/>
          </p:cNvSpPr>
          <p:nvPr>
            <p:ph idx="1"/>
          </p:nvPr>
        </p:nvSpPr>
        <p:spPr/>
        <p:txBody>
          <a:bodyPr/>
          <a:lstStyle/>
          <a:p>
            <a:r>
              <a:rPr dirty="0"/>
              <a:t>• Dependence on manual feature engineering</a:t>
            </a:r>
          </a:p>
          <a:p>
            <a:r>
              <a:rPr dirty="0"/>
              <a:t>• Poor </a:t>
            </a:r>
            <a:r>
              <a:rPr dirty="0" err="1"/>
              <a:t>generalisation</a:t>
            </a:r>
            <a:r>
              <a:rPr dirty="0"/>
              <a:t> across different datasets</a:t>
            </a:r>
          </a:p>
          <a:p>
            <a:r>
              <a:rPr dirty="0"/>
              <a:t>• Class imbalance affecting detection accuracy</a:t>
            </a:r>
          </a:p>
          <a:p>
            <a:r>
              <a:rPr dirty="0"/>
              <a:t>• Lack of interpretability in many ML models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Research Aim</a:t>
            </a:r>
          </a:p>
        </p:txBody>
      </p:sp>
      <p:sp>
        <p:nvSpPr>
          <p:cNvPr id="3" name="Content Placeholder 2"/>
          <p:cNvSpPr>
            <a:spLocks noGrp="1"/>
          </p:cNvSpPr>
          <p:nvPr>
            <p:ph idx="1"/>
          </p:nvPr>
        </p:nvSpPr>
        <p:spPr/>
        <p:txBody>
          <a:bodyPr/>
          <a:lstStyle/>
          <a:p>
            <a:r>
              <a:rPr dirty="0"/>
              <a:t>To develop a machine learning framework to detect malicious and fake</a:t>
            </a:r>
          </a:p>
          <a:p>
            <a:r>
              <a:rPr dirty="0"/>
              <a:t>websites using ensemble learning and Explainable AI techniques</a:t>
            </a:r>
          </a:p>
          <a:p>
            <a:r>
              <a:rPr dirty="0"/>
              <a:t>to improve detection accuracy and transparency.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Research Objectives</a:t>
            </a:r>
          </a:p>
        </p:txBody>
      </p:sp>
      <p:sp>
        <p:nvSpPr>
          <p:cNvPr id="3" name="Content Placeholder 2"/>
          <p:cNvSpPr>
            <a:spLocks noGrp="1"/>
          </p:cNvSpPr>
          <p:nvPr>
            <p:ph idx="1"/>
          </p:nvPr>
        </p:nvSpPr>
        <p:spPr/>
        <p:txBody>
          <a:bodyPr/>
          <a:lstStyle/>
          <a:p>
            <a:r>
              <a:rPr dirty="0"/>
              <a:t>• </a:t>
            </a:r>
            <a:r>
              <a:rPr dirty="0" err="1"/>
              <a:t>Analyse</a:t>
            </a:r>
            <a:r>
              <a:rPr dirty="0"/>
              <a:t> existing ML techniques for malicious website detection</a:t>
            </a:r>
          </a:p>
          <a:p>
            <a:r>
              <a:rPr dirty="0"/>
              <a:t>• Develop multi‑dimensional feature extraction (URL, domain, HTML)</a:t>
            </a:r>
          </a:p>
          <a:p>
            <a:r>
              <a:rPr dirty="0"/>
              <a:t>• Train models: Random Forest, </a:t>
            </a:r>
            <a:r>
              <a:rPr dirty="0" err="1"/>
              <a:t>XGBoost</a:t>
            </a:r>
            <a:r>
              <a:rPr dirty="0"/>
              <a:t>, Gradient Boosting, SVM</a:t>
            </a:r>
          </a:p>
          <a:p>
            <a:r>
              <a:rPr dirty="0"/>
              <a:t>• Apply Explainable AI techniques (SHAP and LIME)</a:t>
            </a:r>
          </a:p>
          <a:p>
            <a:r>
              <a:rPr dirty="0"/>
              <a:t>• Evaluate models using accuracy, precision, recall and F1-score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Literature Review Insights</a:t>
            </a:r>
          </a:p>
        </p:txBody>
      </p:sp>
      <p:sp>
        <p:nvSpPr>
          <p:cNvPr id="3" name="Content Placeholder 2"/>
          <p:cNvSpPr>
            <a:spLocks noGrp="1"/>
          </p:cNvSpPr>
          <p:nvPr>
            <p:ph idx="1"/>
          </p:nvPr>
        </p:nvSpPr>
        <p:spPr/>
        <p:txBody>
          <a:bodyPr/>
          <a:lstStyle/>
          <a:p>
            <a:r>
              <a:rPr dirty="0"/>
              <a:t>• Ensemble learning models achieve high accuracy (&gt;97%)</a:t>
            </a:r>
          </a:p>
          <a:p>
            <a:r>
              <a:rPr dirty="0"/>
              <a:t>• Deep learning models improve pattern recognition in URLs</a:t>
            </a:r>
          </a:p>
          <a:p>
            <a:r>
              <a:rPr dirty="0"/>
              <a:t>• Explainable AI helps analysts understand model decisions</a:t>
            </a:r>
          </a:p>
          <a:p>
            <a:r>
              <a:rPr dirty="0"/>
              <a:t>• Limited research integrates ensemble models with </a:t>
            </a:r>
            <a:r>
              <a:rPr dirty="0" err="1"/>
              <a:t>explainability</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Research Methodology</a:t>
            </a:r>
          </a:p>
        </p:txBody>
      </p:sp>
      <p:sp>
        <p:nvSpPr>
          <p:cNvPr id="3" name="Content Placeholder 2"/>
          <p:cNvSpPr>
            <a:spLocks noGrp="1"/>
          </p:cNvSpPr>
          <p:nvPr>
            <p:ph idx="1"/>
          </p:nvPr>
        </p:nvSpPr>
        <p:spPr/>
        <p:txBody>
          <a:bodyPr>
            <a:normAutofit fontScale="55000" lnSpcReduction="20000"/>
          </a:bodyPr>
          <a:lstStyle/>
          <a:p>
            <a:r>
              <a:rPr dirty="0"/>
              <a:t>Research Type: Quantitative experimental research</a:t>
            </a:r>
          </a:p>
          <a:p>
            <a:endParaRPr dirty="0"/>
          </a:p>
          <a:p>
            <a:r>
              <a:rPr dirty="0"/>
              <a:t>Datasets:</a:t>
            </a:r>
          </a:p>
          <a:p>
            <a:r>
              <a:rPr dirty="0"/>
              <a:t>• </a:t>
            </a:r>
            <a:r>
              <a:rPr dirty="0" err="1"/>
              <a:t>Kaggle</a:t>
            </a:r>
            <a:r>
              <a:rPr dirty="0"/>
              <a:t> Malicious Phish Dataset</a:t>
            </a:r>
          </a:p>
          <a:p>
            <a:r>
              <a:rPr dirty="0"/>
              <a:t>• UCI Phishing Websites Dataset</a:t>
            </a:r>
          </a:p>
          <a:p>
            <a:endParaRPr dirty="0"/>
          </a:p>
          <a:p>
            <a:r>
              <a:rPr dirty="0"/>
              <a:t>Algorithms:</a:t>
            </a:r>
          </a:p>
          <a:p>
            <a:r>
              <a:rPr dirty="0"/>
              <a:t>• Random Forest</a:t>
            </a:r>
          </a:p>
          <a:p>
            <a:r>
              <a:rPr dirty="0"/>
              <a:t>• </a:t>
            </a:r>
            <a:r>
              <a:rPr dirty="0" err="1"/>
              <a:t>XGBoost</a:t>
            </a:r>
            <a:endParaRPr dirty="0"/>
          </a:p>
          <a:p>
            <a:r>
              <a:rPr dirty="0"/>
              <a:t>• Gradient Boosting</a:t>
            </a:r>
          </a:p>
          <a:p>
            <a:r>
              <a:rPr dirty="0"/>
              <a:t>• Support Vector Machine</a:t>
            </a:r>
          </a:p>
          <a:p>
            <a:r>
              <a:rPr dirty="0"/>
              <a:t>• Stacking Ensemble</a:t>
            </a:r>
          </a:p>
          <a:p>
            <a:endParaRPr dirty="0"/>
          </a:p>
          <a:p>
            <a:r>
              <a:rPr dirty="0"/>
              <a:t>Tools:</a:t>
            </a:r>
          </a:p>
          <a:p>
            <a:r>
              <a:rPr dirty="0"/>
              <a:t>Python, </a:t>
            </a:r>
            <a:r>
              <a:rPr dirty="0" err="1"/>
              <a:t>Scikit</a:t>
            </a:r>
            <a:r>
              <a:rPr dirty="0"/>
              <a:t>‑learn, SHAP, LIME, Google </a:t>
            </a:r>
            <a:r>
              <a:rPr dirty="0" err="1"/>
              <a:t>Colab</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6801" y="624110"/>
            <a:ext cx="6589199" cy="1280890"/>
          </a:xfrm>
        </p:spPr>
        <p:txBody>
          <a:bodyPr/>
          <a:lstStyle/>
          <a:p>
            <a:r>
              <a:rPr dirty="0"/>
              <a:t>Project Timeline</a:t>
            </a:r>
          </a:p>
        </p:txBody>
      </p:sp>
      <p:sp>
        <p:nvSpPr>
          <p:cNvPr id="3" name="Content Placeholder 2"/>
          <p:cNvSpPr>
            <a:spLocks noGrp="1"/>
          </p:cNvSpPr>
          <p:nvPr>
            <p:ph idx="1"/>
          </p:nvPr>
        </p:nvSpPr>
        <p:spPr/>
        <p:txBody>
          <a:bodyPr/>
          <a:lstStyle/>
          <a:p>
            <a:r>
              <a:rPr dirty="0"/>
              <a:t>Apr–May: Literature review</a:t>
            </a:r>
          </a:p>
          <a:p>
            <a:r>
              <a:rPr dirty="0"/>
              <a:t>May–Jun: Dataset collection &amp; preprocessing</a:t>
            </a:r>
          </a:p>
          <a:p>
            <a:r>
              <a:rPr dirty="0"/>
              <a:t>Jun–Jul: Feature engineering</a:t>
            </a:r>
          </a:p>
          <a:p>
            <a:r>
              <a:rPr dirty="0"/>
              <a:t>Jul–Aug: Model development</a:t>
            </a:r>
          </a:p>
          <a:p>
            <a:r>
              <a:rPr dirty="0"/>
              <a:t>Sep: Model evaluation</a:t>
            </a:r>
          </a:p>
          <a:p>
            <a:r>
              <a:rPr dirty="0"/>
              <a:t>Oct–Nov: Dissertation writing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Expected Impact</a:t>
            </a:r>
          </a:p>
        </p:txBody>
      </p:sp>
      <p:sp>
        <p:nvSpPr>
          <p:cNvPr id="3" name="Content Placeholder 2"/>
          <p:cNvSpPr>
            <a:spLocks noGrp="1"/>
          </p:cNvSpPr>
          <p:nvPr>
            <p:ph idx="1"/>
          </p:nvPr>
        </p:nvSpPr>
        <p:spPr/>
        <p:txBody>
          <a:bodyPr/>
          <a:lstStyle/>
          <a:p>
            <a:r>
              <a:rPr dirty="0"/>
              <a:t>• Improve malicious website detection accuracy</a:t>
            </a:r>
          </a:p>
          <a:p>
            <a:r>
              <a:rPr dirty="0"/>
              <a:t>• Provide interpretable AI results for </a:t>
            </a:r>
            <a:r>
              <a:rPr dirty="0" err="1"/>
              <a:t>cybersecurity</a:t>
            </a:r>
            <a:r>
              <a:rPr dirty="0"/>
              <a:t> analysts</a:t>
            </a:r>
          </a:p>
          <a:p>
            <a:r>
              <a:rPr dirty="0"/>
              <a:t>• Potential integration into browser or network security systems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Limitations</a:t>
            </a:r>
          </a:p>
        </p:txBody>
      </p:sp>
      <p:sp>
        <p:nvSpPr>
          <p:cNvPr id="3" name="Content Placeholder 2"/>
          <p:cNvSpPr>
            <a:spLocks noGrp="1"/>
          </p:cNvSpPr>
          <p:nvPr>
            <p:ph idx="1"/>
          </p:nvPr>
        </p:nvSpPr>
        <p:spPr/>
        <p:txBody>
          <a:bodyPr/>
          <a:lstStyle/>
          <a:p>
            <a:r>
              <a:rPr dirty="0"/>
              <a:t>• Dataset bias and limited real‑world representation</a:t>
            </a:r>
          </a:p>
          <a:p>
            <a:r>
              <a:rPr dirty="0"/>
              <a:t>• High computational cost of ensemble models</a:t>
            </a:r>
          </a:p>
          <a:p>
            <a:r>
              <a:rPr dirty="0"/>
              <a:t>• Cyber attack techniques constantly evolve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Conclusion</a:t>
            </a:r>
          </a:p>
        </p:txBody>
      </p:sp>
      <p:sp>
        <p:nvSpPr>
          <p:cNvPr id="3" name="Content Placeholder 2"/>
          <p:cNvSpPr>
            <a:spLocks noGrp="1"/>
          </p:cNvSpPr>
          <p:nvPr>
            <p:ph idx="1"/>
          </p:nvPr>
        </p:nvSpPr>
        <p:spPr/>
        <p:txBody>
          <a:bodyPr/>
          <a:lstStyle/>
          <a:p>
            <a:r>
              <a:rPr dirty="0"/>
              <a:t>Machine learning provides a powerful solution for detecting malicious</a:t>
            </a:r>
          </a:p>
          <a:p>
            <a:r>
              <a:rPr dirty="0"/>
              <a:t>and fake websites. This research proposes an ensemble learning framework</a:t>
            </a:r>
          </a:p>
          <a:p>
            <a:r>
              <a:rPr dirty="0"/>
              <a:t>combined with explainable AI techniques to improve both detection</a:t>
            </a:r>
          </a:p>
          <a:p>
            <a:r>
              <a:rPr dirty="0"/>
              <a:t>accuracy and interpretability. The study aims to contribute to</a:t>
            </a:r>
          </a:p>
          <a:p>
            <a:r>
              <a:rPr dirty="0" err="1"/>
              <a:t>cybersecurity</a:t>
            </a:r>
            <a:r>
              <a:rPr dirty="0"/>
              <a:t> by developing intelligent and transparent website</a:t>
            </a:r>
          </a:p>
          <a:p>
            <a:r>
              <a:rPr dirty="0"/>
              <a:t>detection systems.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rmAutofit fontScale="92500" lnSpcReduction="20000"/>
          </a:bodyPr>
          <a:lstStyle/>
          <a:p>
            <a:r>
              <a:t>[1] Bat‑Erdene et al., Detecting malicious URLs using machine learning, 2025</a:t>
            </a:r>
          </a:p>
          <a:p>
            <a:r>
              <a:t>[2] Alsaedi et al., Cyber threat intelligence‑based malicious URL detection, 2022</a:t>
            </a:r>
          </a:p>
          <a:p>
            <a:r>
              <a:t>[3] Reyes‑Dorta et al., Detection of malicious URLs using machine learning, 2024</a:t>
            </a:r>
          </a:p>
          <a:p>
            <a:r>
              <a:t>[4] Kara et al., Phishing website detection using ML methods, IEEE Access, 2022</a:t>
            </a:r>
          </a:p>
          <a:p>
            <a:r>
              <a:t>[5] Biswas et al., Explainable AI in cyber‑risk management, 2024</a:t>
            </a:r>
          </a:p>
          <a:p>
            <a:r>
              <a:t>[6] Sheikhi &amp; Kostakos, Enhancing malicious website detection with XGBoost, 2024</a:t>
            </a:r>
          </a:p>
          <a:p>
            <a:r>
              <a:t>[7] Noh &amp; Basri, Phishing website detection using Random Forest and SVM, 2021</a:t>
            </a: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176</TotalTime>
  <Words>825</Words>
  <Application>Microsoft Office PowerPoint</Application>
  <PresentationFormat>On-screen Show (4:3)</PresentationFormat>
  <Paragraphs>96</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Wisp</vt:lpstr>
      <vt:lpstr>Machine Learning Approach for Detecting Malicious and Fake Websites</vt:lpstr>
      <vt:lpstr>Research Background</vt:lpstr>
      <vt:lpstr>Research Problem</vt:lpstr>
      <vt:lpstr>Research Aim</vt:lpstr>
      <vt:lpstr>Research Objectives</vt:lpstr>
      <vt:lpstr>Literature Review Insights</vt:lpstr>
      <vt:lpstr>Research Methodology</vt:lpstr>
      <vt:lpstr>Project Timeline</vt:lpstr>
      <vt:lpstr>Expected Impact</vt:lpstr>
      <vt:lpstr>Limitations</vt:lpstr>
      <vt:lpstr>Conclusion</vt:lpstr>
      <vt:lpstr>References</vt:lpstr>
    </vt:vector>
  </TitlesOfParts>
  <Manager/>
  <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Machine Learning Approach for Detecting Malicious and Fake Websites</dc:title>
  <dc:subject/>
  <dc:creator/>
  <cp:keywords/>
  <dc:description>generated using python-pptx</dc:description>
  <cp:lastModifiedBy>Microsoft account</cp:lastModifiedBy>
  <cp:revision>8</cp:revision>
  <dcterms:created xsi:type="dcterms:W3CDTF">2013-01-27T09:14:16Z</dcterms:created>
  <dcterms:modified xsi:type="dcterms:W3CDTF">2026-03-11T16:55:16Z</dcterms:modified>
  <cp:category/>
</cp:coreProperties>
</file>