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9" r:id="rId6"/>
    <p:sldId id="270" r:id="rId7"/>
    <p:sldId id="271" r:id="rId8"/>
    <p:sldId id="262" r:id="rId9"/>
    <p:sldId id="272" r:id="rId10"/>
    <p:sldId id="273" r:id="rId11"/>
    <p:sldId id="263" r:id="rId12"/>
    <p:sldId id="280" r:id="rId13"/>
    <p:sldId id="277" r:id="rId14"/>
    <p:sldId id="274" r:id="rId15"/>
    <p:sldId id="264" r:id="rId16"/>
    <p:sldId id="275" r:id="rId17"/>
    <p:sldId id="276" r:id="rId18"/>
    <p:sldId id="279" r:id="rId19"/>
    <p:sldId id="267" r:id="rId20"/>
    <p:sldId id="268" r:id="rId21"/>
    <p:sldId id="28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843"/>
    <p:restoredTop sz="94692"/>
  </p:normalViewPr>
  <p:slideViewPr>
    <p:cSldViewPr snapToGrid="0">
      <p:cViewPr varScale="1">
        <p:scale>
          <a:sx n="93" d="100"/>
          <a:sy n="93" d="100"/>
        </p:scale>
        <p:origin x="216" y="48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9594BB-1F48-47D2-8C57-904235E022BA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B7596A1-C430-4AC8-87FE-FCC7924A1CE5}">
      <dgm:prSet/>
      <dgm:spPr/>
      <dgm:t>
        <a:bodyPr/>
        <a:lstStyle/>
        <a:p>
          <a:r>
            <a:rPr lang="en-GB" dirty="0"/>
            <a:t>- Introduction to the Context</a:t>
          </a:r>
          <a:endParaRPr lang="en-US" dirty="0"/>
        </a:p>
      </dgm:t>
    </dgm:pt>
    <dgm:pt modelId="{5829CC32-FB8C-4F81-B49F-28DF5F7CB869}" type="parTrans" cxnId="{8941A615-F15F-411C-93C9-6209E5B076FA}">
      <dgm:prSet/>
      <dgm:spPr/>
      <dgm:t>
        <a:bodyPr/>
        <a:lstStyle/>
        <a:p>
          <a:endParaRPr lang="en-US"/>
        </a:p>
      </dgm:t>
    </dgm:pt>
    <dgm:pt modelId="{95993C0A-DC00-414C-834E-917AD780E3F2}" type="sibTrans" cxnId="{8941A615-F15F-411C-93C9-6209E5B076FA}">
      <dgm:prSet/>
      <dgm:spPr/>
      <dgm:t>
        <a:bodyPr/>
        <a:lstStyle/>
        <a:p>
          <a:endParaRPr lang="en-US"/>
        </a:p>
      </dgm:t>
    </dgm:pt>
    <dgm:pt modelId="{073941FA-0178-4630-84DF-BBA52E3A9F6E}">
      <dgm:prSet/>
      <dgm:spPr/>
      <dgm:t>
        <a:bodyPr/>
        <a:lstStyle/>
        <a:p>
          <a:r>
            <a:rPr lang="en-GB" dirty="0"/>
            <a:t>- German Culture Overview</a:t>
          </a:r>
          <a:endParaRPr lang="en-US" dirty="0"/>
        </a:p>
      </dgm:t>
    </dgm:pt>
    <dgm:pt modelId="{A5A22A02-4235-4F6F-B639-A1D2893593E6}" type="parTrans" cxnId="{A9203D97-1B11-4948-BB7B-A538A39041A6}">
      <dgm:prSet/>
      <dgm:spPr/>
      <dgm:t>
        <a:bodyPr/>
        <a:lstStyle/>
        <a:p>
          <a:endParaRPr lang="en-US"/>
        </a:p>
      </dgm:t>
    </dgm:pt>
    <dgm:pt modelId="{E933E9B5-4D80-41D3-BC98-7AF0EEFA685E}" type="sibTrans" cxnId="{A9203D97-1B11-4948-BB7B-A538A39041A6}">
      <dgm:prSet/>
      <dgm:spPr/>
      <dgm:t>
        <a:bodyPr/>
        <a:lstStyle/>
        <a:p>
          <a:endParaRPr lang="en-US"/>
        </a:p>
      </dgm:t>
    </dgm:pt>
    <dgm:pt modelId="{49C8E74A-BB6F-4A68-BA0E-28DC41F5151D}">
      <dgm:prSet/>
      <dgm:spPr/>
      <dgm:t>
        <a:bodyPr/>
        <a:lstStyle/>
        <a:p>
          <a:r>
            <a:rPr lang="en-GB" dirty="0"/>
            <a:t>- Key Cultural Differences between the UK and Germany</a:t>
          </a:r>
          <a:endParaRPr lang="en-US" dirty="0"/>
        </a:p>
      </dgm:t>
    </dgm:pt>
    <dgm:pt modelId="{4DFD2BD8-8023-44F0-A09F-84221E62EF81}" type="parTrans" cxnId="{74A181DD-D96C-4E1B-8FDA-8B057208BF3B}">
      <dgm:prSet/>
      <dgm:spPr/>
      <dgm:t>
        <a:bodyPr/>
        <a:lstStyle/>
        <a:p>
          <a:endParaRPr lang="en-US"/>
        </a:p>
      </dgm:t>
    </dgm:pt>
    <dgm:pt modelId="{26015A0B-EABC-4AB1-9585-2FF9CD968651}" type="sibTrans" cxnId="{74A181DD-D96C-4E1B-8FDA-8B057208BF3B}">
      <dgm:prSet/>
      <dgm:spPr/>
      <dgm:t>
        <a:bodyPr/>
        <a:lstStyle/>
        <a:p>
          <a:endParaRPr lang="en-US"/>
        </a:p>
      </dgm:t>
    </dgm:pt>
    <dgm:pt modelId="{9EA41A18-7D7A-4801-9C7B-C6A125F4B4CC}">
      <dgm:prSet/>
      <dgm:spPr/>
      <dgm:t>
        <a:bodyPr/>
        <a:lstStyle/>
        <a:p>
          <a:r>
            <a:rPr lang="en-GB" dirty="0"/>
            <a:t>- Cultural Sensitivity in Germany</a:t>
          </a:r>
          <a:endParaRPr lang="en-US" dirty="0"/>
        </a:p>
      </dgm:t>
    </dgm:pt>
    <dgm:pt modelId="{4B99130A-855B-495B-AA6E-E061A0032EF8}" type="parTrans" cxnId="{AB76F808-6E73-4FD6-B889-A4FF1AC2AA10}">
      <dgm:prSet/>
      <dgm:spPr/>
      <dgm:t>
        <a:bodyPr/>
        <a:lstStyle/>
        <a:p>
          <a:endParaRPr lang="en-US"/>
        </a:p>
      </dgm:t>
    </dgm:pt>
    <dgm:pt modelId="{AB4A8589-E28C-4F3E-BB05-6F376CE42002}" type="sibTrans" cxnId="{AB76F808-6E73-4FD6-B889-A4FF1AC2AA10}">
      <dgm:prSet/>
      <dgm:spPr/>
      <dgm:t>
        <a:bodyPr/>
        <a:lstStyle/>
        <a:p>
          <a:endParaRPr lang="en-US"/>
        </a:p>
      </dgm:t>
    </dgm:pt>
    <dgm:pt modelId="{A256F201-55F9-4E7B-AEB1-913FBBDE60E7}">
      <dgm:prSet/>
      <dgm:spPr/>
      <dgm:t>
        <a:bodyPr/>
        <a:lstStyle/>
        <a:p>
          <a:r>
            <a:rPr lang="en-GB" dirty="0"/>
            <a:t>- Hofstede's Cultural Dimensions: UK vs. Germany</a:t>
          </a:r>
          <a:endParaRPr lang="en-US" dirty="0"/>
        </a:p>
      </dgm:t>
    </dgm:pt>
    <dgm:pt modelId="{A55007C6-701E-47C5-A388-6BC07922102B}" type="parTrans" cxnId="{F48F1B90-07B1-411B-867D-9F14668DB3E9}">
      <dgm:prSet/>
      <dgm:spPr/>
      <dgm:t>
        <a:bodyPr/>
        <a:lstStyle/>
        <a:p>
          <a:endParaRPr lang="en-US"/>
        </a:p>
      </dgm:t>
    </dgm:pt>
    <dgm:pt modelId="{80D1861D-F30C-4A1A-B0FE-C4DE79F4D636}" type="sibTrans" cxnId="{F48F1B90-07B1-411B-867D-9F14668DB3E9}">
      <dgm:prSet/>
      <dgm:spPr/>
      <dgm:t>
        <a:bodyPr/>
        <a:lstStyle/>
        <a:p>
          <a:endParaRPr lang="en-US"/>
        </a:p>
      </dgm:t>
    </dgm:pt>
    <dgm:pt modelId="{C5D62764-1E34-40E6-B659-FCA08C438686}">
      <dgm:prSet/>
      <dgm:spPr/>
      <dgm:t>
        <a:bodyPr/>
        <a:lstStyle/>
        <a:p>
          <a:r>
            <a:rPr lang="en-GB" dirty="0"/>
            <a:t>- Recommendations</a:t>
          </a:r>
          <a:endParaRPr lang="en-US" dirty="0"/>
        </a:p>
      </dgm:t>
    </dgm:pt>
    <dgm:pt modelId="{00666EEF-ECAE-40A7-90F1-8F8A9C3B857C}" type="parTrans" cxnId="{EAF0614D-5779-43C4-8F14-43F3DD351C9D}">
      <dgm:prSet/>
      <dgm:spPr/>
      <dgm:t>
        <a:bodyPr/>
        <a:lstStyle/>
        <a:p>
          <a:endParaRPr lang="en-US"/>
        </a:p>
      </dgm:t>
    </dgm:pt>
    <dgm:pt modelId="{33CCE91E-7902-4CC7-A4F7-0F2743B562EC}" type="sibTrans" cxnId="{EAF0614D-5779-43C4-8F14-43F3DD351C9D}">
      <dgm:prSet/>
      <dgm:spPr/>
      <dgm:t>
        <a:bodyPr/>
        <a:lstStyle/>
        <a:p>
          <a:endParaRPr lang="en-US"/>
        </a:p>
      </dgm:t>
    </dgm:pt>
    <dgm:pt modelId="{F9C52B9E-3F16-496C-819F-796EF974502C}">
      <dgm:prSet/>
      <dgm:spPr/>
      <dgm:t>
        <a:bodyPr/>
        <a:lstStyle/>
        <a:p>
          <a:r>
            <a:rPr lang="en-GB" dirty="0"/>
            <a:t>- Conclusion</a:t>
          </a:r>
          <a:endParaRPr lang="en-US" dirty="0"/>
        </a:p>
      </dgm:t>
    </dgm:pt>
    <dgm:pt modelId="{DC16863B-28FC-4056-9563-B498B482EB69}" type="parTrans" cxnId="{6563B062-8511-4B7E-BEEF-1B3D396DBCA0}">
      <dgm:prSet/>
      <dgm:spPr/>
      <dgm:t>
        <a:bodyPr/>
        <a:lstStyle/>
        <a:p>
          <a:endParaRPr lang="en-US"/>
        </a:p>
      </dgm:t>
    </dgm:pt>
    <dgm:pt modelId="{ADF1251F-9BE5-4E6C-A77E-3D1381E3B101}" type="sibTrans" cxnId="{6563B062-8511-4B7E-BEEF-1B3D396DBCA0}">
      <dgm:prSet/>
      <dgm:spPr/>
      <dgm:t>
        <a:bodyPr/>
        <a:lstStyle/>
        <a:p>
          <a:endParaRPr lang="en-US"/>
        </a:p>
      </dgm:t>
    </dgm:pt>
    <dgm:pt modelId="{5D24C9B0-E542-469E-9748-D8125109414C}">
      <dgm:prSet/>
      <dgm:spPr/>
      <dgm:t>
        <a:bodyPr/>
        <a:lstStyle/>
        <a:p>
          <a:r>
            <a:rPr lang="en-GB" dirty="0"/>
            <a:t>- References</a:t>
          </a:r>
          <a:endParaRPr lang="en-US" dirty="0"/>
        </a:p>
      </dgm:t>
    </dgm:pt>
    <dgm:pt modelId="{02C25011-1C2B-48E4-ADE4-58956F6F8A7F}" type="parTrans" cxnId="{8668A2B1-EB64-4913-B3CB-7AF3B853BBD6}">
      <dgm:prSet/>
      <dgm:spPr/>
      <dgm:t>
        <a:bodyPr/>
        <a:lstStyle/>
        <a:p>
          <a:endParaRPr lang="en-US"/>
        </a:p>
      </dgm:t>
    </dgm:pt>
    <dgm:pt modelId="{95741052-24CD-419E-8897-B3019ED9ED79}" type="sibTrans" cxnId="{8668A2B1-EB64-4913-B3CB-7AF3B853BBD6}">
      <dgm:prSet/>
      <dgm:spPr/>
      <dgm:t>
        <a:bodyPr/>
        <a:lstStyle/>
        <a:p>
          <a:endParaRPr lang="en-US"/>
        </a:p>
      </dgm:t>
    </dgm:pt>
    <dgm:pt modelId="{8402669E-2350-4045-B48E-C8DF76ADB36A}" type="pres">
      <dgm:prSet presAssocID="{FF9594BB-1F48-47D2-8C57-904235E022BA}" presName="vert0" presStyleCnt="0">
        <dgm:presLayoutVars>
          <dgm:dir/>
          <dgm:animOne val="branch"/>
          <dgm:animLvl val="lvl"/>
        </dgm:presLayoutVars>
      </dgm:prSet>
      <dgm:spPr/>
    </dgm:pt>
    <dgm:pt modelId="{A335AD8F-8BD9-6A41-8F60-6E8815E1066F}" type="pres">
      <dgm:prSet presAssocID="{3B7596A1-C430-4AC8-87FE-FCC7924A1CE5}" presName="thickLine" presStyleLbl="alignNode1" presStyleIdx="0" presStyleCnt="8"/>
      <dgm:spPr/>
    </dgm:pt>
    <dgm:pt modelId="{39858987-23D3-0F41-BA5D-DEE458091253}" type="pres">
      <dgm:prSet presAssocID="{3B7596A1-C430-4AC8-87FE-FCC7924A1CE5}" presName="horz1" presStyleCnt="0"/>
      <dgm:spPr/>
    </dgm:pt>
    <dgm:pt modelId="{4809C230-73DB-6A48-A636-7ABDED7CEE38}" type="pres">
      <dgm:prSet presAssocID="{3B7596A1-C430-4AC8-87FE-FCC7924A1CE5}" presName="tx1" presStyleLbl="revTx" presStyleIdx="0" presStyleCnt="8"/>
      <dgm:spPr/>
    </dgm:pt>
    <dgm:pt modelId="{798FC64E-6574-A247-809F-096A27CB6A97}" type="pres">
      <dgm:prSet presAssocID="{3B7596A1-C430-4AC8-87FE-FCC7924A1CE5}" presName="vert1" presStyleCnt="0"/>
      <dgm:spPr/>
    </dgm:pt>
    <dgm:pt modelId="{B6E8084D-2422-6C4D-9392-1ACAFDC55CC0}" type="pres">
      <dgm:prSet presAssocID="{073941FA-0178-4630-84DF-BBA52E3A9F6E}" presName="thickLine" presStyleLbl="alignNode1" presStyleIdx="1" presStyleCnt="8"/>
      <dgm:spPr/>
    </dgm:pt>
    <dgm:pt modelId="{06566482-A825-A943-BA75-ABA2B3C921DE}" type="pres">
      <dgm:prSet presAssocID="{073941FA-0178-4630-84DF-BBA52E3A9F6E}" presName="horz1" presStyleCnt="0"/>
      <dgm:spPr/>
    </dgm:pt>
    <dgm:pt modelId="{438E4479-C421-504A-9E4A-2BAE74B192AF}" type="pres">
      <dgm:prSet presAssocID="{073941FA-0178-4630-84DF-BBA52E3A9F6E}" presName="tx1" presStyleLbl="revTx" presStyleIdx="1" presStyleCnt="8"/>
      <dgm:spPr/>
    </dgm:pt>
    <dgm:pt modelId="{33D3BE2A-541A-2B4F-9B55-D20854B08663}" type="pres">
      <dgm:prSet presAssocID="{073941FA-0178-4630-84DF-BBA52E3A9F6E}" presName="vert1" presStyleCnt="0"/>
      <dgm:spPr/>
    </dgm:pt>
    <dgm:pt modelId="{6D76938B-9667-CD47-AA39-0BEFA3857F43}" type="pres">
      <dgm:prSet presAssocID="{49C8E74A-BB6F-4A68-BA0E-28DC41F5151D}" presName="thickLine" presStyleLbl="alignNode1" presStyleIdx="2" presStyleCnt="8"/>
      <dgm:spPr/>
    </dgm:pt>
    <dgm:pt modelId="{77967BF4-3191-D845-898E-710F57F32691}" type="pres">
      <dgm:prSet presAssocID="{49C8E74A-BB6F-4A68-BA0E-28DC41F5151D}" presName="horz1" presStyleCnt="0"/>
      <dgm:spPr/>
    </dgm:pt>
    <dgm:pt modelId="{92281502-A8C7-AB49-9D93-43630B38420C}" type="pres">
      <dgm:prSet presAssocID="{49C8E74A-BB6F-4A68-BA0E-28DC41F5151D}" presName="tx1" presStyleLbl="revTx" presStyleIdx="2" presStyleCnt="8"/>
      <dgm:spPr/>
    </dgm:pt>
    <dgm:pt modelId="{552E18BA-00CA-9C4A-B92E-05D61CEC3503}" type="pres">
      <dgm:prSet presAssocID="{49C8E74A-BB6F-4A68-BA0E-28DC41F5151D}" presName="vert1" presStyleCnt="0"/>
      <dgm:spPr/>
    </dgm:pt>
    <dgm:pt modelId="{DA09EB43-B828-4745-A2B1-60B3861B85C0}" type="pres">
      <dgm:prSet presAssocID="{9EA41A18-7D7A-4801-9C7B-C6A125F4B4CC}" presName="thickLine" presStyleLbl="alignNode1" presStyleIdx="3" presStyleCnt="8"/>
      <dgm:spPr/>
    </dgm:pt>
    <dgm:pt modelId="{B5238FB4-70B1-0B47-A7EF-23D632B8A263}" type="pres">
      <dgm:prSet presAssocID="{9EA41A18-7D7A-4801-9C7B-C6A125F4B4CC}" presName="horz1" presStyleCnt="0"/>
      <dgm:spPr/>
    </dgm:pt>
    <dgm:pt modelId="{BE71457D-555E-5546-8C0F-0186BCC3A553}" type="pres">
      <dgm:prSet presAssocID="{9EA41A18-7D7A-4801-9C7B-C6A125F4B4CC}" presName="tx1" presStyleLbl="revTx" presStyleIdx="3" presStyleCnt="8"/>
      <dgm:spPr/>
    </dgm:pt>
    <dgm:pt modelId="{DB989E0A-DF1C-294E-8F15-79F155FCA09E}" type="pres">
      <dgm:prSet presAssocID="{9EA41A18-7D7A-4801-9C7B-C6A125F4B4CC}" presName="vert1" presStyleCnt="0"/>
      <dgm:spPr/>
    </dgm:pt>
    <dgm:pt modelId="{86D0BA92-E402-4742-BC05-E4699B231101}" type="pres">
      <dgm:prSet presAssocID="{A256F201-55F9-4E7B-AEB1-913FBBDE60E7}" presName="thickLine" presStyleLbl="alignNode1" presStyleIdx="4" presStyleCnt="8"/>
      <dgm:spPr/>
    </dgm:pt>
    <dgm:pt modelId="{112EBE58-0452-D44D-855F-AA13B6DCA2E0}" type="pres">
      <dgm:prSet presAssocID="{A256F201-55F9-4E7B-AEB1-913FBBDE60E7}" presName="horz1" presStyleCnt="0"/>
      <dgm:spPr/>
    </dgm:pt>
    <dgm:pt modelId="{2296D1ED-A368-9140-9A00-054C0F0F55B2}" type="pres">
      <dgm:prSet presAssocID="{A256F201-55F9-4E7B-AEB1-913FBBDE60E7}" presName="tx1" presStyleLbl="revTx" presStyleIdx="4" presStyleCnt="8"/>
      <dgm:spPr/>
    </dgm:pt>
    <dgm:pt modelId="{7FCBA833-3E51-3047-A6CD-1CF3C73A2C8F}" type="pres">
      <dgm:prSet presAssocID="{A256F201-55F9-4E7B-AEB1-913FBBDE60E7}" presName="vert1" presStyleCnt="0"/>
      <dgm:spPr/>
    </dgm:pt>
    <dgm:pt modelId="{0BF18C48-C045-764F-B269-3685B4060216}" type="pres">
      <dgm:prSet presAssocID="{C5D62764-1E34-40E6-B659-FCA08C438686}" presName="thickLine" presStyleLbl="alignNode1" presStyleIdx="5" presStyleCnt="8"/>
      <dgm:spPr/>
    </dgm:pt>
    <dgm:pt modelId="{37425978-884E-F94B-B225-2563A01E68F2}" type="pres">
      <dgm:prSet presAssocID="{C5D62764-1E34-40E6-B659-FCA08C438686}" presName="horz1" presStyleCnt="0"/>
      <dgm:spPr/>
    </dgm:pt>
    <dgm:pt modelId="{4EC92918-27B7-9D4A-939C-ADAEDD13F3E3}" type="pres">
      <dgm:prSet presAssocID="{C5D62764-1E34-40E6-B659-FCA08C438686}" presName="tx1" presStyleLbl="revTx" presStyleIdx="5" presStyleCnt="8"/>
      <dgm:spPr/>
    </dgm:pt>
    <dgm:pt modelId="{B53374F0-B263-7046-B260-FEEA2FC13023}" type="pres">
      <dgm:prSet presAssocID="{C5D62764-1E34-40E6-B659-FCA08C438686}" presName="vert1" presStyleCnt="0"/>
      <dgm:spPr/>
    </dgm:pt>
    <dgm:pt modelId="{04F77142-4378-064F-A826-D3344DC84B2D}" type="pres">
      <dgm:prSet presAssocID="{F9C52B9E-3F16-496C-819F-796EF974502C}" presName="thickLine" presStyleLbl="alignNode1" presStyleIdx="6" presStyleCnt="8"/>
      <dgm:spPr/>
    </dgm:pt>
    <dgm:pt modelId="{16996F57-8434-7B43-9FA7-9FB5B8A7B1F8}" type="pres">
      <dgm:prSet presAssocID="{F9C52B9E-3F16-496C-819F-796EF974502C}" presName="horz1" presStyleCnt="0"/>
      <dgm:spPr/>
    </dgm:pt>
    <dgm:pt modelId="{B6A3A285-2B9F-7849-9F30-8ABB991824AB}" type="pres">
      <dgm:prSet presAssocID="{F9C52B9E-3F16-496C-819F-796EF974502C}" presName="tx1" presStyleLbl="revTx" presStyleIdx="6" presStyleCnt="8"/>
      <dgm:spPr/>
    </dgm:pt>
    <dgm:pt modelId="{9D4C879C-EDBC-A74E-9E07-9330B4D2108B}" type="pres">
      <dgm:prSet presAssocID="{F9C52B9E-3F16-496C-819F-796EF974502C}" presName="vert1" presStyleCnt="0"/>
      <dgm:spPr/>
    </dgm:pt>
    <dgm:pt modelId="{145E8CCB-0145-4842-9C87-59E7F324B556}" type="pres">
      <dgm:prSet presAssocID="{5D24C9B0-E542-469E-9748-D8125109414C}" presName="thickLine" presStyleLbl="alignNode1" presStyleIdx="7" presStyleCnt="8"/>
      <dgm:spPr/>
    </dgm:pt>
    <dgm:pt modelId="{E5DADBA6-0964-AE4A-A803-E8BAF616CA68}" type="pres">
      <dgm:prSet presAssocID="{5D24C9B0-E542-469E-9748-D8125109414C}" presName="horz1" presStyleCnt="0"/>
      <dgm:spPr/>
    </dgm:pt>
    <dgm:pt modelId="{56603611-465C-3E4E-94BF-B54297F942A9}" type="pres">
      <dgm:prSet presAssocID="{5D24C9B0-E542-469E-9748-D8125109414C}" presName="tx1" presStyleLbl="revTx" presStyleIdx="7" presStyleCnt="8"/>
      <dgm:spPr/>
    </dgm:pt>
    <dgm:pt modelId="{53093BC1-9BB3-B44A-907A-E62C04391231}" type="pres">
      <dgm:prSet presAssocID="{5D24C9B0-E542-469E-9748-D8125109414C}" presName="vert1" presStyleCnt="0"/>
      <dgm:spPr/>
    </dgm:pt>
  </dgm:ptLst>
  <dgm:cxnLst>
    <dgm:cxn modelId="{AB76F808-6E73-4FD6-B889-A4FF1AC2AA10}" srcId="{FF9594BB-1F48-47D2-8C57-904235E022BA}" destId="{9EA41A18-7D7A-4801-9C7B-C6A125F4B4CC}" srcOrd="3" destOrd="0" parTransId="{4B99130A-855B-495B-AA6E-E061A0032EF8}" sibTransId="{AB4A8589-E28C-4F3E-BB05-6F376CE42002}"/>
    <dgm:cxn modelId="{ABE1950A-B37B-E943-96D2-541A2E7BB179}" type="presOf" srcId="{C5D62764-1E34-40E6-B659-FCA08C438686}" destId="{4EC92918-27B7-9D4A-939C-ADAEDD13F3E3}" srcOrd="0" destOrd="0" presId="urn:microsoft.com/office/officeart/2008/layout/LinedList"/>
    <dgm:cxn modelId="{8941A615-F15F-411C-93C9-6209E5B076FA}" srcId="{FF9594BB-1F48-47D2-8C57-904235E022BA}" destId="{3B7596A1-C430-4AC8-87FE-FCC7924A1CE5}" srcOrd="0" destOrd="0" parTransId="{5829CC32-FB8C-4F81-B49F-28DF5F7CB869}" sibTransId="{95993C0A-DC00-414C-834E-917AD780E3F2}"/>
    <dgm:cxn modelId="{1F966C31-87CC-0340-97CB-B4DA7C6B9A8B}" type="presOf" srcId="{FF9594BB-1F48-47D2-8C57-904235E022BA}" destId="{8402669E-2350-4045-B48E-C8DF76ADB36A}" srcOrd="0" destOrd="0" presId="urn:microsoft.com/office/officeart/2008/layout/LinedList"/>
    <dgm:cxn modelId="{EAF0614D-5779-43C4-8F14-43F3DD351C9D}" srcId="{FF9594BB-1F48-47D2-8C57-904235E022BA}" destId="{C5D62764-1E34-40E6-B659-FCA08C438686}" srcOrd="5" destOrd="0" parTransId="{00666EEF-ECAE-40A7-90F1-8F8A9C3B857C}" sibTransId="{33CCE91E-7902-4CC7-A4F7-0F2743B562EC}"/>
    <dgm:cxn modelId="{F14B0655-01E0-0547-9CC8-44A7B9AA4280}" type="presOf" srcId="{F9C52B9E-3F16-496C-819F-796EF974502C}" destId="{B6A3A285-2B9F-7849-9F30-8ABB991824AB}" srcOrd="0" destOrd="0" presId="urn:microsoft.com/office/officeart/2008/layout/LinedList"/>
    <dgm:cxn modelId="{6563B062-8511-4B7E-BEEF-1B3D396DBCA0}" srcId="{FF9594BB-1F48-47D2-8C57-904235E022BA}" destId="{F9C52B9E-3F16-496C-819F-796EF974502C}" srcOrd="6" destOrd="0" parTransId="{DC16863B-28FC-4056-9563-B498B482EB69}" sibTransId="{ADF1251F-9BE5-4E6C-A77E-3D1381E3B101}"/>
    <dgm:cxn modelId="{ADEA6E68-53BE-104C-A0F0-343D63434799}" type="presOf" srcId="{49C8E74A-BB6F-4A68-BA0E-28DC41F5151D}" destId="{92281502-A8C7-AB49-9D93-43630B38420C}" srcOrd="0" destOrd="0" presId="urn:microsoft.com/office/officeart/2008/layout/LinedList"/>
    <dgm:cxn modelId="{BB4B5E6C-32F9-2242-B210-42A0BBB255D4}" type="presOf" srcId="{073941FA-0178-4630-84DF-BBA52E3A9F6E}" destId="{438E4479-C421-504A-9E4A-2BAE74B192AF}" srcOrd="0" destOrd="0" presId="urn:microsoft.com/office/officeart/2008/layout/LinedList"/>
    <dgm:cxn modelId="{F48F1B90-07B1-411B-867D-9F14668DB3E9}" srcId="{FF9594BB-1F48-47D2-8C57-904235E022BA}" destId="{A256F201-55F9-4E7B-AEB1-913FBBDE60E7}" srcOrd="4" destOrd="0" parTransId="{A55007C6-701E-47C5-A388-6BC07922102B}" sibTransId="{80D1861D-F30C-4A1A-B0FE-C4DE79F4D636}"/>
    <dgm:cxn modelId="{900BE694-242E-5043-B3D5-BB0005B94637}" type="presOf" srcId="{5D24C9B0-E542-469E-9748-D8125109414C}" destId="{56603611-465C-3E4E-94BF-B54297F942A9}" srcOrd="0" destOrd="0" presId="urn:microsoft.com/office/officeart/2008/layout/LinedList"/>
    <dgm:cxn modelId="{A9203D97-1B11-4948-BB7B-A538A39041A6}" srcId="{FF9594BB-1F48-47D2-8C57-904235E022BA}" destId="{073941FA-0178-4630-84DF-BBA52E3A9F6E}" srcOrd="1" destOrd="0" parTransId="{A5A22A02-4235-4F6F-B639-A1D2893593E6}" sibTransId="{E933E9B5-4D80-41D3-BC98-7AF0EEFA685E}"/>
    <dgm:cxn modelId="{8668A2B1-EB64-4913-B3CB-7AF3B853BBD6}" srcId="{FF9594BB-1F48-47D2-8C57-904235E022BA}" destId="{5D24C9B0-E542-469E-9748-D8125109414C}" srcOrd="7" destOrd="0" parTransId="{02C25011-1C2B-48E4-ADE4-58956F6F8A7F}" sibTransId="{95741052-24CD-419E-8897-B3019ED9ED79}"/>
    <dgm:cxn modelId="{BE190AC4-9AE5-3445-9679-0C04B558B214}" type="presOf" srcId="{9EA41A18-7D7A-4801-9C7B-C6A125F4B4CC}" destId="{BE71457D-555E-5546-8C0F-0186BCC3A553}" srcOrd="0" destOrd="0" presId="urn:microsoft.com/office/officeart/2008/layout/LinedList"/>
    <dgm:cxn modelId="{74A181DD-D96C-4E1B-8FDA-8B057208BF3B}" srcId="{FF9594BB-1F48-47D2-8C57-904235E022BA}" destId="{49C8E74A-BB6F-4A68-BA0E-28DC41F5151D}" srcOrd="2" destOrd="0" parTransId="{4DFD2BD8-8023-44F0-A09F-84221E62EF81}" sibTransId="{26015A0B-EABC-4AB1-9585-2FF9CD968651}"/>
    <dgm:cxn modelId="{2FF896E2-305A-C14C-928C-8A5DBF348BAD}" type="presOf" srcId="{3B7596A1-C430-4AC8-87FE-FCC7924A1CE5}" destId="{4809C230-73DB-6A48-A636-7ABDED7CEE38}" srcOrd="0" destOrd="0" presId="urn:microsoft.com/office/officeart/2008/layout/LinedList"/>
    <dgm:cxn modelId="{23CAE0E5-60C2-C84E-ACC7-2C3748026AD8}" type="presOf" srcId="{A256F201-55F9-4E7B-AEB1-913FBBDE60E7}" destId="{2296D1ED-A368-9140-9A00-054C0F0F55B2}" srcOrd="0" destOrd="0" presId="urn:microsoft.com/office/officeart/2008/layout/LinedList"/>
    <dgm:cxn modelId="{E0A6B0D1-1B5D-A94C-9C71-B71423BDCEAB}" type="presParOf" srcId="{8402669E-2350-4045-B48E-C8DF76ADB36A}" destId="{A335AD8F-8BD9-6A41-8F60-6E8815E1066F}" srcOrd="0" destOrd="0" presId="urn:microsoft.com/office/officeart/2008/layout/LinedList"/>
    <dgm:cxn modelId="{59218F5C-7B2C-DB40-AAA2-13A2DF748489}" type="presParOf" srcId="{8402669E-2350-4045-B48E-C8DF76ADB36A}" destId="{39858987-23D3-0F41-BA5D-DEE458091253}" srcOrd="1" destOrd="0" presId="urn:microsoft.com/office/officeart/2008/layout/LinedList"/>
    <dgm:cxn modelId="{F788F38E-4B4C-AB47-8B95-F5DEBB403721}" type="presParOf" srcId="{39858987-23D3-0F41-BA5D-DEE458091253}" destId="{4809C230-73DB-6A48-A636-7ABDED7CEE38}" srcOrd="0" destOrd="0" presId="urn:microsoft.com/office/officeart/2008/layout/LinedList"/>
    <dgm:cxn modelId="{84A862D6-8BD9-FB4E-8A0C-A48A881E7B06}" type="presParOf" srcId="{39858987-23D3-0F41-BA5D-DEE458091253}" destId="{798FC64E-6574-A247-809F-096A27CB6A97}" srcOrd="1" destOrd="0" presId="urn:microsoft.com/office/officeart/2008/layout/LinedList"/>
    <dgm:cxn modelId="{B7C056EF-40E6-9046-96DE-E9979995E364}" type="presParOf" srcId="{8402669E-2350-4045-B48E-C8DF76ADB36A}" destId="{B6E8084D-2422-6C4D-9392-1ACAFDC55CC0}" srcOrd="2" destOrd="0" presId="urn:microsoft.com/office/officeart/2008/layout/LinedList"/>
    <dgm:cxn modelId="{DF5A1908-9692-3B4D-875B-FDDF486BBF71}" type="presParOf" srcId="{8402669E-2350-4045-B48E-C8DF76ADB36A}" destId="{06566482-A825-A943-BA75-ABA2B3C921DE}" srcOrd="3" destOrd="0" presId="urn:microsoft.com/office/officeart/2008/layout/LinedList"/>
    <dgm:cxn modelId="{311F2BC8-380C-8042-BF46-3509F206DC9C}" type="presParOf" srcId="{06566482-A825-A943-BA75-ABA2B3C921DE}" destId="{438E4479-C421-504A-9E4A-2BAE74B192AF}" srcOrd="0" destOrd="0" presId="urn:microsoft.com/office/officeart/2008/layout/LinedList"/>
    <dgm:cxn modelId="{F3854C62-784F-094F-8226-D2B30A4FFD3D}" type="presParOf" srcId="{06566482-A825-A943-BA75-ABA2B3C921DE}" destId="{33D3BE2A-541A-2B4F-9B55-D20854B08663}" srcOrd="1" destOrd="0" presId="urn:microsoft.com/office/officeart/2008/layout/LinedList"/>
    <dgm:cxn modelId="{0A585B2A-A862-144B-AA15-636FE69B211F}" type="presParOf" srcId="{8402669E-2350-4045-B48E-C8DF76ADB36A}" destId="{6D76938B-9667-CD47-AA39-0BEFA3857F43}" srcOrd="4" destOrd="0" presId="urn:microsoft.com/office/officeart/2008/layout/LinedList"/>
    <dgm:cxn modelId="{9F944052-8FDB-134B-A643-78408897F4DD}" type="presParOf" srcId="{8402669E-2350-4045-B48E-C8DF76ADB36A}" destId="{77967BF4-3191-D845-898E-710F57F32691}" srcOrd="5" destOrd="0" presId="urn:microsoft.com/office/officeart/2008/layout/LinedList"/>
    <dgm:cxn modelId="{68053D9D-3F7F-E644-A064-5DB05EE2E92D}" type="presParOf" srcId="{77967BF4-3191-D845-898E-710F57F32691}" destId="{92281502-A8C7-AB49-9D93-43630B38420C}" srcOrd="0" destOrd="0" presId="urn:microsoft.com/office/officeart/2008/layout/LinedList"/>
    <dgm:cxn modelId="{FF771DA4-FBDB-2241-9949-DC9055F8334B}" type="presParOf" srcId="{77967BF4-3191-D845-898E-710F57F32691}" destId="{552E18BA-00CA-9C4A-B92E-05D61CEC3503}" srcOrd="1" destOrd="0" presId="urn:microsoft.com/office/officeart/2008/layout/LinedList"/>
    <dgm:cxn modelId="{72025A1C-EEC7-F14F-B8D6-E3CA8F36B2DD}" type="presParOf" srcId="{8402669E-2350-4045-B48E-C8DF76ADB36A}" destId="{DA09EB43-B828-4745-A2B1-60B3861B85C0}" srcOrd="6" destOrd="0" presId="urn:microsoft.com/office/officeart/2008/layout/LinedList"/>
    <dgm:cxn modelId="{E6DB88F0-FAC2-5C42-8931-0C5A8F26CA74}" type="presParOf" srcId="{8402669E-2350-4045-B48E-C8DF76ADB36A}" destId="{B5238FB4-70B1-0B47-A7EF-23D632B8A263}" srcOrd="7" destOrd="0" presId="urn:microsoft.com/office/officeart/2008/layout/LinedList"/>
    <dgm:cxn modelId="{A6074BB9-575A-C74B-A6E7-0A72C6A4DC70}" type="presParOf" srcId="{B5238FB4-70B1-0B47-A7EF-23D632B8A263}" destId="{BE71457D-555E-5546-8C0F-0186BCC3A553}" srcOrd="0" destOrd="0" presId="urn:microsoft.com/office/officeart/2008/layout/LinedList"/>
    <dgm:cxn modelId="{1A0C8EA7-8BEA-4248-973B-4970EE6D0269}" type="presParOf" srcId="{B5238FB4-70B1-0B47-A7EF-23D632B8A263}" destId="{DB989E0A-DF1C-294E-8F15-79F155FCA09E}" srcOrd="1" destOrd="0" presId="urn:microsoft.com/office/officeart/2008/layout/LinedList"/>
    <dgm:cxn modelId="{CC7FF2B4-AA1F-0B4C-AA59-C69E46E66B01}" type="presParOf" srcId="{8402669E-2350-4045-B48E-C8DF76ADB36A}" destId="{86D0BA92-E402-4742-BC05-E4699B231101}" srcOrd="8" destOrd="0" presId="urn:microsoft.com/office/officeart/2008/layout/LinedList"/>
    <dgm:cxn modelId="{F1F83F29-721D-7844-8E34-FA3CBDD7B58D}" type="presParOf" srcId="{8402669E-2350-4045-B48E-C8DF76ADB36A}" destId="{112EBE58-0452-D44D-855F-AA13B6DCA2E0}" srcOrd="9" destOrd="0" presId="urn:microsoft.com/office/officeart/2008/layout/LinedList"/>
    <dgm:cxn modelId="{8192F202-45C6-4940-9DFF-8FFCBFFCCA23}" type="presParOf" srcId="{112EBE58-0452-D44D-855F-AA13B6DCA2E0}" destId="{2296D1ED-A368-9140-9A00-054C0F0F55B2}" srcOrd="0" destOrd="0" presId="urn:microsoft.com/office/officeart/2008/layout/LinedList"/>
    <dgm:cxn modelId="{2AE33F68-A5E8-6747-A6EE-AA4CD4E7D706}" type="presParOf" srcId="{112EBE58-0452-D44D-855F-AA13B6DCA2E0}" destId="{7FCBA833-3E51-3047-A6CD-1CF3C73A2C8F}" srcOrd="1" destOrd="0" presId="urn:microsoft.com/office/officeart/2008/layout/LinedList"/>
    <dgm:cxn modelId="{8F2DA2BC-1194-BD42-B488-1D392D5D8237}" type="presParOf" srcId="{8402669E-2350-4045-B48E-C8DF76ADB36A}" destId="{0BF18C48-C045-764F-B269-3685B4060216}" srcOrd="10" destOrd="0" presId="urn:microsoft.com/office/officeart/2008/layout/LinedList"/>
    <dgm:cxn modelId="{E3C2179E-D5F2-2940-9BD0-ECA914B85297}" type="presParOf" srcId="{8402669E-2350-4045-B48E-C8DF76ADB36A}" destId="{37425978-884E-F94B-B225-2563A01E68F2}" srcOrd="11" destOrd="0" presId="urn:microsoft.com/office/officeart/2008/layout/LinedList"/>
    <dgm:cxn modelId="{154A61F3-B1B1-0946-A4F2-6F67DA4241C3}" type="presParOf" srcId="{37425978-884E-F94B-B225-2563A01E68F2}" destId="{4EC92918-27B7-9D4A-939C-ADAEDD13F3E3}" srcOrd="0" destOrd="0" presId="urn:microsoft.com/office/officeart/2008/layout/LinedList"/>
    <dgm:cxn modelId="{A6633C52-F758-2140-8E2D-0FA250669925}" type="presParOf" srcId="{37425978-884E-F94B-B225-2563A01E68F2}" destId="{B53374F0-B263-7046-B260-FEEA2FC13023}" srcOrd="1" destOrd="0" presId="urn:microsoft.com/office/officeart/2008/layout/LinedList"/>
    <dgm:cxn modelId="{DF7E4387-2BB7-8347-8267-C54C35263E27}" type="presParOf" srcId="{8402669E-2350-4045-B48E-C8DF76ADB36A}" destId="{04F77142-4378-064F-A826-D3344DC84B2D}" srcOrd="12" destOrd="0" presId="urn:microsoft.com/office/officeart/2008/layout/LinedList"/>
    <dgm:cxn modelId="{1DB7A726-B6DB-124C-89DB-5CFA7117C346}" type="presParOf" srcId="{8402669E-2350-4045-B48E-C8DF76ADB36A}" destId="{16996F57-8434-7B43-9FA7-9FB5B8A7B1F8}" srcOrd="13" destOrd="0" presId="urn:microsoft.com/office/officeart/2008/layout/LinedList"/>
    <dgm:cxn modelId="{D9377904-DE78-C846-9E04-1AED4E1541C9}" type="presParOf" srcId="{16996F57-8434-7B43-9FA7-9FB5B8A7B1F8}" destId="{B6A3A285-2B9F-7849-9F30-8ABB991824AB}" srcOrd="0" destOrd="0" presId="urn:microsoft.com/office/officeart/2008/layout/LinedList"/>
    <dgm:cxn modelId="{E3120FD1-E906-B84C-BC9F-84BE691C10A6}" type="presParOf" srcId="{16996F57-8434-7B43-9FA7-9FB5B8A7B1F8}" destId="{9D4C879C-EDBC-A74E-9E07-9330B4D2108B}" srcOrd="1" destOrd="0" presId="urn:microsoft.com/office/officeart/2008/layout/LinedList"/>
    <dgm:cxn modelId="{47AF1485-A42C-4841-89A5-F841C4009FE6}" type="presParOf" srcId="{8402669E-2350-4045-B48E-C8DF76ADB36A}" destId="{145E8CCB-0145-4842-9C87-59E7F324B556}" srcOrd="14" destOrd="0" presId="urn:microsoft.com/office/officeart/2008/layout/LinedList"/>
    <dgm:cxn modelId="{CF629A42-05D5-204D-AD79-1D8B79C80E2D}" type="presParOf" srcId="{8402669E-2350-4045-B48E-C8DF76ADB36A}" destId="{E5DADBA6-0964-AE4A-A803-E8BAF616CA68}" srcOrd="15" destOrd="0" presId="urn:microsoft.com/office/officeart/2008/layout/LinedList"/>
    <dgm:cxn modelId="{BEBD47CD-4060-B640-8AD3-427BE4214661}" type="presParOf" srcId="{E5DADBA6-0964-AE4A-A803-E8BAF616CA68}" destId="{56603611-465C-3E4E-94BF-B54297F942A9}" srcOrd="0" destOrd="0" presId="urn:microsoft.com/office/officeart/2008/layout/LinedList"/>
    <dgm:cxn modelId="{D65F35C6-4FD9-174E-A873-4BE96E2FEAA7}" type="presParOf" srcId="{E5DADBA6-0964-AE4A-A803-E8BAF616CA68}" destId="{53093BC1-9BB3-B44A-907A-E62C0439123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DC9716-5420-4CC8-8365-6D130727C20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62F7811-8EC3-4F12-87E4-14A05440DB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Direct communication in Germany.</a:t>
          </a:r>
          <a:r>
            <a:rPr lang="en-GB" b="0" i="0" dirty="0"/>
            <a:t> Germans are known for their diligence, punctuality and directness.</a:t>
          </a:r>
          <a:endParaRPr lang="en-US" dirty="0"/>
        </a:p>
      </dgm:t>
    </dgm:pt>
    <dgm:pt modelId="{E3DC843A-5E7B-4E64-A2C9-98859459D9FA}" type="parTrans" cxnId="{B4275471-94FC-4AD2-8183-3F3F1FE5D10D}">
      <dgm:prSet/>
      <dgm:spPr/>
      <dgm:t>
        <a:bodyPr/>
        <a:lstStyle/>
        <a:p>
          <a:endParaRPr lang="en-US"/>
        </a:p>
      </dgm:t>
    </dgm:pt>
    <dgm:pt modelId="{344831AB-B122-4B7C-B68B-AB58C97B0676}" type="sibTrans" cxnId="{B4275471-94FC-4AD2-8183-3F3F1FE5D10D}">
      <dgm:prSet/>
      <dgm:spPr/>
      <dgm:t>
        <a:bodyPr/>
        <a:lstStyle/>
        <a:p>
          <a:endParaRPr lang="en-US"/>
        </a:p>
      </dgm:t>
    </dgm:pt>
    <dgm:pt modelId="{C42E9A75-4865-4A07-97FA-7AC31FC476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Indirect communication in the UK.</a:t>
          </a:r>
          <a:r>
            <a:rPr lang="en-GB" b="0" i="0"/>
            <a:t> The British on the other hand, tend to be more polite and less direct in the way that they communicate with others.</a:t>
          </a:r>
          <a:endParaRPr lang="en-US"/>
        </a:p>
      </dgm:t>
    </dgm:pt>
    <dgm:pt modelId="{5C4B13EC-7038-499A-BF31-F5BAF9102ECE}" type="parTrans" cxnId="{A96814F2-C7CA-4CE3-A198-EED367DCEC24}">
      <dgm:prSet/>
      <dgm:spPr/>
      <dgm:t>
        <a:bodyPr/>
        <a:lstStyle/>
        <a:p>
          <a:endParaRPr lang="en-US"/>
        </a:p>
      </dgm:t>
    </dgm:pt>
    <dgm:pt modelId="{20643147-B29F-4CED-9070-306823FF7B43}" type="sibTrans" cxnId="{A96814F2-C7CA-4CE3-A198-EED367DCEC24}">
      <dgm:prSet/>
      <dgm:spPr/>
      <dgm:t>
        <a:bodyPr/>
        <a:lstStyle/>
        <a:p>
          <a:endParaRPr lang="en-US"/>
        </a:p>
      </dgm:t>
    </dgm:pt>
    <dgm:pt modelId="{65A38777-DC4E-430B-8F94-2D9F735A9B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Formality in business</a:t>
          </a:r>
          <a:endParaRPr lang="en-US"/>
        </a:p>
      </dgm:t>
    </dgm:pt>
    <dgm:pt modelId="{DBF3366A-CB0A-44C6-B9B6-0AF47E938C8B}" type="parTrans" cxnId="{8B7CE0E3-F44E-44BC-8F11-97CF791752B5}">
      <dgm:prSet/>
      <dgm:spPr/>
      <dgm:t>
        <a:bodyPr/>
        <a:lstStyle/>
        <a:p>
          <a:endParaRPr lang="en-US"/>
        </a:p>
      </dgm:t>
    </dgm:pt>
    <dgm:pt modelId="{B8BFAAE2-3FE8-4BD2-A5D1-41BFC3F8FECE}" type="sibTrans" cxnId="{8B7CE0E3-F44E-44BC-8F11-97CF791752B5}">
      <dgm:prSet/>
      <dgm:spPr/>
      <dgm:t>
        <a:bodyPr/>
        <a:lstStyle/>
        <a:p>
          <a:endParaRPr lang="en-US"/>
        </a:p>
      </dgm:t>
    </dgm:pt>
    <dgm:pt modelId="{C6D127CB-5B93-43DE-9838-5FCACB855451}" type="pres">
      <dgm:prSet presAssocID="{E9DC9716-5420-4CC8-8365-6D130727C205}" presName="root" presStyleCnt="0">
        <dgm:presLayoutVars>
          <dgm:dir/>
          <dgm:resizeHandles val="exact"/>
        </dgm:presLayoutVars>
      </dgm:prSet>
      <dgm:spPr/>
    </dgm:pt>
    <dgm:pt modelId="{24966887-22E9-4985-8D0D-E7018BE0796A}" type="pres">
      <dgm:prSet presAssocID="{862F7811-8EC3-4F12-87E4-14A05440DB26}" presName="compNode" presStyleCnt="0"/>
      <dgm:spPr/>
    </dgm:pt>
    <dgm:pt modelId="{37A2166C-519F-4048-A1B6-37B798DA1A11}" type="pres">
      <dgm:prSet presAssocID="{862F7811-8EC3-4F12-87E4-14A05440DB2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F83D8AB2-5F5F-447E-8FF5-6A076F92274A}" type="pres">
      <dgm:prSet presAssocID="{862F7811-8EC3-4F12-87E4-14A05440DB26}" presName="spaceRect" presStyleCnt="0"/>
      <dgm:spPr/>
    </dgm:pt>
    <dgm:pt modelId="{47B3CE2E-E04F-4F65-B146-F146F68F98B6}" type="pres">
      <dgm:prSet presAssocID="{862F7811-8EC3-4F12-87E4-14A05440DB26}" presName="textRect" presStyleLbl="revTx" presStyleIdx="0" presStyleCnt="3">
        <dgm:presLayoutVars>
          <dgm:chMax val="1"/>
          <dgm:chPref val="1"/>
        </dgm:presLayoutVars>
      </dgm:prSet>
      <dgm:spPr/>
    </dgm:pt>
    <dgm:pt modelId="{305EB92E-26AB-4C2F-8C89-41558FEFA14A}" type="pres">
      <dgm:prSet presAssocID="{344831AB-B122-4B7C-B68B-AB58C97B0676}" presName="sibTrans" presStyleCnt="0"/>
      <dgm:spPr/>
    </dgm:pt>
    <dgm:pt modelId="{697E2BA5-FC1C-4581-A5F0-D3F13336E07D}" type="pres">
      <dgm:prSet presAssocID="{C42E9A75-4865-4A07-97FA-7AC31FC47643}" presName="compNode" presStyleCnt="0"/>
      <dgm:spPr/>
    </dgm:pt>
    <dgm:pt modelId="{CF68D034-D71B-4075-9696-F1F9FAF8C573}" type="pres">
      <dgm:prSet presAssocID="{C42E9A75-4865-4A07-97FA-7AC31FC4764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88665880-3DFF-469B-9866-BC3C3AF72C83}" type="pres">
      <dgm:prSet presAssocID="{C42E9A75-4865-4A07-97FA-7AC31FC47643}" presName="spaceRect" presStyleCnt="0"/>
      <dgm:spPr/>
    </dgm:pt>
    <dgm:pt modelId="{2BE0F346-256C-4351-97EF-581FB30F2C2F}" type="pres">
      <dgm:prSet presAssocID="{C42E9A75-4865-4A07-97FA-7AC31FC47643}" presName="textRect" presStyleLbl="revTx" presStyleIdx="1" presStyleCnt="3">
        <dgm:presLayoutVars>
          <dgm:chMax val="1"/>
          <dgm:chPref val="1"/>
        </dgm:presLayoutVars>
      </dgm:prSet>
      <dgm:spPr/>
    </dgm:pt>
    <dgm:pt modelId="{FF3F5008-5935-47A1-891A-29441C03186F}" type="pres">
      <dgm:prSet presAssocID="{20643147-B29F-4CED-9070-306823FF7B43}" presName="sibTrans" presStyleCnt="0"/>
      <dgm:spPr/>
    </dgm:pt>
    <dgm:pt modelId="{9E051A79-6E1D-4FBD-B57C-9F19CF8260D0}" type="pres">
      <dgm:prSet presAssocID="{65A38777-DC4E-430B-8F94-2D9F735A9B87}" presName="compNode" presStyleCnt="0"/>
      <dgm:spPr/>
    </dgm:pt>
    <dgm:pt modelId="{C8F17D5B-C649-4A0C-895B-DFADEBEEE20C}" type="pres">
      <dgm:prSet presAssocID="{65A38777-DC4E-430B-8F94-2D9F735A9B8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22427E19-41F3-4283-9BD8-71E76C865BE2}" type="pres">
      <dgm:prSet presAssocID="{65A38777-DC4E-430B-8F94-2D9F735A9B87}" presName="spaceRect" presStyleCnt="0"/>
      <dgm:spPr/>
    </dgm:pt>
    <dgm:pt modelId="{252AA855-B3EB-4988-B460-74EA86C75208}" type="pres">
      <dgm:prSet presAssocID="{65A38777-DC4E-430B-8F94-2D9F735A9B8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C76AE22-F4A1-49F5-974F-E6486A6B087F}" type="presOf" srcId="{C42E9A75-4865-4A07-97FA-7AC31FC47643}" destId="{2BE0F346-256C-4351-97EF-581FB30F2C2F}" srcOrd="0" destOrd="0" presId="urn:microsoft.com/office/officeart/2018/2/layout/IconLabelList"/>
    <dgm:cxn modelId="{473E0F5E-AA87-439F-A96C-A840524C0EAF}" type="presOf" srcId="{E9DC9716-5420-4CC8-8365-6D130727C205}" destId="{C6D127CB-5B93-43DE-9838-5FCACB855451}" srcOrd="0" destOrd="0" presId="urn:microsoft.com/office/officeart/2018/2/layout/IconLabelList"/>
    <dgm:cxn modelId="{B4275471-94FC-4AD2-8183-3F3F1FE5D10D}" srcId="{E9DC9716-5420-4CC8-8365-6D130727C205}" destId="{862F7811-8EC3-4F12-87E4-14A05440DB26}" srcOrd="0" destOrd="0" parTransId="{E3DC843A-5E7B-4E64-A2C9-98859459D9FA}" sibTransId="{344831AB-B122-4B7C-B68B-AB58C97B0676}"/>
    <dgm:cxn modelId="{32BF1473-65B7-47D1-85C3-C60844647BDC}" type="presOf" srcId="{862F7811-8EC3-4F12-87E4-14A05440DB26}" destId="{47B3CE2E-E04F-4F65-B146-F146F68F98B6}" srcOrd="0" destOrd="0" presId="urn:microsoft.com/office/officeart/2018/2/layout/IconLabelList"/>
    <dgm:cxn modelId="{FF2C5BAD-8E78-4482-BD3A-0DCE42E77569}" type="presOf" srcId="{65A38777-DC4E-430B-8F94-2D9F735A9B87}" destId="{252AA855-B3EB-4988-B460-74EA86C75208}" srcOrd="0" destOrd="0" presId="urn:microsoft.com/office/officeart/2018/2/layout/IconLabelList"/>
    <dgm:cxn modelId="{8B7CE0E3-F44E-44BC-8F11-97CF791752B5}" srcId="{E9DC9716-5420-4CC8-8365-6D130727C205}" destId="{65A38777-DC4E-430B-8F94-2D9F735A9B87}" srcOrd="2" destOrd="0" parTransId="{DBF3366A-CB0A-44C6-B9B6-0AF47E938C8B}" sibTransId="{B8BFAAE2-3FE8-4BD2-A5D1-41BFC3F8FECE}"/>
    <dgm:cxn modelId="{A96814F2-C7CA-4CE3-A198-EED367DCEC24}" srcId="{E9DC9716-5420-4CC8-8365-6D130727C205}" destId="{C42E9A75-4865-4A07-97FA-7AC31FC47643}" srcOrd="1" destOrd="0" parTransId="{5C4B13EC-7038-499A-BF31-F5BAF9102ECE}" sibTransId="{20643147-B29F-4CED-9070-306823FF7B43}"/>
    <dgm:cxn modelId="{60EAB32C-CD04-44C3-B6A7-1C2F6C5A2383}" type="presParOf" srcId="{C6D127CB-5B93-43DE-9838-5FCACB855451}" destId="{24966887-22E9-4985-8D0D-E7018BE0796A}" srcOrd="0" destOrd="0" presId="urn:microsoft.com/office/officeart/2018/2/layout/IconLabelList"/>
    <dgm:cxn modelId="{448C0E18-AAFD-47FC-B91B-216FA68F189C}" type="presParOf" srcId="{24966887-22E9-4985-8D0D-E7018BE0796A}" destId="{37A2166C-519F-4048-A1B6-37B798DA1A11}" srcOrd="0" destOrd="0" presId="urn:microsoft.com/office/officeart/2018/2/layout/IconLabelList"/>
    <dgm:cxn modelId="{5D0F1494-E094-4024-B6FA-2F8C0604F970}" type="presParOf" srcId="{24966887-22E9-4985-8D0D-E7018BE0796A}" destId="{F83D8AB2-5F5F-447E-8FF5-6A076F92274A}" srcOrd="1" destOrd="0" presId="urn:microsoft.com/office/officeart/2018/2/layout/IconLabelList"/>
    <dgm:cxn modelId="{884DB69B-F066-4354-890C-1E859611FFEE}" type="presParOf" srcId="{24966887-22E9-4985-8D0D-E7018BE0796A}" destId="{47B3CE2E-E04F-4F65-B146-F146F68F98B6}" srcOrd="2" destOrd="0" presId="urn:microsoft.com/office/officeart/2018/2/layout/IconLabelList"/>
    <dgm:cxn modelId="{219261AA-9070-4486-A198-538447B83284}" type="presParOf" srcId="{C6D127CB-5B93-43DE-9838-5FCACB855451}" destId="{305EB92E-26AB-4C2F-8C89-41558FEFA14A}" srcOrd="1" destOrd="0" presId="urn:microsoft.com/office/officeart/2018/2/layout/IconLabelList"/>
    <dgm:cxn modelId="{65F54EE2-C6B2-4D2A-9AA4-57CFB9F54D97}" type="presParOf" srcId="{C6D127CB-5B93-43DE-9838-5FCACB855451}" destId="{697E2BA5-FC1C-4581-A5F0-D3F13336E07D}" srcOrd="2" destOrd="0" presId="urn:microsoft.com/office/officeart/2018/2/layout/IconLabelList"/>
    <dgm:cxn modelId="{1EE30833-7D3E-4CE9-B837-FA1D859E58FE}" type="presParOf" srcId="{697E2BA5-FC1C-4581-A5F0-D3F13336E07D}" destId="{CF68D034-D71B-4075-9696-F1F9FAF8C573}" srcOrd="0" destOrd="0" presId="urn:microsoft.com/office/officeart/2018/2/layout/IconLabelList"/>
    <dgm:cxn modelId="{59B0F751-730B-4469-8D63-17EDA1328ECB}" type="presParOf" srcId="{697E2BA5-FC1C-4581-A5F0-D3F13336E07D}" destId="{88665880-3DFF-469B-9866-BC3C3AF72C83}" srcOrd="1" destOrd="0" presId="urn:microsoft.com/office/officeart/2018/2/layout/IconLabelList"/>
    <dgm:cxn modelId="{786486F5-4FC2-40FF-977E-F05BEF90271D}" type="presParOf" srcId="{697E2BA5-FC1C-4581-A5F0-D3F13336E07D}" destId="{2BE0F346-256C-4351-97EF-581FB30F2C2F}" srcOrd="2" destOrd="0" presId="urn:microsoft.com/office/officeart/2018/2/layout/IconLabelList"/>
    <dgm:cxn modelId="{593366A8-FD5B-4165-86AB-839089E34274}" type="presParOf" srcId="{C6D127CB-5B93-43DE-9838-5FCACB855451}" destId="{FF3F5008-5935-47A1-891A-29441C03186F}" srcOrd="3" destOrd="0" presId="urn:microsoft.com/office/officeart/2018/2/layout/IconLabelList"/>
    <dgm:cxn modelId="{03BF3D49-FA2C-4A64-A086-6B11D5E6F44D}" type="presParOf" srcId="{C6D127CB-5B93-43DE-9838-5FCACB855451}" destId="{9E051A79-6E1D-4FBD-B57C-9F19CF8260D0}" srcOrd="4" destOrd="0" presId="urn:microsoft.com/office/officeart/2018/2/layout/IconLabelList"/>
    <dgm:cxn modelId="{561027B6-D474-4C59-845F-8386DEE70C7D}" type="presParOf" srcId="{9E051A79-6E1D-4FBD-B57C-9F19CF8260D0}" destId="{C8F17D5B-C649-4A0C-895B-DFADEBEEE20C}" srcOrd="0" destOrd="0" presId="urn:microsoft.com/office/officeart/2018/2/layout/IconLabelList"/>
    <dgm:cxn modelId="{64C340E9-2432-43E2-8E1F-775A325FDBD1}" type="presParOf" srcId="{9E051A79-6E1D-4FBD-B57C-9F19CF8260D0}" destId="{22427E19-41F3-4283-9BD8-71E76C865BE2}" srcOrd="1" destOrd="0" presId="urn:microsoft.com/office/officeart/2018/2/layout/IconLabelList"/>
    <dgm:cxn modelId="{74C6A287-FA04-4CEC-B1C0-E609455E7690}" type="presParOf" srcId="{9E051A79-6E1D-4FBD-B57C-9F19CF8260D0}" destId="{252AA855-B3EB-4988-B460-74EA86C75208}" srcOrd="2" destOrd="0" presId="urn:microsoft.com/office/officeart/2018/2/layout/IconLabelList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65C9F2F-EDB8-41A1-8D66-7D56E6C02B19}" type="doc">
      <dgm:prSet loTypeId="urn:microsoft.com/office/officeart/2016/7/layout/Basic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C07BBE5-516F-4ABA-88EF-F25B93EFF912}">
      <dgm:prSet/>
      <dgm:spPr/>
      <dgm:t>
        <a:bodyPr/>
        <a:lstStyle/>
        <a:p>
          <a:pPr rtl="0"/>
          <a:r>
            <a:rPr lang="en-US" b="1" u="sng" dirty="0"/>
            <a:t>Power Distance </a:t>
          </a:r>
        </a:p>
        <a:p>
          <a:pPr rtl="0"/>
          <a:r>
            <a:rPr lang="en-US" b="1" dirty="0"/>
            <a:t>The level of acceptance by a society of the unequal distribution of power in institutions</a:t>
          </a:r>
          <a:endParaRPr lang="en-US" dirty="0"/>
        </a:p>
      </dgm:t>
    </dgm:pt>
    <dgm:pt modelId="{B58405F4-770F-4780-A9AD-BA3BD4A5424F}" type="parTrans" cxnId="{86D3AE23-6779-4280-920E-4B742E68931E}">
      <dgm:prSet/>
      <dgm:spPr/>
      <dgm:t>
        <a:bodyPr/>
        <a:lstStyle/>
        <a:p>
          <a:endParaRPr lang="en-US"/>
        </a:p>
      </dgm:t>
    </dgm:pt>
    <dgm:pt modelId="{BB98CACF-1E00-4E30-8B02-C22A4838D926}" type="sibTrans" cxnId="{86D3AE23-6779-4280-920E-4B742E68931E}">
      <dgm:prSet/>
      <dgm:spPr/>
      <dgm:t>
        <a:bodyPr/>
        <a:lstStyle/>
        <a:p>
          <a:endParaRPr lang="en-US"/>
        </a:p>
      </dgm:t>
    </dgm:pt>
    <dgm:pt modelId="{F8AACDBC-7A8A-4265-99A7-A9E54B5A0D6D}">
      <dgm:prSet/>
      <dgm:spPr/>
      <dgm:t>
        <a:bodyPr/>
        <a:lstStyle/>
        <a:p>
          <a:pPr algn="ctr" rtl="0"/>
          <a:r>
            <a:rPr lang="en-US" b="1" u="sng" dirty="0"/>
            <a:t>Uncertainty Avoidance </a:t>
          </a:r>
        </a:p>
        <a:p>
          <a:pPr algn="ctr" rtl="0"/>
          <a:r>
            <a:rPr lang="en-US" b="1" dirty="0"/>
            <a:t>The extent to which people in a society feel threatened by ambiguous situations</a:t>
          </a:r>
        </a:p>
      </dgm:t>
    </dgm:pt>
    <dgm:pt modelId="{23D3D09F-533D-4563-A666-3FD90C8D5577}" type="parTrans" cxnId="{C849787E-F82A-4561-B722-DBDAC99CCE6E}">
      <dgm:prSet/>
      <dgm:spPr/>
      <dgm:t>
        <a:bodyPr/>
        <a:lstStyle/>
        <a:p>
          <a:endParaRPr lang="en-US"/>
        </a:p>
      </dgm:t>
    </dgm:pt>
    <dgm:pt modelId="{904AAFCB-0A34-4582-A196-65218B1AA43B}" type="sibTrans" cxnId="{C849787E-F82A-4561-B722-DBDAC99CCE6E}">
      <dgm:prSet/>
      <dgm:spPr/>
      <dgm:t>
        <a:bodyPr/>
        <a:lstStyle/>
        <a:p>
          <a:endParaRPr lang="en-US"/>
        </a:p>
      </dgm:t>
    </dgm:pt>
    <dgm:pt modelId="{493D958A-2C54-4F00-8A5F-0C5FEE533764}">
      <dgm:prSet/>
      <dgm:spPr/>
      <dgm:t>
        <a:bodyPr/>
        <a:lstStyle/>
        <a:p>
          <a:pPr rtl="0"/>
          <a:r>
            <a:rPr lang="en-US" b="1" u="sng" dirty="0"/>
            <a:t>Individualism </a:t>
          </a:r>
        </a:p>
        <a:p>
          <a:pPr rtl="0"/>
          <a:r>
            <a:rPr lang="en-US" b="1" dirty="0"/>
            <a:t>The tendency of people to look after themselves and their immediate families only and to neglect the needs of society</a:t>
          </a:r>
          <a:endParaRPr lang="en-US" dirty="0"/>
        </a:p>
      </dgm:t>
    </dgm:pt>
    <dgm:pt modelId="{D46E8238-8BF0-4245-912C-66622940E5EF}" type="parTrans" cxnId="{68110620-8D54-4A1C-9366-36D058252D3B}">
      <dgm:prSet/>
      <dgm:spPr/>
      <dgm:t>
        <a:bodyPr/>
        <a:lstStyle/>
        <a:p>
          <a:endParaRPr lang="en-US"/>
        </a:p>
      </dgm:t>
    </dgm:pt>
    <dgm:pt modelId="{4CF6DC4C-60B2-49AD-AFE2-A0254D710712}" type="sibTrans" cxnId="{68110620-8D54-4A1C-9366-36D058252D3B}">
      <dgm:prSet/>
      <dgm:spPr/>
      <dgm:t>
        <a:bodyPr/>
        <a:lstStyle/>
        <a:p>
          <a:endParaRPr lang="en-US"/>
        </a:p>
      </dgm:t>
    </dgm:pt>
    <dgm:pt modelId="{C0D8F7FB-53CE-458A-B231-2BBFA947F5C7}">
      <dgm:prSet/>
      <dgm:spPr/>
      <dgm:t>
        <a:bodyPr/>
        <a:lstStyle/>
        <a:p>
          <a:pPr rtl="0"/>
          <a:r>
            <a:rPr lang="en-US" b="1" u="sng" dirty="0"/>
            <a:t>Collectivism </a:t>
          </a:r>
        </a:p>
        <a:p>
          <a:pPr rtl="0"/>
          <a:r>
            <a:rPr lang="en-US" b="1" dirty="0"/>
            <a:t>The desire for tight social frameworks, emotional dependence on belonging to “the organization,” and a strong belief in group decisions</a:t>
          </a:r>
        </a:p>
      </dgm:t>
    </dgm:pt>
    <dgm:pt modelId="{74ACDF18-4CE2-4F6F-9D95-30A638C4D854}" type="parTrans" cxnId="{584D4C1A-1464-4EBA-A339-E22156145AF5}">
      <dgm:prSet/>
      <dgm:spPr/>
      <dgm:t>
        <a:bodyPr/>
        <a:lstStyle/>
        <a:p>
          <a:endParaRPr lang="en-US"/>
        </a:p>
      </dgm:t>
    </dgm:pt>
    <dgm:pt modelId="{4923C2DF-F2AA-47AF-8CEB-1EFBAC42DBF5}" type="sibTrans" cxnId="{584D4C1A-1464-4EBA-A339-E22156145AF5}">
      <dgm:prSet/>
      <dgm:spPr/>
      <dgm:t>
        <a:bodyPr/>
        <a:lstStyle/>
        <a:p>
          <a:endParaRPr lang="en-US"/>
        </a:p>
      </dgm:t>
    </dgm:pt>
    <dgm:pt modelId="{EA1994A9-2028-7047-A02E-E1F6338431D2}" type="pres">
      <dgm:prSet presAssocID="{C65C9F2F-EDB8-41A1-8D66-7D56E6C02B19}" presName="Name0" presStyleCnt="0">
        <dgm:presLayoutVars>
          <dgm:dir/>
          <dgm:resizeHandles val="exact"/>
        </dgm:presLayoutVars>
      </dgm:prSet>
      <dgm:spPr/>
    </dgm:pt>
    <dgm:pt modelId="{357ECBAA-F7F7-1E47-9FF6-4D3F13B3338F}" type="pres">
      <dgm:prSet presAssocID="{5C07BBE5-516F-4ABA-88EF-F25B93EFF912}" presName="node" presStyleLbl="node1" presStyleIdx="0" presStyleCnt="7">
        <dgm:presLayoutVars>
          <dgm:bulletEnabled val="1"/>
        </dgm:presLayoutVars>
      </dgm:prSet>
      <dgm:spPr/>
    </dgm:pt>
    <dgm:pt modelId="{E8A5BFFF-75CB-8A4C-B55F-435D9B43D269}" type="pres">
      <dgm:prSet presAssocID="{BB98CACF-1E00-4E30-8B02-C22A4838D926}" presName="sibTransSpacerBeforeConnector" presStyleCnt="0"/>
      <dgm:spPr/>
    </dgm:pt>
    <dgm:pt modelId="{F5B7C372-37BE-3B43-8E7F-AEA267016E74}" type="pres">
      <dgm:prSet presAssocID="{BB98CACF-1E00-4E30-8B02-C22A4838D926}" presName="sibTrans" presStyleLbl="node1" presStyleIdx="1" presStyleCnt="7"/>
      <dgm:spPr/>
    </dgm:pt>
    <dgm:pt modelId="{D824AF56-B988-B34C-A8C7-3B704FFD9DE1}" type="pres">
      <dgm:prSet presAssocID="{BB98CACF-1E00-4E30-8B02-C22A4838D926}" presName="sibTransSpacerAfterConnector" presStyleCnt="0"/>
      <dgm:spPr/>
    </dgm:pt>
    <dgm:pt modelId="{713231BB-E7AD-FA48-9F64-5B5B756B7F6E}" type="pres">
      <dgm:prSet presAssocID="{F8AACDBC-7A8A-4265-99A7-A9E54B5A0D6D}" presName="node" presStyleLbl="node1" presStyleIdx="2" presStyleCnt="7">
        <dgm:presLayoutVars>
          <dgm:bulletEnabled val="1"/>
        </dgm:presLayoutVars>
      </dgm:prSet>
      <dgm:spPr/>
    </dgm:pt>
    <dgm:pt modelId="{71D90ADA-08A2-634B-8A97-B31A431B5B10}" type="pres">
      <dgm:prSet presAssocID="{904AAFCB-0A34-4582-A196-65218B1AA43B}" presName="sibTransSpacerBeforeConnector" presStyleCnt="0"/>
      <dgm:spPr/>
    </dgm:pt>
    <dgm:pt modelId="{C081918C-4273-5047-90AD-12AFE7D72754}" type="pres">
      <dgm:prSet presAssocID="{904AAFCB-0A34-4582-A196-65218B1AA43B}" presName="sibTrans" presStyleLbl="node1" presStyleIdx="3" presStyleCnt="7"/>
      <dgm:spPr/>
    </dgm:pt>
    <dgm:pt modelId="{A232BB4D-5602-5147-843D-FF3E9DE81574}" type="pres">
      <dgm:prSet presAssocID="{904AAFCB-0A34-4582-A196-65218B1AA43B}" presName="sibTransSpacerAfterConnector" presStyleCnt="0"/>
      <dgm:spPr/>
    </dgm:pt>
    <dgm:pt modelId="{768477AF-A088-AD4C-B2EB-795E9F1DC629}" type="pres">
      <dgm:prSet presAssocID="{493D958A-2C54-4F00-8A5F-0C5FEE533764}" presName="node" presStyleLbl="node1" presStyleIdx="4" presStyleCnt="7">
        <dgm:presLayoutVars>
          <dgm:bulletEnabled val="1"/>
        </dgm:presLayoutVars>
      </dgm:prSet>
      <dgm:spPr/>
    </dgm:pt>
    <dgm:pt modelId="{32724E41-B950-7749-83C3-EEA908B55005}" type="pres">
      <dgm:prSet presAssocID="{4CF6DC4C-60B2-49AD-AFE2-A0254D710712}" presName="sibTransSpacerBeforeConnector" presStyleCnt="0"/>
      <dgm:spPr/>
    </dgm:pt>
    <dgm:pt modelId="{13D82159-DBC9-B44A-AE9A-AEAA99D276AE}" type="pres">
      <dgm:prSet presAssocID="{4CF6DC4C-60B2-49AD-AFE2-A0254D710712}" presName="sibTrans" presStyleLbl="node1" presStyleIdx="5" presStyleCnt="7"/>
      <dgm:spPr/>
    </dgm:pt>
    <dgm:pt modelId="{A894070D-415C-314A-B94D-832E2AA9AB0F}" type="pres">
      <dgm:prSet presAssocID="{4CF6DC4C-60B2-49AD-AFE2-A0254D710712}" presName="sibTransSpacerAfterConnector" presStyleCnt="0"/>
      <dgm:spPr/>
    </dgm:pt>
    <dgm:pt modelId="{4529E9B0-04CB-1346-8193-12471C3EEBC7}" type="pres">
      <dgm:prSet presAssocID="{C0D8F7FB-53CE-458A-B231-2BBFA947F5C7}" presName="node" presStyleLbl="node1" presStyleIdx="6" presStyleCnt="7">
        <dgm:presLayoutVars>
          <dgm:bulletEnabled val="1"/>
        </dgm:presLayoutVars>
      </dgm:prSet>
      <dgm:spPr/>
    </dgm:pt>
  </dgm:ptLst>
  <dgm:cxnLst>
    <dgm:cxn modelId="{DC00AC01-1873-0E47-B864-90CFDEB7D594}" type="presOf" srcId="{904AAFCB-0A34-4582-A196-65218B1AA43B}" destId="{C081918C-4273-5047-90AD-12AFE7D72754}" srcOrd="0" destOrd="0" presId="urn:microsoft.com/office/officeart/2016/7/layout/BasicProcessNew"/>
    <dgm:cxn modelId="{584D4C1A-1464-4EBA-A339-E22156145AF5}" srcId="{C65C9F2F-EDB8-41A1-8D66-7D56E6C02B19}" destId="{C0D8F7FB-53CE-458A-B231-2BBFA947F5C7}" srcOrd="3" destOrd="0" parTransId="{74ACDF18-4CE2-4F6F-9D95-30A638C4D854}" sibTransId="{4923C2DF-F2AA-47AF-8CEB-1EFBAC42DBF5}"/>
    <dgm:cxn modelId="{22D03D1C-1DB2-5C4B-9EE4-E49CD66B15B3}" type="presOf" srcId="{BB98CACF-1E00-4E30-8B02-C22A4838D926}" destId="{F5B7C372-37BE-3B43-8E7F-AEA267016E74}" srcOrd="0" destOrd="0" presId="urn:microsoft.com/office/officeart/2016/7/layout/BasicProcessNew"/>
    <dgm:cxn modelId="{68110620-8D54-4A1C-9366-36D058252D3B}" srcId="{C65C9F2F-EDB8-41A1-8D66-7D56E6C02B19}" destId="{493D958A-2C54-4F00-8A5F-0C5FEE533764}" srcOrd="2" destOrd="0" parTransId="{D46E8238-8BF0-4245-912C-66622940E5EF}" sibTransId="{4CF6DC4C-60B2-49AD-AFE2-A0254D710712}"/>
    <dgm:cxn modelId="{86D3AE23-6779-4280-920E-4B742E68931E}" srcId="{C65C9F2F-EDB8-41A1-8D66-7D56E6C02B19}" destId="{5C07BBE5-516F-4ABA-88EF-F25B93EFF912}" srcOrd="0" destOrd="0" parTransId="{B58405F4-770F-4780-A9AD-BA3BD4A5424F}" sibTransId="{BB98CACF-1E00-4E30-8B02-C22A4838D926}"/>
    <dgm:cxn modelId="{2A9B1543-534E-B348-96DF-9B4A5768FFB6}" type="presOf" srcId="{C0D8F7FB-53CE-458A-B231-2BBFA947F5C7}" destId="{4529E9B0-04CB-1346-8193-12471C3EEBC7}" srcOrd="0" destOrd="0" presId="urn:microsoft.com/office/officeart/2016/7/layout/BasicProcessNew"/>
    <dgm:cxn modelId="{58B0FF55-8738-524E-9791-FABD893C3A4C}" type="presOf" srcId="{F8AACDBC-7A8A-4265-99A7-A9E54B5A0D6D}" destId="{713231BB-E7AD-FA48-9F64-5B5B756B7F6E}" srcOrd="0" destOrd="0" presId="urn:microsoft.com/office/officeart/2016/7/layout/BasicProcessNew"/>
    <dgm:cxn modelId="{C849787E-F82A-4561-B722-DBDAC99CCE6E}" srcId="{C65C9F2F-EDB8-41A1-8D66-7D56E6C02B19}" destId="{F8AACDBC-7A8A-4265-99A7-A9E54B5A0D6D}" srcOrd="1" destOrd="0" parTransId="{23D3D09F-533D-4563-A666-3FD90C8D5577}" sibTransId="{904AAFCB-0A34-4582-A196-65218B1AA43B}"/>
    <dgm:cxn modelId="{A52A467F-AA06-6C4C-A787-AD2C8CDCF4AD}" type="presOf" srcId="{5C07BBE5-516F-4ABA-88EF-F25B93EFF912}" destId="{357ECBAA-F7F7-1E47-9FF6-4D3F13B3338F}" srcOrd="0" destOrd="0" presId="urn:microsoft.com/office/officeart/2016/7/layout/BasicProcessNew"/>
    <dgm:cxn modelId="{13389BAD-FDFB-3A4D-9106-E4415D8D7934}" type="presOf" srcId="{C65C9F2F-EDB8-41A1-8D66-7D56E6C02B19}" destId="{EA1994A9-2028-7047-A02E-E1F6338431D2}" srcOrd="0" destOrd="0" presId="urn:microsoft.com/office/officeart/2016/7/layout/BasicProcessNew"/>
    <dgm:cxn modelId="{2C3AEEB0-75A0-D440-A3AF-5F95DD8A3923}" type="presOf" srcId="{4CF6DC4C-60B2-49AD-AFE2-A0254D710712}" destId="{13D82159-DBC9-B44A-AE9A-AEAA99D276AE}" srcOrd="0" destOrd="0" presId="urn:microsoft.com/office/officeart/2016/7/layout/BasicProcessNew"/>
    <dgm:cxn modelId="{5B55F5E5-0D69-E241-91B0-AAC4AEEFE703}" type="presOf" srcId="{493D958A-2C54-4F00-8A5F-0C5FEE533764}" destId="{768477AF-A088-AD4C-B2EB-795E9F1DC629}" srcOrd="0" destOrd="0" presId="urn:microsoft.com/office/officeart/2016/7/layout/BasicProcessNew"/>
    <dgm:cxn modelId="{0ACB9C99-A173-E849-AE42-D11B013EACD6}" type="presParOf" srcId="{EA1994A9-2028-7047-A02E-E1F6338431D2}" destId="{357ECBAA-F7F7-1E47-9FF6-4D3F13B3338F}" srcOrd="0" destOrd="0" presId="urn:microsoft.com/office/officeart/2016/7/layout/BasicProcessNew"/>
    <dgm:cxn modelId="{198C38C7-CD77-FE41-AFEB-394D3D4D9E51}" type="presParOf" srcId="{EA1994A9-2028-7047-A02E-E1F6338431D2}" destId="{E8A5BFFF-75CB-8A4C-B55F-435D9B43D269}" srcOrd="1" destOrd="0" presId="urn:microsoft.com/office/officeart/2016/7/layout/BasicProcessNew"/>
    <dgm:cxn modelId="{D30B24CC-553D-754F-B340-F4D58B0FF693}" type="presParOf" srcId="{EA1994A9-2028-7047-A02E-E1F6338431D2}" destId="{F5B7C372-37BE-3B43-8E7F-AEA267016E74}" srcOrd="2" destOrd="0" presId="urn:microsoft.com/office/officeart/2016/7/layout/BasicProcessNew"/>
    <dgm:cxn modelId="{9DA1A069-7D03-114E-9F02-3EDA825BF4F8}" type="presParOf" srcId="{EA1994A9-2028-7047-A02E-E1F6338431D2}" destId="{D824AF56-B988-B34C-A8C7-3B704FFD9DE1}" srcOrd="3" destOrd="0" presId="urn:microsoft.com/office/officeart/2016/7/layout/BasicProcessNew"/>
    <dgm:cxn modelId="{DAE06E5F-62D1-0041-92BE-002499CF29DF}" type="presParOf" srcId="{EA1994A9-2028-7047-A02E-E1F6338431D2}" destId="{713231BB-E7AD-FA48-9F64-5B5B756B7F6E}" srcOrd="4" destOrd="0" presId="urn:microsoft.com/office/officeart/2016/7/layout/BasicProcessNew"/>
    <dgm:cxn modelId="{D8171254-555F-1D4F-BFC1-2A044FE4839D}" type="presParOf" srcId="{EA1994A9-2028-7047-A02E-E1F6338431D2}" destId="{71D90ADA-08A2-634B-8A97-B31A431B5B10}" srcOrd="5" destOrd="0" presId="urn:microsoft.com/office/officeart/2016/7/layout/BasicProcessNew"/>
    <dgm:cxn modelId="{E627B3BE-B349-214E-8A15-E2A4A4CBAC29}" type="presParOf" srcId="{EA1994A9-2028-7047-A02E-E1F6338431D2}" destId="{C081918C-4273-5047-90AD-12AFE7D72754}" srcOrd="6" destOrd="0" presId="urn:microsoft.com/office/officeart/2016/7/layout/BasicProcessNew"/>
    <dgm:cxn modelId="{56EC5B05-5335-BA43-8371-D8CE6E6A85CC}" type="presParOf" srcId="{EA1994A9-2028-7047-A02E-E1F6338431D2}" destId="{A232BB4D-5602-5147-843D-FF3E9DE81574}" srcOrd="7" destOrd="0" presId="urn:microsoft.com/office/officeart/2016/7/layout/BasicProcessNew"/>
    <dgm:cxn modelId="{A149A041-F870-0C4C-8C9B-FDFF79D6E308}" type="presParOf" srcId="{EA1994A9-2028-7047-A02E-E1F6338431D2}" destId="{768477AF-A088-AD4C-B2EB-795E9F1DC629}" srcOrd="8" destOrd="0" presId="urn:microsoft.com/office/officeart/2016/7/layout/BasicProcessNew"/>
    <dgm:cxn modelId="{1586B30D-4159-BB40-AEF6-885A22F9E46B}" type="presParOf" srcId="{EA1994A9-2028-7047-A02E-E1F6338431D2}" destId="{32724E41-B950-7749-83C3-EEA908B55005}" srcOrd="9" destOrd="0" presId="urn:microsoft.com/office/officeart/2016/7/layout/BasicProcessNew"/>
    <dgm:cxn modelId="{24200642-A5B4-A549-81C6-2ECABDEC75CA}" type="presParOf" srcId="{EA1994A9-2028-7047-A02E-E1F6338431D2}" destId="{13D82159-DBC9-B44A-AE9A-AEAA99D276AE}" srcOrd="10" destOrd="0" presId="urn:microsoft.com/office/officeart/2016/7/layout/BasicProcessNew"/>
    <dgm:cxn modelId="{B57CD9AA-0199-AE4D-A18F-28FA96FA0DAC}" type="presParOf" srcId="{EA1994A9-2028-7047-A02E-E1F6338431D2}" destId="{A894070D-415C-314A-B94D-832E2AA9AB0F}" srcOrd="11" destOrd="0" presId="urn:microsoft.com/office/officeart/2016/7/layout/BasicProcessNew"/>
    <dgm:cxn modelId="{20732A76-7966-124D-B392-21431A9F8781}" type="presParOf" srcId="{EA1994A9-2028-7047-A02E-E1F6338431D2}" destId="{4529E9B0-04CB-1346-8193-12471C3EEBC7}" srcOrd="12" destOrd="0" presId="urn:microsoft.com/office/officeart/2016/7/layout/Basic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740D90C-2B19-4F45-BB25-B94DFFA49837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950167C-4959-4E90-B4F5-82056615E50E}">
      <dgm:prSet/>
      <dgm:spPr/>
      <dgm:t>
        <a:bodyPr/>
        <a:lstStyle/>
        <a:p>
          <a:r>
            <a:rPr lang="en-US" b="0" i="0" dirty="0"/>
            <a:t>Applied intercultural competence to tackle cultural challenges. </a:t>
          </a:r>
          <a:endParaRPr lang="en-US" dirty="0"/>
        </a:p>
      </dgm:t>
    </dgm:pt>
    <dgm:pt modelId="{2D6F58FC-F4D7-414F-BEBF-36A7BE8E2D9A}" type="parTrans" cxnId="{82B25699-2FE4-450F-B28A-A75E1AB8AFC7}">
      <dgm:prSet/>
      <dgm:spPr/>
      <dgm:t>
        <a:bodyPr/>
        <a:lstStyle/>
        <a:p>
          <a:endParaRPr lang="en-US"/>
        </a:p>
      </dgm:t>
    </dgm:pt>
    <dgm:pt modelId="{888AB0A9-3B31-49D2-BFAE-2C467066B076}" type="sibTrans" cxnId="{82B25699-2FE4-450F-B28A-A75E1AB8AFC7}">
      <dgm:prSet/>
      <dgm:spPr/>
      <dgm:t>
        <a:bodyPr/>
        <a:lstStyle/>
        <a:p>
          <a:endParaRPr lang="en-US"/>
        </a:p>
      </dgm:t>
    </dgm:pt>
    <dgm:pt modelId="{157F5576-8801-4A2F-BA17-6373AF4B34B8}">
      <dgm:prSet/>
      <dgm:spPr/>
      <dgm:t>
        <a:bodyPr/>
        <a:lstStyle/>
        <a:p>
          <a:r>
            <a:rPr lang="en-US" b="0" i="0" dirty="0"/>
            <a:t>Cultural adaptation is critical for international business success. </a:t>
          </a:r>
          <a:endParaRPr lang="en-US" dirty="0"/>
        </a:p>
      </dgm:t>
    </dgm:pt>
    <dgm:pt modelId="{3CC77BD1-60E8-4067-8EBF-2DBC4EAE34AE}" type="parTrans" cxnId="{3731FE2F-D31C-48DE-B2B2-5F1F5727902C}">
      <dgm:prSet/>
      <dgm:spPr/>
      <dgm:t>
        <a:bodyPr/>
        <a:lstStyle/>
        <a:p>
          <a:endParaRPr lang="en-US"/>
        </a:p>
      </dgm:t>
    </dgm:pt>
    <dgm:pt modelId="{D25AD4F1-C317-4B46-994A-8A1610CEEC95}" type="sibTrans" cxnId="{3731FE2F-D31C-48DE-B2B2-5F1F5727902C}">
      <dgm:prSet/>
      <dgm:spPr/>
      <dgm:t>
        <a:bodyPr/>
        <a:lstStyle/>
        <a:p>
          <a:endParaRPr lang="en-US"/>
        </a:p>
      </dgm:t>
    </dgm:pt>
    <dgm:pt modelId="{6A58980E-D159-4BE4-81AA-4164E4205477}">
      <dgm:prSet/>
      <dgm:spPr/>
      <dgm:t>
        <a:bodyPr/>
        <a:lstStyle/>
        <a:p>
          <a:r>
            <a:rPr lang="en-US" b="0" i="0"/>
            <a:t>Strategies include tailored communication, adjusted management practices, and cultural awareness training. </a:t>
          </a:r>
          <a:endParaRPr lang="en-US"/>
        </a:p>
      </dgm:t>
    </dgm:pt>
    <dgm:pt modelId="{794179D0-FE53-49D1-8D63-347CDCDD5FA6}" type="parTrans" cxnId="{219595EE-61CF-4ED2-877C-F7FF6AF43C76}">
      <dgm:prSet/>
      <dgm:spPr/>
      <dgm:t>
        <a:bodyPr/>
        <a:lstStyle/>
        <a:p>
          <a:endParaRPr lang="en-US"/>
        </a:p>
      </dgm:t>
    </dgm:pt>
    <dgm:pt modelId="{471CC5D3-B814-433E-8E7B-2CF781465C64}" type="sibTrans" cxnId="{219595EE-61CF-4ED2-877C-F7FF6AF43C76}">
      <dgm:prSet/>
      <dgm:spPr/>
      <dgm:t>
        <a:bodyPr/>
        <a:lstStyle/>
        <a:p>
          <a:endParaRPr lang="en-US"/>
        </a:p>
      </dgm:t>
    </dgm:pt>
    <dgm:pt modelId="{B57CC575-5F1E-4413-84D8-B14B5D56FE51}">
      <dgm:prSet/>
      <dgm:spPr/>
      <dgm:t>
        <a:bodyPr/>
        <a:lstStyle/>
        <a:p>
          <a:r>
            <a:rPr lang="en-US" b="0" i="0" dirty="0"/>
            <a:t>Success Potential: Detailed recommendations for a successful expansion into Germany.</a:t>
          </a:r>
          <a:endParaRPr lang="en-US" dirty="0"/>
        </a:p>
      </dgm:t>
    </dgm:pt>
    <dgm:pt modelId="{64848FAF-67A9-48DD-8E1F-A46EA5B8335E}" type="parTrans" cxnId="{B93528AB-B847-4FBA-B42E-973A50041361}">
      <dgm:prSet/>
      <dgm:spPr/>
      <dgm:t>
        <a:bodyPr/>
        <a:lstStyle/>
        <a:p>
          <a:endParaRPr lang="en-US"/>
        </a:p>
      </dgm:t>
    </dgm:pt>
    <dgm:pt modelId="{AC4DE0E7-0751-43C2-89E4-C6BD94792AC3}" type="sibTrans" cxnId="{B93528AB-B847-4FBA-B42E-973A50041361}">
      <dgm:prSet/>
      <dgm:spPr/>
      <dgm:t>
        <a:bodyPr/>
        <a:lstStyle/>
        <a:p>
          <a:endParaRPr lang="en-US"/>
        </a:p>
      </dgm:t>
    </dgm:pt>
    <dgm:pt modelId="{35F100C3-575D-4AA2-81B5-2F402169DA01}">
      <dgm:prSet/>
      <dgm:spPr/>
      <dgm:t>
        <a:bodyPr/>
        <a:lstStyle/>
        <a:p>
          <a:r>
            <a:rPr lang="en-US" b="0" i="0"/>
            <a:t>Fostering an inclusive workplace, adapting leadership styles, and clear communication. </a:t>
          </a:r>
          <a:endParaRPr lang="en-US"/>
        </a:p>
      </dgm:t>
    </dgm:pt>
    <dgm:pt modelId="{200C7BF2-F25E-4354-8C33-88CDA369FB84}" type="parTrans" cxnId="{91F715C5-1E11-49E6-BAD6-700E82490C23}">
      <dgm:prSet/>
      <dgm:spPr/>
      <dgm:t>
        <a:bodyPr/>
        <a:lstStyle/>
        <a:p>
          <a:endParaRPr lang="en-US"/>
        </a:p>
      </dgm:t>
    </dgm:pt>
    <dgm:pt modelId="{7D54EAA5-35E4-4228-87EB-5F4EAC884EBE}" type="sibTrans" cxnId="{91F715C5-1E11-49E6-BAD6-700E82490C23}">
      <dgm:prSet/>
      <dgm:spPr/>
      <dgm:t>
        <a:bodyPr/>
        <a:lstStyle/>
        <a:p>
          <a:endParaRPr lang="en-US"/>
        </a:p>
      </dgm:t>
    </dgm:pt>
    <dgm:pt modelId="{E0650303-82A1-4F5B-95C2-7D688607A8F8}">
      <dgm:prSet/>
      <dgm:spPr/>
      <dgm:t>
        <a:bodyPr/>
        <a:lstStyle/>
        <a:p>
          <a:r>
            <a:rPr lang="en-US" b="0" i="0" dirty="0"/>
            <a:t>Strong potential for success by leveraging strengths and cultural differences.</a:t>
          </a:r>
          <a:endParaRPr lang="en-US" dirty="0"/>
        </a:p>
      </dgm:t>
    </dgm:pt>
    <dgm:pt modelId="{0D42A49C-6117-4AD3-9125-3EA77CF42D5C}" type="parTrans" cxnId="{B7D7264B-A403-4A38-804B-1CB9FD95EBB5}">
      <dgm:prSet/>
      <dgm:spPr/>
      <dgm:t>
        <a:bodyPr/>
        <a:lstStyle/>
        <a:p>
          <a:endParaRPr lang="en-US"/>
        </a:p>
      </dgm:t>
    </dgm:pt>
    <dgm:pt modelId="{0C9F1147-2256-4670-9E15-7A76478EA841}" type="sibTrans" cxnId="{B7D7264B-A403-4A38-804B-1CB9FD95EBB5}">
      <dgm:prSet/>
      <dgm:spPr/>
      <dgm:t>
        <a:bodyPr/>
        <a:lstStyle/>
        <a:p>
          <a:endParaRPr lang="en-US"/>
        </a:p>
      </dgm:t>
    </dgm:pt>
    <dgm:pt modelId="{FCFCEB73-9D30-A34D-B409-9E483C4F8931}" type="pres">
      <dgm:prSet presAssocID="{9740D90C-2B19-4F45-BB25-B94DFFA49837}" presName="Name0" presStyleCnt="0">
        <dgm:presLayoutVars>
          <dgm:dir/>
          <dgm:resizeHandles val="exact"/>
        </dgm:presLayoutVars>
      </dgm:prSet>
      <dgm:spPr/>
    </dgm:pt>
    <dgm:pt modelId="{209A01FE-FF1C-C54E-9658-756EDF46A407}" type="pres">
      <dgm:prSet presAssocID="{6950167C-4959-4E90-B4F5-82056615E50E}" presName="node" presStyleLbl="node1" presStyleIdx="0" presStyleCnt="6">
        <dgm:presLayoutVars>
          <dgm:bulletEnabled val="1"/>
        </dgm:presLayoutVars>
      </dgm:prSet>
      <dgm:spPr/>
    </dgm:pt>
    <dgm:pt modelId="{B748B0B1-B045-094E-9196-0B2DD80D5120}" type="pres">
      <dgm:prSet presAssocID="{888AB0A9-3B31-49D2-BFAE-2C467066B076}" presName="sibTrans" presStyleLbl="sibTrans1D1" presStyleIdx="0" presStyleCnt="5"/>
      <dgm:spPr/>
    </dgm:pt>
    <dgm:pt modelId="{0402208E-887A-D440-ABAF-BFC02C009341}" type="pres">
      <dgm:prSet presAssocID="{888AB0A9-3B31-49D2-BFAE-2C467066B076}" presName="connectorText" presStyleLbl="sibTrans1D1" presStyleIdx="0" presStyleCnt="5"/>
      <dgm:spPr/>
    </dgm:pt>
    <dgm:pt modelId="{3E394D76-CA21-E749-AA6B-D0C4E793AE02}" type="pres">
      <dgm:prSet presAssocID="{157F5576-8801-4A2F-BA17-6373AF4B34B8}" presName="node" presStyleLbl="node1" presStyleIdx="1" presStyleCnt="6">
        <dgm:presLayoutVars>
          <dgm:bulletEnabled val="1"/>
        </dgm:presLayoutVars>
      </dgm:prSet>
      <dgm:spPr/>
    </dgm:pt>
    <dgm:pt modelId="{B7801223-4FD7-484B-A4AD-E3A46D9FFB31}" type="pres">
      <dgm:prSet presAssocID="{D25AD4F1-C317-4B46-994A-8A1610CEEC95}" presName="sibTrans" presStyleLbl="sibTrans1D1" presStyleIdx="1" presStyleCnt="5"/>
      <dgm:spPr/>
    </dgm:pt>
    <dgm:pt modelId="{8284217A-2129-644B-82CF-45CB6A736EBA}" type="pres">
      <dgm:prSet presAssocID="{D25AD4F1-C317-4B46-994A-8A1610CEEC95}" presName="connectorText" presStyleLbl="sibTrans1D1" presStyleIdx="1" presStyleCnt="5"/>
      <dgm:spPr/>
    </dgm:pt>
    <dgm:pt modelId="{45F65534-8625-B74C-8DE7-1519CA8DC5A5}" type="pres">
      <dgm:prSet presAssocID="{6A58980E-D159-4BE4-81AA-4164E4205477}" presName="node" presStyleLbl="node1" presStyleIdx="2" presStyleCnt="6">
        <dgm:presLayoutVars>
          <dgm:bulletEnabled val="1"/>
        </dgm:presLayoutVars>
      </dgm:prSet>
      <dgm:spPr/>
    </dgm:pt>
    <dgm:pt modelId="{182142D1-1AE6-EA41-8245-515701A5F5C0}" type="pres">
      <dgm:prSet presAssocID="{471CC5D3-B814-433E-8E7B-2CF781465C64}" presName="sibTrans" presStyleLbl="sibTrans1D1" presStyleIdx="2" presStyleCnt="5"/>
      <dgm:spPr/>
    </dgm:pt>
    <dgm:pt modelId="{DFE493DF-2C42-254F-A98E-E72D1BE176C1}" type="pres">
      <dgm:prSet presAssocID="{471CC5D3-B814-433E-8E7B-2CF781465C64}" presName="connectorText" presStyleLbl="sibTrans1D1" presStyleIdx="2" presStyleCnt="5"/>
      <dgm:spPr/>
    </dgm:pt>
    <dgm:pt modelId="{E1527C9C-AB0E-544E-9A95-EA691BB36C30}" type="pres">
      <dgm:prSet presAssocID="{B57CC575-5F1E-4413-84D8-B14B5D56FE51}" presName="node" presStyleLbl="node1" presStyleIdx="3" presStyleCnt="6">
        <dgm:presLayoutVars>
          <dgm:bulletEnabled val="1"/>
        </dgm:presLayoutVars>
      </dgm:prSet>
      <dgm:spPr/>
    </dgm:pt>
    <dgm:pt modelId="{F0C9298D-70E7-4746-A849-70EAB1CA8DEB}" type="pres">
      <dgm:prSet presAssocID="{AC4DE0E7-0751-43C2-89E4-C6BD94792AC3}" presName="sibTrans" presStyleLbl="sibTrans1D1" presStyleIdx="3" presStyleCnt="5"/>
      <dgm:spPr/>
    </dgm:pt>
    <dgm:pt modelId="{465E734B-3CD4-F74E-B73A-5DFE26215A7C}" type="pres">
      <dgm:prSet presAssocID="{AC4DE0E7-0751-43C2-89E4-C6BD94792AC3}" presName="connectorText" presStyleLbl="sibTrans1D1" presStyleIdx="3" presStyleCnt="5"/>
      <dgm:spPr/>
    </dgm:pt>
    <dgm:pt modelId="{A178EDFA-4268-084E-9295-8890CAAFFF52}" type="pres">
      <dgm:prSet presAssocID="{35F100C3-575D-4AA2-81B5-2F402169DA01}" presName="node" presStyleLbl="node1" presStyleIdx="4" presStyleCnt="6">
        <dgm:presLayoutVars>
          <dgm:bulletEnabled val="1"/>
        </dgm:presLayoutVars>
      </dgm:prSet>
      <dgm:spPr/>
    </dgm:pt>
    <dgm:pt modelId="{515D8835-A1B9-6D47-B64F-97D7645893D2}" type="pres">
      <dgm:prSet presAssocID="{7D54EAA5-35E4-4228-87EB-5F4EAC884EBE}" presName="sibTrans" presStyleLbl="sibTrans1D1" presStyleIdx="4" presStyleCnt="5"/>
      <dgm:spPr/>
    </dgm:pt>
    <dgm:pt modelId="{B4AF310A-8BA1-BA43-AF54-9BE027C11039}" type="pres">
      <dgm:prSet presAssocID="{7D54EAA5-35E4-4228-87EB-5F4EAC884EBE}" presName="connectorText" presStyleLbl="sibTrans1D1" presStyleIdx="4" presStyleCnt="5"/>
      <dgm:spPr/>
    </dgm:pt>
    <dgm:pt modelId="{F268997E-D8ED-224B-BBBF-F05816B92F34}" type="pres">
      <dgm:prSet presAssocID="{E0650303-82A1-4F5B-95C2-7D688607A8F8}" presName="node" presStyleLbl="node1" presStyleIdx="5" presStyleCnt="6">
        <dgm:presLayoutVars>
          <dgm:bulletEnabled val="1"/>
        </dgm:presLayoutVars>
      </dgm:prSet>
      <dgm:spPr/>
    </dgm:pt>
  </dgm:ptLst>
  <dgm:cxnLst>
    <dgm:cxn modelId="{06840216-1783-4140-B346-C4415E9A7A37}" type="presOf" srcId="{9740D90C-2B19-4F45-BB25-B94DFFA49837}" destId="{FCFCEB73-9D30-A34D-B409-9E483C4F8931}" srcOrd="0" destOrd="0" presId="urn:microsoft.com/office/officeart/2016/7/layout/RepeatingBendingProcessNew"/>
    <dgm:cxn modelId="{C1C5601C-12AA-1640-B240-E97B00D65AD7}" type="presOf" srcId="{888AB0A9-3B31-49D2-BFAE-2C467066B076}" destId="{0402208E-887A-D440-ABAF-BFC02C009341}" srcOrd="1" destOrd="0" presId="urn:microsoft.com/office/officeart/2016/7/layout/RepeatingBendingProcessNew"/>
    <dgm:cxn modelId="{4135562E-DDC6-824C-87E3-45B860DB0EAF}" type="presOf" srcId="{6950167C-4959-4E90-B4F5-82056615E50E}" destId="{209A01FE-FF1C-C54E-9658-756EDF46A407}" srcOrd="0" destOrd="0" presId="urn:microsoft.com/office/officeart/2016/7/layout/RepeatingBendingProcessNew"/>
    <dgm:cxn modelId="{3731FE2F-D31C-48DE-B2B2-5F1F5727902C}" srcId="{9740D90C-2B19-4F45-BB25-B94DFFA49837}" destId="{157F5576-8801-4A2F-BA17-6373AF4B34B8}" srcOrd="1" destOrd="0" parTransId="{3CC77BD1-60E8-4067-8EBF-2DBC4EAE34AE}" sibTransId="{D25AD4F1-C317-4B46-994A-8A1610CEEC95}"/>
    <dgm:cxn modelId="{43484C42-B7A9-B246-BCF9-4A3498400590}" type="presOf" srcId="{888AB0A9-3B31-49D2-BFAE-2C467066B076}" destId="{B748B0B1-B045-094E-9196-0B2DD80D5120}" srcOrd="0" destOrd="0" presId="urn:microsoft.com/office/officeart/2016/7/layout/RepeatingBendingProcessNew"/>
    <dgm:cxn modelId="{B7D7264B-A403-4A38-804B-1CB9FD95EBB5}" srcId="{9740D90C-2B19-4F45-BB25-B94DFFA49837}" destId="{E0650303-82A1-4F5B-95C2-7D688607A8F8}" srcOrd="5" destOrd="0" parTransId="{0D42A49C-6117-4AD3-9125-3EA77CF42D5C}" sibTransId="{0C9F1147-2256-4670-9E15-7A76478EA841}"/>
    <dgm:cxn modelId="{A76F5C53-A4E8-6645-86D2-791493722E04}" type="presOf" srcId="{D25AD4F1-C317-4B46-994A-8A1610CEEC95}" destId="{8284217A-2129-644B-82CF-45CB6A736EBA}" srcOrd="1" destOrd="0" presId="urn:microsoft.com/office/officeart/2016/7/layout/RepeatingBendingProcessNew"/>
    <dgm:cxn modelId="{4FA43A57-61EE-9548-98B6-0E3B5724B098}" type="presOf" srcId="{E0650303-82A1-4F5B-95C2-7D688607A8F8}" destId="{F268997E-D8ED-224B-BBBF-F05816B92F34}" srcOrd="0" destOrd="0" presId="urn:microsoft.com/office/officeart/2016/7/layout/RepeatingBendingProcessNew"/>
    <dgm:cxn modelId="{96C04A70-2695-4D4E-BE7D-533A83C5E69D}" type="presOf" srcId="{AC4DE0E7-0751-43C2-89E4-C6BD94792AC3}" destId="{F0C9298D-70E7-4746-A849-70EAB1CA8DEB}" srcOrd="0" destOrd="0" presId="urn:microsoft.com/office/officeart/2016/7/layout/RepeatingBendingProcessNew"/>
    <dgm:cxn modelId="{BD07DF73-0FE3-174C-A793-20531C26A07A}" type="presOf" srcId="{35F100C3-575D-4AA2-81B5-2F402169DA01}" destId="{A178EDFA-4268-084E-9295-8890CAAFFF52}" srcOrd="0" destOrd="0" presId="urn:microsoft.com/office/officeart/2016/7/layout/RepeatingBendingProcessNew"/>
    <dgm:cxn modelId="{A55A0C76-AA23-0346-91FD-EFB9013705C4}" type="presOf" srcId="{471CC5D3-B814-433E-8E7B-2CF781465C64}" destId="{DFE493DF-2C42-254F-A98E-E72D1BE176C1}" srcOrd="1" destOrd="0" presId="urn:microsoft.com/office/officeart/2016/7/layout/RepeatingBendingProcessNew"/>
    <dgm:cxn modelId="{1BABC195-74B1-1545-879A-221D47C55757}" type="presOf" srcId="{D25AD4F1-C317-4B46-994A-8A1610CEEC95}" destId="{B7801223-4FD7-484B-A4AD-E3A46D9FFB31}" srcOrd="0" destOrd="0" presId="urn:microsoft.com/office/officeart/2016/7/layout/RepeatingBendingProcessNew"/>
    <dgm:cxn modelId="{D3B55599-716F-5446-B98C-BECB75B2AC48}" type="presOf" srcId="{157F5576-8801-4A2F-BA17-6373AF4B34B8}" destId="{3E394D76-CA21-E749-AA6B-D0C4E793AE02}" srcOrd="0" destOrd="0" presId="urn:microsoft.com/office/officeart/2016/7/layout/RepeatingBendingProcessNew"/>
    <dgm:cxn modelId="{82B25699-2FE4-450F-B28A-A75E1AB8AFC7}" srcId="{9740D90C-2B19-4F45-BB25-B94DFFA49837}" destId="{6950167C-4959-4E90-B4F5-82056615E50E}" srcOrd="0" destOrd="0" parTransId="{2D6F58FC-F4D7-414F-BEBF-36A7BE8E2D9A}" sibTransId="{888AB0A9-3B31-49D2-BFAE-2C467066B076}"/>
    <dgm:cxn modelId="{19D5589F-72E8-9345-BB44-721630CD5FF7}" type="presOf" srcId="{7D54EAA5-35E4-4228-87EB-5F4EAC884EBE}" destId="{515D8835-A1B9-6D47-B64F-97D7645893D2}" srcOrd="0" destOrd="0" presId="urn:microsoft.com/office/officeart/2016/7/layout/RepeatingBendingProcessNew"/>
    <dgm:cxn modelId="{B93528AB-B847-4FBA-B42E-973A50041361}" srcId="{9740D90C-2B19-4F45-BB25-B94DFFA49837}" destId="{B57CC575-5F1E-4413-84D8-B14B5D56FE51}" srcOrd="3" destOrd="0" parTransId="{64848FAF-67A9-48DD-8E1F-A46EA5B8335E}" sibTransId="{AC4DE0E7-0751-43C2-89E4-C6BD94792AC3}"/>
    <dgm:cxn modelId="{91F715C5-1E11-49E6-BAD6-700E82490C23}" srcId="{9740D90C-2B19-4F45-BB25-B94DFFA49837}" destId="{35F100C3-575D-4AA2-81B5-2F402169DA01}" srcOrd="4" destOrd="0" parTransId="{200C7BF2-F25E-4354-8C33-88CDA369FB84}" sibTransId="{7D54EAA5-35E4-4228-87EB-5F4EAC884EBE}"/>
    <dgm:cxn modelId="{D4CE95E8-EC77-3C41-ABD4-D43D20EA217E}" type="presOf" srcId="{AC4DE0E7-0751-43C2-89E4-C6BD94792AC3}" destId="{465E734B-3CD4-F74E-B73A-5DFE26215A7C}" srcOrd="1" destOrd="0" presId="urn:microsoft.com/office/officeart/2016/7/layout/RepeatingBendingProcessNew"/>
    <dgm:cxn modelId="{219595EE-61CF-4ED2-877C-F7FF6AF43C76}" srcId="{9740D90C-2B19-4F45-BB25-B94DFFA49837}" destId="{6A58980E-D159-4BE4-81AA-4164E4205477}" srcOrd="2" destOrd="0" parTransId="{794179D0-FE53-49D1-8D63-347CDCDD5FA6}" sibTransId="{471CC5D3-B814-433E-8E7B-2CF781465C64}"/>
    <dgm:cxn modelId="{4D2B00F2-40A8-C541-8803-D7C48765647A}" type="presOf" srcId="{471CC5D3-B814-433E-8E7B-2CF781465C64}" destId="{182142D1-1AE6-EA41-8245-515701A5F5C0}" srcOrd="0" destOrd="0" presId="urn:microsoft.com/office/officeart/2016/7/layout/RepeatingBendingProcessNew"/>
    <dgm:cxn modelId="{44583DF3-227C-B342-9FB9-B30B3D96DFA0}" type="presOf" srcId="{B57CC575-5F1E-4413-84D8-B14B5D56FE51}" destId="{E1527C9C-AB0E-544E-9A95-EA691BB36C30}" srcOrd="0" destOrd="0" presId="urn:microsoft.com/office/officeart/2016/7/layout/RepeatingBendingProcessNew"/>
    <dgm:cxn modelId="{2F87C2F6-ED31-7649-84E3-720BEE8ECE95}" type="presOf" srcId="{7D54EAA5-35E4-4228-87EB-5F4EAC884EBE}" destId="{B4AF310A-8BA1-BA43-AF54-9BE027C11039}" srcOrd="1" destOrd="0" presId="urn:microsoft.com/office/officeart/2016/7/layout/RepeatingBendingProcessNew"/>
    <dgm:cxn modelId="{4C42C1F8-DBF6-9247-90FC-8545B3EC5B9C}" type="presOf" srcId="{6A58980E-D159-4BE4-81AA-4164E4205477}" destId="{45F65534-8625-B74C-8DE7-1519CA8DC5A5}" srcOrd="0" destOrd="0" presId="urn:microsoft.com/office/officeart/2016/7/layout/RepeatingBendingProcessNew"/>
    <dgm:cxn modelId="{C057D4DC-2459-0E4B-9BA2-95FAA6F65ED3}" type="presParOf" srcId="{FCFCEB73-9D30-A34D-B409-9E483C4F8931}" destId="{209A01FE-FF1C-C54E-9658-756EDF46A407}" srcOrd="0" destOrd="0" presId="urn:microsoft.com/office/officeart/2016/7/layout/RepeatingBendingProcessNew"/>
    <dgm:cxn modelId="{C38442A5-53F5-D940-8CB6-99D958CCBB66}" type="presParOf" srcId="{FCFCEB73-9D30-A34D-B409-9E483C4F8931}" destId="{B748B0B1-B045-094E-9196-0B2DD80D5120}" srcOrd="1" destOrd="0" presId="urn:microsoft.com/office/officeart/2016/7/layout/RepeatingBendingProcessNew"/>
    <dgm:cxn modelId="{AFB87922-0613-B449-B0F0-8A73C15549B1}" type="presParOf" srcId="{B748B0B1-B045-094E-9196-0B2DD80D5120}" destId="{0402208E-887A-D440-ABAF-BFC02C009341}" srcOrd="0" destOrd="0" presId="urn:microsoft.com/office/officeart/2016/7/layout/RepeatingBendingProcessNew"/>
    <dgm:cxn modelId="{A53D35A7-4737-0B45-A0F8-9EF9E178DA24}" type="presParOf" srcId="{FCFCEB73-9D30-A34D-B409-9E483C4F8931}" destId="{3E394D76-CA21-E749-AA6B-D0C4E793AE02}" srcOrd="2" destOrd="0" presId="urn:microsoft.com/office/officeart/2016/7/layout/RepeatingBendingProcessNew"/>
    <dgm:cxn modelId="{DB644556-A759-F042-A5B2-D6FF1CC40C37}" type="presParOf" srcId="{FCFCEB73-9D30-A34D-B409-9E483C4F8931}" destId="{B7801223-4FD7-484B-A4AD-E3A46D9FFB31}" srcOrd="3" destOrd="0" presId="urn:microsoft.com/office/officeart/2016/7/layout/RepeatingBendingProcessNew"/>
    <dgm:cxn modelId="{0B6D5482-5232-FE45-BF39-7695C1597A07}" type="presParOf" srcId="{B7801223-4FD7-484B-A4AD-E3A46D9FFB31}" destId="{8284217A-2129-644B-82CF-45CB6A736EBA}" srcOrd="0" destOrd="0" presId="urn:microsoft.com/office/officeart/2016/7/layout/RepeatingBendingProcessNew"/>
    <dgm:cxn modelId="{862C79E3-4380-594A-A3D1-367B80DC1EEA}" type="presParOf" srcId="{FCFCEB73-9D30-A34D-B409-9E483C4F8931}" destId="{45F65534-8625-B74C-8DE7-1519CA8DC5A5}" srcOrd="4" destOrd="0" presId="urn:microsoft.com/office/officeart/2016/7/layout/RepeatingBendingProcessNew"/>
    <dgm:cxn modelId="{2319BA4D-41BE-3D4D-8B69-3ABF7EDB8F10}" type="presParOf" srcId="{FCFCEB73-9D30-A34D-B409-9E483C4F8931}" destId="{182142D1-1AE6-EA41-8245-515701A5F5C0}" srcOrd="5" destOrd="0" presId="urn:microsoft.com/office/officeart/2016/7/layout/RepeatingBendingProcessNew"/>
    <dgm:cxn modelId="{9C9DF069-29DA-334A-9B74-57CDB4312027}" type="presParOf" srcId="{182142D1-1AE6-EA41-8245-515701A5F5C0}" destId="{DFE493DF-2C42-254F-A98E-E72D1BE176C1}" srcOrd="0" destOrd="0" presId="urn:microsoft.com/office/officeart/2016/7/layout/RepeatingBendingProcessNew"/>
    <dgm:cxn modelId="{6907D042-D505-C043-975F-9415A030788F}" type="presParOf" srcId="{FCFCEB73-9D30-A34D-B409-9E483C4F8931}" destId="{E1527C9C-AB0E-544E-9A95-EA691BB36C30}" srcOrd="6" destOrd="0" presId="urn:microsoft.com/office/officeart/2016/7/layout/RepeatingBendingProcessNew"/>
    <dgm:cxn modelId="{1B6E14A3-AF05-6249-B346-8580417B6AC9}" type="presParOf" srcId="{FCFCEB73-9D30-A34D-B409-9E483C4F8931}" destId="{F0C9298D-70E7-4746-A849-70EAB1CA8DEB}" srcOrd="7" destOrd="0" presId="urn:microsoft.com/office/officeart/2016/7/layout/RepeatingBendingProcessNew"/>
    <dgm:cxn modelId="{A4378309-D28D-8B46-AA57-C44327384CBB}" type="presParOf" srcId="{F0C9298D-70E7-4746-A849-70EAB1CA8DEB}" destId="{465E734B-3CD4-F74E-B73A-5DFE26215A7C}" srcOrd="0" destOrd="0" presId="urn:microsoft.com/office/officeart/2016/7/layout/RepeatingBendingProcessNew"/>
    <dgm:cxn modelId="{7355B89A-3397-7342-8CCB-6402F74EF617}" type="presParOf" srcId="{FCFCEB73-9D30-A34D-B409-9E483C4F8931}" destId="{A178EDFA-4268-084E-9295-8890CAAFFF52}" srcOrd="8" destOrd="0" presId="urn:microsoft.com/office/officeart/2016/7/layout/RepeatingBendingProcessNew"/>
    <dgm:cxn modelId="{1E29F361-7524-E140-9B68-173B1146BF81}" type="presParOf" srcId="{FCFCEB73-9D30-A34D-B409-9E483C4F8931}" destId="{515D8835-A1B9-6D47-B64F-97D7645893D2}" srcOrd="9" destOrd="0" presId="urn:microsoft.com/office/officeart/2016/7/layout/RepeatingBendingProcessNew"/>
    <dgm:cxn modelId="{2DDC62CA-1E78-BA4F-8BDD-AA14C651AA9B}" type="presParOf" srcId="{515D8835-A1B9-6D47-B64F-97D7645893D2}" destId="{B4AF310A-8BA1-BA43-AF54-9BE027C11039}" srcOrd="0" destOrd="0" presId="urn:microsoft.com/office/officeart/2016/7/layout/RepeatingBendingProcessNew"/>
    <dgm:cxn modelId="{0252741B-C4B6-3A41-B84B-C9B87B19522B}" type="presParOf" srcId="{FCFCEB73-9D30-A34D-B409-9E483C4F8931}" destId="{F268997E-D8ED-224B-BBBF-F05816B92F34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5AD8F-8BD9-6A41-8F60-6E8815E1066F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09C230-73DB-6A48-A636-7ABDED7CEE38}">
      <dsp:nvSpPr>
        <dsp:cNvPr id="0" name=""/>
        <dsp:cNvSpPr/>
      </dsp:nvSpPr>
      <dsp:spPr>
        <a:xfrm>
          <a:off x="0" y="0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- Introduction to the Context</a:t>
          </a:r>
          <a:endParaRPr lang="en-US" sz="2100" kern="1200" dirty="0"/>
        </a:p>
      </dsp:txBody>
      <dsp:txXfrm>
        <a:off x="0" y="0"/>
        <a:ext cx="6291714" cy="691341"/>
      </dsp:txXfrm>
    </dsp:sp>
    <dsp:sp modelId="{B6E8084D-2422-6C4D-9392-1ACAFDC55CC0}">
      <dsp:nvSpPr>
        <dsp:cNvPr id="0" name=""/>
        <dsp:cNvSpPr/>
      </dsp:nvSpPr>
      <dsp:spPr>
        <a:xfrm>
          <a:off x="0" y="691341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E4479-C421-504A-9E4A-2BAE74B192AF}">
      <dsp:nvSpPr>
        <dsp:cNvPr id="0" name=""/>
        <dsp:cNvSpPr/>
      </dsp:nvSpPr>
      <dsp:spPr>
        <a:xfrm>
          <a:off x="0" y="691341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- German Culture Overview</a:t>
          </a:r>
          <a:endParaRPr lang="en-US" sz="2100" kern="1200" dirty="0"/>
        </a:p>
      </dsp:txBody>
      <dsp:txXfrm>
        <a:off x="0" y="691341"/>
        <a:ext cx="6291714" cy="691341"/>
      </dsp:txXfrm>
    </dsp:sp>
    <dsp:sp modelId="{6D76938B-9667-CD47-AA39-0BEFA3857F43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281502-A8C7-AB49-9D93-43630B38420C}">
      <dsp:nvSpPr>
        <dsp:cNvPr id="0" name=""/>
        <dsp:cNvSpPr/>
      </dsp:nvSpPr>
      <dsp:spPr>
        <a:xfrm>
          <a:off x="0" y="1382683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- Key Cultural Differences between the UK and Germany</a:t>
          </a:r>
          <a:endParaRPr lang="en-US" sz="2100" kern="1200" dirty="0"/>
        </a:p>
      </dsp:txBody>
      <dsp:txXfrm>
        <a:off x="0" y="1382683"/>
        <a:ext cx="6291714" cy="691341"/>
      </dsp:txXfrm>
    </dsp:sp>
    <dsp:sp modelId="{DA09EB43-B828-4745-A2B1-60B3861B85C0}">
      <dsp:nvSpPr>
        <dsp:cNvPr id="0" name=""/>
        <dsp:cNvSpPr/>
      </dsp:nvSpPr>
      <dsp:spPr>
        <a:xfrm>
          <a:off x="0" y="2074025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1457D-555E-5546-8C0F-0186BCC3A553}">
      <dsp:nvSpPr>
        <dsp:cNvPr id="0" name=""/>
        <dsp:cNvSpPr/>
      </dsp:nvSpPr>
      <dsp:spPr>
        <a:xfrm>
          <a:off x="0" y="2074025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- Cultural Sensitivity in Germany</a:t>
          </a:r>
          <a:endParaRPr lang="en-US" sz="2100" kern="1200" dirty="0"/>
        </a:p>
      </dsp:txBody>
      <dsp:txXfrm>
        <a:off x="0" y="2074025"/>
        <a:ext cx="6291714" cy="691341"/>
      </dsp:txXfrm>
    </dsp:sp>
    <dsp:sp modelId="{86D0BA92-E402-4742-BC05-E4699B231101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96D1ED-A368-9140-9A00-054C0F0F55B2}">
      <dsp:nvSpPr>
        <dsp:cNvPr id="0" name=""/>
        <dsp:cNvSpPr/>
      </dsp:nvSpPr>
      <dsp:spPr>
        <a:xfrm>
          <a:off x="0" y="2765367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- Hofstede's Cultural Dimensions: UK vs. Germany</a:t>
          </a:r>
          <a:endParaRPr lang="en-US" sz="2100" kern="1200" dirty="0"/>
        </a:p>
      </dsp:txBody>
      <dsp:txXfrm>
        <a:off x="0" y="2765367"/>
        <a:ext cx="6291714" cy="691341"/>
      </dsp:txXfrm>
    </dsp:sp>
    <dsp:sp modelId="{0BF18C48-C045-764F-B269-3685B4060216}">
      <dsp:nvSpPr>
        <dsp:cNvPr id="0" name=""/>
        <dsp:cNvSpPr/>
      </dsp:nvSpPr>
      <dsp:spPr>
        <a:xfrm>
          <a:off x="0" y="3456709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C92918-27B7-9D4A-939C-ADAEDD13F3E3}">
      <dsp:nvSpPr>
        <dsp:cNvPr id="0" name=""/>
        <dsp:cNvSpPr/>
      </dsp:nvSpPr>
      <dsp:spPr>
        <a:xfrm>
          <a:off x="0" y="3456709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- Recommendations</a:t>
          </a:r>
          <a:endParaRPr lang="en-US" sz="2100" kern="1200" dirty="0"/>
        </a:p>
      </dsp:txBody>
      <dsp:txXfrm>
        <a:off x="0" y="3456709"/>
        <a:ext cx="6291714" cy="691341"/>
      </dsp:txXfrm>
    </dsp:sp>
    <dsp:sp modelId="{04F77142-4378-064F-A826-D3344DC84B2D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A3A285-2B9F-7849-9F30-8ABB991824AB}">
      <dsp:nvSpPr>
        <dsp:cNvPr id="0" name=""/>
        <dsp:cNvSpPr/>
      </dsp:nvSpPr>
      <dsp:spPr>
        <a:xfrm>
          <a:off x="0" y="4148051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- Conclusion</a:t>
          </a:r>
          <a:endParaRPr lang="en-US" sz="2100" kern="1200" dirty="0"/>
        </a:p>
      </dsp:txBody>
      <dsp:txXfrm>
        <a:off x="0" y="4148051"/>
        <a:ext cx="6291714" cy="691341"/>
      </dsp:txXfrm>
    </dsp:sp>
    <dsp:sp modelId="{145E8CCB-0145-4842-9C87-59E7F324B556}">
      <dsp:nvSpPr>
        <dsp:cNvPr id="0" name=""/>
        <dsp:cNvSpPr/>
      </dsp:nvSpPr>
      <dsp:spPr>
        <a:xfrm>
          <a:off x="0" y="4839393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603611-465C-3E4E-94BF-B54297F942A9}">
      <dsp:nvSpPr>
        <dsp:cNvPr id="0" name=""/>
        <dsp:cNvSpPr/>
      </dsp:nvSpPr>
      <dsp:spPr>
        <a:xfrm>
          <a:off x="0" y="4839393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- References</a:t>
          </a:r>
          <a:endParaRPr lang="en-US" sz="2100" kern="1200" dirty="0"/>
        </a:p>
      </dsp:txBody>
      <dsp:txXfrm>
        <a:off x="0" y="4839393"/>
        <a:ext cx="6291714" cy="6913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A2166C-519F-4048-A1B6-37B798DA1A11}">
      <dsp:nvSpPr>
        <dsp:cNvPr id="0" name=""/>
        <dsp:cNvSpPr/>
      </dsp:nvSpPr>
      <dsp:spPr>
        <a:xfrm>
          <a:off x="882032" y="465644"/>
          <a:ext cx="1243044" cy="12430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B3CE2E-E04F-4F65-B146-F146F68F98B6}">
      <dsp:nvSpPr>
        <dsp:cNvPr id="0" name=""/>
        <dsp:cNvSpPr/>
      </dsp:nvSpPr>
      <dsp:spPr>
        <a:xfrm>
          <a:off x="122394" y="2055249"/>
          <a:ext cx="276232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Direct communication in Germany.</a:t>
          </a:r>
          <a:r>
            <a:rPr lang="en-GB" sz="1100" b="0" i="0" kern="1200" dirty="0"/>
            <a:t> Germans are known for their diligence, punctuality and directness.</a:t>
          </a:r>
          <a:endParaRPr lang="en-US" sz="1100" kern="1200" dirty="0"/>
        </a:p>
      </dsp:txBody>
      <dsp:txXfrm>
        <a:off x="122394" y="2055249"/>
        <a:ext cx="2762320" cy="720000"/>
      </dsp:txXfrm>
    </dsp:sp>
    <dsp:sp modelId="{CF68D034-D71B-4075-9696-F1F9FAF8C573}">
      <dsp:nvSpPr>
        <dsp:cNvPr id="0" name=""/>
        <dsp:cNvSpPr/>
      </dsp:nvSpPr>
      <dsp:spPr>
        <a:xfrm>
          <a:off x="4127759" y="465644"/>
          <a:ext cx="1243044" cy="12430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E0F346-256C-4351-97EF-581FB30F2C2F}">
      <dsp:nvSpPr>
        <dsp:cNvPr id="0" name=""/>
        <dsp:cNvSpPr/>
      </dsp:nvSpPr>
      <dsp:spPr>
        <a:xfrm>
          <a:off x="3368121" y="2055249"/>
          <a:ext cx="276232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Indirect communication in the UK.</a:t>
          </a:r>
          <a:r>
            <a:rPr lang="en-GB" sz="1100" b="0" i="0" kern="1200"/>
            <a:t> The British on the other hand, tend to be more polite and less direct in the way that they communicate with others.</a:t>
          </a:r>
          <a:endParaRPr lang="en-US" sz="1100" kern="1200"/>
        </a:p>
      </dsp:txBody>
      <dsp:txXfrm>
        <a:off x="3368121" y="2055249"/>
        <a:ext cx="2762320" cy="720000"/>
      </dsp:txXfrm>
    </dsp:sp>
    <dsp:sp modelId="{C8F17D5B-C649-4A0C-895B-DFADEBEEE20C}">
      <dsp:nvSpPr>
        <dsp:cNvPr id="0" name=""/>
        <dsp:cNvSpPr/>
      </dsp:nvSpPr>
      <dsp:spPr>
        <a:xfrm>
          <a:off x="7373485" y="465644"/>
          <a:ext cx="1243044" cy="12430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2AA855-B3EB-4988-B460-74EA86C75208}">
      <dsp:nvSpPr>
        <dsp:cNvPr id="0" name=""/>
        <dsp:cNvSpPr/>
      </dsp:nvSpPr>
      <dsp:spPr>
        <a:xfrm>
          <a:off x="6613847" y="2055249"/>
          <a:ext cx="276232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Formality in business</a:t>
          </a:r>
          <a:endParaRPr lang="en-US" sz="1100" kern="1200"/>
        </a:p>
      </dsp:txBody>
      <dsp:txXfrm>
        <a:off x="6613847" y="2055249"/>
        <a:ext cx="276232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ECBAA-F7F7-1E47-9FF6-4D3F13B3338F}">
      <dsp:nvSpPr>
        <dsp:cNvPr id="0" name=""/>
        <dsp:cNvSpPr/>
      </dsp:nvSpPr>
      <dsp:spPr>
        <a:xfrm>
          <a:off x="2090" y="1432468"/>
          <a:ext cx="2269337" cy="13616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u="sng" kern="1200" dirty="0"/>
            <a:t>Power Distance </a:t>
          </a:r>
        </a:p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The level of acceptance by a society of the unequal distribution of power in institutions</a:t>
          </a:r>
          <a:endParaRPr lang="en-US" sz="1100" kern="1200" dirty="0"/>
        </a:p>
      </dsp:txBody>
      <dsp:txXfrm>
        <a:off x="2090" y="1432468"/>
        <a:ext cx="2269337" cy="1361602"/>
      </dsp:txXfrm>
    </dsp:sp>
    <dsp:sp modelId="{F5B7C372-37BE-3B43-8E7F-AEA267016E74}">
      <dsp:nvSpPr>
        <dsp:cNvPr id="0" name=""/>
        <dsp:cNvSpPr/>
      </dsp:nvSpPr>
      <dsp:spPr>
        <a:xfrm>
          <a:off x="2307063" y="1991770"/>
          <a:ext cx="34040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3231BB-E7AD-FA48-9F64-5B5B756B7F6E}">
      <dsp:nvSpPr>
        <dsp:cNvPr id="0" name=""/>
        <dsp:cNvSpPr/>
      </dsp:nvSpPr>
      <dsp:spPr>
        <a:xfrm>
          <a:off x="2683099" y="1432468"/>
          <a:ext cx="2269337" cy="1361602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u="sng" kern="1200" dirty="0"/>
            <a:t>Uncertainty Avoidance </a:t>
          </a:r>
        </a:p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The extent to which people in a society feel threatened by ambiguous situations</a:t>
          </a:r>
        </a:p>
      </dsp:txBody>
      <dsp:txXfrm>
        <a:off x="2683099" y="1432468"/>
        <a:ext cx="2269337" cy="1361602"/>
      </dsp:txXfrm>
    </dsp:sp>
    <dsp:sp modelId="{C081918C-4273-5047-90AD-12AFE7D72754}">
      <dsp:nvSpPr>
        <dsp:cNvPr id="0" name=""/>
        <dsp:cNvSpPr/>
      </dsp:nvSpPr>
      <dsp:spPr>
        <a:xfrm>
          <a:off x="4988072" y="1991770"/>
          <a:ext cx="34040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8477AF-A088-AD4C-B2EB-795E9F1DC629}">
      <dsp:nvSpPr>
        <dsp:cNvPr id="0" name=""/>
        <dsp:cNvSpPr/>
      </dsp:nvSpPr>
      <dsp:spPr>
        <a:xfrm>
          <a:off x="5364108" y="1432468"/>
          <a:ext cx="2269337" cy="1361602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u="sng" kern="1200" dirty="0"/>
            <a:t>Individualism </a:t>
          </a:r>
        </a:p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The tendency of people to look after themselves and their immediate families only and to neglect the needs of society</a:t>
          </a:r>
          <a:endParaRPr lang="en-US" sz="1100" kern="1200" dirty="0"/>
        </a:p>
      </dsp:txBody>
      <dsp:txXfrm>
        <a:off x="5364108" y="1432468"/>
        <a:ext cx="2269337" cy="1361602"/>
      </dsp:txXfrm>
    </dsp:sp>
    <dsp:sp modelId="{13D82159-DBC9-B44A-AE9A-AEAA99D276AE}">
      <dsp:nvSpPr>
        <dsp:cNvPr id="0" name=""/>
        <dsp:cNvSpPr/>
      </dsp:nvSpPr>
      <dsp:spPr>
        <a:xfrm>
          <a:off x="7669081" y="1991770"/>
          <a:ext cx="34040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29E9B0-04CB-1346-8193-12471C3EEBC7}">
      <dsp:nvSpPr>
        <dsp:cNvPr id="0" name=""/>
        <dsp:cNvSpPr/>
      </dsp:nvSpPr>
      <dsp:spPr>
        <a:xfrm>
          <a:off x="8045117" y="1432468"/>
          <a:ext cx="2269337" cy="1361602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u="sng" kern="1200" dirty="0"/>
            <a:t>Collectivism </a:t>
          </a:r>
        </a:p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The desire for tight social frameworks, emotional dependence on belonging to “the organization,” and a strong belief in group decisions</a:t>
          </a:r>
        </a:p>
      </dsp:txBody>
      <dsp:txXfrm>
        <a:off x="8045117" y="1432468"/>
        <a:ext cx="2269337" cy="13616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48B0B1-B045-094E-9196-0B2DD80D5120}">
      <dsp:nvSpPr>
        <dsp:cNvPr id="0" name=""/>
        <dsp:cNvSpPr/>
      </dsp:nvSpPr>
      <dsp:spPr>
        <a:xfrm>
          <a:off x="2304317" y="612089"/>
          <a:ext cx="4726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265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28064" y="655293"/>
        <a:ext cx="25162" cy="5032"/>
      </dsp:txXfrm>
    </dsp:sp>
    <dsp:sp modelId="{209A01FE-FF1C-C54E-9658-756EDF46A407}">
      <dsp:nvSpPr>
        <dsp:cNvPr id="0" name=""/>
        <dsp:cNvSpPr/>
      </dsp:nvSpPr>
      <dsp:spPr>
        <a:xfrm>
          <a:off x="118045" y="1388"/>
          <a:ext cx="2188071" cy="131284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217" tIns="112543" rIns="107217" bIns="11254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Applied intercultural competence to tackle cultural challenges. </a:t>
          </a:r>
          <a:endParaRPr lang="en-US" sz="1500" kern="1200" dirty="0"/>
        </a:p>
      </dsp:txBody>
      <dsp:txXfrm>
        <a:off x="118045" y="1388"/>
        <a:ext cx="2188071" cy="1312842"/>
      </dsp:txXfrm>
    </dsp:sp>
    <dsp:sp modelId="{B7801223-4FD7-484B-A4AD-E3A46D9FFB31}">
      <dsp:nvSpPr>
        <dsp:cNvPr id="0" name=""/>
        <dsp:cNvSpPr/>
      </dsp:nvSpPr>
      <dsp:spPr>
        <a:xfrm>
          <a:off x="1212081" y="1312431"/>
          <a:ext cx="2691327" cy="472656"/>
        </a:xfrm>
        <a:custGeom>
          <a:avLst/>
          <a:gdLst/>
          <a:ahLst/>
          <a:cxnLst/>
          <a:rect l="0" t="0" r="0" b="0"/>
          <a:pathLst>
            <a:path>
              <a:moveTo>
                <a:pt x="2691327" y="0"/>
              </a:moveTo>
              <a:lnTo>
                <a:pt x="2691327" y="253428"/>
              </a:lnTo>
              <a:lnTo>
                <a:pt x="0" y="253428"/>
              </a:lnTo>
              <a:lnTo>
                <a:pt x="0" y="472656"/>
              </a:lnTo>
            </a:path>
          </a:pathLst>
        </a:custGeom>
        <a:noFill/>
        <a:ln w="635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89296" y="1546243"/>
        <a:ext cx="136898" cy="5032"/>
      </dsp:txXfrm>
    </dsp:sp>
    <dsp:sp modelId="{3E394D76-CA21-E749-AA6B-D0C4E793AE02}">
      <dsp:nvSpPr>
        <dsp:cNvPr id="0" name=""/>
        <dsp:cNvSpPr/>
      </dsp:nvSpPr>
      <dsp:spPr>
        <a:xfrm>
          <a:off x="2809373" y="1388"/>
          <a:ext cx="2188071" cy="1312842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217" tIns="112543" rIns="107217" bIns="11254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Cultural adaptation is critical for international business success. </a:t>
          </a:r>
          <a:endParaRPr lang="en-US" sz="1500" kern="1200" dirty="0"/>
        </a:p>
      </dsp:txBody>
      <dsp:txXfrm>
        <a:off x="2809373" y="1388"/>
        <a:ext cx="2188071" cy="1312842"/>
      </dsp:txXfrm>
    </dsp:sp>
    <dsp:sp modelId="{182142D1-1AE6-EA41-8245-515701A5F5C0}">
      <dsp:nvSpPr>
        <dsp:cNvPr id="0" name=""/>
        <dsp:cNvSpPr/>
      </dsp:nvSpPr>
      <dsp:spPr>
        <a:xfrm>
          <a:off x="2304317" y="2428189"/>
          <a:ext cx="4726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2656" y="45720"/>
              </a:lnTo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28064" y="2471392"/>
        <a:ext cx="25162" cy="5032"/>
      </dsp:txXfrm>
    </dsp:sp>
    <dsp:sp modelId="{45F65534-8625-B74C-8DE7-1519CA8DC5A5}">
      <dsp:nvSpPr>
        <dsp:cNvPr id="0" name=""/>
        <dsp:cNvSpPr/>
      </dsp:nvSpPr>
      <dsp:spPr>
        <a:xfrm>
          <a:off x="118045" y="1817487"/>
          <a:ext cx="2188071" cy="1312842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217" tIns="112543" rIns="107217" bIns="11254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/>
            <a:t>Strategies include tailored communication, adjusted management practices, and cultural awareness training. </a:t>
          </a:r>
          <a:endParaRPr lang="en-US" sz="1500" kern="1200"/>
        </a:p>
      </dsp:txBody>
      <dsp:txXfrm>
        <a:off x="118045" y="1817487"/>
        <a:ext cx="2188071" cy="1312842"/>
      </dsp:txXfrm>
    </dsp:sp>
    <dsp:sp modelId="{F0C9298D-70E7-4746-A849-70EAB1CA8DEB}">
      <dsp:nvSpPr>
        <dsp:cNvPr id="0" name=""/>
        <dsp:cNvSpPr/>
      </dsp:nvSpPr>
      <dsp:spPr>
        <a:xfrm>
          <a:off x="1212081" y="3128530"/>
          <a:ext cx="2691327" cy="472656"/>
        </a:xfrm>
        <a:custGeom>
          <a:avLst/>
          <a:gdLst/>
          <a:ahLst/>
          <a:cxnLst/>
          <a:rect l="0" t="0" r="0" b="0"/>
          <a:pathLst>
            <a:path>
              <a:moveTo>
                <a:pt x="2691327" y="0"/>
              </a:moveTo>
              <a:lnTo>
                <a:pt x="2691327" y="253428"/>
              </a:lnTo>
              <a:lnTo>
                <a:pt x="0" y="253428"/>
              </a:lnTo>
              <a:lnTo>
                <a:pt x="0" y="472656"/>
              </a:lnTo>
            </a:path>
          </a:pathLst>
        </a:custGeom>
        <a:noFill/>
        <a:ln w="635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89296" y="3362342"/>
        <a:ext cx="136898" cy="5032"/>
      </dsp:txXfrm>
    </dsp:sp>
    <dsp:sp modelId="{E1527C9C-AB0E-544E-9A95-EA691BB36C30}">
      <dsp:nvSpPr>
        <dsp:cNvPr id="0" name=""/>
        <dsp:cNvSpPr/>
      </dsp:nvSpPr>
      <dsp:spPr>
        <a:xfrm>
          <a:off x="2809373" y="1817487"/>
          <a:ext cx="2188071" cy="1312842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217" tIns="112543" rIns="107217" bIns="11254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Success Potential: Detailed recommendations for a successful expansion into Germany.</a:t>
          </a:r>
          <a:endParaRPr lang="en-US" sz="1500" kern="1200" dirty="0"/>
        </a:p>
      </dsp:txBody>
      <dsp:txXfrm>
        <a:off x="2809373" y="1817487"/>
        <a:ext cx="2188071" cy="1312842"/>
      </dsp:txXfrm>
    </dsp:sp>
    <dsp:sp modelId="{515D8835-A1B9-6D47-B64F-97D7645893D2}">
      <dsp:nvSpPr>
        <dsp:cNvPr id="0" name=""/>
        <dsp:cNvSpPr/>
      </dsp:nvSpPr>
      <dsp:spPr>
        <a:xfrm>
          <a:off x="2304317" y="4244288"/>
          <a:ext cx="4726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2656" y="45720"/>
              </a:lnTo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28064" y="4287491"/>
        <a:ext cx="25162" cy="5032"/>
      </dsp:txXfrm>
    </dsp:sp>
    <dsp:sp modelId="{A178EDFA-4268-084E-9295-8890CAAFFF52}">
      <dsp:nvSpPr>
        <dsp:cNvPr id="0" name=""/>
        <dsp:cNvSpPr/>
      </dsp:nvSpPr>
      <dsp:spPr>
        <a:xfrm>
          <a:off x="118045" y="3633586"/>
          <a:ext cx="2188071" cy="1312842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217" tIns="112543" rIns="107217" bIns="11254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/>
            <a:t>Fostering an inclusive workplace, adapting leadership styles, and clear communication. </a:t>
          </a:r>
          <a:endParaRPr lang="en-US" sz="1500" kern="1200"/>
        </a:p>
      </dsp:txBody>
      <dsp:txXfrm>
        <a:off x="118045" y="3633586"/>
        <a:ext cx="2188071" cy="1312842"/>
      </dsp:txXfrm>
    </dsp:sp>
    <dsp:sp modelId="{F268997E-D8ED-224B-BBBF-F05816B92F34}">
      <dsp:nvSpPr>
        <dsp:cNvPr id="0" name=""/>
        <dsp:cNvSpPr/>
      </dsp:nvSpPr>
      <dsp:spPr>
        <a:xfrm>
          <a:off x="2809373" y="3633586"/>
          <a:ext cx="2188071" cy="1312842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217" tIns="112543" rIns="107217" bIns="11254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Strong potential for success by leveraging strengths and cultural differences.</a:t>
          </a:r>
          <a:endParaRPr lang="en-US" sz="1500" kern="1200" dirty="0"/>
        </a:p>
      </dsp:txBody>
      <dsp:txXfrm>
        <a:off x="2809373" y="3633586"/>
        <a:ext cx="2188071" cy="13128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ProcessNew">
  <dgm:title val="Basic Process New"/>
  <dgm:desc val="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fact="0.15"/>
      <dgm:constr type="h" for="ch" forName="sibTrans" op="equ"/>
    </dgm:constrLst>
    <dgm:ruleLst>
      <dgm:rule type="h" for="ch" forName="sibTrans" val="6.75" fact="NaN" max="NaN"/>
      <dgm:rule type="w" for="ch" forName="sibTrans" val="8.75" fact="NaN" max="NaN"/>
    </dgm:ruleLst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lMarg" val="12"/>
          <dgm:constr type="rMarg" val="12"/>
          <dgm:constr type="tMarg" val="12"/>
          <dgm:constr type="bMarg" val="12"/>
        </dgm:constrLst>
        <dgm:ruleLst>
          <dgm:rule type="primFontSz" val="11" fact="NaN" max="NaN"/>
          <dgm:rule type="primFontSz" val="18" fact="NaN" max="NaN"/>
          <dgm:rule type="h" val="NaN" fact="1.5" max="NaN"/>
          <dgm:rule type="primFontSz" val="11" fact="NaN" max="NaN"/>
          <dgm:rule type="h" val="INF" fact="NaN" max="NaN"/>
        </dgm:ruleLst>
      </dgm:layoutNode>
      <dgm:forEach name="sibTransForEach" axis="followSib" ptType="sibTrans" cnt="1">
        <dgm:layoutNode name="sibTransSpacerBeforeConnector" styleLbl="node1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>
            <dgm:rule type="w" val="4.5" fact="NaN" max="NaN"/>
          </dgm:ruleLst>
        </dgm:layoutNode>
        <dgm:layoutNode name="sibTrans" styleLbl="node1">
          <dgm:alg type="sp"/>
          <dgm:shape xmlns:r="http://schemas.openxmlformats.org/officeDocument/2006/relationships" type="rightArrow" r:blip="">
            <dgm:adjLst>
              <dgm:adj idx="1" val="0.5"/>
            </dgm:adjLst>
          </dgm:shape>
          <dgm:presOf axis="self"/>
          <dgm:constrLst>
            <dgm:constr type="h" val="6.75"/>
          </dgm:constrLst>
          <dgm:ruleLst>
            <dgm:rule type="h" val="6.75" fact="NaN" max="NaN"/>
            <dgm:rule type="w" val="8.75" fact="NaN" max="NaN"/>
          </dgm:ruleLst>
        </dgm:layoutNode>
        <dgm:layoutNode name="sibTransSpacerAfterConnector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D7A3A-2F53-4F4B-8591-C4F9ECAEA4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73D407-BC53-4654-AD72-53E83A40A7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6D834-EF05-4AC1-AA5F-8D874FF50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pPr/>
              <a:t>7/24/24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A916B9-B0EF-46FF-AF62-F57F73A3E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8EFDA-2A61-4AFF-9B56-A67BF1E49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377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4AB4D-96D3-4AF0-A38E-7A120F0C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67860-DFA5-4808-90D9-255197468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96285-7F67-481E-B7C1-778F50401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pPr/>
              <a:t>7/24/24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663E6-9904-451B-8A81-B1B29318B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2316D-114F-4AD8-B9BB-2E5BFE30E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420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502E5-58AA-4B7E-9FF6-46CE9865E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D563B6-47FB-43EE-9979-91E085BC1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14507-5BBA-4577-AB50-96C6D838D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pPr/>
              <a:t>7/24/24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E5B09C-C6C7-4081-90EA-7CB34A686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A4F51-B615-4E91-B492-A71F7313E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399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275DD-2258-435E-A851-A56C5FD26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2BC13-5327-4371-B96A-C7B3F38F5F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A74DEF-B38F-4582-95A1-8BE1A8883B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814F77-5FD0-41EF-BD4B-F3E2C9546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pPr/>
              <a:t>7/24/24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C13E93-BC04-470D-8F8E-EC5E6CFF7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2209F4-5769-4FB2-88AF-99D43A429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371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B5791-2E6B-456E-9BA2-389A5998A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29242E-6F34-461F-A807-E7505B243F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DD043D-2D76-43F3-8878-26D575C287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D4F221-B8F9-4EE9-8199-B6818CEDB3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57DA2A-0F7D-4F01-B7CF-7B74401C00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B452C7-8E00-4A09-99BB-590717273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pPr/>
              <a:t>7/24/24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E39ABF-B619-40D9-9F54-BC1017DFD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32C18-AFE7-4732-80FD-4AEA2FF6F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920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1BBC7-9179-471F-B678-665ED0973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7678DF-0D9E-4B8F-873B-82784F369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pPr/>
              <a:t>7/24/24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A39E67-D42F-4020-A840-2C7DBC5E8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5081A9-D591-44D4-B0D0-481DF4A1B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848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AEF9C-AAF0-493E-BA9A-A888BE847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pPr/>
              <a:t>7/24/24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603E3C-AAB9-452D-BC88-C6FC4744D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FD3327-81C5-42EF-9951-8EEADE4BE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44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AFFC2-EDDE-4170-BB8E-30B25006D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8FA0C-185E-4F1A-BB55-0C1CF4FD4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B03488-F35F-4462-8678-ABE5B991B0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7D2342-9102-4FFC-84DC-1D0EE862D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pPr/>
              <a:t>7/24/24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FB98F7-9159-42C1-ADD1-5270F7C88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29858-68EF-4939-B6DD-4463204CB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A2C7-72AC-45DE-8B21-3507E3CE3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02D93D-B6F2-44B1-A703-3E42119AE4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3B483E-98F6-42A8-B493-DC8662E20D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5C51E6-4B8E-46EE-9894-0E3BF6E51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pPr/>
              <a:t>7/24/24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67CD98-8E87-4EB9-BBE7-BD0BF404E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4EC78-D6E6-4DF2-868D-4E36D83AA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761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26D13-7223-42E0-B2F4-A1971C735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978BE1-E05B-4973-9B43-C095902909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23B8B-422B-4792-97A4-526B8A23B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pPr/>
              <a:t>7/24/24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8C4E8-9E77-4125-ADE6-0E3146C09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B8972-6619-4F0F-BBA6-DEF780501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020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922835-B2AD-4397-A52B-788398298D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CAD00B-1C48-4053-BBB2-FC6D5A105C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417AD2-B378-4474-9A2E-7092A6ACF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pPr/>
              <a:t>7/24/24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7A30DC-E35B-4851-9543-4C6FE2174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BB384-1407-437D-8782-E2466F4DA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03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16A356-0F39-4330-87CC-C300A1820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73668-A921-42B6-94BD-B3A3D81D05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E4DA2-0022-4CE4-BCB4-927935B771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46836-3DFA-482E-9060-8D54F56622CB}" type="datetimeFigureOut">
              <a:rPr lang="en-US" smtClean="0"/>
              <a:pPr/>
              <a:t>7/24/24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A1238-17CA-4D3B-A147-AB8FEABDFA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7DDAA-022E-4C87-92F7-24DBC16798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5F5D4-3012-4A68-B648-865CE5EFF6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362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08" name="Rectangle 1107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0" name="Right Triangle 110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2" name="Rectangle 11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EE55BD-CD39-4890-BDF2-10378D5A7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1" y="1036674"/>
            <a:ext cx="9541068" cy="1994083"/>
          </a:xfrm>
        </p:spPr>
        <p:txBody>
          <a:bodyPr anchor="b">
            <a:normAutofit/>
          </a:bodyPr>
          <a:lstStyle/>
          <a:p>
            <a:r>
              <a:rPr lang="en-GB" sz="3600" b="1" i="1" dirty="0">
                <a:highlight>
                  <a:srgbClr val="C0C0C0"/>
                </a:highlight>
                <a:latin typeface="+mn-lt"/>
              </a:rPr>
              <a:t>Zizzi’s Strategic Entry into the German Market</a:t>
            </a:r>
            <a:r>
              <a:rPr lang="en-GB" sz="3600" b="1" i="1" dirty="0">
                <a:latin typeface="+mn-lt"/>
              </a:rPr>
              <a:t> </a:t>
            </a:r>
            <a:br>
              <a:rPr lang="en-GB" sz="2900" dirty="0">
                <a:solidFill>
                  <a:schemeClr val="bg1"/>
                </a:solidFill>
              </a:rPr>
            </a:br>
            <a:br>
              <a:rPr lang="en-GB" sz="2900" dirty="0">
                <a:solidFill>
                  <a:schemeClr val="bg1"/>
                </a:solidFill>
              </a:rPr>
            </a:br>
            <a:r>
              <a:rPr lang="en-GB" sz="2900" dirty="0">
                <a:solidFill>
                  <a:schemeClr val="bg1"/>
                </a:solidFill>
              </a:rPr>
              <a:t> </a:t>
            </a:r>
            <a:endParaRPr lang="en-US" sz="2900" dirty="0">
              <a:solidFill>
                <a:schemeClr val="bg1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0244" y="275675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7F7184B-FF28-3B8B-EC68-2D2C90F85219}"/>
              </a:ext>
            </a:extLst>
          </p:cNvPr>
          <p:cNvSpPr txBox="1"/>
          <p:nvPr/>
        </p:nvSpPr>
        <p:spPr>
          <a:xfrm>
            <a:off x="1362269" y="3335867"/>
            <a:ext cx="5057192" cy="2126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800" b="1" i="1" dirty="0">
                <a:effectLst/>
                <a:highlight>
                  <a:srgbClr val="C0C0C0"/>
                </a:highlight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Module: </a:t>
            </a:r>
            <a:r>
              <a:rPr lang="en-US" sz="1800" b="1" dirty="0">
                <a:effectLst/>
                <a:highlight>
                  <a:srgbClr val="C0C0C0"/>
                </a:highlight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Business</a:t>
            </a:r>
            <a:r>
              <a:rPr lang="en-US" sz="1800" b="1" i="1" dirty="0">
                <a:effectLst/>
                <a:highlight>
                  <a:srgbClr val="C0C0C0"/>
                </a:highlight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Communications</a:t>
            </a:r>
            <a:endParaRPr lang="en-GB" sz="1800" dirty="0">
              <a:effectLst/>
              <a:highlight>
                <a:srgbClr val="C0C0C0"/>
              </a:highlight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1800" b="1" i="1" dirty="0">
                <a:effectLst/>
                <a:highlight>
                  <a:srgbClr val="C0C0C0"/>
                </a:highlight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Code: LCBB6001</a:t>
            </a:r>
            <a:endParaRPr lang="en-GB" sz="1800" dirty="0">
              <a:effectLst/>
              <a:highlight>
                <a:srgbClr val="C0C0C0"/>
              </a:highlight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1800" b="1" i="1" dirty="0">
                <a:effectLst/>
                <a:highlight>
                  <a:srgbClr val="C0C0C0"/>
                </a:highlight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Lecturer:  Dr Laila </a:t>
            </a:r>
            <a:r>
              <a:rPr lang="en-US" sz="1800" b="1" i="1" dirty="0" err="1">
                <a:effectLst/>
                <a:highlight>
                  <a:srgbClr val="C0C0C0"/>
                </a:highlight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Maazous</a:t>
            </a:r>
            <a:endParaRPr lang="en-GB" sz="1800" dirty="0">
              <a:effectLst/>
              <a:highlight>
                <a:srgbClr val="C0C0C0"/>
              </a:highlight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1800" b="1" i="1" dirty="0">
                <a:effectLst/>
                <a:highlight>
                  <a:srgbClr val="C0C0C0"/>
                </a:highlight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Name: Simona </a:t>
            </a:r>
            <a:r>
              <a:rPr lang="en-US" sz="1800" b="1" i="1" dirty="0" err="1">
                <a:effectLst/>
                <a:highlight>
                  <a:srgbClr val="C0C0C0"/>
                </a:highlight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Vitelaru</a:t>
            </a:r>
            <a:endParaRPr lang="en-GB" sz="1800" dirty="0">
              <a:effectLst/>
              <a:highlight>
                <a:srgbClr val="C0C0C0"/>
              </a:highlight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1800" b="1" i="1" dirty="0">
                <a:effectLst/>
                <a:highlight>
                  <a:srgbClr val="C0C0C0"/>
                </a:highlight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Student ID: 2133624</a:t>
            </a:r>
            <a:endParaRPr lang="en-GB" sz="1800" dirty="0">
              <a:effectLst/>
              <a:highlight>
                <a:srgbClr val="C0C0C0"/>
              </a:highlight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8779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4A093-8D09-4686-9065-B73A58303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pPr algn="ctr"/>
            <a:r>
              <a:rPr lang="en-GB" sz="4100" b="1" i="1" u="sng" dirty="0">
                <a:solidFill>
                  <a:srgbClr val="FFFFFF"/>
                </a:solidFill>
              </a:rPr>
              <a:t>Main content</a:t>
            </a:r>
            <a:endParaRPr lang="en-US" sz="4100" b="1" i="1" u="sng" dirty="0">
              <a:solidFill>
                <a:srgbClr val="FFFFFF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016" y="205740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01518EE5-9E51-29BC-E4D9-D784B03832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3403361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08886252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10" name="Rectangle 310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/>
          <p:nvPr/>
        </p:nvPicPr>
        <p:blipFill>
          <a:blip r:embed="rId2" cstate="print"/>
          <a:srcRect r="14057" b="-2"/>
          <a:stretch/>
        </p:blipFill>
        <p:spPr bwMode="auto">
          <a:xfrm>
            <a:off x="1" y="10"/>
            <a:ext cx="4659119" cy="3428990"/>
          </a:xfrm>
          <a:prstGeom prst="rect">
            <a:avLst/>
          </a:prstGeom>
          <a:noFill/>
        </p:spPr>
      </p:pic>
      <p:pic>
        <p:nvPicPr>
          <p:cNvPr id="6" name="Picture 5"/>
          <p:cNvPicPr/>
          <p:nvPr/>
        </p:nvPicPr>
        <p:blipFill>
          <a:blip r:embed="rId3"/>
          <a:srcRect l="6822" r="702" b="3"/>
          <a:stretch/>
        </p:blipFill>
        <p:spPr bwMode="auto">
          <a:xfrm>
            <a:off x="20" y="3429000"/>
            <a:ext cx="4663420" cy="3429000"/>
          </a:xfrm>
          <a:prstGeom prst="rect">
            <a:avLst/>
          </a:prstGeom>
          <a:noFill/>
        </p:spPr>
      </p:pic>
      <p:pic>
        <p:nvPicPr>
          <p:cNvPr id="7" name="Picture 6"/>
          <p:cNvPicPr/>
          <p:nvPr/>
        </p:nvPicPr>
        <p:blipFill>
          <a:blip r:embed="rId4" cstate="print"/>
          <a:srcRect l="6575" r="2" b="2"/>
          <a:stretch/>
        </p:blipFill>
        <p:spPr bwMode="auto">
          <a:xfrm>
            <a:off x="4654296" y="10"/>
            <a:ext cx="7537704" cy="6857990"/>
          </a:xfrm>
          <a:prstGeom prst="rect">
            <a:avLst/>
          </a:prstGeom>
          <a:noFill/>
        </p:spPr>
      </p:pic>
      <p:sp>
        <p:nvSpPr>
          <p:cNvPr id="3112" name="Freeform: Shape 3106">
            <a:extLst>
              <a:ext uri="{FF2B5EF4-FFF2-40B4-BE49-F238E27FC236}">
                <a16:creationId xmlns:a16="http://schemas.microsoft.com/office/drawing/2014/main" id="{7262C87B-205C-4719-AC60-AF13E94F1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322626"/>
            <a:ext cx="5772560" cy="6212748"/>
          </a:xfrm>
          <a:custGeom>
            <a:avLst/>
            <a:gdLst>
              <a:gd name="connsiteX0" fmla="*/ 0 w 5772560"/>
              <a:gd name="connsiteY0" fmla="*/ 0 h 6212748"/>
              <a:gd name="connsiteX1" fmla="*/ 1448661 w 5772560"/>
              <a:gd name="connsiteY1" fmla="*/ 0 h 6212748"/>
              <a:gd name="connsiteX2" fmla="*/ 1940557 w 5772560"/>
              <a:gd name="connsiteY2" fmla="*/ 0 h 6212748"/>
              <a:gd name="connsiteX3" fmla="*/ 5772560 w 5772560"/>
              <a:gd name="connsiteY3" fmla="*/ 0 h 6212748"/>
              <a:gd name="connsiteX4" fmla="*/ 5772560 w 5772560"/>
              <a:gd name="connsiteY4" fmla="*/ 2864954 h 6212748"/>
              <a:gd name="connsiteX5" fmla="*/ 2329115 w 5772560"/>
              <a:gd name="connsiteY5" fmla="*/ 6212748 h 6212748"/>
              <a:gd name="connsiteX6" fmla="*/ 1940557 w 5772560"/>
              <a:gd name="connsiteY6" fmla="*/ 6212748 h 6212748"/>
              <a:gd name="connsiteX7" fmla="*/ 1448661 w 5772560"/>
              <a:gd name="connsiteY7" fmla="*/ 6212748 h 6212748"/>
              <a:gd name="connsiteX8" fmla="*/ 0 w 5772560"/>
              <a:gd name="connsiteY8" fmla="*/ 6212748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72560" h="6212748">
                <a:moveTo>
                  <a:pt x="0" y="0"/>
                </a:moveTo>
                <a:lnTo>
                  <a:pt x="1448661" y="0"/>
                </a:lnTo>
                <a:lnTo>
                  <a:pt x="1940557" y="0"/>
                </a:lnTo>
                <a:lnTo>
                  <a:pt x="5772560" y="0"/>
                </a:lnTo>
                <a:lnTo>
                  <a:pt x="5772560" y="2864954"/>
                </a:lnTo>
                <a:lnTo>
                  <a:pt x="2329115" y="6212748"/>
                </a:lnTo>
                <a:lnTo>
                  <a:pt x="1940557" y="6212748"/>
                </a:lnTo>
                <a:lnTo>
                  <a:pt x="1448661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bg1">
              <a:alpha val="9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09" name="Right Triangle 3108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11" name="Rectangle 3110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BC5866-00B1-45FB-AC0E-6CD3B986E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1246" y="1188637"/>
            <a:ext cx="4546725" cy="1642850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 dirty="0">
                <a:latin typeface="+mn-lt"/>
              </a:rPr>
              <a:t>Introduction to the context </a:t>
            </a:r>
            <a:endParaRPr lang="en-US" sz="4000" b="1" i="1" u="sng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F0B19-C886-4399-AD4E-9FD3A0C2C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933" y="3086514"/>
            <a:ext cx="4148702" cy="1804633"/>
          </a:xfrm>
        </p:spPr>
        <p:txBody>
          <a:bodyPr anchor="t">
            <a:normAutofit/>
          </a:bodyPr>
          <a:lstStyle/>
          <a:p>
            <a:r>
              <a:rPr lang="en-GB" sz="1700" dirty="0"/>
              <a:t>Zizzi’s market position</a:t>
            </a:r>
          </a:p>
          <a:p>
            <a:r>
              <a:rPr lang="en-GB" sz="1700" dirty="0"/>
              <a:t>History and current status</a:t>
            </a:r>
          </a:p>
          <a:p>
            <a:r>
              <a:rPr lang="en-GB" sz="1700" dirty="0"/>
              <a:t>Expansion into Germany</a:t>
            </a:r>
          </a:p>
          <a:p>
            <a:r>
              <a:rPr lang="en-GB" sz="1700" dirty="0"/>
              <a:t>Cultural understanding importance</a:t>
            </a:r>
          </a:p>
          <a:p>
            <a:pPr>
              <a:buNone/>
            </a:pPr>
            <a:r>
              <a:rPr lang="en-GB" sz="1700" dirty="0"/>
              <a:t>(</a:t>
            </a:r>
            <a:r>
              <a:rPr lang="en-GB" sz="1700" dirty="0" err="1"/>
              <a:t>Deresky</a:t>
            </a:r>
            <a:r>
              <a:rPr lang="en-GB" sz="1700" dirty="0"/>
              <a:t> and Miller, 2021)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8016" y="188481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639836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55" name="Rectangle 4154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60" name="Rectangle 4159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A map of different colors of the country&#10;&#10;Description automatically generated"/>
          <p:cNvPicPr>
            <a:picLocks noChangeAspect="1" noChangeArrowheads="1"/>
          </p:cNvPicPr>
          <p:nvPr/>
        </p:nvPicPr>
        <p:blipFill>
          <a:blip r:embed="rId2">
            <a:alphaModFix amt="80000"/>
          </a:blip>
          <a:srcRect l="17475" r="23601" b="1"/>
          <a:stretch/>
        </p:blipFill>
        <p:spPr bwMode="auto">
          <a:xfrm>
            <a:off x="86436" y="182880"/>
            <a:ext cx="5915025" cy="6499784"/>
          </a:xfrm>
          <a:prstGeom prst="rect">
            <a:avLst/>
          </a:prstGeom>
          <a:noFill/>
        </p:spPr>
      </p:pic>
      <p:pic>
        <p:nvPicPr>
          <p:cNvPr id="4099" name="Picture 3" descr="A group of people standing on puzzle pieces&#10;&#10;Description automatically generated"/>
          <p:cNvPicPr>
            <a:picLocks noChangeAspect="1" noChangeArrowheads="1"/>
          </p:cNvPicPr>
          <p:nvPr/>
        </p:nvPicPr>
        <p:blipFill>
          <a:blip r:embed="rId3" cstate="print">
            <a:alphaModFix amt="80000"/>
          </a:blip>
          <a:srcRect l="6294" r="8292" b="2"/>
          <a:stretch/>
        </p:blipFill>
        <p:spPr bwMode="auto">
          <a:xfrm>
            <a:off x="6095156" y="182880"/>
            <a:ext cx="5915025" cy="6499784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614" y="557189"/>
            <a:ext cx="10509179" cy="1812787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i="1" u="sng" dirty="0">
                <a:solidFill>
                  <a:srgbClr val="000000"/>
                </a:solidFill>
                <a:highlight>
                  <a:srgbClr val="C0C0C0"/>
                </a:highlight>
              </a:rPr>
              <a:t>Introduce the German culture  </a:t>
            </a:r>
            <a:br>
              <a:rPr lang="en-GB" sz="4000" b="1" i="1" u="sng" dirty="0">
                <a:solidFill>
                  <a:srgbClr val="000000"/>
                </a:solidFill>
                <a:highlight>
                  <a:srgbClr val="C0C0C0"/>
                </a:highlight>
              </a:rPr>
            </a:br>
            <a:r>
              <a:rPr lang="en-GB" sz="4000" b="1" i="1" u="sng" dirty="0">
                <a:solidFill>
                  <a:srgbClr val="000000"/>
                </a:solidFill>
                <a:highlight>
                  <a:srgbClr val="C0C0C0"/>
                </a:highlight>
              </a:rPr>
              <a:t>Overview of the German Language</a:t>
            </a:r>
            <a:endParaRPr lang="en-US" sz="4000" b="1" i="1" u="sng" dirty="0">
              <a:solidFill>
                <a:srgbClr val="000000"/>
              </a:solidFill>
              <a:highlight>
                <a:srgbClr val="C0C0C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614" y="3526300"/>
            <a:ext cx="10509179" cy="2588458"/>
          </a:xfrm>
        </p:spPr>
        <p:txBody>
          <a:bodyPr>
            <a:normAutofit/>
          </a:bodyPr>
          <a:lstStyle/>
          <a:p>
            <a:endParaRPr lang="en-GB" sz="2000" dirty="0">
              <a:solidFill>
                <a:srgbClr val="000000"/>
              </a:solidFill>
              <a:highlight>
                <a:srgbClr val="C0C0C0"/>
              </a:highlight>
            </a:endParaRPr>
          </a:p>
          <a:p>
            <a:r>
              <a:rPr lang="en-GB" sz="2000" dirty="0">
                <a:solidFill>
                  <a:srgbClr val="000000"/>
                </a:solidFill>
                <a:highlight>
                  <a:srgbClr val="C0C0C0"/>
                </a:highlight>
              </a:rPr>
              <a:t>Official language, German</a:t>
            </a:r>
          </a:p>
          <a:p>
            <a:r>
              <a:rPr lang="en-GB" sz="2000" dirty="0">
                <a:solidFill>
                  <a:srgbClr val="000000"/>
                </a:solidFill>
                <a:highlight>
                  <a:srgbClr val="C0C0C0"/>
                </a:highlight>
              </a:rPr>
              <a:t>Diverse regional dialects</a:t>
            </a:r>
          </a:p>
          <a:p>
            <a:r>
              <a:rPr lang="en-GB" sz="2000" dirty="0">
                <a:solidFill>
                  <a:srgbClr val="000000"/>
                </a:solidFill>
                <a:highlight>
                  <a:srgbClr val="C0C0C0"/>
                </a:highlight>
              </a:rPr>
              <a:t>Business communication importance (Jackson, 2023).</a:t>
            </a:r>
          </a:p>
        </p:txBody>
      </p:sp>
      <p:pic>
        <p:nvPicPr>
          <p:cNvPr id="4" name="Picture 2" descr="A close up of black text&#10;&#10;Description automatically generated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6002" y="155766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834150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58" name="Rectangle 515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6574" y="467271"/>
            <a:ext cx="6469405" cy="2052522"/>
          </a:xfrm>
        </p:spPr>
        <p:txBody>
          <a:bodyPr anchor="b">
            <a:normAutofit/>
          </a:bodyPr>
          <a:lstStyle/>
          <a:p>
            <a:pPr algn="ctr"/>
            <a:r>
              <a:rPr lang="en-GB" sz="3500" i="1" u="sng" dirty="0"/>
              <a:t>Introduce the German culture  </a:t>
            </a:r>
            <a:br>
              <a:rPr lang="en-GB" sz="3500" i="1" u="sng" dirty="0"/>
            </a:br>
            <a:r>
              <a:rPr lang="en-GB" sz="3500" i="1" u="sng" dirty="0"/>
              <a:t>Ethnic Makeup of Germany</a:t>
            </a:r>
            <a:endParaRPr lang="en-US" sz="3500" i="1" u="sng" dirty="0"/>
          </a:p>
        </p:txBody>
      </p:sp>
      <p:grpSp>
        <p:nvGrpSpPr>
          <p:cNvPr id="5160" name="Group 5159">
            <a:extLst>
              <a:ext uri="{FF2B5EF4-FFF2-40B4-BE49-F238E27FC236}">
                <a16:creationId xmlns:a16="http://schemas.microsoft.com/office/drawing/2014/main" id="{05BBA018-FA75-43BF-99E6-1F5245727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753" y="703679"/>
            <a:ext cx="753718" cy="1016562"/>
            <a:chOff x="422753" y="703679"/>
            <a:chExt cx="753718" cy="1016562"/>
          </a:xfrm>
        </p:grpSpPr>
        <p:sp>
          <p:nvSpPr>
            <p:cNvPr id="5161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956" y="703679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1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62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2753" y="1562696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1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164" name="Freeform: Shape 5163">
            <a:extLst>
              <a:ext uri="{FF2B5EF4-FFF2-40B4-BE49-F238E27FC236}">
                <a16:creationId xmlns:a16="http://schemas.microsoft.com/office/drawing/2014/main" id="{AB673405-BF85-493E-8558-0DCBEDB2B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79610"/>
            <a:ext cx="4831130" cy="4078390"/>
          </a:xfrm>
          <a:custGeom>
            <a:avLst/>
            <a:gdLst>
              <a:gd name="connsiteX0" fmla="*/ 1960035 w 4831130"/>
              <a:gd name="connsiteY0" fmla="*/ 0 h 4078390"/>
              <a:gd name="connsiteX1" fmla="*/ 4831130 w 4831130"/>
              <a:gd name="connsiteY1" fmla="*/ 2871095 h 4078390"/>
              <a:gd name="connsiteX2" fmla="*/ 4605505 w 4831130"/>
              <a:gd name="connsiteY2" fmla="*/ 3988655 h 4078390"/>
              <a:gd name="connsiteX3" fmla="*/ 4562278 w 4831130"/>
              <a:gd name="connsiteY3" fmla="*/ 4078390 h 4078390"/>
              <a:gd name="connsiteX4" fmla="*/ 0 w 4831130"/>
              <a:gd name="connsiteY4" fmla="*/ 4078390 h 4078390"/>
              <a:gd name="connsiteX5" fmla="*/ 0 w 4831130"/>
              <a:gd name="connsiteY5" fmla="*/ 777181 h 4078390"/>
              <a:gd name="connsiteX6" fmla="*/ 133752 w 4831130"/>
              <a:gd name="connsiteY6" fmla="*/ 655619 h 4078390"/>
              <a:gd name="connsiteX7" fmla="*/ 1960035 w 4831130"/>
              <a:gd name="connsiteY7" fmla="*/ 0 h 4078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1130" h="4078390">
                <a:moveTo>
                  <a:pt x="1960035" y="0"/>
                </a:moveTo>
                <a:cubicBezTo>
                  <a:pt x="3545697" y="0"/>
                  <a:pt x="4831130" y="1285433"/>
                  <a:pt x="4831130" y="2871095"/>
                </a:cubicBezTo>
                <a:cubicBezTo>
                  <a:pt x="4831130" y="3267511"/>
                  <a:pt x="4750791" y="3645162"/>
                  <a:pt x="4605505" y="3988655"/>
                </a:cubicBezTo>
                <a:lnTo>
                  <a:pt x="4562278" y="4078390"/>
                </a:lnTo>
                <a:lnTo>
                  <a:pt x="0" y="4078390"/>
                </a:lnTo>
                <a:lnTo>
                  <a:pt x="0" y="777181"/>
                </a:lnTo>
                <a:lnTo>
                  <a:pt x="133752" y="655619"/>
                </a:lnTo>
                <a:cubicBezTo>
                  <a:pt x="630047" y="246040"/>
                  <a:pt x="1266308" y="0"/>
                  <a:pt x="1960035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166" name="Freeform: Shape 5165">
            <a:extLst>
              <a:ext uri="{FF2B5EF4-FFF2-40B4-BE49-F238E27FC236}">
                <a16:creationId xmlns:a16="http://schemas.microsoft.com/office/drawing/2014/main" id="{C64EAE84-A813-4501-BC71-DBD14BA02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59782" y="1"/>
            <a:ext cx="4195674" cy="3095741"/>
          </a:xfrm>
          <a:custGeom>
            <a:avLst/>
            <a:gdLst>
              <a:gd name="connsiteX0" fmla="*/ 252211 w 4195674"/>
              <a:gd name="connsiteY0" fmla="*/ 0 h 3095741"/>
              <a:gd name="connsiteX1" fmla="*/ 3943464 w 4195674"/>
              <a:gd name="connsiteY1" fmla="*/ 0 h 3095741"/>
              <a:gd name="connsiteX2" fmla="*/ 4030816 w 4195674"/>
              <a:gd name="connsiteY2" fmla="*/ 181331 h 3095741"/>
              <a:gd name="connsiteX3" fmla="*/ 4195674 w 4195674"/>
              <a:gd name="connsiteY3" fmla="*/ 997904 h 3095741"/>
              <a:gd name="connsiteX4" fmla="*/ 2097837 w 4195674"/>
              <a:gd name="connsiteY4" fmla="*/ 3095741 h 3095741"/>
              <a:gd name="connsiteX5" fmla="*/ 0 w 4195674"/>
              <a:gd name="connsiteY5" fmla="*/ 997904 h 3095741"/>
              <a:gd name="connsiteX6" fmla="*/ 164859 w 4195674"/>
              <a:gd name="connsiteY6" fmla="*/ 181331 h 3095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95674" h="3095741">
                <a:moveTo>
                  <a:pt x="252211" y="0"/>
                </a:moveTo>
                <a:lnTo>
                  <a:pt x="3943464" y="0"/>
                </a:lnTo>
                <a:lnTo>
                  <a:pt x="4030816" y="181331"/>
                </a:lnTo>
                <a:cubicBezTo>
                  <a:pt x="4136972" y="432313"/>
                  <a:pt x="4195674" y="708253"/>
                  <a:pt x="4195674" y="997904"/>
                </a:cubicBezTo>
                <a:cubicBezTo>
                  <a:pt x="4195674" y="2156507"/>
                  <a:pt x="3256440" y="3095741"/>
                  <a:pt x="2097837" y="3095741"/>
                </a:cubicBezTo>
                <a:cubicBezTo>
                  <a:pt x="939234" y="3095741"/>
                  <a:pt x="0" y="2156507"/>
                  <a:pt x="0" y="997904"/>
                </a:cubicBezTo>
                <a:cubicBezTo>
                  <a:pt x="0" y="708253"/>
                  <a:pt x="58702" y="432313"/>
                  <a:pt x="164859" y="1813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122" name="Picture 2" descr="A group of people in different colors&#10;&#10;Description automatically generated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128961" y="165871"/>
            <a:ext cx="2168422" cy="235392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8201" y="3728226"/>
            <a:ext cx="5335190" cy="2176464"/>
          </a:xfrm>
        </p:spPr>
        <p:txBody>
          <a:bodyPr anchor="t">
            <a:normAutofit/>
          </a:bodyPr>
          <a:lstStyle/>
          <a:p>
            <a:r>
              <a:rPr lang="en-GB" dirty="0"/>
              <a:t>Diverse ethnic groups</a:t>
            </a:r>
          </a:p>
          <a:p>
            <a:r>
              <a:rPr lang="en-GB" dirty="0"/>
              <a:t>Significant cultural diversity</a:t>
            </a:r>
          </a:p>
          <a:p>
            <a:r>
              <a:rPr lang="en-GB" dirty="0"/>
              <a:t>Workplace diversity impact (</a:t>
            </a:r>
            <a:r>
              <a:rPr lang="en-GB" dirty="0" err="1"/>
              <a:t>Deresky</a:t>
            </a:r>
            <a:r>
              <a:rPr lang="en-GB" dirty="0"/>
              <a:t> and Miller, 2021).</a:t>
            </a:r>
          </a:p>
        </p:txBody>
      </p:sp>
      <p:pic>
        <p:nvPicPr>
          <p:cNvPr id="5123" name="Picture 3" descr="A red circle with a black and yellow circle&#10;&#10;Description automatically generated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48639" y="3728226"/>
            <a:ext cx="2865781" cy="2665842"/>
          </a:xfrm>
          <a:prstGeom prst="rect">
            <a:avLst/>
          </a:prstGeom>
          <a:noFill/>
        </p:spPr>
      </p:pic>
      <p:sp>
        <p:nvSpPr>
          <p:cNvPr id="5168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5170" name="Straight Connector 516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A close up of black text&#10;&#10;Description automatically generated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6002" y="250666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834150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82" name="Rectangle 6181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 t="12269" r="2" b="3695"/>
          <a:stretch/>
        </p:blipFill>
        <p:spPr bwMode="auto"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184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pPr algn="ctr"/>
            <a:r>
              <a:rPr lang="en-GB" sz="3400" b="1" i="1" u="sng" dirty="0"/>
              <a:t>Introduce the German culture  </a:t>
            </a:r>
            <a:br>
              <a:rPr lang="en-GB" sz="3400" b="1" i="1" u="sng" dirty="0"/>
            </a:br>
            <a:r>
              <a:rPr lang="en-GB" sz="3400" b="1" i="1" u="sng" dirty="0"/>
              <a:t> Social Structures in Germany</a:t>
            </a:r>
            <a:endParaRPr lang="en-US" sz="3400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1208" y="3041779"/>
            <a:ext cx="6923314" cy="3178045"/>
          </a:xfrm>
        </p:spPr>
        <p:txBody>
          <a:bodyPr>
            <a:normAutofit/>
          </a:bodyPr>
          <a:lstStyle/>
          <a:p>
            <a:r>
              <a:rPr lang="en-GB" dirty="0"/>
              <a:t>Hierarchical structures play a significant role in shaping egalitarian social norms, as revealed by Adler and Gundersen (2008). Additionally, there are elevated social expectations that warrant attention and consideration.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290" y="138748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834150925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6376" y="337693"/>
            <a:ext cx="8040624" cy="1325563"/>
          </a:xfrm>
        </p:spPr>
        <p:txBody>
          <a:bodyPr/>
          <a:lstStyle/>
          <a:p>
            <a:pPr algn="ctr"/>
            <a:r>
              <a:rPr lang="en-GB" b="1" i="1" u="sng" dirty="0"/>
              <a:t>Introduce the German culture  </a:t>
            </a:r>
            <a:br>
              <a:rPr lang="en-GB" b="1" i="1" u="sng" dirty="0"/>
            </a:br>
            <a:r>
              <a:rPr lang="en-GB" b="1" i="1" u="sng" dirty="0"/>
              <a:t> Social Values in Germany</a:t>
            </a:r>
            <a:endParaRPr lang="en-US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703449"/>
            <a:ext cx="5827776" cy="300688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Predominant religions: Christianity</a:t>
            </a:r>
          </a:p>
          <a:p>
            <a:pPr>
              <a:lnSpc>
                <a:spcPct val="150000"/>
              </a:lnSpc>
            </a:pPr>
            <a:r>
              <a:rPr lang="en-GB" dirty="0"/>
              <a:t>Influence on business ethics</a:t>
            </a:r>
          </a:p>
          <a:p>
            <a:pPr>
              <a:lnSpc>
                <a:spcPct val="150000"/>
              </a:lnSpc>
            </a:pPr>
            <a:r>
              <a:rPr lang="en-GB" dirty="0"/>
              <a:t>Secular work environment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6002" y="250666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60614" y="2007681"/>
            <a:ext cx="5659301" cy="34787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 txBox="1">
            <a:spLocks/>
          </p:cNvSpPr>
          <p:nvPr/>
        </p:nvSpPr>
        <p:spPr>
          <a:xfrm>
            <a:off x="6766560" y="5559552"/>
            <a:ext cx="3630168" cy="42976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Hofstede</a:t>
            </a:r>
            <a:r>
              <a:rPr kumimoji="0" lang="en-GB" sz="28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Insights, 2023)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415092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1417B-F7FB-4883-8618-AABC532C8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064" y="968629"/>
            <a:ext cx="10515600" cy="950659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ctr"/>
            <a:r>
              <a:rPr lang="en-GB" sz="3600">
                <a:solidFill>
                  <a:schemeClr val="bg1"/>
                </a:solidFill>
              </a:rPr>
              <a:t>Key </a:t>
            </a:r>
            <a:r>
              <a:rPr lang="en-GB" sz="3600"/>
              <a:t>Cultural Differences between the UK and Germany</a:t>
            </a:r>
            <a:br>
              <a:rPr lang="en-GB" sz="3600"/>
            </a:br>
            <a:r>
              <a:rPr lang="en-GB" sz="3600"/>
              <a:t> Language and Communication Styles </a:t>
            </a:r>
            <a:endParaRPr lang="en-US" sz="3600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371AA33-D6FC-E1C4-188D-B9A1AA1C72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6020876"/>
              </p:ext>
            </p:extLst>
          </p:nvPr>
        </p:nvGraphicFramePr>
        <p:xfrm>
          <a:off x="1324947" y="3004457"/>
          <a:ext cx="9498563" cy="32408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69831" y="218821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59178600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45" name="Rectangle 25644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81417B-F7FB-4883-8618-AABC532C8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023" y="365125"/>
            <a:ext cx="8085924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i="1" u="sng" dirty="0"/>
              <a:t>Key Cultural Differences between the UK and Germany</a:t>
            </a:r>
            <a:br>
              <a:rPr lang="en-GB" sz="2800" b="1" i="1" u="sng" dirty="0"/>
            </a:br>
            <a:r>
              <a:rPr lang="en-GB" sz="2800" b="1" i="1" u="sng" dirty="0"/>
              <a:t> Social Structures and Hierarchies</a:t>
            </a:r>
            <a:endParaRPr lang="en-US" sz="2800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91A04-A8F1-41FA-AA19-9D71D8B69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58833"/>
            <a:ext cx="5393361" cy="3818129"/>
          </a:xfrm>
        </p:spPr>
        <p:txBody>
          <a:bodyPr>
            <a:normAutofit/>
          </a:bodyPr>
          <a:lstStyle/>
          <a:p>
            <a:r>
              <a:rPr lang="en-GB" dirty="0"/>
              <a:t>Organisational hierarchy differences (Trompenaars and Hampden-Turner, 2012)</a:t>
            </a:r>
          </a:p>
          <a:p>
            <a:endParaRPr lang="en-GB" dirty="0"/>
          </a:p>
          <a:p>
            <a:r>
              <a:rPr lang="en-GB" dirty="0"/>
              <a:t>Decision-making impacts</a:t>
            </a:r>
          </a:p>
        </p:txBody>
      </p:sp>
      <p:pic>
        <p:nvPicPr>
          <p:cNvPr id="25602" name="Picture 2" descr="A flag and a flagpole&#10;&#10;Description automatically generated"/>
          <p:cNvPicPr>
            <a:picLocks noChangeAspect="1" noChangeArrowheads="1"/>
          </p:cNvPicPr>
          <p:nvPr/>
        </p:nvPicPr>
        <p:blipFill>
          <a:blip r:embed="rId2"/>
          <a:srcRect l="24107" r="29393"/>
          <a:stretch/>
        </p:blipFill>
        <p:spPr bwMode="auto">
          <a:xfrm>
            <a:off x="6231561" y="1706775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5647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649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2" descr="A close up of black text&#10;&#10;Description automatically generate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290" y="283463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59178600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45" name="Rectangle 26644">
            <a:extLst>
              <a:ext uri="{FF2B5EF4-FFF2-40B4-BE49-F238E27FC236}">
                <a16:creationId xmlns:a16="http://schemas.microsoft.com/office/drawing/2014/main" id="{24D46527-8963-4773-8769-07E6ACE08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81417B-F7FB-4883-8618-AABC532C8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0522" y="365125"/>
            <a:ext cx="8573278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i="1" u="sng" dirty="0">
                <a:latin typeface="+mn-lt"/>
              </a:rPr>
              <a:t>Key Cultural Differences between the UK and Germany</a:t>
            </a:r>
            <a:br>
              <a:rPr lang="en-GB" sz="2800" b="1" i="1" u="sng" dirty="0">
                <a:latin typeface="+mn-lt"/>
              </a:rPr>
            </a:br>
            <a:r>
              <a:rPr lang="en-GB" sz="2800" b="1" i="1" u="sng" dirty="0">
                <a:latin typeface="+mn-lt"/>
              </a:rPr>
              <a:t> Business Etiquette and Work Attitudes</a:t>
            </a:r>
            <a:endParaRPr lang="en-US" sz="2800" b="1" i="1" u="sng" dirty="0">
              <a:latin typeface="+mn-lt"/>
            </a:endParaRPr>
          </a:p>
        </p:txBody>
      </p:sp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74500" y="2055812"/>
            <a:ext cx="4643496" cy="4121149"/>
          </a:xfrm>
          <a:custGeom>
            <a:avLst/>
            <a:gdLst/>
            <a:ahLst/>
            <a:cxnLst/>
            <a:rect l="l" t="t" r="r" b="b"/>
            <a:pathLst>
              <a:path w="4643496" h="5550370">
                <a:moveTo>
                  <a:pt x="81586" y="0"/>
                </a:moveTo>
                <a:lnTo>
                  <a:pt x="4561910" y="0"/>
                </a:lnTo>
                <a:cubicBezTo>
                  <a:pt x="4606969" y="0"/>
                  <a:pt x="4643496" y="36527"/>
                  <a:pt x="4643496" y="81586"/>
                </a:cubicBezTo>
                <a:lnTo>
                  <a:pt x="4643496" y="5468784"/>
                </a:lnTo>
                <a:cubicBezTo>
                  <a:pt x="4643496" y="5513843"/>
                  <a:pt x="4606969" y="5550370"/>
                  <a:pt x="4561910" y="5550370"/>
                </a:cubicBezTo>
                <a:lnTo>
                  <a:pt x="81586" y="5550370"/>
                </a:lnTo>
                <a:cubicBezTo>
                  <a:pt x="36527" y="5550370"/>
                  <a:pt x="0" y="5513843"/>
                  <a:pt x="0" y="5468784"/>
                </a:cubicBezTo>
                <a:lnTo>
                  <a:pt x="0" y="81586"/>
                </a:lnTo>
                <a:cubicBezTo>
                  <a:pt x="0" y="36527"/>
                  <a:pt x="36527" y="0"/>
                  <a:pt x="81586" y="0"/>
                </a:cubicBez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91A04-A8F1-41FA-AA19-9D71D8B69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537927"/>
            <a:ext cx="5257800" cy="3639035"/>
          </a:xfrm>
        </p:spPr>
        <p:txBody>
          <a:bodyPr>
            <a:normAutofit/>
          </a:bodyPr>
          <a:lstStyle/>
          <a:p>
            <a:r>
              <a:rPr lang="en-GB" dirty="0"/>
              <a:t>Punctuality is paramount</a:t>
            </a:r>
          </a:p>
          <a:p>
            <a:r>
              <a:rPr lang="en-GB" dirty="0"/>
              <a:t>Strict work-life balance</a:t>
            </a:r>
          </a:p>
          <a:p>
            <a:r>
              <a:rPr lang="en-GB" dirty="0"/>
              <a:t>Formal business interactions (Adler and Gundersen, 2008).</a:t>
            </a:r>
          </a:p>
        </p:txBody>
      </p:sp>
      <p:sp>
        <p:nvSpPr>
          <p:cNvPr id="26647" name="Arc 26646">
            <a:extLst>
              <a:ext uri="{FF2B5EF4-FFF2-40B4-BE49-F238E27FC236}">
                <a16:creationId xmlns:a16="http://schemas.microsoft.com/office/drawing/2014/main" id="{920E13D1-85D7-4BF3-9903-59216CB5A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365355" y="705367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0629" y="218821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59178600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12" name="Rectangle 7211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99" name="Picture 7198" descr="A blurry blue and white background&#10;&#10;Description automatically generated">
            <a:extLst>
              <a:ext uri="{FF2B5EF4-FFF2-40B4-BE49-F238E27FC236}">
                <a16:creationId xmlns:a16="http://schemas.microsoft.com/office/drawing/2014/main" id="{5D7A1A05-B254-B03F-DFB8-2BD49E6B327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4463" b="14310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44588"/>
            <a:ext cx="10515600" cy="546100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b="1" i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Hofstede cultural Dimensions: UK and Germany </a:t>
            </a:r>
          </a:p>
        </p:txBody>
      </p:sp>
      <p:pic>
        <p:nvPicPr>
          <p:cNvPr id="5" name="Picture 2" descr="A close up of black text&#10;&#10;Description automatically generate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0629" y="149517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4" name="Content Placeholder 9">
            <a:extLst>
              <a:ext uri="{FF2B5EF4-FFF2-40B4-BE49-F238E27FC236}">
                <a16:creationId xmlns:a16="http://schemas.microsoft.com/office/drawing/2014/main" id="{ED659BE5-2154-A811-782B-9E63C98D5272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325624844"/>
              </p:ext>
            </p:extLst>
          </p:nvPr>
        </p:nvGraphicFramePr>
        <p:xfrm>
          <a:off x="671804" y="2481943"/>
          <a:ext cx="10316546" cy="42265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6C8A970-131E-6E63-A73D-CA8763CC883B}"/>
              </a:ext>
            </a:extLst>
          </p:cNvPr>
          <p:cNvSpPr txBox="1"/>
          <p:nvPr/>
        </p:nvSpPr>
        <p:spPr>
          <a:xfrm>
            <a:off x="472750" y="2067654"/>
            <a:ext cx="10515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Geert Hofstede's theory helps understand cultural differences by identifying dimensions that explain how culture influences societal values and behaviour.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92108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D42BB90-BBEE-4ABC-DE70-83C35283A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Hofstede cultural Dimensions: UK and Germany </a:t>
            </a: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30A63DA-67D3-7317-F3D8-4C458E472EE8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500" b="1" dirty="0"/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sz="1500" b="1" u="sng" dirty="0"/>
              <a:t>Power Distance: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UK:</a:t>
            </a:r>
            <a:r>
              <a:rPr lang="en-US" sz="1500" dirty="0"/>
              <a:t> Low power distance, indicating a preference for equality and participative decision-making.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Germany:</a:t>
            </a:r>
            <a:r>
              <a:rPr lang="en-US" sz="1500" dirty="0"/>
              <a:t> Slightly higher power distance than the UK, showing some acceptance of hierarchical structures (Hofstede, 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sz="1500" b="1" u="sng" dirty="0"/>
              <a:t>Individualism vs. Collectivism</a:t>
            </a:r>
            <a:r>
              <a:rPr lang="en-US" sz="1500" b="1" dirty="0"/>
              <a:t>:</a:t>
            </a: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UK:</a:t>
            </a:r>
            <a:r>
              <a:rPr lang="en-US" sz="1500" dirty="0"/>
              <a:t> High individualism, focusing on personal achievements and individual rights.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Germany</a:t>
            </a:r>
            <a:r>
              <a:rPr lang="en-US" sz="1400" b="1" dirty="0"/>
              <a:t> </a:t>
            </a:r>
            <a:r>
              <a:rPr lang="en-GB" sz="1500" dirty="0"/>
              <a:t>Similar to the UK, Germany places a high value on individualism. This manifests in a strong emphasis on personal responsibility and autonomy.</a:t>
            </a:r>
            <a:r>
              <a:rPr lang="en-US" sz="1500" dirty="0"/>
              <a:t> (Hofstede, 2023).</a:t>
            </a:r>
          </a:p>
          <a:p>
            <a:pPr marL="571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sz="1500" dirty="0"/>
              <a:t>.</a:t>
            </a:r>
            <a:r>
              <a:rPr lang="en-US" sz="1500" b="1" u="sng" dirty="0"/>
              <a:t>Uncertainty Avoidance</a:t>
            </a:r>
            <a:r>
              <a:rPr lang="en-US" sz="1500" b="1" dirty="0"/>
              <a:t>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UK:</a:t>
            </a:r>
            <a:r>
              <a:rPr lang="en-US" sz="1500" dirty="0"/>
              <a:t> Lower uncertainty avoidance, indicating openness to innovation and risk-taking.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Germany:</a:t>
            </a:r>
            <a:r>
              <a:rPr lang="en-US" sz="1500" dirty="0"/>
              <a:t> High uncertainty avoidance, preferring rules, structure, and predictability (Hofstede, 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sz="1500" b="1" u="sng" dirty="0"/>
              <a:t>Long–Term Orientation</a:t>
            </a:r>
            <a:r>
              <a:rPr lang="en-US" sz="1500" b="1" dirty="0"/>
              <a:t>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UK </a:t>
            </a:r>
            <a:r>
              <a:rPr lang="en-US" sz="1500" dirty="0"/>
              <a:t>and </a:t>
            </a:r>
            <a:r>
              <a:rPr lang="en-US" sz="1500" b="1" dirty="0"/>
              <a:t>Germany</a:t>
            </a:r>
            <a:r>
              <a:rPr lang="en-US" sz="1500" dirty="0"/>
              <a:t> have similar scores, reflecting a balanced approach to future planning and pragmatic problem-solving (Hofstede,2023).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4" name="Picture 2" descr="A close up of black text&#10;&#10;Description automatically generated">
            <a:extLst>
              <a:ext uri="{FF2B5EF4-FFF2-40B4-BE49-F238E27FC236}">
                <a16:creationId xmlns:a16="http://schemas.microsoft.com/office/drawing/2014/main" id="{9C390679-ADAF-254D-EDCA-B362472CB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0629" y="149517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539566301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9716" y="499397"/>
            <a:ext cx="9860406" cy="104948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700" b="1" i="1" u="sng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Hofstede cultural Dimensions: UK and Germany 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0734B7E-40DF-1423-B358-48A7C329FD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915516" y="1644297"/>
            <a:ext cx="10360966" cy="419530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289" y="93917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CD75B9D-26C6-A2B4-CE88-1A5459DA9D70}"/>
              </a:ext>
            </a:extLst>
          </p:cNvPr>
          <p:cNvSpPr txBox="1"/>
          <p:nvPr/>
        </p:nvSpPr>
        <p:spPr>
          <a:xfrm>
            <a:off x="3396343" y="5852117"/>
            <a:ext cx="4982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Hofstede Insights(2023)</a:t>
            </a:r>
          </a:p>
        </p:txBody>
      </p:sp>
    </p:spTree>
    <p:extLst>
      <p:ext uri="{BB962C8B-B14F-4D97-AF65-F5344CB8AC3E}">
        <p14:creationId xmlns:p14="http://schemas.microsoft.com/office/powerpoint/2010/main" val="692108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664" name="Rectangle 27663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75042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400" i="1" u="sng" dirty="0">
                <a:latin typeface="+mn-lt"/>
                <a:cs typeface="Times New Roman" panose="02020603050405020304" pitchFamily="18" charset="0"/>
              </a:rPr>
              <a:t>Hofstede cultural Dimensions: UK and Germany</a:t>
            </a:r>
            <a:br>
              <a:rPr lang="en-US" sz="2400" i="1" u="sng" dirty="0">
                <a:latin typeface="+mn-lt"/>
                <a:cs typeface="Times New Roman" panose="02020603050405020304" pitchFamily="18" charset="0"/>
              </a:rPr>
            </a:br>
            <a:r>
              <a:rPr lang="en-US" sz="2400" i="1" u="sng" dirty="0">
                <a:latin typeface="+mn-lt"/>
                <a:cs typeface="Times New Roman" panose="02020603050405020304" pitchFamily="18" charset="0"/>
              </a:rPr>
              <a:t>Strategies for Adapting to German Culture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88F4C8-B0F2-67BE-0E90-D8A959C7FCD1}"/>
              </a:ext>
            </a:extLst>
          </p:cNvPr>
          <p:cNvSpPr txBox="1"/>
          <p:nvPr/>
        </p:nvSpPr>
        <p:spPr>
          <a:xfrm>
            <a:off x="429209" y="1825625"/>
            <a:ext cx="6760342" cy="53931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300" b="1" dirty="0">
                <a:effectLst/>
                <a:cs typeface="Times New Roman" panose="02020603050405020304" pitchFamily="18" charset="0"/>
              </a:rPr>
              <a:t>Adapt Communication Style (Adler, 2008):</a:t>
            </a:r>
            <a:endParaRPr lang="en-US" sz="1300" dirty="0">
              <a:effectLst/>
              <a:cs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effectLst/>
                <a:cs typeface="Times New Roman" panose="02020603050405020304" pitchFamily="18" charset="0"/>
              </a:rPr>
              <a:t>Direct Communication:</a:t>
            </a:r>
            <a:endParaRPr lang="en-US" sz="1300" dirty="0">
              <a:effectLst/>
              <a:cs typeface="Times New Roman" panose="02020603050405020304" pitchFamily="18" charset="0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  <a:cs typeface="Times New Roman" panose="02020603050405020304" pitchFamily="18" charset="0"/>
              </a:rPr>
              <a:t>Germans value directness and clarity in communication.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  <a:cs typeface="Times New Roman" panose="02020603050405020304" pitchFamily="18" charset="0"/>
              </a:rPr>
              <a:t>Avoid ambiguous language and be straightforward in meetings and emails.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effectLst/>
                <a:cs typeface="Times New Roman" panose="02020603050405020304" pitchFamily="18" charset="0"/>
              </a:rPr>
              <a:t>Example:</a:t>
            </a:r>
            <a:r>
              <a:rPr lang="en-US" sz="1300" dirty="0">
                <a:effectLst/>
                <a:cs typeface="Times New Roman" panose="02020603050405020304" pitchFamily="18" charset="0"/>
              </a:rPr>
              <a:t> When giving feedback, be specific and clear about expectations and outcomes.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300" b="1" dirty="0">
                <a:effectLst/>
                <a:cs typeface="Times New Roman" panose="02020603050405020304" pitchFamily="18" charset="0"/>
              </a:rPr>
              <a:t>Adjust Management Approach:</a:t>
            </a:r>
            <a:endParaRPr lang="en-US" sz="1300" dirty="0">
              <a:effectLst/>
              <a:cs typeface="Times New Roman" panose="02020603050405020304" pitchFamily="18" charset="0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effectLst/>
                <a:cs typeface="Times New Roman" panose="02020603050405020304" pitchFamily="18" charset="0"/>
              </a:rPr>
              <a:t>Hierarchy and Authority:</a:t>
            </a:r>
            <a:endParaRPr lang="en-US" sz="1300" dirty="0">
              <a:effectLst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  <a:cs typeface="Times New Roman" panose="02020603050405020304" pitchFamily="18" charset="0"/>
              </a:rPr>
              <a:t>Recognize and respect the hierarchical structure within German organizations.</a:t>
            </a:r>
          </a:p>
          <a:p>
            <a:pPr marL="1143000" lvl="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  <a:cs typeface="Times New Roman" panose="02020603050405020304" pitchFamily="18" charset="0"/>
              </a:rPr>
              <a:t>Ensure clear lines of authority and responsibility are established.</a:t>
            </a:r>
          </a:p>
          <a:p>
            <a:pPr marL="1143000" lvl="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effectLst/>
                <a:cs typeface="Times New Roman" panose="02020603050405020304" pitchFamily="18" charset="0"/>
              </a:rPr>
              <a:t>Example:</a:t>
            </a:r>
            <a:r>
              <a:rPr lang="en-US" sz="1300" dirty="0">
                <a:effectLst/>
                <a:cs typeface="Times New Roman" panose="02020603050405020304" pitchFamily="18" charset="0"/>
              </a:rPr>
              <a:t> Decisions should be communicated through the appropriate channels, respecting the chain of command.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300" b="1" dirty="0">
                <a:effectLst/>
                <a:cs typeface="Times New Roman" panose="02020603050405020304" pitchFamily="18" charset="0"/>
              </a:rPr>
              <a:t>Cultural Awareness Training:</a:t>
            </a:r>
            <a:endParaRPr lang="en-US" sz="1300" dirty="0">
              <a:effectLst/>
              <a:cs typeface="Times New Roman" panose="02020603050405020304" pitchFamily="18" charset="0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effectLst/>
                <a:cs typeface="Times New Roman" panose="02020603050405020304" pitchFamily="18" charset="0"/>
              </a:rPr>
              <a:t>Importance of Training:</a:t>
            </a:r>
            <a:endParaRPr lang="en-US" sz="1300" dirty="0">
              <a:effectLst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  <a:cs typeface="Times New Roman" panose="02020603050405020304" pitchFamily="18" charset="0"/>
              </a:rPr>
              <a:t>Implement comprehensive cultural awareness programs for employees.</a:t>
            </a:r>
          </a:p>
          <a:p>
            <a:pPr marL="1143000" lvl="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  <a:cs typeface="Times New Roman" panose="02020603050405020304" pitchFamily="18" charset="0"/>
              </a:rPr>
              <a:t>Focus on understanding German business etiquette, social norms, and communication styles.</a:t>
            </a:r>
          </a:p>
          <a:p>
            <a:pPr marL="1143000" lvl="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effectLst/>
                <a:cs typeface="Times New Roman" panose="02020603050405020304" pitchFamily="18" charset="0"/>
              </a:rPr>
              <a:t>Example:</a:t>
            </a:r>
            <a:r>
              <a:rPr lang="en-US" sz="1300" dirty="0">
                <a:effectLst/>
                <a:cs typeface="Times New Roman" panose="02020603050405020304" pitchFamily="18" charset="0"/>
              </a:rPr>
              <a:t> Conduct workshops on effective communication, conflict resolution, and team-building activities that reflect German cultural values.</a:t>
            </a: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/>
          <a:srcRect l="4410" r="16975" b="-1"/>
          <a:stretch/>
        </p:blipFill>
        <p:spPr bwMode="auto">
          <a:xfrm>
            <a:off x="6979298" y="1295416"/>
            <a:ext cx="5212702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  <a:noFill/>
        </p:spPr>
      </p:pic>
      <p:sp>
        <p:nvSpPr>
          <p:cNvPr id="27666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668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7159" y="142494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92108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1" name="Rectangle 11270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6383693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400" b="1" i="1" u="sng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Recommendations: </a:t>
            </a:r>
            <a:br>
              <a:rPr lang="en-US" sz="3400" b="1" i="1" u="sng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400" b="1" i="1" u="sng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-Communication Strategies-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56EEDF-5C16-16DA-3726-7CE23366A7D7}"/>
              </a:ext>
            </a:extLst>
          </p:cNvPr>
          <p:cNvSpPr txBox="1"/>
          <p:nvPr/>
        </p:nvSpPr>
        <p:spPr>
          <a:xfrm>
            <a:off x="298580" y="2046692"/>
            <a:ext cx="7333861" cy="4811308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300" b="1" dirty="0">
                <a:effectLst/>
              </a:rPr>
              <a:t>Tailor Communication Methods (Trompenaars, Hampden-Turner (2012)):</a:t>
            </a:r>
            <a:endParaRPr lang="en-US" sz="1300" dirty="0">
              <a:effectLst/>
            </a:endParaRPr>
          </a:p>
          <a:p>
            <a:pPr marL="171450" indent="-1714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300" b="1" dirty="0" err="1">
                <a:effectLst/>
              </a:rPr>
              <a:t>Customising</a:t>
            </a:r>
            <a:r>
              <a:rPr lang="en-US" sz="1300" b="1" dirty="0">
                <a:effectLst/>
              </a:rPr>
              <a:t> Communication:</a:t>
            </a:r>
            <a:endParaRPr lang="en-US" sz="1300" dirty="0"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</a:rPr>
              <a:t>Adapt communication methods to suit German preferences for directness and formality.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</a:rPr>
              <a:t>Use formal salutations and titles in emails and meetings.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effectLst/>
              </a:rPr>
              <a:t>Example:</a:t>
            </a:r>
            <a:r>
              <a:rPr lang="en-US" sz="1300" dirty="0">
                <a:effectLst/>
              </a:rPr>
              <a:t> Begin emails with formal titles like "Sehr </a:t>
            </a:r>
            <a:r>
              <a:rPr lang="en-US" sz="1300" dirty="0" err="1">
                <a:effectLst/>
              </a:rPr>
              <a:t>geehrter</a:t>
            </a:r>
            <a:r>
              <a:rPr lang="en-US" sz="1300" dirty="0">
                <a:effectLst/>
              </a:rPr>
              <a:t> Herr Müller" (Dear Mr. Müller) rather than first names.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300" b="1" dirty="0" err="1">
                <a:effectLst/>
              </a:rPr>
              <a:t>Prioritise</a:t>
            </a:r>
            <a:r>
              <a:rPr lang="en-US" sz="1300" b="1" dirty="0">
                <a:effectLst/>
              </a:rPr>
              <a:t> Clarity and Directness:</a:t>
            </a:r>
            <a:endParaRPr lang="en-US" sz="1300" dirty="0"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effectLst/>
              </a:rPr>
              <a:t>Clear and Direct Communication:</a:t>
            </a:r>
            <a:endParaRPr lang="en-US" sz="1300" dirty="0">
              <a:effectLst/>
            </a:endParaRPr>
          </a:p>
          <a:p>
            <a:pPr marL="1143000" lvl="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 err="1">
                <a:effectLst/>
              </a:rPr>
              <a:t>Emphasise</a:t>
            </a:r>
            <a:r>
              <a:rPr lang="en-US" sz="1300" dirty="0">
                <a:effectLst/>
              </a:rPr>
              <a:t> clarity in all communications to avoid misunderstandings.</a:t>
            </a:r>
          </a:p>
          <a:p>
            <a:pPr marL="1143000" lvl="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</a:rPr>
              <a:t>Be concise and to the point in both written and verbal communications.</a:t>
            </a:r>
          </a:p>
          <a:p>
            <a:pPr marL="1143000" lvl="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effectLst/>
              </a:rPr>
              <a:t>Example:</a:t>
            </a:r>
            <a:r>
              <a:rPr lang="en-US" sz="1300" dirty="0">
                <a:effectLst/>
              </a:rPr>
              <a:t> Clearly outline the agenda and objectives at the start of meetings to set clear expectations.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300" b="1" dirty="0">
                <a:effectLst/>
              </a:rPr>
              <a:t>Importance of Professionalism:</a:t>
            </a:r>
            <a:endParaRPr lang="en-US" sz="1300" dirty="0"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effectLst/>
              </a:rPr>
              <a:t>Professional Tone and </a:t>
            </a:r>
            <a:r>
              <a:rPr lang="en-US" sz="1300" b="1" dirty="0" err="1">
                <a:effectLst/>
              </a:rPr>
              <a:t>Behaviour</a:t>
            </a:r>
            <a:r>
              <a:rPr lang="en-US" sz="1300" b="1" dirty="0">
                <a:effectLst/>
              </a:rPr>
              <a:t>:</a:t>
            </a:r>
            <a:endParaRPr lang="en-US" sz="1300" dirty="0">
              <a:effectLst/>
            </a:endParaRPr>
          </a:p>
          <a:p>
            <a:pPr marL="1143000" lvl="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</a:rPr>
              <a:t>Maintain a professional tone in all interactions to build respect and trust.</a:t>
            </a:r>
          </a:p>
          <a:p>
            <a:pPr marL="1143000" lvl="2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</a:rPr>
              <a:t>Avoid casual language or overly familiar </a:t>
            </a:r>
            <a:r>
              <a:rPr lang="en-US" sz="1300" dirty="0" err="1">
                <a:effectLst/>
              </a:rPr>
              <a:t>behaviour</a:t>
            </a:r>
            <a:r>
              <a:rPr lang="en-US" sz="1300" dirty="0">
                <a:effectLst/>
              </a:rPr>
              <a:t> until a rapport is established.</a:t>
            </a:r>
          </a:p>
        </p:txBody>
      </p:sp>
      <p:sp>
        <p:nvSpPr>
          <p:cNvPr id="11273" name="Oval 11272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265" name="Picture 1"/>
          <p:cNvPicPr>
            <a:picLocks noChangeAspect="1" noChangeArrowheads="1"/>
          </p:cNvPicPr>
          <p:nvPr/>
        </p:nvPicPr>
        <p:blipFill>
          <a:blip r:embed="rId2"/>
          <a:srcRect l="2363" r="5442" b="4"/>
          <a:stretch/>
        </p:blipFill>
        <p:spPr bwMode="auto"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</p:spPr>
      </p:pic>
      <p:sp>
        <p:nvSpPr>
          <p:cNvPr id="11275" name="Arc 11274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/>
          <a:srcRect l="13019" r="15023" b="-2"/>
          <a:stretch/>
        </p:blipFill>
        <p:spPr bwMode="auto">
          <a:xfrm>
            <a:off x="6769186" y="-3506"/>
            <a:ext cx="3609494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0629" y="204396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693" name="Rectangle 28692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2"/>
          <a:srcRect t="10378" r="9089" b="-2"/>
          <a:stretch/>
        </p:blipFill>
        <p:spPr bwMode="auto">
          <a:xfrm>
            <a:off x="3523486" y="0"/>
            <a:ext cx="8668512" cy="6857990"/>
          </a:xfrm>
          <a:prstGeom prst="rect">
            <a:avLst/>
          </a:prstGeom>
          <a:noFill/>
        </p:spPr>
      </p:pic>
      <p:sp>
        <p:nvSpPr>
          <p:cNvPr id="28692" name="Rectangle 28691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877824"/>
            <a:ext cx="9008880" cy="715518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2800" b="1" i="1" u="sng" dirty="0">
                <a:latin typeface="+mn-lt"/>
              </a:rPr>
              <a:t>Recommendations :</a:t>
            </a:r>
            <a:br>
              <a:rPr lang="en-US" sz="2800" b="1" i="1" u="sng" dirty="0">
                <a:latin typeface="+mn-lt"/>
              </a:rPr>
            </a:br>
            <a:r>
              <a:rPr lang="en-US" sz="2800" b="1" i="1" u="sng" dirty="0">
                <a:latin typeface="+mn-lt"/>
              </a:rPr>
              <a:t> -Management Practices-</a:t>
            </a:r>
          </a:p>
        </p:txBody>
      </p:sp>
      <p:sp>
        <p:nvSpPr>
          <p:cNvPr id="28694" name="Rectangle 2869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8696" name="Rectangle 2869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6A3ECA-CF1B-E7C6-1AAA-D43194003A97}"/>
              </a:ext>
            </a:extLst>
          </p:cNvPr>
          <p:cNvSpPr txBox="1"/>
          <p:nvPr/>
        </p:nvSpPr>
        <p:spPr>
          <a:xfrm>
            <a:off x="371092" y="1794511"/>
            <a:ext cx="10172499" cy="46249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20000"/>
              </a:lnSpc>
              <a:spcAft>
                <a:spcPts val="600"/>
              </a:spcAft>
            </a:pPr>
            <a:r>
              <a:rPr lang="en-US" sz="1400" b="1" dirty="0">
                <a:effectLst/>
                <a:cs typeface="Times New Roman" panose="02020603050405020304" pitchFamily="18" charset="0"/>
              </a:rPr>
              <a:t>Foster Cultural Integration (</a:t>
            </a:r>
            <a:r>
              <a:rPr lang="en-US" sz="1400" b="1" dirty="0" err="1">
                <a:effectLst/>
                <a:cs typeface="Times New Roman" panose="02020603050405020304" pitchFamily="18" charset="0"/>
              </a:rPr>
              <a:t>Peregsky</a:t>
            </a:r>
            <a:r>
              <a:rPr lang="en-US" sz="1400" b="1" dirty="0">
                <a:effectLst/>
                <a:cs typeface="Times New Roman" panose="02020603050405020304" pitchFamily="18" charset="0"/>
              </a:rPr>
              <a:t>, 2017):</a:t>
            </a:r>
          </a:p>
          <a:p>
            <a:pPr marL="171450" indent="-171450" algn="just">
              <a:lnSpc>
                <a:spcPct val="12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1400" b="1" dirty="0">
                <a:effectLst/>
                <a:cs typeface="Times New Roman" panose="02020603050405020304" pitchFamily="18" charset="0"/>
              </a:rPr>
              <a:t>  Integration Strategies:   </a:t>
            </a:r>
          </a:p>
          <a:p>
            <a:pPr marL="171450" indent="-171450" algn="just">
              <a:lnSpc>
                <a:spcPct val="12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400" dirty="0">
                <a:effectLst/>
                <a:cs typeface="Times New Roman" panose="02020603050405020304" pitchFamily="18" charset="0"/>
              </a:rPr>
              <a:t> Develop initiatives that promote cultural integration within the workplace.</a:t>
            </a:r>
          </a:p>
          <a:p>
            <a:pPr marL="171450" indent="-171450" algn="just">
              <a:lnSpc>
                <a:spcPct val="12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400" dirty="0">
                <a:effectLst/>
                <a:cs typeface="Times New Roman" panose="02020603050405020304" pitchFamily="18" charset="0"/>
              </a:rPr>
              <a:t>  Encourage cross-cultural team projects to enhance understanding and cooperation.</a:t>
            </a:r>
          </a:p>
          <a:p>
            <a:pPr algn="just">
              <a:lnSpc>
                <a:spcPct val="120000"/>
              </a:lnSpc>
              <a:spcAft>
                <a:spcPts val="600"/>
              </a:spcAft>
            </a:pPr>
            <a:r>
              <a:rPr lang="en-US" sz="1400" dirty="0">
                <a:effectLst/>
                <a:cs typeface="Times New Roman" panose="02020603050405020304" pitchFamily="18" charset="0"/>
              </a:rPr>
              <a:t>             Example: </a:t>
            </a:r>
            <a:r>
              <a:rPr lang="en-US" sz="1400" dirty="0" err="1">
                <a:effectLst/>
                <a:cs typeface="Times New Roman" panose="02020603050405020304" pitchFamily="18" charset="0"/>
              </a:rPr>
              <a:t>Organise</a:t>
            </a:r>
            <a:r>
              <a:rPr lang="en-US" sz="1400" dirty="0">
                <a:effectLst/>
                <a:cs typeface="Times New Roman" panose="02020603050405020304" pitchFamily="18" charset="0"/>
              </a:rPr>
              <a:t> team-building activities that include both UK and German employees to foster mutual respect and teamwork.</a:t>
            </a:r>
          </a:p>
          <a:p>
            <a:pPr marL="171450" indent="-171450" algn="just">
              <a:lnSpc>
                <a:spcPct val="12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1400" b="1" dirty="0">
                <a:effectLst/>
                <a:cs typeface="Times New Roman" panose="02020603050405020304" pitchFamily="18" charset="0"/>
              </a:rPr>
              <a:t>Adapt Leadership Styles</a:t>
            </a:r>
          </a:p>
          <a:p>
            <a:pPr marL="171450" indent="-171450" algn="just">
              <a:lnSpc>
                <a:spcPct val="12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400" dirty="0">
                <a:effectLst/>
                <a:cs typeface="Times New Roman" panose="02020603050405020304" pitchFamily="18" charset="0"/>
              </a:rPr>
              <a:t>    Leadership Adaptation:</a:t>
            </a:r>
          </a:p>
          <a:p>
            <a:pPr indent="-228600" algn="just">
              <a:lnSpc>
                <a:spcPct val="12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400" dirty="0">
                <a:effectLst/>
                <a:cs typeface="Times New Roman" panose="02020603050405020304" pitchFamily="18" charset="0"/>
              </a:rPr>
              <a:t>Adapt leadership styles to conform with the cultural expectations in Germany regarding authority and decision-making.       </a:t>
            </a:r>
          </a:p>
          <a:p>
            <a:pPr algn="just">
              <a:lnSpc>
                <a:spcPct val="120000"/>
              </a:lnSpc>
              <a:spcAft>
                <a:spcPts val="600"/>
              </a:spcAft>
            </a:pPr>
            <a:r>
              <a:rPr lang="en-US" sz="1400" dirty="0">
                <a:effectLst/>
                <a:cs typeface="Times New Roman" panose="02020603050405020304" pitchFamily="18" charset="0"/>
              </a:rPr>
              <a:t>      Example: Adopting a more structured and formal approach to leadership, providing clear guidelines and expectations.</a:t>
            </a:r>
          </a:p>
          <a:p>
            <a:pPr indent="-228600" algn="just">
              <a:lnSpc>
                <a:spcPct val="12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1400" b="1" dirty="0">
                <a:effectLst/>
                <a:cs typeface="Times New Roman" panose="02020603050405020304" pitchFamily="18" charset="0"/>
              </a:rPr>
              <a:t>Inclusive Decision-Making:</a:t>
            </a:r>
          </a:p>
          <a:p>
            <a:pPr marL="171450" indent="-171450" algn="just">
              <a:lnSpc>
                <a:spcPct val="12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400" dirty="0">
                <a:effectLst/>
                <a:cs typeface="Times New Roman" panose="02020603050405020304" pitchFamily="18" charset="0"/>
              </a:rPr>
              <a:t>  Involve team members in decision-making processes while maintaining clear leadership.</a:t>
            </a:r>
          </a:p>
          <a:p>
            <a:pPr algn="just">
              <a:lnSpc>
                <a:spcPct val="120000"/>
              </a:lnSpc>
              <a:spcAft>
                <a:spcPts val="600"/>
              </a:spcAft>
            </a:pPr>
            <a:r>
              <a:rPr lang="en-US" sz="1400" dirty="0">
                <a:effectLst/>
                <a:cs typeface="Times New Roman" panose="02020603050405020304" pitchFamily="18" charset="0"/>
              </a:rPr>
              <a:t>Example: Hold regular meetings to gather input from all team members, ensuring their voices are heard and valued.</a:t>
            </a:r>
          </a:p>
          <a:p>
            <a:pPr marL="171450" indent="-171450" algn="just">
              <a:lnSpc>
                <a:spcPct val="12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400" dirty="0">
                <a:effectLst/>
                <a:cs typeface="Times New Roman" panose="02020603050405020304" pitchFamily="18" charset="0"/>
              </a:rPr>
              <a:t>  Implement performance management practices that </a:t>
            </a:r>
            <a:r>
              <a:rPr lang="en-US" sz="1400" dirty="0" err="1">
                <a:effectLst/>
                <a:cs typeface="Times New Roman" panose="02020603050405020304" pitchFamily="18" charset="0"/>
              </a:rPr>
              <a:t>recognise</a:t>
            </a:r>
            <a:r>
              <a:rPr lang="en-US" sz="1400" dirty="0">
                <a:effectLst/>
                <a:cs typeface="Times New Roman" panose="02020603050405020304" pitchFamily="18" charset="0"/>
              </a:rPr>
              <a:t> individual contributions while promoting team success,</a:t>
            </a:r>
          </a:p>
          <a:p>
            <a:pPr algn="just">
              <a:lnSpc>
                <a:spcPct val="120000"/>
              </a:lnSpc>
              <a:spcAft>
                <a:spcPts val="600"/>
              </a:spcAft>
            </a:pPr>
            <a:r>
              <a:rPr lang="en-US" sz="1400" dirty="0">
                <a:effectLst/>
                <a:cs typeface="Times New Roman" panose="02020603050405020304" pitchFamily="18" charset="0"/>
              </a:rPr>
              <a:t>Example: Use performance reviews that include both individual and team performance metrics to balance personal achievement with team goals.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0629" y="128016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  <p:transition spd="med">
    <p:pull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936306"/>
            <a:ext cx="9795638" cy="119107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i="1" u="sng" dirty="0">
                <a:solidFill>
                  <a:schemeClr val="bg1"/>
                </a:solidFill>
              </a:rPr>
              <a:t>Recommendations :</a:t>
            </a:r>
            <a:br>
              <a:rPr lang="en-US" sz="3600" b="1" i="1" u="sng" dirty="0">
                <a:solidFill>
                  <a:schemeClr val="bg1"/>
                </a:solidFill>
              </a:rPr>
            </a:br>
            <a:r>
              <a:rPr lang="en-US" sz="3600" b="1" i="1" u="sng" dirty="0">
                <a:solidFill>
                  <a:schemeClr val="bg1"/>
                </a:solidFill>
              </a:rPr>
              <a:t> Fostering an Inclusive Workplace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0629" y="186499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E11B07-209C-5DAD-7D8C-CB91493C3380}"/>
              </a:ext>
            </a:extLst>
          </p:cNvPr>
          <p:cNvSpPr txBox="1"/>
          <p:nvPr/>
        </p:nvSpPr>
        <p:spPr>
          <a:xfrm>
            <a:off x="1198181" y="2716429"/>
            <a:ext cx="9532023" cy="31700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sz="2000" dirty="0">
                <a:effectLst/>
              </a:rPr>
              <a:t>"Let's make sure that everyone feels valued" (Adler and Gundersen, 2008):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Recognition Programs:</a:t>
            </a:r>
          </a:p>
          <a:p>
            <a:pPr marL="342900" indent="-342900" algn="just">
              <a:buFont typeface="Wingdings" pitchFamily="2" charset="2"/>
              <a:buChar char="Ø"/>
            </a:pPr>
            <a:r>
              <a:rPr lang="en-GB" sz="2000" dirty="0">
                <a:effectLst/>
              </a:rPr>
              <a:t>  Implement recognition programs to acknowledge and celebrate employee achievements.</a:t>
            </a:r>
          </a:p>
          <a:p>
            <a:pPr algn="just"/>
            <a:r>
              <a:rPr lang="en-GB" sz="2000" dirty="0">
                <a:effectLst/>
              </a:rPr>
              <a:t>Example: Monthly or quarterly awards for outstanding performance, teamwork, and innovation</a:t>
            </a:r>
          </a:p>
          <a:p>
            <a:pPr algn="just"/>
            <a:r>
              <a:rPr lang="en-GB" sz="2000" dirty="0">
                <a:effectLst/>
              </a:rPr>
              <a:t>•   Feedback Mechanisms:</a:t>
            </a:r>
          </a:p>
          <a:p>
            <a:pPr marL="342900" indent="-342900" algn="just">
              <a:buFont typeface="Wingdings" pitchFamily="2" charset="2"/>
              <a:buChar char="Ø"/>
            </a:pPr>
            <a:r>
              <a:rPr lang="en-GB" sz="2000" dirty="0">
                <a:effectLst/>
              </a:rPr>
              <a:t>Establish regular feedback mechanisms to ensure employees feel heard and valued.</a:t>
            </a:r>
          </a:p>
          <a:p>
            <a:pPr algn="just"/>
            <a:r>
              <a:rPr lang="en-GB" sz="2000" dirty="0">
                <a:effectLst/>
              </a:rPr>
              <a:t>  Example: Conduct anonymous surveys and suggestion boxes to gather employee opinions and ideas.</a:t>
            </a:r>
          </a:p>
        </p:txBody>
      </p:sp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5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Recommendations </a:t>
            </a:r>
            <a:br>
              <a:rPr lang="en-US" sz="2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Fostering an Inclusive Workplace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0629" y="115824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6E7E98-203F-695A-0018-85F395F94EC5}"/>
              </a:ext>
            </a:extLst>
          </p:cNvPr>
          <p:cNvSpPr txBox="1"/>
          <p:nvPr/>
        </p:nvSpPr>
        <p:spPr>
          <a:xfrm>
            <a:off x="4216526" y="1716833"/>
            <a:ext cx="7763980" cy="34778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Promote Inclusivity Programs: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000" dirty="0">
                <a:effectLst/>
              </a:rPr>
              <a:t>Diversity and Inclusion Training.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000" dirty="0">
                <a:effectLst/>
              </a:rPr>
              <a:t>Provide training programs focused on diversity and inclusion to educate employees about different cultures and perspectives.</a:t>
            </a:r>
          </a:p>
          <a:p>
            <a:r>
              <a:rPr lang="en-GB" sz="2000" dirty="0">
                <a:effectLst/>
              </a:rPr>
              <a:t>•  Example: Workshops and seminars on cultural competence, unconscious bias, and inclusive communication.</a:t>
            </a:r>
          </a:p>
          <a:p>
            <a:r>
              <a:rPr lang="en-GB" sz="2000" dirty="0">
                <a:effectLst/>
              </a:rPr>
              <a:t>•  Employee Resource Groups (ERGs).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000" dirty="0">
                <a:effectLst/>
              </a:rPr>
              <a:t>Support the creation of ERGs that provide a platform for employees to share experiences and support each other.</a:t>
            </a:r>
          </a:p>
          <a:p>
            <a:r>
              <a:rPr lang="en-GB" sz="2000" dirty="0">
                <a:effectLst/>
              </a:rPr>
              <a:t> Example: Groups for different cultural backgrounds, gender, and other aspects of diversity.</a:t>
            </a:r>
          </a:p>
        </p:txBody>
      </p:sp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3" name="Rectangle 2072">
            <a:extLst>
              <a:ext uri="{FF2B5EF4-FFF2-40B4-BE49-F238E27FC236}">
                <a16:creationId xmlns:a16="http://schemas.microsoft.com/office/drawing/2014/main" id="{2F3856E9-4239-4EE7-A372-FDCF4882FD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5" name="Rectangle 2074">
            <a:extLst>
              <a:ext uri="{FF2B5EF4-FFF2-40B4-BE49-F238E27FC236}">
                <a16:creationId xmlns:a16="http://schemas.microsoft.com/office/drawing/2014/main" id="{CCC9CDCF-90F8-42B0-BD0A-794C52688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30095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077" name="Group 2076">
            <a:extLst>
              <a:ext uri="{FF2B5EF4-FFF2-40B4-BE49-F238E27FC236}">
                <a16:creationId xmlns:a16="http://schemas.microsoft.com/office/drawing/2014/main" id="{C07D05FE-3FB8-4314-A050-9AB40814D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11219"/>
            <a:ext cx="5646974" cy="6483075"/>
            <a:chOff x="-19221" y="0"/>
            <a:chExt cx="5646974" cy="6483075"/>
          </a:xfrm>
        </p:grpSpPr>
        <p:sp>
          <p:nvSpPr>
            <p:cNvPr id="2091" name="Freeform: Shape 2077">
              <a:extLst>
                <a:ext uri="{FF2B5EF4-FFF2-40B4-BE49-F238E27FC236}">
                  <a16:creationId xmlns:a16="http://schemas.microsoft.com/office/drawing/2014/main" id="{BDDC6C42-DDD5-4105-85F2-9C052563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92" name="Freeform: Shape 2078">
              <a:extLst>
                <a:ext uri="{FF2B5EF4-FFF2-40B4-BE49-F238E27FC236}">
                  <a16:creationId xmlns:a16="http://schemas.microsoft.com/office/drawing/2014/main" id="{DFB95E12-4EF0-42F7-BCF9-AD31B4C8E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93" name="Freeform: Shape 2079">
              <a:extLst>
                <a:ext uri="{FF2B5EF4-FFF2-40B4-BE49-F238E27FC236}">
                  <a16:creationId xmlns:a16="http://schemas.microsoft.com/office/drawing/2014/main" id="{2338F8B2-67A9-4086-9341-7705CAB6F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94" name="Freeform: Shape 2080">
              <a:extLst>
                <a:ext uri="{FF2B5EF4-FFF2-40B4-BE49-F238E27FC236}">
                  <a16:creationId xmlns:a16="http://schemas.microsoft.com/office/drawing/2014/main" id="{E653AAAF-CCEF-494B-9366-16BB3815A6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95" name="Freeform: Shape 2081">
              <a:extLst>
                <a:ext uri="{FF2B5EF4-FFF2-40B4-BE49-F238E27FC236}">
                  <a16:creationId xmlns:a16="http://schemas.microsoft.com/office/drawing/2014/main" id="{34B356D9-49C3-412F-8E03-AC9AE8371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7A69861-AC11-4308-8E9D-F58C179DC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23236"/>
            <a:ext cx="3659777" cy="28209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 </a:t>
            </a:r>
          </a:p>
        </p:txBody>
      </p:sp>
      <p:pic>
        <p:nvPicPr>
          <p:cNvPr id="4" name="Picture 2" descr="A close up of black text&#10;&#10;Description automatically generate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9896" y="149291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2069" name="TextBox 4">
            <a:extLst>
              <a:ext uri="{FF2B5EF4-FFF2-40B4-BE49-F238E27FC236}">
                <a16:creationId xmlns:a16="http://schemas.microsoft.com/office/drawing/2014/main" id="{8BE0EF51-8869-3850-A2B0-FB437DE0D3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273989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63758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37" name="Rectangle 9236">
            <a:extLst>
              <a:ext uri="{FF2B5EF4-FFF2-40B4-BE49-F238E27FC236}">
                <a16:creationId xmlns:a16="http://schemas.microsoft.com/office/drawing/2014/main" id="{76906711-0AFB-47DD-A4B6-4E94B38B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8" name="Freeform: Shape 9233">
            <a:extLst>
              <a:ext uri="{FF2B5EF4-FFF2-40B4-BE49-F238E27FC236}">
                <a16:creationId xmlns:a16="http://schemas.microsoft.com/office/drawing/2014/main" id="{AA91F649-894C-41F6-A21D-3D1AC558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041C73-150A-4E11-BC01-28DADF439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390525"/>
            <a:ext cx="10909640" cy="15103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 </a:t>
            </a:r>
          </a:p>
        </p:txBody>
      </p:sp>
      <p:sp>
        <p:nvSpPr>
          <p:cNvPr id="9236" name="sketch line">
            <a:extLst>
              <a:ext uri="{FF2B5EF4-FFF2-40B4-BE49-F238E27FC236}">
                <a16:creationId xmlns:a16="http://schemas.microsoft.com/office/drawing/2014/main" id="{56037404-66BD-46B5-9323-1B5313196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1753266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366652" y="3067050"/>
            <a:ext cx="7455647" cy="3019537"/>
          </a:xfrm>
          <a:prstGeom prst="rect">
            <a:avLst/>
          </a:prstGeom>
          <a:noFill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290" y="214015"/>
            <a:ext cx="2090374" cy="74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138620133"/>
      </p:ext>
    </p:extLst>
  </p:cSld>
  <p:clrMapOvr>
    <a:masterClrMapping/>
  </p:clrMapOvr>
  <p:transition spd="slow">
    <p:randomBar dir="vert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050" name="Picture 2" descr="Thank You Images - Free Download on Freepik">
            <a:extLst>
              <a:ext uri="{FF2B5EF4-FFF2-40B4-BE49-F238E27FC236}">
                <a16:creationId xmlns:a16="http://schemas.microsoft.com/office/drawing/2014/main" id="{7F8A0723-0FC4-50FE-B6D4-C74CA300B4A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42" b="4187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157285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619</TotalTime>
  <Words>1335</Words>
  <Application>Microsoft Macintosh PowerPoint</Application>
  <PresentationFormat>Widescreen</PresentationFormat>
  <Paragraphs>146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Calibri Light</vt:lpstr>
      <vt:lpstr>Courier New</vt:lpstr>
      <vt:lpstr>Times New Roman</vt:lpstr>
      <vt:lpstr>Wingdings</vt:lpstr>
      <vt:lpstr>Office Theme</vt:lpstr>
      <vt:lpstr>Zizzi’s Strategic Entry into the German Market    </vt:lpstr>
      <vt:lpstr>Main content</vt:lpstr>
      <vt:lpstr>Introduction to the context </vt:lpstr>
      <vt:lpstr>Introduce the German culture   Overview of the German Language</vt:lpstr>
      <vt:lpstr>Introduce the German culture   Ethnic Makeup of Germany</vt:lpstr>
      <vt:lpstr>Introduce the German culture    Social Structures in Germany</vt:lpstr>
      <vt:lpstr>Introduce the German culture    Social Values in Germany</vt:lpstr>
      <vt:lpstr>Key Cultural Differences between the UK and Germany  Language and Communication Styles </vt:lpstr>
      <vt:lpstr>Key Cultural Differences between the UK and Germany  Social Structures and Hierarchies</vt:lpstr>
      <vt:lpstr>Key Cultural Differences between the UK and Germany  Business Etiquette and Work Attitudes</vt:lpstr>
      <vt:lpstr>Hofstede cultural Dimensions: UK and Germany </vt:lpstr>
      <vt:lpstr>Hofstede cultural Dimensions: UK and Germany </vt:lpstr>
      <vt:lpstr>Hofstede cultural Dimensions: UK and Germany </vt:lpstr>
      <vt:lpstr>Hofstede cultural Dimensions: UK and Germany Strategies for Adapting to German Culture </vt:lpstr>
      <vt:lpstr>Recommendations:   -Communication Strategies-</vt:lpstr>
      <vt:lpstr>Recommendations :  -Management Practices-</vt:lpstr>
      <vt:lpstr>Recommendations :  Fostering an Inclusive Workplace</vt:lpstr>
      <vt:lpstr>Recommendations   Fostering an Inclusive Workplace</vt:lpstr>
      <vt:lpstr>Conclusion 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Zizzi’s Strategic Entry into the German Market    </dc:title>
  <dc:creator>Husam Helmi</dc:creator>
  <cp:lastModifiedBy>Simona Vitelaru (2133624)</cp:lastModifiedBy>
  <cp:revision>63</cp:revision>
  <dcterms:created xsi:type="dcterms:W3CDTF">2020-10-29T12:05:35Z</dcterms:created>
  <dcterms:modified xsi:type="dcterms:W3CDTF">2024-07-24T11:41:20Z</dcterms:modified>
</cp:coreProperties>
</file>